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501" r:id="rId2"/>
    <p:sldId id="526" r:id="rId3"/>
    <p:sldId id="549" r:id="rId4"/>
    <p:sldId id="528" r:id="rId5"/>
    <p:sldId id="527" r:id="rId6"/>
    <p:sldId id="502" r:id="rId7"/>
    <p:sldId id="530" r:id="rId8"/>
    <p:sldId id="531" r:id="rId9"/>
    <p:sldId id="532" r:id="rId10"/>
    <p:sldId id="533" r:id="rId11"/>
    <p:sldId id="534" r:id="rId12"/>
    <p:sldId id="535" r:id="rId13"/>
    <p:sldId id="536" r:id="rId14"/>
    <p:sldId id="537" r:id="rId15"/>
    <p:sldId id="538" r:id="rId16"/>
    <p:sldId id="539" r:id="rId17"/>
    <p:sldId id="540" r:id="rId18"/>
    <p:sldId id="541" r:id="rId19"/>
    <p:sldId id="542" r:id="rId20"/>
    <p:sldId id="543" r:id="rId21"/>
    <p:sldId id="544" r:id="rId22"/>
    <p:sldId id="545" r:id="rId23"/>
    <p:sldId id="546" r:id="rId24"/>
    <p:sldId id="547" r:id="rId25"/>
    <p:sldId id="548" r:id="rId26"/>
    <p:sldId id="509" r:id="rId27"/>
    <p:sldId id="510" r:id="rId28"/>
    <p:sldId id="511" r:id="rId29"/>
    <p:sldId id="512" r:id="rId30"/>
    <p:sldId id="513" r:id="rId31"/>
    <p:sldId id="514" r:id="rId32"/>
    <p:sldId id="515" r:id="rId33"/>
    <p:sldId id="516" r:id="rId34"/>
    <p:sldId id="449" r:id="rId35"/>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118" d="100"/>
          <a:sy n="118" d="100"/>
        </p:scale>
        <p:origin x="1037" y="91"/>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p:scale>
        <a:sx n="100" d="100"/>
        <a:sy n="100" d="100"/>
      </p:scale>
      <p:origin x="0" y="-4176"/>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Mar 2020                                                                                                            doc.: IEEE </a:t>
            </a:r>
            <a:r>
              <a:rPr lang="pt-BR" sz="1400" b="1" baseline="0" dirty="0" smtClean="0"/>
              <a:t>802.11-20/385r1</a:t>
            </a:r>
            <a:endParaRPr lang="pt-BR" sz="1400" b="1" baseline="0" dirty="0" smtClean="0"/>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2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Some Passive Ranging Considerations</a:t>
            </a:r>
            <a:endParaRPr lang="en-GB" dirty="0"/>
          </a:p>
        </p:txBody>
      </p:sp>
      <p:sp>
        <p:nvSpPr>
          <p:cNvPr id="3074" name="Rectangle 2"/>
          <p:cNvSpPr>
            <a:spLocks noGrp="1" noChangeArrowheads="1"/>
          </p:cNvSpPr>
          <p:nvPr>
            <p:ph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2020-03-25</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291"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Negotiation of ISTA NDP PPDU</a:t>
            </a:r>
            <a:endParaRPr lang="en-US" dirty="0"/>
          </a:p>
        </p:txBody>
      </p:sp>
      <p:sp>
        <p:nvSpPr>
          <p:cNvPr id="5" name="Content Placeholder 4"/>
          <p:cNvSpPr>
            <a:spLocks noGrp="1"/>
          </p:cNvSpPr>
          <p:nvPr>
            <p:ph idx="1"/>
          </p:nvPr>
        </p:nvSpPr>
        <p:spPr>
          <a:xfrm>
            <a:off x="685800" y="1988840"/>
            <a:ext cx="7772400" cy="4114800"/>
          </a:xfrm>
        </p:spPr>
        <p:txBody>
          <a:bodyPr/>
          <a:lstStyle/>
          <a:p>
            <a:r>
              <a:rPr lang="en-US" b="0" dirty="0" smtClean="0">
                <a:solidFill>
                  <a:srgbClr val="FF0000"/>
                </a:solidFill>
              </a:rPr>
              <a:t>Add negotiation of the ISTAs UL Ranging NDP type for Passive TB Ranging exchanges</a:t>
            </a:r>
            <a:r>
              <a:rPr lang="en-US" b="0" dirty="0" smtClean="0"/>
              <a:t>:</a:t>
            </a:r>
          </a:p>
          <a:p>
            <a:pPr lvl="1"/>
            <a:r>
              <a:rPr lang="en-US" dirty="0" smtClean="0"/>
              <a:t>Enable to ISTA to request </a:t>
            </a:r>
            <a:r>
              <a:rPr lang="en-US" dirty="0"/>
              <a:t>the UL Ranging NDP type to </a:t>
            </a:r>
            <a:r>
              <a:rPr lang="en-US" dirty="0" smtClean="0"/>
              <a:t>be </a:t>
            </a:r>
          </a:p>
          <a:p>
            <a:pPr lvl="2"/>
            <a:r>
              <a:rPr lang="en-US" b="0" dirty="0" smtClean="0"/>
              <a:t>HE Ranging NDP, or</a:t>
            </a:r>
          </a:p>
          <a:p>
            <a:pPr lvl="2"/>
            <a:r>
              <a:rPr lang="en-US" dirty="0" smtClean="0"/>
              <a:t>HE TB Ranging NDP, or</a:t>
            </a:r>
          </a:p>
          <a:p>
            <a:pPr lvl="2"/>
            <a:r>
              <a:rPr lang="en-US" b="0" dirty="0" smtClean="0"/>
              <a:t>No Preference (i.e. </a:t>
            </a:r>
            <a:r>
              <a:rPr lang="en-US" dirty="0" smtClean="0"/>
              <a:t>the ISTA is OK with responding with either NDP type)</a:t>
            </a:r>
          </a:p>
          <a:p>
            <a:pPr lvl="1"/>
            <a:r>
              <a:rPr lang="en-US" dirty="0" smtClean="0"/>
              <a:t>Allow the RSTA to make the final decision on what UL Ranging NDP type the ISTA shall use.</a:t>
            </a:r>
          </a:p>
          <a:p>
            <a:pPr lvl="2"/>
            <a:r>
              <a:rPr lang="en-US" dirty="0" smtClean="0"/>
              <a:t>If the ISTA can send an HE Ranging NDP, then the RSTA should select that.</a:t>
            </a:r>
            <a:r>
              <a:rPr lang="en-US" dirty="0"/>
              <a:t>	</a:t>
            </a:r>
            <a:r>
              <a:rPr lang="en-US"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10</a:t>
            </a:fld>
            <a:endParaRPr lang="en-GB"/>
          </a:p>
        </p:txBody>
      </p:sp>
    </p:spTree>
    <p:extLst>
      <p:ext uri="{BB962C8B-B14F-4D97-AF65-F5344CB8AC3E}">
        <p14:creationId xmlns:p14="http://schemas.microsoft.com/office/powerpoint/2010/main" val="194331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on ISTAs HE TB Ranging PPDU</a:t>
            </a:r>
            <a:endParaRPr lang="en-US" dirty="0"/>
          </a:p>
        </p:txBody>
      </p:sp>
      <p:sp>
        <p:nvSpPr>
          <p:cNvPr id="3" name="Content Placeholder 2"/>
          <p:cNvSpPr>
            <a:spLocks noGrp="1"/>
          </p:cNvSpPr>
          <p:nvPr>
            <p:ph idx="1"/>
          </p:nvPr>
        </p:nvSpPr>
        <p:spPr/>
        <p:txBody>
          <a:bodyPr/>
          <a:lstStyle/>
          <a:p>
            <a:r>
              <a:rPr lang="en-US" b="0" dirty="0"/>
              <a:t>Allow the RSTA to announce a restriction on ISTAs </a:t>
            </a:r>
            <a:r>
              <a:rPr lang="en-US" b="0" dirty="0" smtClean="0"/>
              <a:t>Passive TB Ranging UL </a:t>
            </a:r>
            <a:r>
              <a:rPr lang="en-US" b="0" dirty="0"/>
              <a:t>NDP HE TB PPDU </a:t>
            </a:r>
            <a:r>
              <a:rPr lang="en-US" b="0" dirty="0" smtClean="0"/>
              <a:t>type in the in </a:t>
            </a:r>
            <a:r>
              <a:rPr lang="en-US" b="0" dirty="0"/>
              <a:t>the RSTA Availability Window element in its beacon </a:t>
            </a:r>
            <a:r>
              <a:rPr lang="en-US" b="0" dirty="0" smtClean="0"/>
              <a:t>frame.</a:t>
            </a:r>
          </a:p>
          <a:p>
            <a:r>
              <a:rPr lang="en-US" b="0" dirty="0" smtClean="0"/>
              <a:t>This can make it simpler for a PSTA to receive the ISTAs HE TB Ranging NDPs as it can preprogram the parameters required for receiving the HE TB PPDU (that are not contained in the HE TB PPDU itself). </a:t>
            </a:r>
          </a:p>
          <a:p>
            <a:r>
              <a:rPr lang="en-US" b="0" dirty="0" smtClean="0">
                <a:solidFill>
                  <a:srgbClr val="FF0000"/>
                </a:solidFill>
              </a:rPr>
              <a:t>Should only need to set a restriction on the number of space-time-streams, N_sts, in the HE TB PPDU.</a:t>
            </a:r>
            <a:endParaRPr lang="en-US" b="0" dirty="0">
              <a:solidFill>
                <a:srgbClr val="FF0000"/>
              </a:solidFill>
            </a:endParaRPr>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11</a:t>
            </a:fld>
            <a:endParaRPr lang="en-GB"/>
          </a:p>
        </p:txBody>
      </p:sp>
    </p:spTree>
    <p:extLst>
      <p:ext uri="{BB962C8B-B14F-4D97-AF65-F5344CB8AC3E}">
        <p14:creationId xmlns:p14="http://schemas.microsoft.com/office/powerpoint/2010/main" val="1422686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12</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a:t>PSTA reception of restricted HE TB PPDU </a:t>
            </a:r>
          </a:p>
        </p:txBody>
      </p:sp>
    </p:spTree>
    <p:extLst>
      <p:ext uri="{BB962C8B-B14F-4D97-AF65-F5344CB8AC3E}">
        <p14:creationId xmlns:p14="http://schemas.microsoft.com/office/powerpoint/2010/main" val="219154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582960"/>
          </a:xfrm>
        </p:spPr>
        <p:txBody>
          <a:bodyPr/>
          <a:lstStyle/>
          <a:p>
            <a:r>
              <a:rPr lang="en-US" sz="2800" dirty="0" smtClean="0"/>
              <a:t>PSTA reception of restricted HE TB PPDU </a:t>
            </a:r>
            <a:endParaRPr lang="en-US" sz="2800" dirty="0"/>
          </a:p>
        </p:txBody>
      </p:sp>
      <p:sp>
        <p:nvSpPr>
          <p:cNvPr id="5" name="Content Placeholder 4"/>
          <p:cNvSpPr>
            <a:spLocks noGrp="1"/>
          </p:cNvSpPr>
          <p:nvPr>
            <p:ph idx="1"/>
          </p:nvPr>
        </p:nvSpPr>
        <p:spPr>
          <a:xfrm>
            <a:off x="685800" y="1196752"/>
            <a:ext cx="7772400" cy="5184576"/>
          </a:xfrm>
        </p:spPr>
        <p:txBody>
          <a:bodyPr/>
          <a:lstStyle/>
          <a:p>
            <a:pPr marL="0" indent="0">
              <a:buNone/>
            </a:pPr>
            <a:r>
              <a:rPr lang="en-US" sz="1800" b="0" dirty="0" smtClean="0"/>
              <a:t>In order to receive an HE TB PPDU, the Rx PHY needs to be preconfigured with some PPDU parameters that are not contained in the HE TB PPDU itself but normally are specified in the TXVECTOR for the preceding transmitted trigger frame. </a:t>
            </a:r>
          </a:p>
          <a:p>
            <a:pPr marL="0" indent="0">
              <a:buNone/>
            </a:pPr>
            <a:r>
              <a:rPr lang="en-US" sz="1800" b="0" dirty="0" smtClean="0"/>
              <a:t>These parameters are conveyed on the one hand to the Rx PHY of the RSTA transmitting the trigger frame and in the trigger frame itself transmitted to an ISTA.</a:t>
            </a:r>
          </a:p>
          <a:p>
            <a:pPr marL="0" indent="0">
              <a:buNone/>
            </a:pPr>
            <a:r>
              <a:rPr lang="en-US" sz="1800" b="0" dirty="0"/>
              <a:t>F</a:t>
            </a:r>
            <a:r>
              <a:rPr lang="en-US" sz="1800" b="0" dirty="0" smtClean="0"/>
              <a:t>or the PSTA to receive the HE TB PPDU, it normally need to take the parameters from the preceding trigger frame and pass those parameters on to its Rx PHY. </a:t>
            </a:r>
          </a:p>
          <a:p>
            <a:pPr marL="0" indent="0">
              <a:buNone/>
            </a:pPr>
            <a:r>
              <a:rPr lang="en-US" sz="1800" b="0" dirty="0"/>
              <a:t>T</a:t>
            </a:r>
            <a:r>
              <a:rPr lang="en-US" sz="1800" b="0" dirty="0" smtClean="0"/>
              <a:t>his is a quick turnaround from receiving a frame and using its decoded content for the reception of the next PPDU. </a:t>
            </a:r>
            <a:r>
              <a:rPr lang="en-US" sz="1800" b="0" dirty="0"/>
              <a:t>T</a:t>
            </a:r>
            <a:r>
              <a:rPr lang="en-US" sz="1800" b="0" dirty="0" smtClean="0"/>
              <a:t>his may require specialized HW.</a:t>
            </a:r>
          </a:p>
          <a:p>
            <a:pPr marL="0" indent="0">
              <a:buNone/>
            </a:pPr>
            <a:r>
              <a:rPr lang="en-US" sz="1800" b="0" dirty="0">
                <a:solidFill>
                  <a:srgbClr val="FF0000"/>
                </a:solidFill>
              </a:rPr>
              <a:t>W</a:t>
            </a:r>
            <a:r>
              <a:rPr lang="en-US" sz="1800" b="0" dirty="0" smtClean="0">
                <a:solidFill>
                  <a:srgbClr val="FF0000"/>
                </a:solidFill>
              </a:rPr>
              <a:t>hen the format of the HE TB PPDU is restricted, as we here propose, the PSTA can ahead of time pass those parameters to its Rx PHY. </a:t>
            </a:r>
            <a:r>
              <a:rPr lang="en-US" sz="1800" b="0" dirty="0" smtClean="0"/>
              <a:t>For example, the parameters to receive an HE TB PPDU ranging can be passed to the PSTA’s Rx PHY when it enters the availability window for the (Passive) TB Ranging, as it here is not required to be able to receive any other HE TB PPDUs. </a:t>
            </a:r>
          </a:p>
          <a:p>
            <a:pPr marL="0" indent="0">
              <a:buNone/>
            </a:pPr>
            <a:endParaRPr lang="en-US" sz="2000" b="0" dirty="0"/>
          </a:p>
          <a:p>
            <a:pPr marL="0" indent="0">
              <a:buNone/>
            </a:pPr>
            <a:endParaRPr lang="en-US" sz="2000" b="0" dirty="0" smtClean="0"/>
          </a:p>
          <a:p>
            <a:pPr marL="0" indent="0">
              <a:buNone/>
            </a:pPr>
            <a:endParaRPr lang="en-US" sz="2000" b="0" dirty="0"/>
          </a:p>
          <a:p>
            <a:pPr marL="0" indent="0">
              <a:buNone/>
            </a:pPr>
            <a:endParaRPr lang="en-US" sz="2000" b="0" dirty="0"/>
          </a:p>
          <a:p>
            <a:pPr marL="0" indent="0">
              <a:buNone/>
            </a:pPr>
            <a:r>
              <a:rPr lang="en-US" b="0" dirty="0" smtClean="0"/>
              <a:t>  </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13</a:t>
            </a:fld>
            <a:endParaRPr lang="en-GB"/>
          </a:p>
        </p:txBody>
      </p:sp>
    </p:spTree>
    <p:extLst>
      <p:ext uri="{BB962C8B-B14F-4D97-AF65-F5344CB8AC3E}">
        <p14:creationId xmlns:p14="http://schemas.microsoft.com/office/powerpoint/2010/main" val="411633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14</a:t>
            </a:fld>
            <a:endParaRPr lang="en-GB"/>
          </a:p>
        </p:txBody>
      </p:sp>
      <p:sp>
        <p:nvSpPr>
          <p:cNvPr id="4" name="TextBox 3"/>
          <p:cNvSpPr txBox="1"/>
          <p:nvPr/>
        </p:nvSpPr>
        <p:spPr>
          <a:xfrm>
            <a:off x="2374640" y="2132856"/>
            <a:ext cx="4680520" cy="2062103"/>
          </a:xfrm>
          <a:prstGeom prst="rect">
            <a:avLst/>
          </a:prstGeom>
          <a:solidFill>
            <a:srgbClr val="FFFF00"/>
          </a:solidFill>
        </p:spPr>
        <p:txBody>
          <a:bodyPr wrap="square" rtlCol="0">
            <a:spAutoFit/>
          </a:bodyPr>
          <a:lstStyle/>
          <a:p>
            <a:pPr algn="ctr"/>
            <a:r>
              <a:rPr lang="en-US" sz="3200" b="1" dirty="0"/>
              <a:t>ISTA Transmission of ISTA Passive TB Ranging Measurement Report frames. </a:t>
            </a:r>
          </a:p>
        </p:txBody>
      </p:sp>
    </p:spTree>
    <p:extLst>
      <p:ext uri="{BB962C8B-B14F-4D97-AF65-F5344CB8AC3E}">
        <p14:creationId xmlns:p14="http://schemas.microsoft.com/office/powerpoint/2010/main" val="3958321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ISTA LMR format</a:t>
            </a:r>
            <a:endParaRPr lang="en-US" dirty="0"/>
          </a:p>
        </p:txBody>
      </p:sp>
      <p:sp>
        <p:nvSpPr>
          <p:cNvPr id="5" name="Content Placeholder 4"/>
          <p:cNvSpPr>
            <a:spLocks noGrp="1"/>
          </p:cNvSpPr>
          <p:nvPr>
            <p:ph idx="1"/>
          </p:nvPr>
        </p:nvSpPr>
        <p:spPr>
          <a:xfrm>
            <a:off x="685800" y="1769968"/>
            <a:ext cx="7772400" cy="4323328"/>
          </a:xfrm>
        </p:spPr>
        <p:txBody>
          <a:bodyPr/>
          <a:lstStyle/>
          <a:p>
            <a:pPr marL="0" indent="0">
              <a:buNone/>
            </a:pPr>
            <a:r>
              <a:rPr lang="en-US" sz="2000" b="0" dirty="0" smtClean="0"/>
              <a:t>An ISTA may not without special </a:t>
            </a:r>
            <a:r>
              <a:rPr lang="en-US" sz="2000" b="0" dirty="0" smtClean="0"/>
              <a:t>HW be able to transmit an ISTA Passive TB Ranging Measurement Report frame in response to the RSTA’s Ranging LMR Trigger Frame.</a:t>
            </a:r>
          </a:p>
          <a:p>
            <a:pPr marL="0" indent="0">
              <a:buNone/>
            </a:pPr>
            <a:r>
              <a:rPr lang="en-US" sz="2000" b="0" dirty="0" smtClean="0"/>
              <a:t>Options:</a:t>
            </a:r>
          </a:p>
          <a:p>
            <a:r>
              <a:rPr lang="en-US" sz="2000" b="0" dirty="0" smtClean="0">
                <a:solidFill>
                  <a:srgbClr val="FF0000"/>
                </a:solidFill>
              </a:rPr>
              <a:t>Make it optional for the ISTA to send I2R LMR feedback for Passive TB Ranging</a:t>
            </a:r>
          </a:p>
          <a:p>
            <a:pPr lvl="1"/>
            <a:r>
              <a:rPr lang="en-US" sz="1600" dirty="0" smtClean="0">
                <a:solidFill>
                  <a:srgbClr val="FF0000"/>
                </a:solidFill>
              </a:rPr>
              <a:t>The I2R LMR feedback is not strictly needed for Passive TB Ranging.</a:t>
            </a:r>
            <a:endParaRPr lang="en-US" sz="1600" b="0" dirty="0" smtClean="0">
              <a:solidFill>
                <a:srgbClr val="FF0000"/>
              </a:solidFill>
            </a:endParaRPr>
          </a:p>
          <a:p>
            <a:r>
              <a:rPr lang="en-US" sz="2000" b="0" dirty="0" smtClean="0">
                <a:solidFill>
                  <a:srgbClr val="FF0000"/>
                </a:solidFill>
              </a:rPr>
              <a:t>Allow </a:t>
            </a:r>
            <a:r>
              <a:rPr lang="en-US" sz="2000" b="0" dirty="0" smtClean="0">
                <a:solidFill>
                  <a:srgbClr val="FF0000"/>
                </a:solidFill>
              </a:rPr>
              <a:t>the ISTA to, as in a TB Ranging exchange, send its LMR to the RSTA in a Location </a:t>
            </a:r>
            <a:r>
              <a:rPr lang="en-US" sz="2000" b="0" dirty="0">
                <a:solidFill>
                  <a:srgbClr val="FF0000"/>
                </a:solidFill>
              </a:rPr>
              <a:t>Measurement Report </a:t>
            </a:r>
            <a:r>
              <a:rPr lang="en-US" sz="2000" b="0" dirty="0" smtClean="0">
                <a:solidFill>
                  <a:srgbClr val="FF0000"/>
                </a:solidFill>
              </a:rPr>
              <a:t>frame, or</a:t>
            </a:r>
          </a:p>
          <a:p>
            <a:r>
              <a:rPr lang="en-US" sz="2000" b="0" dirty="0" smtClean="0">
                <a:solidFill>
                  <a:srgbClr val="FF0000"/>
                </a:solidFill>
              </a:rPr>
              <a:t>For both Passive TB Ranging and RB Ranging exchanges, use a frame that is a unification of the</a:t>
            </a:r>
          </a:p>
          <a:p>
            <a:pPr lvl="1"/>
            <a:r>
              <a:rPr lang="en-US" sz="1600" dirty="0">
                <a:solidFill>
                  <a:srgbClr val="FF0000"/>
                </a:solidFill>
              </a:rPr>
              <a:t>Location Measurement Report </a:t>
            </a:r>
            <a:r>
              <a:rPr lang="en-US" sz="1600" dirty="0" smtClean="0">
                <a:solidFill>
                  <a:srgbClr val="FF0000"/>
                </a:solidFill>
              </a:rPr>
              <a:t>frame, and the</a:t>
            </a:r>
            <a:endParaRPr lang="en-US" sz="1600" b="0" dirty="0" smtClean="0">
              <a:solidFill>
                <a:srgbClr val="FF0000"/>
              </a:solidFill>
            </a:endParaRPr>
          </a:p>
          <a:p>
            <a:pPr lvl="1"/>
            <a:r>
              <a:rPr lang="en-US" sz="1600" b="0" dirty="0" smtClean="0">
                <a:solidFill>
                  <a:srgbClr val="FF0000"/>
                </a:solidFill>
              </a:rPr>
              <a:t>ISTA </a:t>
            </a:r>
            <a:r>
              <a:rPr lang="en-US" sz="1600" b="0" dirty="0">
                <a:solidFill>
                  <a:srgbClr val="FF0000"/>
                </a:solidFill>
              </a:rPr>
              <a:t>Passive TB Ranging Measurement Report </a:t>
            </a:r>
            <a:r>
              <a:rPr lang="en-US" sz="1600" b="0" dirty="0" smtClean="0">
                <a:solidFill>
                  <a:srgbClr val="FF0000"/>
                </a:solidFill>
              </a:rPr>
              <a:t>frame</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15</a:t>
            </a:fld>
            <a:endParaRPr lang="en-GB"/>
          </a:p>
        </p:txBody>
      </p:sp>
      <p:sp>
        <p:nvSpPr>
          <p:cNvPr id="6" name="TextBox 5"/>
          <p:cNvSpPr txBox="1"/>
          <p:nvPr/>
        </p:nvSpPr>
        <p:spPr>
          <a:xfrm rot="20861076">
            <a:off x="6161532" y="5664681"/>
            <a:ext cx="2672526" cy="338554"/>
          </a:xfrm>
          <a:prstGeom prst="rect">
            <a:avLst/>
          </a:prstGeom>
          <a:noFill/>
        </p:spPr>
        <p:txBody>
          <a:bodyPr wrap="none" rtlCol="0">
            <a:spAutoFit/>
          </a:bodyPr>
          <a:lstStyle/>
          <a:p>
            <a:r>
              <a:rPr lang="en-US" sz="1600" b="1" dirty="0" smtClean="0">
                <a:solidFill>
                  <a:schemeClr val="accent2"/>
                </a:solidFill>
              </a:rPr>
              <a:t>Any of these solutions work!</a:t>
            </a:r>
            <a:endParaRPr lang="en-US" sz="1600" b="1" dirty="0">
              <a:solidFill>
                <a:schemeClr val="accent2"/>
              </a:solidFill>
            </a:endParaRPr>
          </a:p>
        </p:txBody>
      </p:sp>
    </p:spTree>
    <p:extLst>
      <p:ext uri="{BB962C8B-B14F-4D97-AF65-F5344CB8AC3E}">
        <p14:creationId xmlns:p14="http://schemas.microsoft.com/office/powerpoint/2010/main" val="1278171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16</a:t>
            </a:fld>
            <a:endParaRPr lang="en-GB"/>
          </a:p>
        </p:txBody>
      </p:sp>
      <p:sp>
        <p:nvSpPr>
          <p:cNvPr id="4" name="TextBox 3"/>
          <p:cNvSpPr txBox="1"/>
          <p:nvPr/>
        </p:nvSpPr>
        <p:spPr>
          <a:xfrm>
            <a:off x="2195736" y="2780928"/>
            <a:ext cx="4464496" cy="1077218"/>
          </a:xfrm>
          <a:prstGeom prst="rect">
            <a:avLst/>
          </a:prstGeom>
          <a:solidFill>
            <a:srgbClr val="FFFF00"/>
          </a:solidFill>
        </p:spPr>
        <p:txBody>
          <a:bodyPr wrap="square" rtlCol="0">
            <a:spAutoFit/>
          </a:bodyPr>
          <a:lstStyle/>
          <a:p>
            <a:pPr algn="ctr"/>
            <a:r>
              <a:rPr lang="en-US" sz="3200" b="1" dirty="0" smtClean="0"/>
              <a:t>Merging Passive and Active Ranging</a:t>
            </a:r>
            <a:endParaRPr lang="en-US" sz="3200" b="1" dirty="0"/>
          </a:p>
        </p:txBody>
      </p:sp>
    </p:spTree>
    <p:extLst>
      <p:ext uri="{BB962C8B-B14F-4D97-AF65-F5344CB8AC3E}">
        <p14:creationId xmlns:p14="http://schemas.microsoft.com/office/powerpoint/2010/main" val="1846537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Merging Active and Passive Ranging</a:t>
            </a:r>
            <a:endParaRPr lang="en-US" dirty="0"/>
          </a:p>
        </p:txBody>
      </p:sp>
      <p:sp>
        <p:nvSpPr>
          <p:cNvPr id="5" name="Content Placeholder 4"/>
          <p:cNvSpPr>
            <a:spLocks noGrp="1"/>
          </p:cNvSpPr>
          <p:nvPr>
            <p:ph idx="1"/>
          </p:nvPr>
        </p:nvSpPr>
        <p:spPr>
          <a:xfrm>
            <a:off x="539552" y="1916832"/>
            <a:ext cx="6552728" cy="3816424"/>
          </a:xfrm>
        </p:spPr>
        <p:txBody>
          <a:bodyPr/>
          <a:lstStyle/>
          <a:p>
            <a:r>
              <a:rPr lang="en-US" b="0" dirty="0" smtClean="0">
                <a:solidFill>
                  <a:srgbClr val="FF0000"/>
                </a:solidFill>
              </a:rPr>
              <a:t>Another way to make Passive TB Ranging more similar to TB Ranging can be to make Passive TB Ranging an exchange variant within the TB Ranging protocol, rather than as in D2.0, being a separate protocol.</a:t>
            </a:r>
          </a:p>
          <a:p>
            <a:r>
              <a:rPr lang="en-US" b="0" dirty="0" smtClean="0"/>
              <a:t>This has the additional advantage in that it can enable new ranging use cases.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17</a:t>
            </a:fld>
            <a:endParaRPr lang="en-GB"/>
          </a:p>
        </p:txBody>
      </p:sp>
      <p:sp>
        <p:nvSpPr>
          <p:cNvPr id="6" name="TextBox 5"/>
          <p:cNvSpPr txBox="1"/>
          <p:nvPr/>
        </p:nvSpPr>
        <p:spPr>
          <a:xfrm rot="20809085">
            <a:off x="7009480" y="2128554"/>
            <a:ext cx="1981329" cy="1077218"/>
          </a:xfrm>
          <a:prstGeom prst="rect">
            <a:avLst/>
          </a:prstGeom>
          <a:noFill/>
        </p:spPr>
        <p:txBody>
          <a:bodyPr wrap="square" rtlCol="0">
            <a:spAutoFit/>
          </a:bodyPr>
          <a:lstStyle/>
          <a:p>
            <a:r>
              <a:rPr lang="en-US" sz="1600" b="1" dirty="0" smtClean="0">
                <a:solidFill>
                  <a:schemeClr val="accent2"/>
                </a:solidFill>
              </a:rPr>
              <a:t>This is completely doable. Requires a few but well defined text changes.</a:t>
            </a:r>
            <a:endParaRPr lang="en-US" sz="1600" b="1" dirty="0">
              <a:solidFill>
                <a:schemeClr val="accent2"/>
              </a:solidFill>
            </a:endParaRPr>
          </a:p>
        </p:txBody>
      </p:sp>
    </p:spTree>
    <p:extLst>
      <p:ext uri="{BB962C8B-B14F-4D97-AF65-F5344CB8AC3E}">
        <p14:creationId xmlns:p14="http://schemas.microsoft.com/office/powerpoint/2010/main" val="649497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18</a:t>
            </a:fld>
            <a:endParaRPr lang="en-GB"/>
          </a:p>
        </p:txBody>
      </p:sp>
      <p:sp>
        <p:nvSpPr>
          <p:cNvPr id="4" name="TextBox 3"/>
          <p:cNvSpPr txBox="1"/>
          <p:nvPr/>
        </p:nvSpPr>
        <p:spPr>
          <a:xfrm>
            <a:off x="2066901" y="2492896"/>
            <a:ext cx="5616624" cy="1077218"/>
          </a:xfrm>
          <a:prstGeom prst="rect">
            <a:avLst/>
          </a:prstGeom>
          <a:solidFill>
            <a:srgbClr val="FFFF00"/>
          </a:solidFill>
        </p:spPr>
        <p:txBody>
          <a:bodyPr wrap="square" rtlCol="0">
            <a:spAutoFit/>
          </a:bodyPr>
          <a:lstStyle/>
          <a:p>
            <a:pPr algn="ctr"/>
            <a:r>
              <a:rPr lang="en-US" sz="3200" b="1" dirty="0"/>
              <a:t>Making Passive TB Ranging part of TB Ranging</a:t>
            </a:r>
          </a:p>
        </p:txBody>
      </p:sp>
    </p:spTree>
    <p:extLst>
      <p:ext uri="{BB962C8B-B14F-4D97-AF65-F5344CB8AC3E}">
        <p14:creationId xmlns:p14="http://schemas.microsoft.com/office/powerpoint/2010/main" val="885325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1(2)</a:t>
            </a:r>
            <a:endParaRPr lang="en-US" dirty="0"/>
          </a:p>
        </p:txBody>
      </p:sp>
      <p:sp>
        <p:nvSpPr>
          <p:cNvPr id="3" name="Content Placeholder 2"/>
          <p:cNvSpPr>
            <a:spLocks noGrp="1"/>
          </p:cNvSpPr>
          <p:nvPr>
            <p:ph idx="1"/>
          </p:nvPr>
        </p:nvSpPr>
        <p:spPr>
          <a:xfrm>
            <a:off x="611560" y="1763482"/>
            <a:ext cx="7772400" cy="4473829"/>
          </a:xfrm>
        </p:spPr>
        <p:txBody>
          <a:bodyPr/>
          <a:lstStyle/>
          <a:p>
            <a:pPr marL="0" indent="0">
              <a:buNone/>
            </a:pPr>
            <a:r>
              <a:rPr lang="en-US" sz="2000" b="0" dirty="0"/>
              <a:t>I</a:t>
            </a:r>
            <a:r>
              <a:rPr lang="en-US" sz="2000" b="0" dirty="0" smtClean="0"/>
              <a:t>n D2.0, Passive </a:t>
            </a:r>
            <a:r>
              <a:rPr lang="en-US" sz="2000" b="0" dirty="0"/>
              <a:t>TB </a:t>
            </a:r>
            <a:r>
              <a:rPr lang="en-US" sz="2000" b="0" dirty="0" smtClean="0"/>
              <a:t>Ranging, even </a:t>
            </a:r>
            <a:r>
              <a:rPr lang="en-US" sz="2000" b="0" dirty="0"/>
              <a:t>though </a:t>
            </a:r>
            <a:r>
              <a:rPr lang="en-US" sz="2000" b="0" dirty="0" smtClean="0"/>
              <a:t>very </a:t>
            </a:r>
            <a:r>
              <a:rPr lang="en-US" sz="2000" b="0" dirty="0"/>
              <a:t>similar to TB Ranging, is </a:t>
            </a:r>
            <a:r>
              <a:rPr lang="en-US" sz="2000" b="0" dirty="0" smtClean="0"/>
              <a:t>essentially a </a:t>
            </a:r>
            <a:r>
              <a:rPr lang="en-US" sz="2000" b="0" dirty="0"/>
              <a:t>ranging </a:t>
            </a:r>
            <a:r>
              <a:rPr lang="en-US" sz="2000" b="0" dirty="0" smtClean="0"/>
              <a:t>protocol of </a:t>
            </a:r>
            <a:r>
              <a:rPr lang="en-US" sz="2000" b="0" dirty="0"/>
              <a:t>its own. </a:t>
            </a:r>
            <a:endParaRPr lang="en-US" sz="2000" b="0" dirty="0" smtClean="0"/>
          </a:p>
          <a:p>
            <a:pPr marL="0" indent="0">
              <a:buNone/>
            </a:pPr>
            <a:r>
              <a:rPr lang="en-US" sz="2000" b="0" dirty="0"/>
              <a:t>S</a:t>
            </a:r>
            <a:r>
              <a:rPr lang="en-US" sz="2000" b="0" dirty="0" smtClean="0"/>
              <a:t>eems rather </a:t>
            </a:r>
            <a:r>
              <a:rPr lang="en-US" sz="2000" b="0" dirty="0"/>
              <a:t>than having </a:t>
            </a:r>
            <a:r>
              <a:rPr lang="en-US" sz="2000" b="0" dirty="0" smtClean="0"/>
              <a:t>Passive TB Ranging be a separate ranging protocol, we could make Passive </a:t>
            </a:r>
            <a:r>
              <a:rPr lang="en-US" sz="2000" b="0" dirty="0"/>
              <a:t>TB Ranging exchanges variant exchanges within the TB Ranging </a:t>
            </a:r>
            <a:r>
              <a:rPr lang="en-US" sz="2000" b="0" dirty="0" smtClean="0"/>
              <a:t>protocol. </a:t>
            </a:r>
          </a:p>
          <a:p>
            <a:pPr marL="0" indent="0">
              <a:buNone/>
            </a:pPr>
            <a:r>
              <a:rPr lang="en-US" sz="2000" b="0" dirty="0" smtClean="0"/>
              <a:t>An ISTA would request a Passive TB Ranging exchange within an RTSA’s TB Ranging exchange. (The RSTA would select which TB Ranging occurrence to place the ranging in.)</a:t>
            </a:r>
          </a:p>
          <a:p>
            <a:pPr marL="0" indent="0">
              <a:buNone/>
            </a:pPr>
            <a:r>
              <a:rPr lang="en-US" sz="2000" b="0" dirty="0" smtClean="0"/>
              <a:t>If </a:t>
            </a:r>
            <a:r>
              <a:rPr lang="en-US" sz="2000" b="0" dirty="0"/>
              <a:t>Passive TB Ranging exchanges are </a:t>
            </a:r>
            <a:r>
              <a:rPr lang="en-US" sz="2000" b="0" dirty="0" smtClean="0"/>
              <a:t>present, the </a:t>
            </a:r>
            <a:r>
              <a:rPr lang="en-US" sz="2000" b="0" dirty="0"/>
              <a:t>broadcasting of the Primus and Secundus RSTA Broadcast Passive </a:t>
            </a:r>
            <a:r>
              <a:rPr lang="en-US" sz="2000" b="0" dirty="0" smtClean="0"/>
              <a:t>TB </a:t>
            </a:r>
            <a:r>
              <a:rPr lang="en-US" sz="2000" b="0" dirty="0"/>
              <a:t>Ranging Measurement Report </a:t>
            </a:r>
            <a:r>
              <a:rPr lang="en-US" sz="2000" b="0" dirty="0" smtClean="0"/>
              <a:t>frames would be added at the end of the TB Ranging frame sequence.</a:t>
            </a:r>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19</a:t>
            </a:fld>
            <a:endParaRPr lang="en-GB"/>
          </a:p>
        </p:txBody>
      </p:sp>
    </p:spTree>
    <p:extLst>
      <p:ext uri="{BB962C8B-B14F-4D97-AF65-F5344CB8AC3E}">
        <p14:creationId xmlns:p14="http://schemas.microsoft.com/office/powerpoint/2010/main" val="402796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3102 and 3283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7589951"/>
              </p:ext>
            </p:extLst>
          </p:nvPr>
        </p:nvGraphicFramePr>
        <p:xfrm>
          <a:off x="771522" y="1628800"/>
          <a:ext cx="7770816" cy="4577080"/>
        </p:xfrm>
        <a:graphic>
          <a:graphicData uri="http://schemas.openxmlformats.org/drawingml/2006/table">
            <a:tbl>
              <a:tblPr firstRow="1" bandRow="1">
                <a:tableStyleId>{5C22544A-7EE6-4342-B048-85BDC9FD1C3A}</a:tableStyleId>
              </a:tblPr>
              <a:tblGrid>
                <a:gridCol w="573832"/>
                <a:gridCol w="936104"/>
                <a:gridCol w="504056"/>
                <a:gridCol w="2304256"/>
                <a:gridCol w="2157432"/>
                <a:gridCol w="1295136"/>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0840">
                <a:tc>
                  <a:txBody>
                    <a:bodyPr/>
                    <a:lstStyle/>
                    <a:p>
                      <a:r>
                        <a:rPr lang="en-US" sz="1200" dirty="0" smtClean="0"/>
                        <a:t>3102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46.0</a:t>
                      </a:r>
                      <a:endParaRPr lang="en-US" sz="1200" dirty="0"/>
                    </a:p>
                  </a:txBody>
                  <a:tcPr/>
                </a:tc>
                <a:tc>
                  <a:txBody>
                    <a:bodyPr/>
                    <a:lstStyle/>
                    <a:p>
                      <a:r>
                        <a:rPr lang="en-US" sz="1200" dirty="0" smtClean="0"/>
                        <a:t>It would make the implementation of "Common Info Subfield" of the Ranging Trigger Variant" simpler and also provide TSF synchronization for the Passive TB Ranging if we align the two cases of Ranging Trigger for non-passive and passive case.</a:t>
                      </a:r>
                      <a:endParaRPr lang="en-US" sz="1200" dirty="0"/>
                    </a:p>
                  </a:txBody>
                  <a:tcPr/>
                </a:tc>
                <a:tc>
                  <a:txBody>
                    <a:bodyPr/>
                    <a:lstStyle/>
                    <a:p>
                      <a:r>
                        <a:rPr lang="en-US" sz="1200" dirty="0" smtClean="0"/>
                        <a:t>Change the phrase to "and is set only to 0 in non-secure variant of the TB Ranging measurement exchange"</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r>
                        <a:rPr lang="en-US" sz="1200" dirty="0" smtClean="0"/>
                        <a:t>3282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46.6</a:t>
                      </a:r>
                      <a:endParaRPr lang="en-US" sz="1200" dirty="0"/>
                    </a:p>
                  </a:txBody>
                  <a:tcPr/>
                </a:tc>
                <a:tc>
                  <a:txBody>
                    <a:bodyPr/>
                    <a:lstStyle/>
                    <a:p>
                      <a:r>
                        <a:rPr lang="en-US" sz="1200" dirty="0" smtClean="0"/>
                        <a:t>The Trigger Dependent Common Info subfield of the Ranging Trigger frame of subvariant Passive TB Sounding, depicted in Figure 9-61d.y, is different from the Trigger Dependent Common Info subfield for the Ranging Trigger variant, depicted in Figure 9-61d.x. This subfield is used both the TB and Passive TB Ranging. To reduce the number of options in the standard it would should make these the same.</a:t>
                      </a:r>
                      <a:endParaRPr lang="en-US" sz="1200" dirty="0"/>
                    </a:p>
                  </a:txBody>
                  <a:tcPr/>
                </a:tc>
                <a:tc>
                  <a:txBody>
                    <a:bodyPr/>
                    <a:lstStyle/>
                    <a:p>
                      <a:r>
                        <a:rPr lang="en-US" sz="1200" dirty="0" smtClean="0"/>
                        <a:t>Change the Trigger Dependent Common Info subfield for the Ranging Trigger variant, depicted in Figure 9-61d.x., to be the same as the Trigger Dependent Common Info subfield of the Ranging Trigger frame of subvariant Passive TB Sounding, depicted in Figure 9-61d.y.</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Revised. Make</a:t>
                      </a:r>
                      <a:r>
                        <a:rPr lang="en-US" sz="1200" baseline="0" dirty="0" smtClean="0"/>
                        <a:t> Passive TB Ranging altogether more similar to TB Ranging as described in 11-20/385. </a:t>
                      </a:r>
                      <a:r>
                        <a:rPr lang="en-US" sz="1200" baseline="0" dirty="0" smtClean="0">
                          <a:solidFill>
                            <a:srgbClr val="FF0000"/>
                          </a:solidFill>
                        </a:rPr>
                        <a:t>[For discussion]</a:t>
                      </a:r>
                    </a:p>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17613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2(2)</a:t>
            </a:r>
            <a:endParaRPr lang="en-US" dirty="0"/>
          </a:p>
        </p:txBody>
      </p:sp>
      <p:sp>
        <p:nvSpPr>
          <p:cNvPr id="3" name="Content Placeholder 2"/>
          <p:cNvSpPr>
            <a:spLocks noGrp="1"/>
          </p:cNvSpPr>
          <p:nvPr>
            <p:ph idx="1"/>
          </p:nvPr>
        </p:nvSpPr>
        <p:spPr/>
        <p:txBody>
          <a:bodyPr/>
          <a:lstStyle/>
          <a:p>
            <a:pPr marL="0" indent="0">
              <a:buNone/>
            </a:pPr>
            <a:r>
              <a:rPr lang="en-US" sz="2000" b="0" dirty="0"/>
              <a:t>Likewise, when serving Passive TB Ranging exchanges, the RSTA includes a Passive TB Ranging Availability Window element in its beacon frame body such that stations that only listen, passive STAs or PSTAs, can get information about when the Passive TB Ranging exchanges occur</a:t>
            </a:r>
            <a:r>
              <a:rPr lang="en-US" sz="2000" b="0" dirty="0" smtClean="0"/>
              <a:t>.</a:t>
            </a:r>
          </a:p>
          <a:p>
            <a:pPr marL="0" indent="0">
              <a:buNone/>
            </a:pPr>
            <a:r>
              <a:rPr lang="en-US" sz="2000" b="0" dirty="0" smtClean="0"/>
              <a:t>With Passive TB Ranging exchanges being part of a regular TB Ranging exchange sequence, the ISTAs performing Passive TB Ranging exchanges would (optionally) measure and report the TOAs of the ranging NDPs from other ISTAs participating in the same TB Ranging exchange sequence and themselves performing Passive TB Ranging exchanges. </a:t>
            </a:r>
            <a:endParaRPr lang="en-US" b="0"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20</a:t>
            </a:fld>
            <a:endParaRPr lang="en-GB"/>
          </a:p>
        </p:txBody>
      </p:sp>
    </p:spTree>
    <p:extLst>
      <p:ext uri="{BB962C8B-B14F-4D97-AF65-F5344CB8AC3E}">
        <p14:creationId xmlns:p14="http://schemas.microsoft.com/office/powerpoint/2010/main" val="1715854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21</a:t>
            </a:fld>
            <a:endParaRPr lang="en-GB"/>
          </a:p>
        </p:txBody>
      </p:sp>
      <p:sp>
        <p:nvSpPr>
          <p:cNvPr id="4" name="TextBox 3"/>
          <p:cNvSpPr txBox="1"/>
          <p:nvPr/>
        </p:nvSpPr>
        <p:spPr>
          <a:xfrm>
            <a:off x="2123728" y="2780928"/>
            <a:ext cx="4464496" cy="1077218"/>
          </a:xfrm>
          <a:prstGeom prst="rect">
            <a:avLst/>
          </a:prstGeom>
          <a:solidFill>
            <a:srgbClr val="FFFF00"/>
          </a:solidFill>
        </p:spPr>
        <p:txBody>
          <a:bodyPr wrap="square" rtlCol="0">
            <a:spAutoFit/>
          </a:bodyPr>
          <a:lstStyle/>
          <a:p>
            <a:pPr algn="ctr"/>
            <a:r>
              <a:rPr lang="en-US" sz="3200" b="1" dirty="0" smtClean="0"/>
              <a:t>Combined Active and Passive Ranging</a:t>
            </a:r>
            <a:endParaRPr lang="en-US" sz="3200" b="1" dirty="0"/>
          </a:p>
        </p:txBody>
      </p:sp>
    </p:spTree>
    <p:extLst>
      <p:ext uri="{BB962C8B-B14F-4D97-AF65-F5344CB8AC3E}">
        <p14:creationId xmlns:p14="http://schemas.microsoft.com/office/powerpoint/2010/main" val="25843763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654968"/>
          </a:xfrm>
        </p:spPr>
        <p:txBody>
          <a:bodyPr/>
          <a:lstStyle/>
          <a:p>
            <a:r>
              <a:rPr lang="en-US" dirty="0" smtClean="0"/>
              <a:t>Combining active and passive ranging</a:t>
            </a:r>
            <a:endParaRPr lang="en-US" dirty="0"/>
          </a:p>
        </p:txBody>
      </p:sp>
      <p:sp>
        <p:nvSpPr>
          <p:cNvPr id="5" name="Content Placeholder 4"/>
          <p:cNvSpPr>
            <a:spLocks noGrp="1"/>
          </p:cNvSpPr>
          <p:nvPr>
            <p:ph idx="1"/>
          </p:nvPr>
        </p:nvSpPr>
        <p:spPr>
          <a:xfrm>
            <a:off x="685800" y="1340768"/>
            <a:ext cx="7772400" cy="5040560"/>
          </a:xfrm>
        </p:spPr>
        <p:txBody>
          <a:bodyPr/>
          <a:lstStyle/>
          <a:p>
            <a:pPr marL="0" indent="0">
              <a:buNone/>
            </a:pPr>
            <a:r>
              <a:rPr lang="en-US" sz="1600" b="0" dirty="0" smtClean="0"/>
              <a:t>By combining ‘active’ ranging and passive ranging, or Passive TB Ranging exchanges, new modes of operation and use cases can be achieved.</a:t>
            </a:r>
          </a:p>
          <a:p>
            <a:pPr marL="0" indent="0">
              <a:buNone/>
            </a:pPr>
            <a:r>
              <a:rPr lang="en-US" sz="1600" b="0" dirty="0" smtClean="0"/>
              <a:t>Examples of such use cases are:</a:t>
            </a:r>
          </a:p>
          <a:p>
            <a:r>
              <a:rPr lang="en-US" sz="1800" dirty="0" smtClean="0"/>
              <a:t>Active Passive Ranging:</a:t>
            </a:r>
          </a:p>
          <a:p>
            <a:pPr lvl="1"/>
            <a:r>
              <a:rPr lang="en-US" sz="1100" b="0" dirty="0" smtClean="0"/>
              <a:t>Mobile client STA, to be located, joins RSTAs (Passive) TB Ranging opportunity as an ISTA.</a:t>
            </a:r>
          </a:p>
          <a:p>
            <a:pPr lvl="1"/>
            <a:r>
              <a:rPr lang="en-US" sz="1100" dirty="0"/>
              <a:t>M</a:t>
            </a:r>
            <a:r>
              <a:rPr lang="en-US" sz="1100" dirty="0" smtClean="0"/>
              <a:t>obile client STA is able to do ‘active’ ranging exchanges with the RSTA as well as client anchor stations participating in the Passive TB Ranging exchange. </a:t>
            </a:r>
            <a:endParaRPr lang="en-US" sz="1100" dirty="0"/>
          </a:p>
          <a:p>
            <a:pPr lvl="1"/>
            <a:r>
              <a:rPr lang="en-US" sz="1100" dirty="0"/>
              <a:t>E</a:t>
            </a:r>
            <a:r>
              <a:rPr lang="en-US" sz="1100" b="0" dirty="0" smtClean="0"/>
              <a:t>nables active ranging to a set of anchor client STAs in a very compressed amount of time. </a:t>
            </a:r>
          </a:p>
          <a:p>
            <a:pPr lvl="1"/>
            <a:r>
              <a:rPr lang="en-US" sz="1100" dirty="0" smtClean="0"/>
              <a:t>This type of ranging service can already be provided within the Passive TB Ranging protocol.</a:t>
            </a:r>
            <a:endParaRPr lang="en-US" sz="1100" b="0" dirty="0" smtClean="0"/>
          </a:p>
          <a:p>
            <a:r>
              <a:rPr lang="en-US" sz="1800" dirty="0" smtClean="0"/>
              <a:t>Combined active and passive ranging:</a:t>
            </a:r>
          </a:p>
          <a:p>
            <a:pPr lvl="1"/>
            <a:r>
              <a:rPr lang="en-US" sz="1100" dirty="0" smtClean="0"/>
              <a:t>An RSTA could have a couple of client anchor station participating in its (Passive) TB Ranging.</a:t>
            </a:r>
          </a:p>
          <a:p>
            <a:pPr lvl="1"/>
            <a:r>
              <a:rPr lang="en-US" sz="1100" dirty="0" smtClean="0"/>
              <a:t>A mobile client STA to be located could then chose to</a:t>
            </a:r>
          </a:p>
          <a:p>
            <a:pPr lvl="2"/>
            <a:r>
              <a:rPr lang="en-US" sz="1000" dirty="0" smtClean="0"/>
              <a:t>Perform passive ranging by only listening to the exchanges between the RSTA and the ISTAs performing Passive TB Ranging exchanges</a:t>
            </a:r>
          </a:p>
          <a:p>
            <a:pPr lvl="3"/>
            <a:r>
              <a:rPr lang="en-US" sz="800" dirty="0" smtClean="0"/>
              <a:t>This leaves the mobile client STA completely anonymous</a:t>
            </a:r>
          </a:p>
          <a:p>
            <a:pPr lvl="2"/>
            <a:r>
              <a:rPr lang="en-US" sz="1000" dirty="0" smtClean="0"/>
              <a:t>Join as an ISTA performing Passive TB Ranging exchanges with the RSTA and the other ISTAs </a:t>
            </a:r>
            <a:r>
              <a:rPr lang="en-US" sz="1000" dirty="0"/>
              <a:t>performing Passive TB Ranging exchanges</a:t>
            </a:r>
          </a:p>
          <a:p>
            <a:pPr lvl="2"/>
            <a:r>
              <a:rPr lang="en-US" sz="1000" dirty="0" smtClean="0"/>
              <a:t>Join as an ISTA performing TB Ranging exchanges, possibly secure, and also perform passive ranging by </a:t>
            </a:r>
            <a:r>
              <a:rPr lang="en-US" sz="1000" dirty="0"/>
              <a:t>listening to the exchanges between the RSTA and the ISTAs performing Passive TB Ranging </a:t>
            </a:r>
            <a:r>
              <a:rPr lang="en-US" sz="1000" dirty="0" smtClean="0"/>
              <a:t>exchanges.</a:t>
            </a:r>
          </a:p>
          <a:p>
            <a:pPr lvl="1"/>
            <a:r>
              <a:rPr lang="en-US" sz="1200" dirty="0" smtClean="0"/>
              <a:t>Basically my enabling a couple of client anchor STAs to participate in the (Passive) TB Ranging exchange the flexibility of the ranging services can be greatly increased.</a:t>
            </a:r>
          </a:p>
          <a:p>
            <a:pPr lvl="1"/>
            <a:r>
              <a:rPr lang="en-US" sz="1200" dirty="0"/>
              <a:t>This type of ranging service can already be provided </a:t>
            </a:r>
            <a:r>
              <a:rPr lang="en-US" sz="1200" dirty="0" smtClean="0"/>
              <a:t>with separate Passive </a:t>
            </a:r>
            <a:r>
              <a:rPr lang="en-US" sz="1200" dirty="0"/>
              <a:t>TB Ranging </a:t>
            </a:r>
            <a:r>
              <a:rPr lang="en-US" sz="1200" dirty="0" smtClean="0"/>
              <a:t>and TB Ranging sessions, though there could maybe be some benefits in being able in merging the two protocols.</a:t>
            </a:r>
            <a:endParaRPr lang="en-US" sz="1200" dirty="0"/>
          </a:p>
          <a:p>
            <a:pPr lvl="1"/>
            <a:endParaRPr lang="en-US" sz="1600" dirty="0"/>
          </a:p>
          <a:p>
            <a:pPr lvl="2"/>
            <a:endParaRPr lang="en-US" sz="800" dirty="0"/>
          </a:p>
          <a:p>
            <a:pPr lvl="3"/>
            <a:endParaRPr lang="en-US" sz="600" dirty="0"/>
          </a:p>
          <a:p>
            <a:pPr marL="0" indent="0">
              <a:buNone/>
            </a:pPr>
            <a:endParaRPr lang="en-US" sz="1400" b="0" dirty="0" smtClean="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22</a:t>
            </a:fld>
            <a:endParaRPr lang="en-GB"/>
          </a:p>
        </p:txBody>
      </p:sp>
    </p:spTree>
    <p:extLst>
      <p:ext uri="{BB962C8B-B14F-4D97-AF65-F5344CB8AC3E}">
        <p14:creationId xmlns:p14="http://schemas.microsoft.com/office/powerpoint/2010/main" val="101748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23</a:t>
            </a:fld>
            <a:endParaRPr lang="en-GB"/>
          </a:p>
        </p:txBody>
      </p:sp>
      <p:cxnSp>
        <p:nvCxnSpPr>
          <p:cNvPr id="11" name="Straight Arrow Connector 10"/>
          <p:cNvCxnSpPr/>
          <p:nvPr/>
        </p:nvCxnSpPr>
        <p:spPr bwMode="auto">
          <a:xfrm flipH="1" flipV="1">
            <a:off x="2281557" y="2232317"/>
            <a:ext cx="2926153" cy="11391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a:off x="2249909" y="3921570"/>
            <a:ext cx="2592853" cy="1074264"/>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257768" y="4023087"/>
            <a:ext cx="2692144" cy="11219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427985" y="4238166"/>
            <a:ext cx="767212" cy="109425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213684" y="4146825"/>
            <a:ext cx="849957" cy="1152497"/>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p:cNvCxnSpPr/>
          <p:nvPr/>
        </p:nvCxnSpPr>
        <p:spPr bwMode="auto">
          <a:xfrm flipV="1">
            <a:off x="5781201" y="2706192"/>
            <a:ext cx="557001" cy="6777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5651202" y="2618335"/>
            <a:ext cx="515316" cy="62245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2257768" y="2417937"/>
            <a:ext cx="2795971" cy="112008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flipV="1">
            <a:off x="5711501" y="3998704"/>
            <a:ext cx="883621" cy="89476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5604930" y="4201264"/>
            <a:ext cx="782062" cy="80905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2789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59F313A6-8FAD-441C-A5DB-513D1CD3CF02}"/>
              </a:ext>
            </a:extLst>
          </p:cNvPr>
          <p:cNvSpPr>
            <a:spLocks noGrp="1"/>
          </p:cNvSpPr>
          <p:nvPr>
            <p:ph type="title"/>
          </p:nvPr>
        </p:nvSpPr>
        <p:spPr>
          <a:xfrm>
            <a:off x="349524" y="660218"/>
            <a:ext cx="8496846" cy="625978"/>
          </a:xfrm>
        </p:spPr>
        <p:txBody>
          <a:bodyPr/>
          <a:lstStyle/>
          <a:p>
            <a:r>
              <a:rPr lang="en-US" sz="2800" dirty="0" smtClean="0"/>
              <a:t>(Passive) TB Ranging used for Active Passive Ranging</a:t>
            </a:r>
            <a:endParaRPr lang="en-US" sz="2800" dirty="0"/>
          </a:p>
        </p:txBody>
      </p:sp>
      <p:sp>
        <p:nvSpPr>
          <p:cNvPr id="4" name="Footer Placeholder 3">
            <a:extLst>
              <a:ext uri="{FF2B5EF4-FFF2-40B4-BE49-F238E27FC236}">
                <a16:creationId xmlns:a16="http://schemas.microsoft.com/office/drawing/2014/main" xmlns="" id="{646741AA-80A3-4400-982C-AF6F7BA3DAA9}"/>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1" u="none" strike="noStrike" kern="1200" cap="none" spc="0" normalizeH="0" baseline="0" noProof="0" smtClean="0">
                <a:ln>
                  <a:noFill/>
                </a:ln>
                <a:solidFill>
                  <a:srgbClr val="000000"/>
                </a:solidFill>
                <a:effectLst/>
                <a:uLnTx/>
                <a:uFillTx/>
                <a:latin typeface="Times New Roman" pitchFamily="18" charset="0"/>
                <a:ea typeface="+mn-ea"/>
                <a:cs typeface="+mn-cs"/>
              </a:rPr>
              <a:t>Erik Lindskog, Samsung </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a16="http://schemas.microsoft.com/office/drawing/2014/main" xmlns="" id="{0CB852F5-A8D4-40FB-8DB2-972A9BC8E9AC}"/>
              </a:ext>
            </a:extLst>
          </p:cNvPr>
          <p:cNvSpPr>
            <a:spLocks noGrp="1"/>
          </p:cNvSpPr>
          <p:nvPr>
            <p:ph type="sldNum" sz="quarter" idx="11"/>
          </p:nvPr>
        </p:nvSpPr>
        <p:spPr>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18" name="Picture 91">
            <a:extLst>
              <a:ext uri="{FF2B5EF4-FFF2-40B4-BE49-F238E27FC236}">
                <a16:creationId xmlns:a16="http://schemas.microsoft.com/office/drawing/2014/main" xmlns="" id="{17991171-024F-45AA-BA65-4BCC28262D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528" y="5462892"/>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0">
            <a:extLst>
              <a:ext uri="{FF2B5EF4-FFF2-40B4-BE49-F238E27FC236}">
                <a16:creationId xmlns:a16="http://schemas.microsoft.com/office/drawing/2014/main" xmlns=""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a16="http://schemas.microsoft.com/office/drawing/2014/main" xmlns=""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a16="http://schemas.microsoft.com/office/drawing/2014/main" xmlns=""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a16="http://schemas.microsoft.com/office/drawing/2014/main" xmlns=""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a16="http://schemas.microsoft.com/office/drawing/2014/main" xmlns="" id="{606FFE1C-DCCE-48A1-B446-EDC90E13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xmlns=""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a16="http://schemas.microsoft.com/office/drawing/2014/main" xmlns=""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a16="http://schemas.microsoft.com/office/drawing/2014/main" xmlns=""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a16="http://schemas.microsoft.com/office/drawing/2014/main" xmlns=""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a16="http://schemas.microsoft.com/office/drawing/2014/main" xmlns="" id="{64CED2C9-0262-420C-B626-41CE7DC14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xmlns=""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Responder STA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a16="http://schemas.microsoft.com/office/drawing/2014/main" xmlns="" id="{7CB4EB41-2FC8-4990-9C43-56EB432EDB6B}"/>
              </a:ext>
            </a:extLst>
          </p:cNvPr>
          <p:cNvSpPr>
            <a:spLocks noChangeArrowheads="1"/>
          </p:cNvSpPr>
          <p:nvPr/>
        </p:nvSpPr>
        <p:spPr bwMode="auto">
          <a:xfrm>
            <a:off x="140235" y="3103224"/>
            <a:ext cx="72006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Client Anchor</a:t>
            </a:r>
            <a:r>
              <a:rPr kumimoji="0" lang="en-US" altLang="en-US" sz="1600" b="0" i="0" u="none" strike="noStrike" kern="1200" cap="none" spc="0" normalizeH="0" noProof="0" dirty="0" smtClean="0">
                <a:ln>
                  <a:noFill/>
                </a:ln>
                <a:solidFill>
                  <a:srgbClr val="000000"/>
                </a:solidFill>
                <a:effectLst/>
                <a:uLnTx/>
                <a:uFillTx/>
                <a:latin typeface="Calibri" panose="020F0502020204030204" pitchFamily="34" charset="0"/>
                <a:ea typeface="+mn-ea"/>
                <a:cs typeface="+mn-cs"/>
              </a:rPr>
              <a:t> </a:t>
            </a:r>
            <a:r>
              <a:rPr kumimoji="0" lang="en-US" altLang="en-US" sz="1600" b="0"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InitiatorSTA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1</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4" name="Rectangle 110">
            <a:extLst>
              <a:ext uri="{FF2B5EF4-FFF2-40B4-BE49-F238E27FC236}">
                <a16:creationId xmlns:a16="http://schemas.microsoft.com/office/drawing/2014/main" xmlns="" id="{D5128088-74F4-409B-9915-9AE8E2E5E8BE}"/>
              </a:ext>
            </a:extLst>
          </p:cNvPr>
          <p:cNvSpPr>
            <a:spLocks noChangeArrowheads="1"/>
          </p:cNvSpPr>
          <p:nvPr/>
        </p:nvSpPr>
        <p:spPr bwMode="auto">
          <a:xfrm>
            <a:off x="105448" y="4302201"/>
            <a:ext cx="79635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Mobile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Initiator</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2</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(to be located)</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6" name="Rectangle 132">
            <a:extLst>
              <a:ext uri="{FF2B5EF4-FFF2-40B4-BE49-F238E27FC236}">
                <a16:creationId xmlns:a16="http://schemas.microsoft.com/office/drawing/2014/main" xmlns=""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a16="http://schemas.microsoft.com/office/drawing/2014/main" xmlns=""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a16="http://schemas.microsoft.com/office/drawing/2014/main" xmlns=""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a16="http://schemas.microsoft.com/office/drawing/2014/main" xmlns=""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a16="http://schemas.microsoft.com/office/drawing/2014/main" xmlns="" id="{E8269F01-9CA9-47EE-881D-6D765046C5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xmlns="" id="{90FFDC0B-EDF2-4259-85B6-D620DF13AB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xmlns=""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a16="http://schemas.microsoft.com/office/drawing/2014/main" xmlns=""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a16="http://schemas.microsoft.com/office/drawing/2014/main" xmlns=""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xmlns=""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xmlns=""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xmlns=""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xmlns=""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xmlns=""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xmlns="" id="{3C1C0A49-74B1-4D9B-9DE2-6DE6BE85F350}"/>
              </a:ext>
            </a:extLst>
          </p:cNvPr>
          <p:cNvSpPr txBox="1"/>
          <p:nvPr/>
        </p:nvSpPr>
        <p:spPr>
          <a:xfrm>
            <a:off x="2293148" y="1328866"/>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49" name="TextBox 48">
            <a:extLst>
              <a:ext uri="{FF2B5EF4-FFF2-40B4-BE49-F238E27FC236}">
                <a16:creationId xmlns:a16="http://schemas.microsoft.com/office/drawing/2014/main" xmlns="" id="{F68F4BA1-6362-4444-A7ED-B056820F89BA}"/>
              </a:ext>
            </a:extLst>
          </p:cNvPr>
          <p:cNvSpPr txBox="1"/>
          <p:nvPr/>
        </p:nvSpPr>
        <p:spPr>
          <a:xfrm>
            <a:off x="1372569" y="4741520"/>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listening opportunities</a:t>
            </a:r>
          </a:p>
        </p:txBody>
      </p:sp>
      <p:cxnSp>
        <p:nvCxnSpPr>
          <p:cNvPr id="50" name="Straight Arrow Connector 49">
            <a:extLst>
              <a:ext uri="{FF2B5EF4-FFF2-40B4-BE49-F238E27FC236}">
                <a16:creationId xmlns:a16="http://schemas.microsoft.com/office/drawing/2014/main" xmlns="" id="{FD7C5F6F-B30E-4D41-94BF-4BF430F6EDE2}"/>
              </a:ext>
            </a:extLst>
          </p:cNvPr>
          <p:cNvCxnSpPr>
            <a:cxnSpLocks/>
          </p:cNvCxnSpPr>
          <p:nvPr/>
        </p:nvCxnSpPr>
        <p:spPr bwMode="auto">
          <a:xfrm flipV="1">
            <a:off x="2662314" y="4358645"/>
            <a:ext cx="248787" cy="379557"/>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xmlns=""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a16="http://schemas.microsoft.com/office/drawing/2014/main" xmlns=""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a16="http://schemas.microsoft.com/office/drawing/2014/main" xmlns=""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a16="http://schemas.microsoft.com/office/drawing/2014/main" xmlns=""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a16="http://schemas.microsoft.com/office/drawing/2014/main" xmlns=""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a16="http://schemas.microsoft.com/office/drawing/2014/main" xmlns=""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a16="http://schemas.microsoft.com/office/drawing/2014/main" xmlns=""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a16="http://schemas.microsoft.com/office/drawing/2014/main" xmlns=""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a16="http://schemas.microsoft.com/office/drawing/2014/main" xmlns=""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a16="http://schemas.microsoft.com/office/drawing/2014/main" xmlns=""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xmlns=""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a16="http://schemas.microsoft.com/office/drawing/2014/main" xmlns=""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100" dirty="0">
                <a:solidFill>
                  <a:srgbClr val="000000"/>
                </a:solidFill>
                <a:latin typeface="Calibri" panose="020F0502020204030204" pitchFamily="34" charset="0"/>
              </a:rPr>
              <a:t>I</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sz="1100" dirty="0" err="1">
                <a:solidFill>
                  <a:srgbClr val="000000"/>
                </a:solidFill>
                <a:latin typeface="Calibri" panose="020F0502020204030204" pitchFamily="34" charset="0"/>
              </a:rPr>
              <a:t>R</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a16="http://schemas.microsoft.com/office/drawing/2014/main" xmlns=""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a16="http://schemas.microsoft.com/office/drawing/2014/main" xmlns=""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a16="http://schemas.microsoft.com/office/drawing/2014/main" xmlns=""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a16="http://schemas.microsoft.com/office/drawing/2014/main" xmlns=""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smtClean="0">
                <a:solidFill>
                  <a:srgbClr val="000000"/>
                </a:solidFill>
                <a:latin typeface="Calibri" panose="020F0502020204030204" pitchFamily="34" charset="0"/>
              </a:rPr>
              <a:t>IS</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a16="http://schemas.microsoft.com/office/drawing/2014/main" xmlns=""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a16="http://schemas.microsoft.com/office/drawing/2014/main" xmlns=""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a16="http://schemas.microsoft.com/office/drawing/2014/main" xmlns=""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a:t>
            </a:r>
          </a:p>
        </p:txBody>
      </p:sp>
      <p:sp>
        <p:nvSpPr>
          <p:cNvPr id="103" name="Rectangle 53">
            <a:extLst>
              <a:ext uri="{FF2B5EF4-FFF2-40B4-BE49-F238E27FC236}">
                <a16:creationId xmlns:a16="http://schemas.microsoft.com/office/drawing/2014/main" xmlns=""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a:t>
            </a:r>
          </a:p>
        </p:txBody>
      </p:sp>
      <p:sp>
        <p:nvSpPr>
          <p:cNvPr id="105" name="Left Brace 104">
            <a:extLst>
              <a:ext uri="{FF2B5EF4-FFF2-40B4-BE49-F238E27FC236}">
                <a16:creationId xmlns:a16="http://schemas.microsoft.com/office/drawing/2014/main" xmlns="" id="{F8FA1CCE-95EA-4B45-8F62-9F74FA44B375}"/>
              </a:ext>
            </a:extLst>
          </p:cNvPr>
          <p:cNvSpPr/>
          <p:nvPr/>
        </p:nvSpPr>
        <p:spPr bwMode="auto">
          <a:xfrm rot="16200000">
            <a:off x="4402398" y="1976379"/>
            <a:ext cx="245620" cy="6608808"/>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6" name="TextBox 105">
            <a:extLst>
              <a:ext uri="{FF2B5EF4-FFF2-40B4-BE49-F238E27FC236}">
                <a16:creationId xmlns:a16="http://schemas.microsoft.com/office/drawing/2014/main" xmlns="" id="{87E84A74-73C1-47D1-B936-80B60B7E69AD}"/>
              </a:ext>
            </a:extLst>
          </p:cNvPr>
          <p:cNvSpPr txBox="1"/>
          <p:nvPr/>
        </p:nvSpPr>
        <p:spPr>
          <a:xfrm>
            <a:off x="3096322" y="5395293"/>
            <a:ext cx="3181320"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800" dirty="0" smtClean="0">
                <a:solidFill>
                  <a:srgbClr val="000000"/>
                </a:solidFill>
              </a:rPr>
              <a:t>Frames in TB Ranging protocol</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7" name="Left Brace 106">
            <a:extLst>
              <a:ext uri="{FF2B5EF4-FFF2-40B4-BE49-F238E27FC236}">
                <a16:creationId xmlns:a16="http://schemas.microsoft.com/office/drawing/2014/main" xmlns="" id="{96123795-0126-4D20-AF19-5093017CA2B7}"/>
              </a:ext>
            </a:extLst>
          </p:cNvPr>
          <p:cNvSpPr/>
          <p:nvPr/>
        </p:nvSpPr>
        <p:spPr bwMode="auto">
          <a:xfrm rot="16200000">
            <a:off x="8332551" y="4781224"/>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8" name="TextBox 107">
            <a:extLst>
              <a:ext uri="{FF2B5EF4-FFF2-40B4-BE49-F238E27FC236}">
                <a16:creationId xmlns:a16="http://schemas.microsoft.com/office/drawing/2014/main" xmlns="" id="{32F84FB9-BD1F-4816-9B2E-D8669700CADB}"/>
              </a:ext>
            </a:extLst>
          </p:cNvPr>
          <p:cNvSpPr txBox="1"/>
          <p:nvPr/>
        </p:nvSpPr>
        <p:spPr>
          <a:xfrm>
            <a:off x="7343801" y="5477179"/>
            <a:ext cx="1800199"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b="1" dirty="0" smtClean="0">
                <a:solidFill>
                  <a:srgbClr val="FF0000"/>
                </a:solidFill>
              </a:rPr>
              <a:t>Extra frames for Passive Location Ranging</a:t>
            </a:r>
            <a:r>
              <a:rPr kumimoji="0" lang="en-US" sz="1600" b="1" i="0" u="none" strike="noStrike" kern="1200" cap="none" spc="0" normalizeH="0" baseline="0" noProof="0" dirty="0" smtClean="0">
                <a:ln>
                  <a:noFill/>
                </a:ln>
                <a:solidFill>
                  <a:srgbClr val="FF0000"/>
                </a:solidFill>
                <a:effectLst/>
                <a:uLnTx/>
                <a:uFillTx/>
              </a:rPr>
              <a:t> </a:t>
            </a:r>
            <a:r>
              <a:rPr kumimoji="0" lang="en-US" sz="1600" b="1" i="0" u="none" strike="noStrike" kern="1200" cap="none" spc="0" normalizeH="0" baseline="0" noProof="0" dirty="0">
                <a:ln>
                  <a:noFill/>
                </a:ln>
                <a:solidFill>
                  <a:srgbClr val="FF0000"/>
                </a:solidFill>
                <a:effectLst/>
                <a:uLnTx/>
                <a:uFillTx/>
              </a:rPr>
              <a:t>Protocol</a:t>
            </a:r>
          </a:p>
        </p:txBody>
      </p:sp>
      <p:sp>
        <p:nvSpPr>
          <p:cNvPr id="68" name="Rectangle 133">
            <a:extLst>
              <a:ext uri="{FF2B5EF4-FFF2-40B4-BE49-F238E27FC236}">
                <a16:creationId xmlns:a16="http://schemas.microsoft.com/office/drawing/2014/main" xmlns=""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a16="http://schemas.microsoft.com/office/drawing/2014/main" xmlns=""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a16="http://schemas.microsoft.com/office/drawing/2014/main" xmlns="" id="{1F07F36B-A5EE-4F99-8481-5CE15544FB0E}"/>
              </a:ext>
            </a:extLst>
          </p:cNvPr>
          <p:cNvSpPr txBox="1"/>
          <p:nvPr/>
        </p:nvSpPr>
        <p:spPr>
          <a:xfrm>
            <a:off x="7746338" y="1293338"/>
            <a:ext cx="1345240" cy="461665"/>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LMR 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(Details TBD)</a:t>
            </a:r>
          </a:p>
        </p:txBody>
      </p:sp>
      <p:sp>
        <p:nvSpPr>
          <p:cNvPr id="71" name="TextBox 70">
            <a:extLst>
              <a:ext uri="{FF2B5EF4-FFF2-40B4-BE49-F238E27FC236}">
                <a16:creationId xmlns:a16="http://schemas.microsoft.com/office/drawing/2014/main" xmlns="" id="{52CFB9CD-74C0-43C3-824C-A4AB37C6640E}"/>
              </a:ext>
            </a:extLst>
          </p:cNvPr>
          <p:cNvSpPr txBox="1"/>
          <p:nvPr/>
        </p:nvSpPr>
        <p:spPr>
          <a:xfrm>
            <a:off x="503623" y="5784956"/>
            <a:ext cx="6574013"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Times New Roman" pitchFamily="18" charset="0"/>
                <a:ea typeface="+mn-ea"/>
                <a:cs typeface="+mn-cs"/>
              </a:rPr>
              <a:t>Enables client station receiving the NDPs and LMR reporting to calculate its location using TDOA relations.</a:t>
            </a:r>
          </a:p>
        </p:txBody>
      </p:sp>
    </p:spTree>
    <p:extLst>
      <p:ext uri="{BB962C8B-B14F-4D97-AF65-F5344CB8AC3E}">
        <p14:creationId xmlns:p14="http://schemas.microsoft.com/office/powerpoint/2010/main" val="228305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Active and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25</a:t>
            </a:fld>
            <a:endParaRPr lang="en-GB"/>
          </a:p>
        </p:txBody>
      </p: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flipV="1">
            <a:off x="2253698" y="5189722"/>
            <a:ext cx="1595336" cy="30822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a:off x="2227130" y="5367548"/>
            <a:ext cx="1663712" cy="35446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820386" y="5628405"/>
            <a:ext cx="1489527" cy="1492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807269" y="5429851"/>
            <a:ext cx="1387296" cy="19352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p:cNvCxnSpPr/>
          <p:nvPr/>
        </p:nvCxnSpPr>
        <p:spPr bwMode="auto">
          <a:xfrm flipH="1">
            <a:off x="5704841" y="2775978"/>
            <a:ext cx="846716" cy="685888"/>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V="1">
            <a:off x="6791235" y="2748609"/>
            <a:ext cx="45979" cy="211890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flipH="1">
            <a:off x="6591929" y="2748609"/>
            <a:ext cx="3874" cy="214486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flipV="1">
            <a:off x="2305347" y="2028570"/>
            <a:ext cx="3713754" cy="54486"/>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2396655" y="2144037"/>
            <a:ext cx="3659706" cy="6907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H="1" flipV="1">
            <a:off x="1665067" y="2842758"/>
            <a:ext cx="63798" cy="191442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a:off x="1480627" y="2842758"/>
            <a:ext cx="39815" cy="196253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p:cNvCxnSpPr/>
          <p:nvPr/>
        </p:nvCxnSpPr>
        <p:spPr bwMode="auto">
          <a:xfrm flipH="1" flipV="1">
            <a:off x="2075162" y="2366085"/>
            <a:ext cx="1250890" cy="9163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p:cNvCxnSpPr/>
          <p:nvPr/>
        </p:nvCxnSpPr>
        <p:spPr bwMode="auto">
          <a:xfrm>
            <a:off x="1979712" y="2480927"/>
            <a:ext cx="1175089" cy="83641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p:cNvCxnSpPr/>
          <p:nvPr/>
        </p:nvCxnSpPr>
        <p:spPr bwMode="auto">
          <a:xfrm flipH="1">
            <a:off x="4162224" y="2493349"/>
            <a:ext cx="1989655" cy="9685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p:cNvCxnSpPr/>
          <p:nvPr/>
        </p:nvCxnSpPr>
        <p:spPr bwMode="auto">
          <a:xfrm flipV="1">
            <a:off x="4319901" y="2628767"/>
            <a:ext cx="1935232" cy="86866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p:cNvCxnSpPr/>
          <p:nvPr/>
        </p:nvCxnSpPr>
        <p:spPr bwMode="auto">
          <a:xfrm flipH="1">
            <a:off x="2004754" y="4110443"/>
            <a:ext cx="1217065" cy="8552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flipV="1">
            <a:off x="2154352" y="4209934"/>
            <a:ext cx="1168047" cy="801962"/>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p:cNvCxnSpPr/>
          <p:nvPr/>
        </p:nvCxnSpPr>
        <p:spPr bwMode="auto">
          <a:xfrm flipH="1" flipV="1">
            <a:off x="3748389" y="4163652"/>
            <a:ext cx="413835" cy="1246291"/>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p:cNvCxnSpPr/>
          <p:nvPr/>
        </p:nvCxnSpPr>
        <p:spPr bwMode="auto">
          <a:xfrm>
            <a:off x="3600114" y="4209934"/>
            <a:ext cx="387625" cy="1200009"/>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p:cNvCxnSpPr/>
          <p:nvPr/>
        </p:nvCxnSpPr>
        <p:spPr bwMode="auto">
          <a:xfrm>
            <a:off x="3960300" y="3985312"/>
            <a:ext cx="2185569" cy="104305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p:cNvCxnSpPr/>
          <p:nvPr/>
        </p:nvCxnSpPr>
        <p:spPr bwMode="auto">
          <a:xfrm flipH="1" flipV="1">
            <a:off x="3930487" y="4121421"/>
            <a:ext cx="2125874" cy="105493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p:cNvCxnSpPr/>
          <p:nvPr/>
        </p:nvCxnSpPr>
        <p:spPr bwMode="auto">
          <a:xfrm flipH="1" flipV="1">
            <a:off x="5601845" y="4054947"/>
            <a:ext cx="1141613" cy="79183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V="1">
            <a:off x="3993787" y="3961389"/>
            <a:ext cx="1016302" cy="36587"/>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flipH="1" flipV="1">
            <a:off x="5450317" y="4116397"/>
            <a:ext cx="606044" cy="1044543"/>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TextBox 100"/>
          <p:cNvSpPr txBox="1"/>
          <p:nvPr/>
        </p:nvSpPr>
        <p:spPr>
          <a:xfrm>
            <a:off x="2985776" y="2701186"/>
            <a:ext cx="2270173" cy="276999"/>
          </a:xfrm>
          <a:prstGeom prst="rect">
            <a:avLst/>
          </a:prstGeom>
          <a:noFill/>
        </p:spPr>
        <p:txBody>
          <a:bodyPr wrap="none" rtlCol="0">
            <a:spAutoFit/>
          </a:bodyPr>
          <a:lstStyle/>
          <a:p>
            <a:r>
              <a:rPr lang="en-US" dirty="0" smtClean="0">
                <a:solidFill>
                  <a:srgbClr val="FF0000"/>
                </a:solidFill>
              </a:rPr>
              <a:t>Active ranging (Possibly secure?)</a:t>
            </a:r>
            <a:endParaRPr lang="en-US" dirty="0">
              <a:solidFill>
                <a:srgbClr val="FF0000"/>
              </a:solidFill>
            </a:endParaRPr>
          </a:p>
        </p:txBody>
      </p:sp>
      <p:cxnSp>
        <p:nvCxnSpPr>
          <p:cNvPr id="103" name="Straight Arrow Connector 102"/>
          <p:cNvCxnSpPr/>
          <p:nvPr/>
        </p:nvCxnSpPr>
        <p:spPr bwMode="auto">
          <a:xfrm>
            <a:off x="4162224" y="3063099"/>
            <a:ext cx="339714" cy="531339"/>
          </a:xfrm>
          <a:prstGeom prst="straightConnector1">
            <a:avLst/>
          </a:prstGeom>
          <a:solidFill>
            <a:schemeClr val="accent1"/>
          </a:solidFill>
          <a:ln w="12700" cap="flat" cmpd="sng" algn="ctr">
            <a:solidFill>
              <a:srgbClr val="FF0000"/>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Box 103"/>
          <p:cNvSpPr txBox="1"/>
          <p:nvPr/>
        </p:nvSpPr>
        <p:spPr>
          <a:xfrm>
            <a:off x="7109018" y="3028859"/>
            <a:ext cx="1770036" cy="461665"/>
          </a:xfrm>
          <a:prstGeom prst="rect">
            <a:avLst/>
          </a:prstGeom>
          <a:noFill/>
        </p:spPr>
        <p:txBody>
          <a:bodyPr wrap="none" rtlCol="0">
            <a:spAutoFit/>
          </a:bodyPr>
          <a:lstStyle/>
          <a:p>
            <a:pPr algn="ctr"/>
            <a:r>
              <a:rPr lang="en-US" dirty="0" smtClean="0"/>
              <a:t>Passive ranging reception</a:t>
            </a:r>
          </a:p>
          <a:p>
            <a:pPr algn="ctr"/>
            <a:r>
              <a:rPr lang="en-US" dirty="0" smtClean="0"/>
              <a:t>(Not all marked)</a:t>
            </a:r>
            <a:endParaRPr lang="en-US" dirty="0"/>
          </a:p>
        </p:txBody>
      </p:sp>
      <p:cxnSp>
        <p:nvCxnSpPr>
          <p:cNvPr id="106" name="Straight Arrow Connector 105"/>
          <p:cNvCxnSpPr/>
          <p:nvPr/>
        </p:nvCxnSpPr>
        <p:spPr bwMode="auto">
          <a:xfrm flipH="1" flipV="1">
            <a:off x="6194565" y="3211840"/>
            <a:ext cx="860595" cy="1136"/>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flipH="1">
            <a:off x="6029377" y="3313012"/>
            <a:ext cx="1114674" cy="844558"/>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97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26</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Supplemental Material</a:t>
            </a:r>
            <a:endParaRPr lang="en-US" sz="3200" b="1" dirty="0"/>
          </a:p>
        </p:txBody>
      </p:sp>
    </p:spTree>
    <p:extLst>
      <p:ext uri="{BB962C8B-B14F-4D97-AF65-F5344CB8AC3E}">
        <p14:creationId xmlns:p14="http://schemas.microsoft.com/office/powerpoint/2010/main" val="2939201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27</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smtClean="0"/>
              <a:t>HE </a:t>
            </a:r>
            <a:r>
              <a:rPr lang="en-US" sz="3200" b="1" dirty="0"/>
              <a:t>TB PPDU </a:t>
            </a:r>
            <a:r>
              <a:rPr lang="en-US" sz="3200" b="1" dirty="0" smtClean="0"/>
              <a:t>Parameters</a:t>
            </a:r>
            <a:endParaRPr lang="en-US" sz="3200" b="1" dirty="0"/>
          </a:p>
        </p:txBody>
      </p:sp>
    </p:spTree>
    <p:extLst>
      <p:ext uri="{BB962C8B-B14F-4D97-AF65-F5344CB8AC3E}">
        <p14:creationId xmlns:p14="http://schemas.microsoft.com/office/powerpoint/2010/main" val="1401543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Beamchange – Set to 0</a:t>
            </a:r>
          </a:p>
          <a:p>
            <a:r>
              <a:rPr lang="en-US" b="0" dirty="0" smtClean="0"/>
              <a:t>UL/DL – Set to ‘UL’</a:t>
            </a:r>
          </a:p>
          <a:p>
            <a:r>
              <a:rPr lang="en-US" b="0" dirty="0" smtClean="0"/>
              <a:t>HE-MCS – Irrelevant for NDP</a:t>
            </a:r>
          </a:p>
          <a:p>
            <a:r>
              <a:rPr lang="en-US" b="0" dirty="0" smtClean="0"/>
              <a:t>DCM – Irrelevant for NDP</a:t>
            </a:r>
          </a:p>
          <a:p>
            <a:r>
              <a:rPr lang="en-US" b="0" dirty="0" smtClean="0"/>
              <a:t>GI+LTF size – Conveyed in TF – However the LTF type and GI size is already restricted for HE TB Ranging NDPs in 802.11az draft 2.0.</a:t>
            </a:r>
          </a:p>
          <a:p>
            <a:r>
              <a:rPr lang="en-US" b="0" dirty="0" smtClean="0"/>
              <a:t>NSTS and Midamble Periodicity – Conveyed in TF – Midamble Periodicity is irrelevant for NDP.</a:t>
            </a:r>
          </a:p>
          <a:p>
            <a:r>
              <a:rPr lang="en-US" b="0" dirty="0" smtClean="0"/>
              <a:t>Coding – Irrelevant for NDP</a:t>
            </a:r>
            <a:endParaRPr lang="en-US" b="0"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28</a:t>
            </a:fld>
            <a:endParaRPr lang="en-GB"/>
          </a:p>
        </p:txBody>
      </p:sp>
    </p:spTree>
    <p:extLst>
      <p:ext uri="{BB962C8B-B14F-4D97-AF65-F5344CB8AC3E}">
        <p14:creationId xmlns:p14="http://schemas.microsoft.com/office/powerpoint/2010/main" val="973550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LDPC Extra Symbol Segment – Irrelevant for NDP</a:t>
            </a:r>
          </a:p>
          <a:p>
            <a:r>
              <a:rPr lang="en-US" b="0" dirty="0" smtClean="0"/>
              <a:t>STBC – Irrelevant for NDP</a:t>
            </a:r>
          </a:p>
          <a:p>
            <a:r>
              <a:rPr lang="en-US" b="0" dirty="0" smtClean="0"/>
              <a:t>Beamformed – Irrelevant for NDP</a:t>
            </a:r>
          </a:p>
          <a:p>
            <a:r>
              <a:rPr lang="en-US" b="0" dirty="0" smtClean="0"/>
              <a:t>PE Disambiguity – Irrelevant for Ranging NDP reception.</a:t>
            </a:r>
          </a:p>
          <a:p>
            <a:r>
              <a:rPr lang="en-US" b="0" dirty="0" smtClean="0"/>
              <a:t>Doppler – Irrelevant for NDP</a:t>
            </a:r>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29</a:t>
            </a:fld>
            <a:endParaRPr lang="en-GB"/>
          </a:p>
        </p:txBody>
      </p:sp>
    </p:spTree>
    <p:extLst>
      <p:ext uri="{BB962C8B-B14F-4D97-AF65-F5344CB8AC3E}">
        <p14:creationId xmlns:p14="http://schemas.microsoft.com/office/powerpoint/2010/main" val="3390916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a:t>
            </a:r>
            <a:r>
              <a:rPr lang="en-US" dirty="0" smtClean="0"/>
              <a:t>3289</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1576778"/>
              </p:ext>
            </p:extLst>
          </p:nvPr>
        </p:nvGraphicFramePr>
        <p:xfrm>
          <a:off x="713003" y="1520981"/>
          <a:ext cx="7850583" cy="4619312"/>
        </p:xfrm>
        <a:graphic>
          <a:graphicData uri="http://schemas.openxmlformats.org/drawingml/2006/table">
            <a:tbl>
              <a:tblPr firstRow="1" bandRow="1">
                <a:tableStyleId>{5C22544A-7EE6-4342-B048-85BDC9FD1C3A}</a:tableStyleId>
              </a:tblPr>
              <a:tblGrid>
                <a:gridCol w="488110"/>
                <a:gridCol w="871855"/>
                <a:gridCol w="640313"/>
                <a:gridCol w="3824183"/>
                <a:gridCol w="928345"/>
                <a:gridCol w="1097777"/>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91272">
                <a:tc>
                  <a:txBody>
                    <a:bodyPr/>
                    <a:lstStyle/>
                    <a:p>
                      <a:r>
                        <a:rPr lang="en-US" sz="1200" dirty="0" smtClean="0"/>
                        <a:t>3289</a:t>
                      </a:r>
                      <a:endParaRPr lang="en-US" sz="1200" dirty="0"/>
                    </a:p>
                  </a:txBody>
                  <a:tcPr/>
                </a:tc>
                <a:tc>
                  <a:txBody>
                    <a:bodyPr/>
                    <a:lstStyle/>
                    <a:p>
                      <a:r>
                        <a:rPr lang="en-US" sz="1200" dirty="0" smtClean="0"/>
                        <a:t>9.6.7.49</a:t>
                      </a:r>
                      <a:endParaRPr lang="en-US" sz="1200" dirty="0"/>
                    </a:p>
                  </a:txBody>
                  <a:tcPr/>
                </a:tc>
                <a:tc>
                  <a:txBody>
                    <a:bodyPr/>
                    <a:lstStyle/>
                    <a:p>
                      <a:r>
                        <a:rPr lang="en-US" sz="1200" dirty="0" smtClean="0"/>
                        <a:t>97.13</a:t>
                      </a:r>
                      <a:endParaRPr lang="en-US" sz="1200" dirty="0"/>
                    </a:p>
                  </a:txBody>
                  <a:tcPr/>
                </a:tc>
                <a:tc>
                  <a:txBody>
                    <a:bodyPr/>
                    <a:lstStyle/>
                    <a:p>
                      <a:r>
                        <a:rPr lang="en-US" sz="1200" dirty="0" smtClean="0"/>
                        <a:t>The ISTA Passive TB Ranging Measurement Report frame that is used by the ISTA to send its LMR to the RSTA in the Passive TB Ranging case, can probably be merged with the Location Measurement Report frame format. We would however in some way make the frame contain either the content in the Location Measurement Report frame format for the case of non-TB and TB Ranging, or the content in the ISTA Passive TB Ranging Measurement Report frame for the case when that is used by the ISTA to send its LMR to the RSTA in the Passive TB Ranging . However, keep in mind that an idea with the ISTA to RSTA LMR reporting in the Passive TB Ranging case is that the RSTA can copy the whole ISTA Passive TB Ranging Measurement Report element from each ISTA when it broadcasts it in the Secundus RSTA Broadcast Passive TB Ranging Measurement Report frame. Thus it makes sense in the Passive TB Ranging case to contain the report from the ISTA intact in the ISTA Passive TB Ranging Measurement Report element.</a:t>
                      </a:r>
                      <a:endParaRPr lang="en-US" sz="1200" dirty="0"/>
                    </a:p>
                  </a:txBody>
                  <a:tcPr/>
                </a:tc>
                <a:tc>
                  <a:txBody>
                    <a:bodyPr/>
                    <a:lstStyle/>
                    <a:p>
                      <a:r>
                        <a:rPr lang="en-US" sz="1200" dirty="0" smtClean="0"/>
                        <a:t>As per comment.</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4631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- 1(2)</a:t>
            </a:r>
            <a:endParaRPr lang="en-US" dirty="0"/>
          </a:p>
        </p:txBody>
      </p:sp>
      <p:sp>
        <p:nvSpPr>
          <p:cNvPr id="3" name="Content Placeholder 2"/>
          <p:cNvSpPr>
            <a:spLocks noGrp="1"/>
          </p:cNvSpPr>
          <p:nvPr>
            <p:ph idx="1"/>
          </p:nvPr>
        </p:nvSpPr>
        <p:spPr>
          <a:xfrm>
            <a:off x="685800" y="1916832"/>
            <a:ext cx="7772400" cy="4114800"/>
          </a:xfrm>
        </p:spPr>
        <p:txBody>
          <a:bodyPr/>
          <a:lstStyle/>
          <a:p>
            <a:r>
              <a:rPr lang="en-US" sz="2000" b="0" dirty="0" smtClean="0"/>
              <a:t>UL Length - L-SIG Length field in HE TB PPDU – This parameter also controls the packet extension used.</a:t>
            </a:r>
          </a:p>
          <a:p>
            <a:r>
              <a:rPr lang="en-US" sz="2000" b="0" dirty="0" smtClean="0"/>
              <a:t>CS Required – Would have to preset this to zero</a:t>
            </a:r>
          </a:p>
          <a:p>
            <a:r>
              <a:rPr lang="en-US" sz="2000" b="0" dirty="0" smtClean="0"/>
              <a:t>UL BW – Is also in the HE TB PPDU HE SIG A field</a:t>
            </a:r>
          </a:p>
          <a:p>
            <a:r>
              <a:rPr lang="en-US" sz="2000" b="0" dirty="0" smtClean="0"/>
              <a:t>GI And LTF Type – For an HE TB Ranging NDP this is already restricted to 2x HE-LTF and 1.6 us GI in 802.11az D2.0.</a:t>
            </a:r>
          </a:p>
          <a:p>
            <a:r>
              <a:rPr lang="en-US" sz="2000" b="0" dirty="0" smtClean="0"/>
              <a:t>MU-MIMO LTF Mode – </a:t>
            </a:r>
            <a:r>
              <a:rPr lang="en-US" sz="2000" b="0" dirty="0" smtClean="0">
                <a:solidFill>
                  <a:srgbClr val="FF0000"/>
                </a:solidFill>
              </a:rPr>
              <a:t>For an HE TB Ranging NDP for Passive TB Ranging we can restrict this to HE single stream pilot HE-LTF mode.</a:t>
            </a:r>
          </a:p>
          <a:p>
            <a:r>
              <a:rPr lang="en-US" sz="2000" b="0" dirty="0"/>
              <a:t>Number Of </a:t>
            </a:r>
            <a:r>
              <a:rPr lang="en-US" sz="2000" b="0" dirty="0" smtClean="0"/>
              <a:t>HE-LTF Symbols </a:t>
            </a:r>
            <a:r>
              <a:rPr lang="en-US" sz="2000" b="0" dirty="0"/>
              <a:t>And </a:t>
            </a:r>
            <a:r>
              <a:rPr lang="en-US" sz="2000" b="0" dirty="0" smtClean="0"/>
              <a:t>Midamble Periodicity – </a:t>
            </a:r>
            <a:r>
              <a:rPr lang="en-US" sz="2000" b="0" dirty="0" smtClean="0">
                <a:solidFill>
                  <a:srgbClr val="FF0000"/>
                </a:solidFill>
              </a:rPr>
              <a:t>Allow the RSTA to restrict the number of HE-LTF symbols in the HE TB Ranging PPDUs and announce it in the beacon frame. </a:t>
            </a:r>
            <a:r>
              <a:rPr lang="en-US" sz="2000" b="0" dirty="0" smtClean="0"/>
              <a:t>The Midamble Periodicity is irrelevant for an HE TB Ranging NDP.</a:t>
            </a:r>
            <a:endParaRPr lang="en-US" sz="2000" b="0" dirty="0" smtClean="0">
              <a:solidFill>
                <a:srgbClr val="FF0000"/>
              </a:solidFill>
            </a:endParaRP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30</a:t>
            </a:fld>
            <a:endParaRPr lang="en-GB"/>
          </a:p>
        </p:txBody>
      </p:sp>
    </p:spTree>
    <p:extLst>
      <p:ext uri="{BB962C8B-B14F-4D97-AF65-F5344CB8AC3E}">
        <p14:creationId xmlns:p14="http://schemas.microsoft.com/office/powerpoint/2010/main" val="4113665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- 2(2)</a:t>
            </a:r>
            <a:endParaRPr lang="en-US" dirty="0"/>
          </a:p>
        </p:txBody>
      </p:sp>
      <p:sp>
        <p:nvSpPr>
          <p:cNvPr id="3" name="Content Placeholder 2"/>
          <p:cNvSpPr>
            <a:spLocks noGrp="1"/>
          </p:cNvSpPr>
          <p:nvPr>
            <p:ph idx="1"/>
          </p:nvPr>
        </p:nvSpPr>
        <p:spPr/>
        <p:txBody>
          <a:bodyPr/>
          <a:lstStyle/>
          <a:p>
            <a:r>
              <a:rPr lang="en-US" b="0" dirty="0" smtClean="0"/>
              <a:t>UL STBC – Irrelevant for NDP</a:t>
            </a:r>
          </a:p>
          <a:p>
            <a:r>
              <a:rPr lang="en-US" b="0" dirty="0" smtClean="0"/>
              <a:t>LDPC Extra Symbol Segment – Irrelevant for NDP</a:t>
            </a:r>
          </a:p>
          <a:p>
            <a:r>
              <a:rPr lang="en-US" b="0" dirty="0" smtClean="0"/>
              <a:t>AP Tx Power – Irrelevant for PSTA reception</a:t>
            </a:r>
          </a:p>
          <a:p>
            <a:r>
              <a:rPr lang="en-US" b="0" dirty="0" smtClean="0"/>
              <a:t>Pre-FEC Padding Factor – Irrelevant for NDP</a:t>
            </a:r>
          </a:p>
          <a:p>
            <a:r>
              <a:rPr lang="en-US" b="0" dirty="0" smtClean="0"/>
              <a:t>PE Disambiguity – Irrelevant for reception of an HE TB Ranging NDP.</a:t>
            </a:r>
          </a:p>
          <a:p>
            <a:r>
              <a:rPr lang="en-US" b="0" dirty="0"/>
              <a:t>UL </a:t>
            </a:r>
            <a:r>
              <a:rPr lang="en-US" b="0" dirty="0" smtClean="0"/>
              <a:t>Spatial Reuse – </a:t>
            </a:r>
            <a:r>
              <a:rPr lang="en-US" b="0" dirty="0" smtClean="0">
                <a:solidFill>
                  <a:srgbClr val="FF0000"/>
                </a:solidFill>
              </a:rPr>
              <a:t>Preset to all zeros = No spatial reuse for an HE TB Ranging NDP for Passive TB Ranging.</a:t>
            </a:r>
          </a:p>
          <a:p>
            <a:r>
              <a:rPr lang="en-US" b="0" dirty="0" smtClean="0"/>
              <a:t>Doppler – Irrelevant for NDP </a:t>
            </a:r>
            <a:endParaRPr lang="en-US" b="0" dirty="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31</a:t>
            </a:fld>
            <a:endParaRPr lang="en-GB"/>
          </a:p>
        </p:txBody>
      </p:sp>
    </p:spTree>
    <p:extLst>
      <p:ext uri="{BB962C8B-B14F-4D97-AF65-F5344CB8AC3E}">
        <p14:creationId xmlns:p14="http://schemas.microsoft.com/office/powerpoint/2010/main" val="1141378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a:t>PSTA Preprogramming of PPDU parameters for reception of an HE TB Ranging NDP </a:t>
            </a:r>
            <a:r>
              <a:rPr lang="en-US" sz="2800" dirty="0" smtClean="0"/>
              <a:t>- 1(2)</a:t>
            </a:r>
            <a:endParaRPr lang="en-US" sz="2800" dirty="0"/>
          </a:p>
        </p:txBody>
      </p:sp>
      <p:sp>
        <p:nvSpPr>
          <p:cNvPr id="3" name="Content Placeholder 2"/>
          <p:cNvSpPr>
            <a:spLocks noGrp="1"/>
          </p:cNvSpPr>
          <p:nvPr>
            <p:ph idx="1"/>
          </p:nvPr>
        </p:nvSpPr>
        <p:spPr/>
        <p:txBody>
          <a:bodyPr/>
          <a:lstStyle/>
          <a:p>
            <a:pPr marL="0" indent="0">
              <a:buNone/>
            </a:pPr>
            <a:r>
              <a:rPr lang="en-US" b="0" dirty="0" smtClean="0"/>
              <a:t>The idea is that the RSTA restricts the format of the HE TB Ranging NDP, e.g. restricts the number of spatial streams, and announces this restriction it its beacon frame.</a:t>
            </a:r>
            <a:endParaRPr lang="en-US" b="0" dirty="0"/>
          </a:p>
          <a:p>
            <a:pPr marL="0" indent="0">
              <a:buNone/>
            </a:pPr>
            <a:r>
              <a:rPr lang="en-US" b="0" dirty="0"/>
              <a:t>T</a:t>
            </a:r>
            <a:r>
              <a:rPr lang="en-US" b="0" dirty="0" smtClean="0"/>
              <a:t>he PSTA can then preprogram its PHY to fill in the missing Rx parameters for the HE TB PPDU to match the specific restriction. This pre-programming for reception of HE TB PPDU’s is likely to be similar to the preprogramming an AP or SAP does when it send out a trigger frame to receive an HE TB PPDU. With some luck the PSTA can with existing HW comply with this, or it may only need to make smaller changes in its HW to be able to comply with this.</a:t>
            </a:r>
          </a:p>
          <a:p>
            <a:pPr marL="0" indent="0">
              <a:buNone/>
            </a:pP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32</a:t>
            </a:fld>
            <a:endParaRPr lang="en-GB"/>
          </a:p>
        </p:txBody>
      </p:sp>
    </p:spTree>
    <p:extLst>
      <p:ext uri="{BB962C8B-B14F-4D97-AF65-F5344CB8AC3E}">
        <p14:creationId xmlns:p14="http://schemas.microsoft.com/office/powerpoint/2010/main" val="4130140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smtClean="0"/>
              <a:t>PSTA Preprogramming of PPDU parameters for reception of an HE TB Ranging NDP - 2(2)</a:t>
            </a:r>
            <a:endParaRPr lang="en-US" sz="2800" dirty="0"/>
          </a:p>
        </p:txBody>
      </p:sp>
      <p:sp>
        <p:nvSpPr>
          <p:cNvPr id="3" name="Content Placeholder 2"/>
          <p:cNvSpPr>
            <a:spLocks noGrp="1"/>
          </p:cNvSpPr>
          <p:nvPr>
            <p:ph idx="1"/>
          </p:nvPr>
        </p:nvSpPr>
        <p:spPr>
          <a:xfrm>
            <a:off x="611560" y="1844824"/>
            <a:ext cx="7772400" cy="4464496"/>
          </a:xfrm>
        </p:spPr>
        <p:txBody>
          <a:bodyPr/>
          <a:lstStyle/>
          <a:p>
            <a:pPr marL="0" indent="0">
              <a:buNone/>
            </a:pPr>
            <a:r>
              <a:rPr lang="en-US" sz="1600" b="0" dirty="0" smtClean="0"/>
              <a:t>HE TB PPDU Rx parameter preprogramming:</a:t>
            </a:r>
          </a:p>
          <a:p>
            <a:r>
              <a:rPr lang="en-US" sz="1600" b="0" dirty="0" smtClean="0"/>
              <a:t>Beamchange – Set </a:t>
            </a:r>
            <a:r>
              <a:rPr lang="en-US" sz="1600" b="0" dirty="0"/>
              <a:t>to </a:t>
            </a:r>
            <a:r>
              <a:rPr lang="en-US" sz="1600" b="0" dirty="0" smtClean="0"/>
              <a:t>0. (No beamforming on a Ranging NDP.)</a:t>
            </a:r>
            <a:endParaRPr lang="en-US" sz="1600" b="0" dirty="0"/>
          </a:p>
          <a:p>
            <a:r>
              <a:rPr lang="en-US" sz="1600" b="0" dirty="0" smtClean="0"/>
              <a:t>UL/DL </a:t>
            </a:r>
            <a:r>
              <a:rPr lang="en-US" sz="1600" b="0" dirty="0"/>
              <a:t>–Set to ‘UL’</a:t>
            </a:r>
          </a:p>
          <a:p>
            <a:r>
              <a:rPr lang="en-US" sz="1600" b="0" dirty="0" smtClean="0"/>
              <a:t>HE-MCS </a:t>
            </a:r>
            <a:r>
              <a:rPr lang="en-US" sz="1600" b="0" dirty="0"/>
              <a:t>–Irrelevant for NDP</a:t>
            </a:r>
          </a:p>
          <a:p>
            <a:r>
              <a:rPr lang="en-US" sz="1600" b="0" dirty="0" smtClean="0"/>
              <a:t>DCM </a:t>
            </a:r>
            <a:r>
              <a:rPr lang="en-US" sz="1600" b="0" dirty="0"/>
              <a:t>–Irrelevant for NDP</a:t>
            </a:r>
          </a:p>
          <a:p>
            <a:r>
              <a:rPr lang="en-US" sz="1600" b="0" dirty="0" smtClean="0"/>
              <a:t>GI+LTF </a:t>
            </a:r>
            <a:r>
              <a:rPr lang="en-US" sz="1600" b="0" dirty="0"/>
              <a:t>size </a:t>
            </a:r>
            <a:r>
              <a:rPr lang="en-US" sz="1600" b="0" dirty="0" smtClean="0"/>
              <a:t>–Preset </a:t>
            </a:r>
            <a:r>
              <a:rPr lang="en-US" sz="1600" b="0" dirty="0"/>
              <a:t>to </a:t>
            </a:r>
            <a:r>
              <a:rPr lang="en-US" sz="1600" b="0" dirty="0" smtClean="0"/>
              <a:t>a GI size of 1.6 us and </a:t>
            </a:r>
            <a:r>
              <a:rPr lang="en-US" sz="1600" b="0" dirty="0" smtClean="0">
                <a:solidFill>
                  <a:srgbClr val="FF0000"/>
                </a:solidFill>
              </a:rPr>
              <a:t>LTF size matching the restriction announced by the RSTA.</a:t>
            </a:r>
            <a:endParaRPr lang="en-US" sz="1600" b="0" dirty="0">
              <a:solidFill>
                <a:srgbClr val="FF0000"/>
              </a:solidFill>
            </a:endParaRPr>
          </a:p>
          <a:p>
            <a:r>
              <a:rPr lang="en-US" sz="1600" b="0" dirty="0" smtClean="0"/>
              <a:t>NSTS </a:t>
            </a:r>
            <a:r>
              <a:rPr lang="en-US" sz="1600" b="0" dirty="0"/>
              <a:t>(and MidamblePeriodicity) </a:t>
            </a:r>
            <a:r>
              <a:rPr lang="en-US" sz="1600" b="0" dirty="0" smtClean="0"/>
              <a:t>– </a:t>
            </a:r>
            <a:r>
              <a:rPr lang="en-US" sz="1600" b="0" dirty="0" smtClean="0">
                <a:solidFill>
                  <a:srgbClr val="FF0000"/>
                </a:solidFill>
              </a:rPr>
              <a:t>Preset N_sts to </a:t>
            </a:r>
            <a:r>
              <a:rPr lang="en-US" sz="1600" b="0" dirty="0">
                <a:solidFill>
                  <a:srgbClr val="FF0000"/>
                </a:solidFill>
              </a:rPr>
              <a:t>match the restriction announced by the RSTA</a:t>
            </a:r>
            <a:r>
              <a:rPr lang="en-US" sz="1600" b="0" dirty="0" smtClean="0">
                <a:solidFill>
                  <a:srgbClr val="FF0000"/>
                </a:solidFill>
              </a:rPr>
              <a:t>. </a:t>
            </a:r>
            <a:r>
              <a:rPr lang="en-US" sz="1600" b="0" dirty="0" smtClean="0"/>
              <a:t>The MidamblePeriodicity </a:t>
            </a:r>
            <a:r>
              <a:rPr lang="en-US" sz="1600" b="0" dirty="0"/>
              <a:t>is irrelevant for NDP.</a:t>
            </a:r>
          </a:p>
          <a:p>
            <a:r>
              <a:rPr lang="en-US" sz="1600" b="0" dirty="0" smtClean="0"/>
              <a:t>Coding </a:t>
            </a:r>
            <a:r>
              <a:rPr lang="en-US" sz="1600" b="0" dirty="0"/>
              <a:t>–Irrelevant for </a:t>
            </a:r>
            <a:r>
              <a:rPr lang="en-US" sz="1600" b="0" dirty="0" smtClean="0"/>
              <a:t>NDP</a:t>
            </a:r>
            <a:endParaRPr lang="en-US" sz="1600" b="0" dirty="0"/>
          </a:p>
          <a:p>
            <a:r>
              <a:rPr lang="en-US" sz="1600" b="0" dirty="0" smtClean="0"/>
              <a:t>LDP </a:t>
            </a:r>
            <a:r>
              <a:rPr lang="en-US" sz="1600" b="0" dirty="0"/>
              <a:t>Extra Symbol Segment –Irrelevant for NDP</a:t>
            </a:r>
          </a:p>
          <a:p>
            <a:r>
              <a:rPr lang="en-US" sz="1600" b="0" dirty="0" smtClean="0"/>
              <a:t>STBC </a:t>
            </a:r>
            <a:r>
              <a:rPr lang="en-US" sz="1600" b="0" dirty="0"/>
              <a:t>–Irrelevant for </a:t>
            </a:r>
            <a:r>
              <a:rPr lang="en-US" sz="1600" b="0" dirty="0" smtClean="0"/>
              <a:t>NDP </a:t>
            </a:r>
            <a:endParaRPr lang="en-US" sz="1600" b="0" dirty="0"/>
          </a:p>
          <a:p>
            <a:r>
              <a:rPr lang="en-US" sz="1600" b="0" dirty="0" smtClean="0"/>
              <a:t>Beamformed–Irrelevant </a:t>
            </a:r>
            <a:r>
              <a:rPr lang="en-US" sz="1600" b="0" dirty="0"/>
              <a:t>for NDP</a:t>
            </a:r>
          </a:p>
          <a:p>
            <a:r>
              <a:rPr lang="en-US" sz="1600" b="0" dirty="0" smtClean="0"/>
              <a:t>PE </a:t>
            </a:r>
            <a:r>
              <a:rPr lang="en-US" sz="1600" b="0" dirty="0"/>
              <a:t>Disambiguity–Irrelevant for </a:t>
            </a:r>
            <a:r>
              <a:rPr lang="en-US" sz="1600" b="0" dirty="0" smtClean="0"/>
              <a:t>Ranging NDP reception.</a:t>
            </a:r>
            <a:endParaRPr lang="en-US" sz="1600" b="0" dirty="0"/>
          </a:p>
          <a:p>
            <a:r>
              <a:rPr lang="en-US" sz="1600" b="0" dirty="0" smtClean="0"/>
              <a:t>Doppler </a:t>
            </a:r>
            <a:r>
              <a:rPr lang="en-US" sz="1600" b="0" dirty="0"/>
              <a:t>–Irrelevant for </a:t>
            </a:r>
            <a:r>
              <a:rPr lang="en-US" sz="1600" b="0" dirty="0" smtClean="0"/>
              <a:t>NDP. </a:t>
            </a:r>
            <a:endParaRPr lang="en-US" sz="1600" b="0" dirty="0"/>
          </a:p>
          <a:p>
            <a:endParaRPr lang="en-US" sz="1800"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33</a:t>
            </a:fld>
            <a:endParaRPr lang="en-GB"/>
          </a:p>
        </p:txBody>
      </p:sp>
    </p:spTree>
    <p:extLst>
      <p:ext uri="{BB962C8B-B14F-4D97-AF65-F5344CB8AC3E}">
        <p14:creationId xmlns:p14="http://schemas.microsoft.com/office/powerpoint/2010/main" val="3769113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Erik Lindskog, Samsung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34</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141603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Choices for Passive TB Ranging</a:t>
            </a:r>
            <a:endParaRPr lang="en-US" dirty="0"/>
          </a:p>
        </p:txBody>
      </p:sp>
      <p:sp>
        <p:nvSpPr>
          <p:cNvPr id="3" name="Content Placeholder 2"/>
          <p:cNvSpPr>
            <a:spLocks noGrp="1"/>
          </p:cNvSpPr>
          <p:nvPr>
            <p:ph idx="1"/>
          </p:nvPr>
        </p:nvSpPr>
        <p:spPr>
          <a:xfrm>
            <a:off x="685800" y="1844824"/>
            <a:ext cx="7772400" cy="4184104"/>
          </a:xfrm>
        </p:spPr>
        <p:txBody>
          <a:bodyPr/>
          <a:lstStyle/>
          <a:p>
            <a:pPr>
              <a:buFont typeface="Arial" panose="020B0604020202020204" pitchFamily="34" charset="0"/>
              <a:buChar char="•"/>
            </a:pPr>
            <a:r>
              <a:rPr lang="en-US" sz="2000" b="0" dirty="0" smtClean="0"/>
              <a:t>The philosophy for Passive TB Ranging has been to make it as similar to TB Ranging as </a:t>
            </a:r>
            <a:r>
              <a:rPr lang="en-US" sz="2000" b="0" dirty="0" smtClean="0"/>
              <a:t>possible.</a:t>
            </a:r>
            <a:endParaRPr lang="en-US" sz="2000" b="0" dirty="0" smtClean="0"/>
          </a:p>
          <a:p>
            <a:pPr>
              <a:buFont typeface="Arial" panose="020B0604020202020204" pitchFamily="34" charset="0"/>
              <a:buChar char="•"/>
            </a:pPr>
            <a:r>
              <a:rPr lang="en-US" sz="2000" b="0" dirty="0" smtClean="0"/>
              <a:t>Ideally, if TB Ranging is supported one would want that a minimum of HW and SW enable support of Passive TB Ranging.</a:t>
            </a:r>
          </a:p>
          <a:p>
            <a:pPr>
              <a:buFont typeface="Arial" panose="020B0604020202020204" pitchFamily="34" charset="0"/>
              <a:buChar char="•"/>
            </a:pPr>
            <a:r>
              <a:rPr lang="en-US" sz="2000" b="0" dirty="0" smtClean="0"/>
              <a:t>To a large degree this is achieved in 802.11az D2.0, though there are some aspects that may require special support.</a:t>
            </a:r>
          </a:p>
          <a:p>
            <a:pPr>
              <a:buFont typeface="Arial" panose="020B0604020202020204" pitchFamily="34" charset="0"/>
              <a:buChar char="•"/>
            </a:pPr>
            <a:r>
              <a:rPr lang="en-US" sz="2000" b="0" dirty="0" smtClean="0"/>
              <a:t>For example,</a:t>
            </a:r>
          </a:p>
          <a:p>
            <a:pPr lvl="1">
              <a:buFont typeface="Arial" panose="020B0604020202020204" pitchFamily="34" charset="0"/>
              <a:buChar char="•"/>
            </a:pPr>
            <a:r>
              <a:rPr lang="en-US" sz="1600" dirty="0"/>
              <a:t>T</a:t>
            </a:r>
            <a:r>
              <a:rPr lang="en-US" sz="1600" b="0" dirty="0" smtClean="0"/>
              <a:t>he </a:t>
            </a:r>
          </a:p>
          <a:p>
            <a:pPr lvl="2">
              <a:buFont typeface="Arial" panose="020B0604020202020204" pitchFamily="34" charset="0"/>
              <a:buChar char="•"/>
            </a:pPr>
            <a:r>
              <a:rPr lang="en-US" sz="1400" dirty="0"/>
              <a:t>D</a:t>
            </a:r>
            <a:r>
              <a:rPr lang="en-US" sz="1400" b="0" dirty="0" smtClean="0"/>
              <a:t>ifference </a:t>
            </a:r>
            <a:r>
              <a:rPr lang="en-US" sz="1400" b="0" dirty="0" smtClean="0"/>
              <a:t>in the </a:t>
            </a:r>
            <a:r>
              <a:rPr lang="en-US" sz="1400" b="0" dirty="0"/>
              <a:t>Trigger Dependent Common Info subfield of Ranging Trigger </a:t>
            </a:r>
            <a:r>
              <a:rPr lang="en-US" sz="1400" b="0" dirty="0" smtClean="0"/>
              <a:t>Frame for Passive TB Ranging and TB </a:t>
            </a:r>
            <a:r>
              <a:rPr lang="en-US" sz="1400" b="0" dirty="0" smtClean="0"/>
              <a:t>Ranging, and  the</a:t>
            </a:r>
          </a:p>
          <a:p>
            <a:pPr lvl="2">
              <a:buFont typeface="Arial" panose="020B0604020202020204" pitchFamily="34" charset="0"/>
              <a:buChar char="•"/>
            </a:pPr>
            <a:r>
              <a:rPr lang="en-US" sz="1400" b="0" dirty="0" smtClean="0"/>
              <a:t>I2R LMR feedback format </a:t>
            </a:r>
          </a:p>
          <a:p>
            <a:pPr lvl="1">
              <a:buFont typeface="Arial" panose="020B0604020202020204" pitchFamily="34" charset="0"/>
              <a:buChar char="•"/>
            </a:pPr>
            <a:r>
              <a:rPr lang="en-US" sz="1600" b="0" dirty="0" smtClean="0"/>
              <a:t>are</a:t>
            </a:r>
            <a:r>
              <a:rPr lang="en-US" sz="1600" b="0" dirty="0" smtClean="0"/>
              <a:t> examples </a:t>
            </a:r>
            <a:r>
              <a:rPr lang="en-US" sz="1600" b="0" dirty="0" smtClean="0"/>
              <a:t>of a </a:t>
            </a:r>
            <a:r>
              <a:rPr lang="en-US" sz="1600" b="0" dirty="0" smtClean="0"/>
              <a:t>features </a:t>
            </a:r>
            <a:r>
              <a:rPr lang="en-US" sz="1600" b="0" dirty="0" smtClean="0"/>
              <a:t>that </a:t>
            </a:r>
            <a:r>
              <a:rPr lang="en-US" sz="1600" b="0" dirty="0" smtClean="0"/>
              <a:t>may require </a:t>
            </a:r>
            <a:r>
              <a:rPr lang="en-US" sz="1600" b="0" dirty="0" smtClean="0"/>
              <a:t>special HW or SW support that could be avoided, but we have a few more such protocol choices that maybe can be addressed.</a:t>
            </a:r>
            <a:endParaRPr lang="en-US" sz="1600"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997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Dependent Common Info subfield of Ranging Trigger Frame</a:t>
            </a:r>
            <a:endParaRPr lang="en-US" dirty="0"/>
          </a:p>
        </p:txBody>
      </p:sp>
      <p:sp>
        <p:nvSpPr>
          <p:cNvPr id="3" name="Content Placeholder 2"/>
          <p:cNvSpPr>
            <a:spLocks noGrp="1"/>
          </p:cNvSpPr>
          <p:nvPr>
            <p:ph idx="1"/>
          </p:nvPr>
        </p:nvSpPr>
        <p:spPr>
          <a:xfrm>
            <a:off x="685800" y="1844824"/>
            <a:ext cx="7770813" cy="4320480"/>
          </a:xfrm>
        </p:spPr>
        <p:txBody>
          <a:bodyPr/>
          <a:lstStyle/>
          <a:p>
            <a:pPr>
              <a:buFont typeface="Arial" panose="020B0604020202020204" pitchFamily="34" charset="0"/>
              <a:buChar char="•"/>
            </a:pPr>
            <a:r>
              <a:rPr lang="en-US" sz="2000" b="0" dirty="0" smtClean="0"/>
              <a:t>In D2.0 the Ranging Trigger Frame for Passive TB Ranging contains the Sounding Dialog Token Number whereas this is not the case for TB Ranging.</a:t>
            </a:r>
          </a:p>
          <a:p>
            <a:pPr>
              <a:buFont typeface="Arial" panose="020B0604020202020204" pitchFamily="34" charset="0"/>
              <a:buChar char="•"/>
            </a:pPr>
            <a:r>
              <a:rPr lang="en-US" sz="2000" b="0" dirty="0" smtClean="0"/>
              <a:t>Seems a good idea to unify these two cases, not the least as the trigger frame may be read by HW.</a:t>
            </a:r>
          </a:p>
          <a:p>
            <a:pPr>
              <a:buFont typeface="Arial" panose="020B0604020202020204" pitchFamily="34" charset="0"/>
              <a:buChar char="•"/>
            </a:pPr>
            <a:r>
              <a:rPr lang="en-US" sz="2000" b="0" dirty="0" smtClean="0"/>
              <a:t>Options:</a:t>
            </a:r>
          </a:p>
          <a:p>
            <a:pPr lvl="1">
              <a:buFont typeface="Arial" panose="020B0604020202020204" pitchFamily="34" charset="0"/>
              <a:buChar char="•"/>
            </a:pPr>
            <a:r>
              <a:rPr lang="en-US" sz="1800" dirty="0" smtClean="0"/>
              <a:t>Include the Sounding Dialog Token Number also for the TB Ranging case.</a:t>
            </a:r>
          </a:p>
          <a:p>
            <a:pPr lvl="1">
              <a:buFont typeface="Arial" panose="020B0604020202020204" pitchFamily="34" charset="0"/>
              <a:buChar char="•"/>
            </a:pPr>
            <a:r>
              <a:rPr lang="en-US" sz="1800" dirty="0" smtClean="0"/>
              <a:t>Remove the Sounding </a:t>
            </a:r>
            <a:r>
              <a:rPr lang="en-US" sz="1800" dirty="0"/>
              <a:t>Dialog Token Number </a:t>
            </a:r>
            <a:r>
              <a:rPr lang="en-US" sz="1800" dirty="0" smtClean="0"/>
              <a:t>for </a:t>
            </a:r>
            <a:r>
              <a:rPr lang="en-US" sz="1800" dirty="0"/>
              <a:t>the </a:t>
            </a:r>
            <a:r>
              <a:rPr lang="en-US" sz="1800" dirty="0" smtClean="0"/>
              <a:t>Passive TB </a:t>
            </a:r>
            <a:r>
              <a:rPr lang="en-US" sz="1800" dirty="0"/>
              <a:t>Ranging </a:t>
            </a:r>
            <a:r>
              <a:rPr lang="en-US" sz="1800" dirty="0" smtClean="0"/>
              <a:t>case.</a:t>
            </a:r>
          </a:p>
          <a:p>
            <a:pPr>
              <a:buFont typeface="Arial" panose="020B0604020202020204" pitchFamily="34" charset="0"/>
              <a:buChar char="•"/>
            </a:pPr>
            <a:r>
              <a:rPr lang="en-US" sz="2000" b="0" dirty="0" smtClean="0">
                <a:solidFill>
                  <a:srgbClr val="FF0000"/>
                </a:solidFill>
              </a:rPr>
              <a:t>The </a:t>
            </a:r>
            <a:r>
              <a:rPr lang="en-US" sz="2000" b="0" dirty="0">
                <a:solidFill>
                  <a:srgbClr val="FF0000"/>
                </a:solidFill>
              </a:rPr>
              <a:t>Sounding Dialog Token Number </a:t>
            </a:r>
            <a:r>
              <a:rPr lang="en-US" sz="2000" b="0" dirty="0" smtClean="0">
                <a:solidFill>
                  <a:srgbClr val="FF0000"/>
                </a:solidFill>
              </a:rPr>
              <a:t>is included for the Passive TB Ranging case in order to aid PSTAs. It only adds a byte to the subfield. Seems a small compromise to also include it for the TB Ranging case. </a:t>
            </a:r>
            <a:endParaRPr lang="en-US" sz="2000" b="0" dirty="0">
              <a:solidFill>
                <a:srgbClr val="FF0000"/>
              </a:solidFill>
            </a:endParaRPr>
          </a:p>
          <a:p>
            <a:pPr lvl="1">
              <a:buFont typeface="Arial" panose="020B0604020202020204" pitchFamily="34" charset="0"/>
              <a:buChar char="•"/>
            </a:pPr>
            <a:endParaRPr lang="en-US" dirty="0" smtClean="0"/>
          </a:p>
          <a:p>
            <a:pPr lvl="1">
              <a:buFont typeface="Arial" panose="020B0604020202020204" pitchFamily="34" charset="0"/>
              <a:buChar char="•"/>
            </a:pPr>
            <a:endParaRPr lang="en-US"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418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Possible Passive TB Ranging Specific HW Dependencies</a:t>
            </a:r>
            <a:endParaRPr lang="en-US" dirty="0"/>
          </a:p>
        </p:txBody>
      </p:sp>
      <p:sp>
        <p:nvSpPr>
          <p:cNvPr id="5" name="Content Placeholder 4"/>
          <p:cNvSpPr>
            <a:spLocks noGrp="1"/>
          </p:cNvSpPr>
          <p:nvPr>
            <p:ph idx="1"/>
          </p:nvPr>
        </p:nvSpPr>
        <p:spPr/>
        <p:txBody>
          <a:bodyPr/>
          <a:lstStyle/>
          <a:p>
            <a:pPr marL="0" indent="0">
              <a:buNone/>
            </a:pPr>
            <a:r>
              <a:rPr lang="en-US" b="0" dirty="0" smtClean="0"/>
              <a:t>Passive TB Ranging aspects that can require specific HW:</a:t>
            </a:r>
          </a:p>
          <a:p>
            <a:r>
              <a:rPr lang="en-US" b="0" dirty="0" smtClean="0"/>
              <a:t>RSTA Transmission </a:t>
            </a:r>
            <a:r>
              <a:rPr lang="en-US" b="0" dirty="0"/>
              <a:t>of the Primus and Secundus RSTA Broadcast Passive TB Ranging Measurement Report frames </a:t>
            </a:r>
            <a:r>
              <a:rPr lang="en-US" b="0" dirty="0" smtClean="0"/>
              <a:t>with SIFS </a:t>
            </a:r>
            <a:r>
              <a:rPr lang="en-US" b="0" dirty="0"/>
              <a:t>spacing </a:t>
            </a:r>
            <a:r>
              <a:rPr lang="en-US" b="0" dirty="0" smtClean="0"/>
              <a:t>requirement.</a:t>
            </a:r>
          </a:p>
          <a:p>
            <a:r>
              <a:rPr lang="en-US" b="0" dirty="0" smtClean="0"/>
              <a:t>ISTA Transmission of an HE Ranging NDP in response to a Ranging Trigger Frame of subtype </a:t>
            </a:r>
            <a:r>
              <a:rPr lang="en-US" b="0" dirty="0"/>
              <a:t>Passive TB </a:t>
            </a:r>
            <a:r>
              <a:rPr lang="en-US" b="0" dirty="0" smtClean="0"/>
              <a:t>Sounding</a:t>
            </a:r>
          </a:p>
          <a:p>
            <a:r>
              <a:rPr lang="en-US" b="0" dirty="0"/>
              <a:t>ISTA Transmission of ISTA Passive TB Ranging Measurement Report frames.</a:t>
            </a:r>
          </a:p>
          <a:p>
            <a:pPr marL="0" indent="0">
              <a:buNone/>
            </a:pPr>
            <a:r>
              <a:rPr lang="en-US" b="0"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6</a:t>
            </a:fld>
            <a:endParaRPr lang="en-GB"/>
          </a:p>
        </p:txBody>
      </p:sp>
    </p:spTree>
    <p:extLst>
      <p:ext uri="{BB962C8B-B14F-4D97-AF65-F5344CB8AC3E}">
        <p14:creationId xmlns:p14="http://schemas.microsoft.com/office/powerpoint/2010/main" val="72975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7</a:t>
            </a:fld>
            <a:endParaRPr lang="en-GB"/>
          </a:p>
        </p:txBody>
      </p:sp>
      <p:sp>
        <p:nvSpPr>
          <p:cNvPr id="4" name="TextBox 3"/>
          <p:cNvSpPr txBox="1"/>
          <p:nvPr/>
        </p:nvSpPr>
        <p:spPr>
          <a:xfrm>
            <a:off x="2195736" y="1772816"/>
            <a:ext cx="4680520" cy="3046988"/>
          </a:xfrm>
          <a:prstGeom prst="rect">
            <a:avLst/>
          </a:prstGeom>
          <a:solidFill>
            <a:srgbClr val="FFFF00"/>
          </a:solidFill>
        </p:spPr>
        <p:txBody>
          <a:bodyPr wrap="square" rtlCol="0">
            <a:spAutoFit/>
          </a:bodyPr>
          <a:lstStyle/>
          <a:p>
            <a:pPr algn="ctr"/>
            <a:r>
              <a:rPr lang="en-US" sz="3200" dirty="0"/>
              <a:t>RSTA Transmission of the Primus and Secundus RSTA Broadcast Passive TB Ranging Measurement Report frames with SIFS spacing requirement</a:t>
            </a:r>
            <a:endParaRPr lang="en-US" sz="3200" b="1" dirty="0"/>
          </a:p>
        </p:txBody>
      </p:sp>
    </p:spTree>
    <p:extLst>
      <p:ext uri="{BB962C8B-B14F-4D97-AF65-F5344CB8AC3E}">
        <p14:creationId xmlns:p14="http://schemas.microsoft.com/office/powerpoint/2010/main" val="1914047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 non-SIFS Tx of RSTA LMR - Specifics</a:t>
            </a:r>
            <a:endParaRPr lang="en-US" dirty="0"/>
          </a:p>
        </p:txBody>
      </p:sp>
      <p:sp>
        <p:nvSpPr>
          <p:cNvPr id="3" name="Content Placeholder 2"/>
          <p:cNvSpPr>
            <a:spLocks noGrp="1"/>
          </p:cNvSpPr>
          <p:nvPr>
            <p:ph idx="1"/>
          </p:nvPr>
        </p:nvSpPr>
        <p:spPr/>
        <p:txBody>
          <a:bodyPr/>
          <a:lstStyle/>
          <a:p>
            <a:r>
              <a:rPr lang="en-US" b="0" dirty="0" smtClean="0">
                <a:solidFill>
                  <a:srgbClr val="FF0000"/>
                </a:solidFill>
              </a:rPr>
              <a:t>Allow </a:t>
            </a:r>
            <a:r>
              <a:rPr lang="en-US" b="0" dirty="0">
                <a:solidFill>
                  <a:srgbClr val="FF0000"/>
                </a:solidFill>
              </a:rPr>
              <a:t>for the Primus and Secundus RSTA Broadcast Passive TB Ranging Measurement Report frames to be sent without the SIFS spacing requirement</a:t>
            </a:r>
            <a:r>
              <a:rPr lang="en-US" b="0" dirty="0" smtClean="0">
                <a:solidFill>
                  <a:srgbClr val="FF0000"/>
                </a:solidFill>
              </a:rPr>
              <a:t>.</a:t>
            </a:r>
          </a:p>
          <a:p>
            <a:pPr lvl="1"/>
            <a:r>
              <a:rPr lang="en-US" dirty="0" smtClean="0"/>
              <a:t>That is allow these frames to be sent as regular frames, with contention, nominally within the availability window reserved for the (Passive) TB Ranging.</a:t>
            </a:r>
          </a:p>
          <a:p>
            <a:r>
              <a:rPr lang="en-US" b="0" dirty="0" smtClean="0"/>
              <a:t>However, still recommend to send these frames with SIFS spacings. </a:t>
            </a:r>
            <a:endParaRPr lang="en-US" b="0" dirty="0"/>
          </a:p>
          <a:p>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Erik Lindskog, Samsung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8</a:t>
            </a:fld>
            <a:endParaRPr lang="en-GB">
              <a:solidFill>
                <a:srgbClr val="000000"/>
              </a:solidFill>
            </a:endParaRPr>
          </a:p>
        </p:txBody>
      </p:sp>
      <p:sp>
        <p:nvSpPr>
          <p:cNvPr id="6" name="TextBox 5"/>
          <p:cNvSpPr txBox="1"/>
          <p:nvPr/>
        </p:nvSpPr>
        <p:spPr>
          <a:xfrm rot="20974428">
            <a:off x="2788114" y="5117184"/>
            <a:ext cx="3567772" cy="338554"/>
          </a:xfrm>
          <a:prstGeom prst="rect">
            <a:avLst/>
          </a:prstGeom>
          <a:noFill/>
        </p:spPr>
        <p:txBody>
          <a:bodyPr wrap="none" rtlCol="0">
            <a:spAutoFit/>
          </a:bodyPr>
          <a:lstStyle/>
          <a:p>
            <a:r>
              <a:rPr lang="en-US" sz="1600" b="1" dirty="0" smtClean="0">
                <a:solidFill>
                  <a:schemeClr val="accent2"/>
                </a:solidFill>
              </a:rPr>
              <a:t>Basically change a ‘shall’ to a ‘should’.</a:t>
            </a:r>
            <a:endParaRPr lang="en-US" sz="1600" b="1" dirty="0">
              <a:solidFill>
                <a:schemeClr val="accent2"/>
              </a:solidFill>
            </a:endParaRPr>
          </a:p>
        </p:txBody>
      </p:sp>
    </p:spTree>
    <p:extLst>
      <p:ext uri="{BB962C8B-B14F-4D97-AF65-F5344CB8AC3E}">
        <p14:creationId xmlns:p14="http://schemas.microsoft.com/office/powerpoint/2010/main" val="4293353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9</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ISTA NDP Transmission </a:t>
            </a:r>
            <a:endParaRPr lang="en-US" sz="3200" b="1" dirty="0"/>
          </a:p>
        </p:txBody>
      </p:sp>
    </p:spTree>
    <p:extLst>
      <p:ext uri="{BB962C8B-B14F-4D97-AF65-F5344CB8AC3E}">
        <p14:creationId xmlns:p14="http://schemas.microsoft.com/office/powerpoint/2010/main" val="294669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196891</TotalTime>
  <Words>3173</Words>
  <Application>Microsoft Office PowerPoint</Application>
  <PresentationFormat>On-screen Show (4:3)</PresentationFormat>
  <Paragraphs>318</Paragraphs>
  <Slides>34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MS Gothic</vt:lpstr>
      <vt:lpstr>Arial</vt:lpstr>
      <vt:lpstr>Calibri</vt:lpstr>
      <vt:lpstr>Times New Roman</vt:lpstr>
      <vt:lpstr>ACcord-Submission</vt:lpstr>
      <vt:lpstr>Document</vt:lpstr>
      <vt:lpstr>Some Passive Ranging Considerations</vt:lpstr>
      <vt:lpstr>CIDs 3102 and 3283</vt:lpstr>
      <vt:lpstr>CIDs 3289</vt:lpstr>
      <vt:lpstr>Protocol Choices for Passive TB Ranging</vt:lpstr>
      <vt:lpstr>Trigger Dependent Common Info subfield of Ranging Trigger Frame</vt:lpstr>
      <vt:lpstr>Possible Passive TB Ranging Specific HW Dependencies</vt:lpstr>
      <vt:lpstr>PowerPoint Presentation</vt:lpstr>
      <vt:lpstr>Allow non-SIFS Tx of RSTA LMR - Specifics</vt:lpstr>
      <vt:lpstr>PowerPoint Presentation</vt:lpstr>
      <vt:lpstr>Negotiation of ISTA NDP PPDU</vt:lpstr>
      <vt:lpstr>Restriction on ISTAs HE TB Ranging PPDU</vt:lpstr>
      <vt:lpstr>PowerPoint Presentation</vt:lpstr>
      <vt:lpstr>PSTA reception of restricted HE TB PPDU </vt:lpstr>
      <vt:lpstr>PowerPoint Presentation</vt:lpstr>
      <vt:lpstr>ISTA LMR format</vt:lpstr>
      <vt:lpstr>PowerPoint Presentation</vt:lpstr>
      <vt:lpstr>Merging Active and Passive Ranging</vt:lpstr>
      <vt:lpstr>PowerPoint Presentation</vt:lpstr>
      <vt:lpstr>Making Passive TB Ranging part of TB Ranging – 1(2)</vt:lpstr>
      <vt:lpstr>Making Passive TB Ranging part of TB Ranging – 2(2)</vt:lpstr>
      <vt:lpstr>PowerPoint Presentation</vt:lpstr>
      <vt:lpstr>Combining active and passive ranging</vt:lpstr>
      <vt:lpstr>Active Passive Ranging</vt:lpstr>
      <vt:lpstr>(Passive) TB Ranging used for Active Passive Ranging</vt:lpstr>
      <vt:lpstr>Combined Active and Passive Ranging</vt:lpstr>
      <vt:lpstr>PowerPoint Presentation</vt:lpstr>
      <vt:lpstr>PowerPoint Presentation</vt:lpstr>
      <vt:lpstr>Missing HE-SIG-A parameters in an HE TB PPDU as compared to an HE SU PPDU</vt:lpstr>
      <vt:lpstr>Missing HE-SIG-A parameters in an HE TB PPDU as compared to an HE SU PPDU</vt:lpstr>
      <vt:lpstr>Parameters for HE TB PPDU reception in Trigger Frame - 1(2)</vt:lpstr>
      <vt:lpstr>Parameters for HE TB PPDU reception in Trigger Frame - 2(2)</vt:lpstr>
      <vt:lpstr>PSTA Preprogramming of PPDU parameters for reception of an HE TB Ranging NDP - 1(2)</vt:lpstr>
      <vt:lpstr>PSTA Preprogramming of PPDU parameters for reception of an HE TB Ranging NDP - 2(2)</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LMR Reporting for Passive Location</dc:title>
  <dc:subject>LMR Reporting Format for Passive Location</dc:subject>
  <dc:creator>Erik Lindskog;Ali Raissinia</dc:creator>
  <cp:keywords>CTPClassification=CTP_PUBLIC:VisualMarkings=</cp:keywords>
  <cp:lastModifiedBy>Erik Lindskog</cp:lastModifiedBy>
  <cp:revision>1534</cp:revision>
  <cp:lastPrinted>2019-02-07T19:32:22Z</cp:lastPrinted>
  <dcterms:created xsi:type="dcterms:W3CDTF">2009-11-13T19:11:16Z</dcterms:created>
  <dcterms:modified xsi:type="dcterms:W3CDTF">2020-03-25T16:24:14Z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