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501" r:id="rId2"/>
    <p:sldId id="526" r:id="rId3"/>
    <p:sldId id="528" r:id="rId4"/>
    <p:sldId id="527" r:id="rId5"/>
    <p:sldId id="502" r:id="rId6"/>
    <p:sldId id="530" r:id="rId7"/>
    <p:sldId id="531" r:id="rId8"/>
    <p:sldId id="532" r:id="rId9"/>
    <p:sldId id="533" r:id="rId10"/>
    <p:sldId id="534" r:id="rId11"/>
    <p:sldId id="535" r:id="rId12"/>
    <p:sldId id="536" r:id="rId13"/>
    <p:sldId id="537" r:id="rId14"/>
    <p:sldId id="538" r:id="rId15"/>
    <p:sldId id="539" r:id="rId16"/>
    <p:sldId id="540" r:id="rId17"/>
    <p:sldId id="541" r:id="rId18"/>
    <p:sldId id="542" r:id="rId19"/>
    <p:sldId id="543" r:id="rId20"/>
    <p:sldId id="544" r:id="rId21"/>
    <p:sldId id="545" r:id="rId22"/>
    <p:sldId id="546" r:id="rId23"/>
    <p:sldId id="547" r:id="rId24"/>
    <p:sldId id="548" r:id="rId25"/>
    <p:sldId id="509" r:id="rId26"/>
    <p:sldId id="510" r:id="rId27"/>
    <p:sldId id="511" r:id="rId28"/>
    <p:sldId id="512" r:id="rId29"/>
    <p:sldId id="513" r:id="rId30"/>
    <p:sldId id="514" r:id="rId31"/>
    <p:sldId id="515" r:id="rId32"/>
    <p:sldId id="516" r:id="rId33"/>
    <p:sldId id="449" r:id="rId34"/>
  </p:sldIdLst>
  <p:sldSz cx="9144000" cy="6858000" type="screen4x3"/>
  <p:notesSz cx="7010400" cy="92964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rian Stephens 6" initials="aps" lastIdx="6" clrIdx="0">
    <p:extLst/>
  </p:cmAuthor>
  <p:cmAuthor id="2" name="jsegev" initials="j" lastIdx="3" clrIdx="1"/>
  <p:cmAuthor id="3" name="Aldana, Carlos H" initials="ACH" lastIdx="4" clrIdx="2">
    <p:extLst>
      <p:ext uri="{19B8F6BF-5375-455C-9EA6-DF929625EA0E}">
        <p15:presenceInfo xmlns:p15="http://schemas.microsoft.com/office/powerpoint/2012/main" userId="S-1-5-21-725345543-602162358-527237240-3309005" providerId="AD"/>
      </p:ext>
    </p:extLst>
  </p:cmAuthor>
  <p:cmAuthor id="4" name="Erik Lindskog" initials="EL" lastIdx="5" clrIdx="3">
    <p:extLst>
      <p:ext uri="{19B8F6BF-5375-455C-9EA6-DF929625EA0E}">
        <p15:presenceInfo xmlns:p15="http://schemas.microsoft.com/office/powerpoint/2012/main" userId="S-1-5-21-191130273-305881739-1540833222-6901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6699"/>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743" autoAdjust="0"/>
    <p:restoredTop sz="93190" autoAdjust="0"/>
  </p:normalViewPr>
  <p:slideViewPr>
    <p:cSldViewPr>
      <p:cViewPr varScale="1">
        <p:scale>
          <a:sx n="89" d="100"/>
          <a:sy n="89" d="100"/>
        </p:scale>
        <p:origin x="725" y="72"/>
      </p:cViewPr>
      <p:guideLst>
        <p:guide orient="horz" pos="2160"/>
        <p:guide pos="2880"/>
      </p:guideLst>
    </p:cSldViewPr>
  </p:slideViewPr>
  <p:outlineViewPr>
    <p:cViewPr>
      <p:scale>
        <a:sx n="33" d="100"/>
        <a:sy n="33" d="100"/>
      </p:scale>
      <p:origin x="0" y="-46147"/>
    </p:cViewPr>
  </p:outlineViewPr>
  <p:notesTextViewPr>
    <p:cViewPr>
      <p:scale>
        <a:sx n="1" d="1"/>
        <a:sy n="1" d="1"/>
      </p:scale>
      <p:origin x="0" y="0"/>
    </p:cViewPr>
  </p:notesTextViewPr>
  <p:sorterViewPr>
    <p:cViewPr>
      <p:scale>
        <a:sx n="100" d="100"/>
        <a:sy n="100" d="100"/>
      </p:scale>
      <p:origin x="0" y="-4176"/>
    </p:cViewPr>
  </p:sorterViewPr>
  <p:notesViewPr>
    <p:cSldViewPr>
      <p:cViewPr varScale="1">
        <p:scale>
          <a:sx n="68" d="100"/>
          <a:sy n="68" d="100"/>
        </p:scale>
        <p:origin x="3010" y="67"/>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11576" y="175750"/>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8677">
              <a:defRPr sz="1400" b="1"/>
            </a:lvl1pPr>
          </a:lstStyle>
          <a:p>
            <a:pPr>
              <a:defRPr/>
            </a:pPr>
            <a:r>
              <a:rPr lang="en-GB"/>
              <a:t>doc.: IEEE 802.11-yy/xxxxr0</a:t>
            </a:r>
          </a:p>
        </p:txBody>
      </p:sp>
      <p:sp>
        <p:nvSpPr>
          <p:cNvPr id="3075" name="Rectangle 3"/>
          <p:cNvSpPr>
            <a:spLocks noGrp="1" noChangeArrowheads="1"/>
          </p:cNvSpPr>
          <p:nvPr>
            <p:ph type="dt" sz="quarter" idx="1"/>
          </p:nvPr>
        </p:nvSpPr>
        <p:spPr bwMode="auto">
          <a:xfrm>
            <a:off x="702966" y="175750"/>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8677">
              <a:defRPr sz="1400" b="1"/>
            </a:lvl1pPr>
          </a:lstStyle>
          <a:p>
            <a:pPr>
              <a:defRPr/>
            </a:pPr>
            <a:r>
              <a:rPr lang="en-GB"/>
              <a:t>Month Year</a:t>
            </a:r>
          </a:p>
        </p:txBody>
      </p:sp>
      <p:sp>
        <p:nvSpPr>
          <p:cNvPr id="3076" name="Rectangle 4"/>
          <p:cNvSpPr>
            <a:spLocks noGrp="1" noChangeArrowheads="1"/>
          </p:cNvSpPr>
          <p:nvPr>
            <p:ph type="ftr" sz="quarter" idx="2"/>
          </p:nvPr>
        </p:nvSpPr>
        <p:spPr bwMode="auto">
          <a:xfrm>
            <a:off x="5058787" y="8997439"/>
            <a:ext cx="1328895" cy="184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8677">
              <a:defRPr/>
            </a:lvl1pPr>
          </a:lstStyle>
          <a:p>
            <a:pPr>
              <a:defRPr/>
            </a:pPr>
            <a:r>
              <a:rPr lang="en-GB" dirty="0"/>
              <a:t>Jonathan Segev, Intel</a:t>
            </a:r>
          </a:p>
        </p:txBody>
      </p:sp>
      <p:sp>
        <p:nvSpPr>
          <p:cNvPr id="3077" name="Rectangle 5"/>
          <p:cNvSpPr>
            <a:spLocks noGrp="1" noChangeArrowheads="1"/>
          </p:cNvSpPr>
          <p:nvPr>
            <p:ph type="sldNum" sz="quarter" idx="3"/>
          </p:nvPr>
        </p:nvSpPr>
        <p:spPr bwMode="auto">
          <a:xfrm>
            <a:off x="3168476" y="8997440"/>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8677">
              <a:defRPr/>
            </a:lvl1pPr>
          </a:lstStyle>
          <a:p>
            <a:pPr>
              <a:defRPr/>
            </a:pPr>
            <a:r>
              <a:rPr lang="en-GB"/>
              <a:t>Page </a:t>
            </a:r>
            <a:fld id="{50DA7F37-5871-4D08-9AD8-0EC62C959605}" type="slidenum">
              <a:rPr lang="en-GB"/>
              <a:pPr>
                <a:defRPr/>
              </a:pPr>
              <a:t>‹#›</a:t>
            </a:fld>
            <a:endParaRPr lang="en-GB"/>
          </a:p>
        </p:txBody>
      </p:sp>
      <p:sp>
        <p:nvSpPr>
          <p:cNvPr id="15366"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15367" name="Rectangle 7"/>
          <p:cNvSpPr>
            <a:spLocks noChangeArrowheads="1"/>
          </p:cNvSpPr>
          <p:nvPr/>
        </p:nvSpPr>
        <p:spPr bwMode="auto">
          <a:xfrm>
            <a:off x="701362" y="8997440"/>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8677"/>
            <a:r>
              <a:rPr lang="en-GB"/>
              <a:t>Submission</a:t>
            </a:r>
          </a:p>
        </p:txBody>
      </p:sp>
      <p:sp>
        <p:nvSpPr>
          <p:cNvPr id="15368"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981851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54910" y="96239"/>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8677">
              <a:defRPr sz="1400" b="1"/>
            </a:lvl1pPr>
          </a:lstStyle>
          <a:p>
            <a:pPr>
              <a:defRPr/>
            </a:pPr>
            <a:r>
              <a:rPr lang="en-GB"/>
              <a:t>doc.: IEEE 802.11-yy/xxxxr0</a:t>
            </a:r>
          </a:p>
        </p:txBody>
      </p:sp>
      <p:sp>
        <p:nvSpPr>
          <p:cNvPr id="2051" name="Rectangle 3"/>
          <p:cNvSpPr>
            <a:spLocks noGrp="1" noChangeArrowheads="1"/>
          </p:cNvSpPr>
          <p:nvPr>
            <p:ph type="dt" idx="1"/>
          </p:nvPr>
        </p:nvSpPr>
        <p:spPr bwMode="auto">
          <a:xfrm>
            <a:off x="661237" y="96239"/>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8677">
              <a:defRPr sz="1400" b="1"/>
            </a:lvl1pPr>
          </a:lstStyle>
          <a:p>
            <a:pPr>
              <a:defRPr/>
            </a:pPr>
            <a:r>
              <a:rPr lang="en-GB"/>
              <a:t>Month Year</a:t>
            </a:r>
          </a:p>
        </p:txBody>
      </p:sp>
      <p:sp>
        <p:nvSpPr>
          <p:cNvPr id="13316"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p:cNvSpPr>
            <a:spLocks noGrp="1" noChangeArrowheads="1"/>
          </p:cNvSpPr>
          <p:nvPr>
            <p:ph type="ftr" sz="quarter" idx="4"/>
          </p:nvPr>
        </p:nvSpPr>
        <p:spPr bwMode="auto">
          <a:xfrm>
            <a:off x="4554835" y="9000620"/>
            <a:ext cx="1795934" cy="184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9760" lvl="4" algn="r" defTabSz="938677">
              <a:defRPr/>
            </a:lvl5pPr>
          </a:lstStyle>
          <a:p>
            <a:pPr lvl="4">
              <a:defRPr/>
            </a:pPr>
            <a:r>
              <a:rPr lang="en-GB" dirty="0"/>
              <a:t>Jonathan Segev, Intel</a:t>
            </a:r>
          </a:p>
        </p:txBody>
      </p:sp>
      <p:sp>
        <p:nvSpPr>
          <p:cNvPr id="2055" name="Rectangle 7"/>
          <p:cNvSpPr>
            <a:spLocks noGrp="1" noChangeArrowheads="1"/>
          </p:cNvSpPr>
          <p:nvPr>
            <p:ph type="sldNum" sz="quarter" idx="5"/>
          </p:nvPr>
        </p:nvSpPr>
        <p:spPr bwMode="auto">
          <a:xfrm>
            <a:off x="3258668" y="9000621"/>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8677">
              <a:defRPr/>
            </a:lvl1pPr>
          </a:lstStyle>
          <a:p>
            <a:pPr>
              <a:defRPr/>
            </a:pPr>
            <a:r>
              <a:rPr lang="en-GB"/>
              <a:t>Page </a:t>
            </a:r>
            <a:fld id="{D2D11A6C-B4D3-4B35-9488-F1E9620A2584}" type="slidenum">
              <a:rPr lang="en-GB"/>
              <a:pPr>
                <a:defRPr/>
              </a:pPr>
              <a:t>‹#›</a:t>
            </a:fld>
            <a:endParaRPr lang="en-GB"/>
          </a:p>
        </p:txBody>
      </p:sp>
      <p:sp>
        <p:nvSpPr>
          <p:cNvPr id="13320" name="Rectangle 8"/>
          <p:cNvSpPr>
            <a:spLocks noChangeArrowheads="1"/>
          </p:cNvSpPr>
          <p:nvPr/>
        </p:nvSpPr>
        <p:spPr bwMode="auto">
          <a:xfrm>
            <a:off x="731855" y="9000621"/>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t>Submission</a:t>
            </a:r>
          </a:p>
        </p:txBody>
      </p:sp>
      <p:sp>
        <p:nvSpPr>
          <p:cNvPr id="13321"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13322"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4253908710"/>
      </p:ext>
    </p:extLst>
  </p:cSld>
  <p:clrMap bg1="lt1" tx1="dk1" bg2="lt2" tx2="dk2" accent1="accent1" accent2="accent2" accent3="accent3" accent4="accent4" accent5="accent5" accent6="accent6" hlink="hlink" folHlink="folHlink"/>
  <p:hf hdr="0"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pPr defTabSz="449263">
              <a:buClr>
                <a:srgbClr val="000000"/>
              </a:buClr>
              <a:buSzPct val="100000"/>
              <a:buFont typeface="Times New Roman" pitchFamily="16" charset="0"/>
              <a:buNone/>
            </a:pPr>
            <a:endParaRPr lang="en-GB" sz="2400">
              <a:solidFill>
                <a:srgbClr val="FFFFFF"/>
              </a:solidFill>
              <a:latin typeface="Times New Roman" pitchFamily="16" charset="0"/>
              <a:ea typeface="MS Gothic" charset="-128"/>
            </a:endParaRPr>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8506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4BB4356B-64A4-49A3-9180-D4060259403F}" type="slidenum">
              <a:rPr lang="en-GB"/>
              <a:pPr>
                <a:defRPr/>
              </a:pPr>
              <a:t>‹#›</a:t>
            </a:fld>
            <a:endParaRPr lang="en-GB"/>
          </a:p>
        </p:txBody>
      </p:sp>
      <p:sp>
        <p:nvSpPr>
          <p:cNvPr id="6" name="Rectangle 5"/>
          <p:cNvSpPr/>
          <p:nvPr userDrawn="1"/>
        </p:nvSpPr>
        <p:spPr>
          <a:xfrm>
            <a:off x="6916236" y="6475413"/>
            <a:ext cx="1712328" cy="276999"/>
          </a:xfrm>
          <a:prstGeom prst="rect">
            <a:avLst/>
          </a:prstGeom>
        </p:spPr>
        <p:txBody>
          <a:bodyPr wrap="none">
            <a:spAutoFit/>
          </a:bodyPr>
          <a:lstStyle/>
          <a:p>
            <a:pPr>
              <a:defRPr/>
            </a:pPr>
            <a:r>
              <a:rPr lang="fr-FR" dirty="0" smtClean="0"/>
              <a:t>Erik</a:t>
            </a:r>
            <a:r>
              <a:rPr lang="fr-FR" baseline="0" dirty="0" smtClean="0"/>
              <a:t> Lindskog, Samsung</a:t>
            </a:r>
            <a:endParaRPr lang="en-GB" dirty="0"/>
          </a:p>
        </p:txBody>
      </p:sp>
    </p:spTree>
    <p:extLst>
      <p:ext uri="{BB962C8B-B14F-4D97-AF65-F5344CB8AC3E}">
        <p14:creationId xmlns:p14="http://schemas.microsoft.com/office/powerpoint/2010/main" val="3061354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6AE19327-4C68-46D6-BDB6-D6C46F595B13}" type="slidenum">
              <a:rPr lang="en-GB"/>
              <a:pPr>
                <a:defRPr/>
              </a:pPr>
              <a:t>‹#›</a:t>
            </a:fld>
            <a:endParaRPr lang="en-GB"/>
          </a:p>
        </p:txBody>
      </p:sp>
    </p:spTree>
    <p:extLst>
      <p:ext uri="{BB962C8B-B14F-4D97-AF65-F5344CB8AC3E}">
        <p14:creationId xmlns:p14="http://schemas.microsoft.com/office/powerpoint/2010/main" val="413120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98770FBA-13FD-45A2-B02A-86C02E5AF2C8}" type="slidenum">
              <a:rPr lang="en-GB"/>
              <a:pPr>
                <a:defRPr/>
              </a:pPr>
              <a:t>‹#›</a:t>
            </a:fld>
            <a:endParaRPr lang="en-GB"/>
          </a:p>
        </p:txBody>
      </p:sp>
    </p:spTree>
    <p:extLst>
      <p:ext uri="{BB962C8B-B14F-4D97-AF65-F5344CB8AC3E}">
        <p14:creationId xmlns:p14="http://schemas.microsoft.com/office/powerpoint/2010/main" val="2977916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857164" y="6475413"/>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479478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874134" y="6475413"/>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3003271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796136" y="6475413"/>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327778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796136" y="6475413"/>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524850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1999704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228620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4666"/>
          </a:xfrm>
        </p:spPr>
        <p:txBody>
          <a:bodyPr/>
          <a:lstStyle>
            <a:lvl1pPr>
              <a:defRPr/>
            </a:lvl1pPr>
          </a:lstStyle>
          <a:p>
            <a:r>
              <a:rPr lang="en-GB" dirty="0" smtClean="0"/>
              <a:t>Erik Lindskog, Samsung </a:t>
            </a:r>
            <a:endParaRPr lang="en-GB" dirty="0"/>
          </a:p>
        </p:txBody>
      </p:sp>
    </p:spTree>
    <p:extLst>
      <p:ext uri="{BB962C8B-B14F-4D97-AF65-F5344CB8AC3E}">
        <p14:creationId xmlns:p14="http://schemas.microsoft.com/office/powerpoint/2010/main" val="1201150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3588940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A1594516-5E1A-4508-A168-C8B6B68557E7}" type="slidenum">
              <a:rPr lang="en-GB"/>
              <a:pPr>
                <a:defRPr/>
              </a:pPr>
              <a:t>‹#›</a:t>
            </a:fld>
            <a:endParaRPr lang="en-GB"/>
          </a:p>
        </p:txBody>
      </p:sp>
      <p:sp>
        <p:nvSpPr>
          <p:cNvPr id="6" name="Rectangle 5"/>
          <p:cNvSpPr/>
          <p:nvPr userDrawn="1"/>
        </p:nvSpPr>
        <p:spPr>
          <a:xfrm>
            <a:off x="6804248" y="6475413"/>
            <a:ext cx="1779654" cy="276999"/>
          </a:xfrm>
          <a:prstGeom prst="rect">
            <a:avLst/>
          </a:prstGeom>
        </p:spPr>
        <p:txBody>
          <a:bodyPr wrap="none">
            <a:spAutoFit/>
          </a:bodyPr>
          <a:lstStyle/>
          <a:p>
            <a:pPr>
              <a:defRPr/>
            </a:pPr>
            <a:r>
              <a:rPr lang="fr-FR" dirty="0" smtClean="0"/>
              <a:t>Erik Lindskog, Samsung</a:t>
            </a:r>
            <a:endParaRPr lang="fr-FR" dirty="0"/>
          </a:p>
        </p:txBody>
      </p:sp>
    </p:spTree>
    <p:extLst>
      <p:ext uri="{BB962C8B-B14F-4D97-AF65-F5344CB8AC3E}">
        <p14:creationId xmlns:p14="http://schemas.microsoft.com/office/powerpoint/2010/main" val="7748039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1174160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1897056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3678874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915259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4666"/>
          </a:xfrm>
        </p:spPr>
        <p:txBody>
          <a:bodyPr/>
          <a:lstStyle>
            <a:lvl1pPr>
              <a:defRPr/>
            </a:lvl1pPr>
          </a:lstStyle>
          <a:p>
            <a:r>
              <a:rPr lang="en-GB" dirty="0" smtClean="0"/>
              <a:t>Erik Lindskog, Samsung </a:t>
            </a:r>
            <a:endParaRPr lang="en-GB" dirty="0"/>
          </a:p>
        </p:txBody>
      </p:sp>
    </p:spTree>
    <p:extLst>
      <p:ext uri="{BB962C8B-B14F-4D97-AF65-F5344CB8AC3E}">
        <p14:creationId xmlns:p14="http://schemas.microsoft.com/office/powerpoint/2010/main" val="869613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712280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738268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4018988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383761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Samsung</a:t>
            </a:r>
            <a:endParaRPr lang="en-GB"/>
          </a:p>
        </p:txBody>
      </p:sp>
    </p:spTree>
    <p:extLst>
      <p:ext uri="{BB962C8B-B14F-4D97-AF65-F5344CB8AC3E}">
        <p14:creationId xmlns:p14="http://schemas.microsoft.com/office/powerpoint/2010/main" val="1654418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Rectangle 5"/>
          <p:cNvSpPr>
            <a:spLocks noGrp="1" noChangeArrowheads="1"/>
          </p:cNvSpPr>
          <p:nvPr>
            <p:ph type="ftr" sz="quarter" idx="10"/>
          </p:nvPr>
        </p:nvSpPr>
        <p:spPr>
          <a:xfrm>
            <a:off x="5249753" y="6475413"/>
            <a:ext cx="3294172" cy="161583"/>
          </a:xfr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sz="1050"/>
            </a:lvl1pPr>
          </a:lstStyle>
          <a:p>
            <a:pPr>
              <a:defRPr/>
            </a:pPr>
            <a:r>
              <a:rPr lang="en-US" dirty="0" smtClean="0"/>
              <a:t>Erik Lindskog, Samsung </a:t>
            </a: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291230A6-1ED8-40C7-B3D0-82B1B9814FDB}" type="slidenum">
              <a:rPr lang="en-GB"/>
              <a:pPr>
                <a:defRPr/>
              </a:pPr>
              <a:t>‹#›</a:t>
            </a:fld>
            <a:endParaRPr lang="en-GB"/>
          </a:p>
        </p:txBody>
      </p:sp>
    </p:spTree>
    <p:extLst>
      <p:ext uri="{BB962C8B-B14F-4D97-AF65-F5344CB8AC3E}">
        <p14:creationId xmlns:p14="http://schemas.microsoft.com/office/powerpoint/2010/main" val="355785285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507240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478193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2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760354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291940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273836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Samsung</a:t>
            </a:r>
            <a:endParaRPr lang="en-GB"/>
          </a:p>
        </p:txBody>
      </p:sp>
    </p:spTree>
    <p:extLst>
      <p:ext uri="{BB962C8B-B14F-4D97-AF65-F5344CB8AC3E}">
        <p14:creationId xmlns:p14="http://schemas.microsoft.com/office/powerpoint/2010/main" val="1407093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2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53299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2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100596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2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10912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2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482727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ftr" sz="quarter" idx="10"/>
          </p:nvPr>
        </p:nvSpPr>
        <p:spPr>
          <a:xfrm>
            <a:off x="5652120" y="6475413"/>
            <a:ext cx="2891805" cy="184666"/>
          </a:xfrm>
          <a:ln/>
        </p:spPr>
        <p:txBody>
          <a:bodyPr/>
          <a:lstStyle>
            <a:lvl1pPr>
              <a:defRPr/>
            </a:lvl1pPr>
          </a:lstStyle>
          <a:p>
            <a:pPr>
              <a:defRPr/>
            </a:pPr>
            <a:r>
              <a:rPr lang="en-US" dirty="0" smtClean="0"/>
              <a:t>Erik Lindskog, Samsung </a:t>
            </a:r>
            <a:endParaRPr lang="en-GB"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GB"/>
              <a:t>Slide </a:t>
            </a:r>
            <a:fld id="{F117D05D-D0C9-4B34-B1ED-C9E95193EB2E}" type="slidenum">
              <a:rPr lang="en-GB"/>
              <a:pPr>
                <a:defRPr/>
              </a:pPr>
              <a:t>‹#›</a:t>
            </a:fld>
            <a:endParaRPr lang="en-GB"/>
          </a:p>
        </p:txBody>
      </p:sp>
    </p:spTree>
    <p:extLst>
      <p:ext uri="{BB962C8B-B14F-4D97-AF65-F5344CB8AC3E}">
        <p14:creationId xmlns:p14="http://schemas.microsoft.com/office/powerpoint/2010/main" val="288188479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2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177030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2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Samsung</a:t>
            </a:r>
            <a:endParaRPr lang="en-GB"/>
          </a:p>
        </p:txBody>
      </p:sp>
    </p:spTree>
    <p:extLst>
      <p:ext uri="{BB962C8B-B14F-4D97-AF65-F5344CB8AC3E}">
        <p14:creationId xmlns:p14="http://schemas.microsoft.com/office/powerpoint/2010/main" val="1202952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3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147430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3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300291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3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716892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3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504310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3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735953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3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515896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3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538517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3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280578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ftr" sz="quarter" idx="10"/>
          </p:nvPr>
        </p:nvSpPr>
        <p:spPr>
          <a:xfrm>
            <a:off x="5508104" y="6475413"/>
            <a:ext cx="3035821" cy="184666"/>
          </a:xfrm>
          <a:ln/>
        </p:spPr>
        <p:txBody>
          <a:bodyPr/>
          <a:lstStyle>
            <a:lvl1pPr>
              <a:defRPr/>
            </a:lvl1pPr>
          </a:lstStyle>
          <a:p>
            <a:pPr>
              <a:defRPr/>
            </a:pPr>
            <a:r>
              <a:rPr lang="en-US" dirty="0" smtClean="0"/>
              <a:t>Erik Lindskog, Samsung </a:t>
            </a:r>
            <a:endParaRPr lang="en-GB"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GB"/>
              <a:t>Slide </a:t>
            </a:r>
            <a:fld id="{0D9E2F85-1C86-4BD5-B173-39EEDF247EAD}" type="slidenum">
              <a:rPr lang="en-GB"/>
              <a:pPr>
                <a:defRPr/>
              </a:pPr>
              <a:t>‹#›</a:t>
            </a:fld>
            <a:endParaRPr lang="en-GB"/>
          </a:p>
        </p:txBody>
      </p:sp>
    </p:spTree>
    <p:extLst>
      <p:ext uri="{BB962C8B-B14F-4D97-AF65-F5344CB8AC3E}">
        <p14:creationId xmlns:p14="http://schemas.microsoft.com/office/powerpoint/2010/main" val="213607047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3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629260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3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a:t>
            </a:r>
            <a:endParaRPr lang="en-GB"/>
          </a:p>
        </p:txBody>
      </p:sp>
    </p:spTree>
    <p:extLst>
      <p:ext uri="{BB962C8B-B14F-4D97-AF65-F5344CB8AC3E}">
        <p14:creationId xmlns:p14="http://schemas.microsoft.com/office/powerpoint/2010/main" val="1993965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4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572968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4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414860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4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05372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4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644840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4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543097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4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a:t>
            </a:r>
            <a:endParaRPr lang="en-GB"/>
          </a:p>
        </p:txBody>
      </p:sp>
    </p:spTree>
    <p:extLst>
      <p:ext uri="{BB962C8B-B14F-4D97-AF65-F5344CB8AC3E}">
        <p14:creationId xmlns:p14="http://schemas.microsoft.com/office/powerpoint/2010/main" val="180616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4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033730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4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61105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GB"/>
              <a:t>Slide </a:t>
            </a:r>
            <a:fld id="{F122555B-E558-466E-8574-043BF9D9A5F0}" type="slidenum">
              <a:rPr lang="en-GB"/>
              <a:pPr>
                <a:defRPr/>
              </a:pPr>
              <a:t>‹#›</a:t>
            </a:fld>
            <a:endParaRPr lang="en-GB"/>
          </a:p>
        </p:txBody>
      </p:sp>
    </p:spTree>
    <p:extLst>
      <p:ext uri="{BB962C8B-B14F-4D97-AF65-F5344CB8AC3E}">
        <p14:creationId xmlns:p14="http://schemas.microsoft.com/office/powerpoint/2010/main" val="129455468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4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527025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4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44387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userDrawn="1">
  <p:cSld name="5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886988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userDrawn="1">
  <p:cSld name="5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463783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userDrawn="1">
  <p:cSld name="5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298894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userDrawn="1">
  <p:cSld name="5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868420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userDrawn="1">
  <p:cSld name="5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17742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userDrawn="1">
  <p:cSld name="5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a:t>
            </a:r>
            <a:endParaRPr lang="en-GB"/>
          </a:p>
        </p:txBody>
      </p:sp>
    </p:spTree>
    <p:extLst>
      <p:ext uri="{BB962C8B-B14F-4D97-AF65-F5344CB8AC3E}">
        <p14:creationId xmlns:p14="http://schemas.microsoft.com/office/powerpoint/2010/main" val="1178983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userDrawn="1">
  <p:cSld name="5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828856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9.xml><?xml version="1.0" encoding="utf-8"?>
<p:sldLayout xmlns:a="http://schemas.openxmlformats.org/drawingml/2006/main" xmlns:r="http://schemas.openxmlformats.org/officeDocument/2006/relationships" xmlns:p="http://schemas.openxmlformats.org/presentationml/2006/main" userDrawn="1">
  <p:cSld name="5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4057721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GB"/>
              <a:t>Slide </a:t>
            </a:r>
            <a:fld id="{35C880F8-9C7D-4760-B738-53F7D5677438}" type="slidenum">
              <a:rPr lang="en-GB"/>
              <a:pPr>
                <a:defRPr/>
              </a:pPr>
              <a:t>‹#›</a:t>
            </a:fld>
            <a:endParaRPr lang="en-GB"/>
          </a:p>
        </p:txBody>
      </p:sp>
    </p:spTree>
    <p:extLst>
      <p:ext uri="{BB962C8B-B14F-4D97-AF65-F5344CB8AC3E}">
        <p14:creationId xmlns:p14="http://schemas.microsoft.com/office/powerpoint/2010/main" val="118320532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userDrawn="1">
  <p:cSld name="5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265663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1.xml><?xml version="1.0" encoding="utf-8"?>
<p:sldLayout xmlns:a="http://schemas.openxmlformats.org/drawingml/2006/main" xmlns:r="http://schemas.openxmlformats.org/officeDocument/2006/relationships" xmlns:p="http://schemas.openxmlformats.org/presentationml/2006/main" userDrawn="1">
  <p:cSld name="5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693906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2.xml><?xml version="1.0" encoding="utf-8"?>
<p:sldLayout xmlns:a="http://schemas.openxmlformats.org/drawingml/2006/main" xmlns:r="http://schemas.openxmlformats.org/officeDocument/2006/relationships" xmlns:p="http://schemas.openxmlformats.org/presentationml/2006/main" userDrawn="1">
  <p:cSld name="6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045427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3.xml><?xml version="1.0" encoding="utf-8"?>
<p:sldLayout xmlns:a="http://schemas.openxmlformats.org/drawingml/2006/main" xmlns:r="http://schemas.openxmlformats.org/officeDocument/2006/relationships" xmlns:p="http://schemas.openxmlformats.org/presentationml/2006/main" userDrawn="1">
  <p:cSld name="6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a:t>
            </a:r>
            <a:endParaRPr lang="en-GB"/>
          </a:p>
        </p:txBody>
      </p:sp>
    </p:spTree>
    <p:extLst>
      <p:ext uri="{BB962C8B-B14F-4D97-AF65-F5344CB8AC3E}">
        <p14:creationId xmlns:p14="http://schemas.microsoft.com/office/powerpoint/2010/main" val="144124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4.xml><?xml version="1.0" encoding="utf-8"?>
<p:sldLayout xmlns:a="http://schemas.openxmlformats.org/drawingml/2006/main" xmlns:r="http://schemas.openxmlformats.org/officeDocument/2006/relationships" xmlns:p="http://schemas.openxmlformats.org/presentationml/2006/main" userDrawn="1">
  <p:cSld name="6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4086895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userDrawn="1">
  <p:cSld name="6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915670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6.xml><?xml version="1.0" encoding="utf-8"?>
<p:sldLayout xmlns:a="http://schemas.openxmlformats.org/drawingml/2006/main" xmlns:r="http://schemas.openxmlformats.org/officeDocument/2006/relationships" xmlns:p="http://schemas.openxmlformats.org/presentationml/2006/main" userDrawn="1">
  <p:cSld name="6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972461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GB"/>
              <a:t>Slide </a:t>
            </a:r>
            <a:fld id="{5AC5C183-5979-48EE-9F16-AA28435B14DC}" type="slidenum">
              <a:rPr lang="en-GB"/>
              <a:pPr>
                <a:defRPr/>
              </a:pPr>
              <a:t>‹#›</a:t>
            </a:fld>
            <a:endParaRPr lang="en-GB"/>
          </a:p>
        </p:txBody>
      </p:sp>
    </p:spTree>
    <p:extLst>
      <p:ext uri="{BB962C8B-B14F-4D97-AF65-F5344CB8AC3E}">
        <p14:creationId xmlns:p14="http://schemas.microsoft.com/office/powerpoint/2010/main" val="4251436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GB"/>
              <a:t>Slide </a:t>
            </a:r>
            <a:fld id="{F6356C7F-401A-452F-A03B-44C52A153C7F}" type="slidenum">
              <a:rPr lang="en-GB"/>
              <a:pPr>
                <a:defRPr/>
              </a:pPr>
              <a:t>‹#›</a:t>
            </a:fld>
            <a:endParaRPr lang="en-GB"/>
          </a:p>
        </p:txBody>
      </p:sp>
    </p:spTree>
    <p:extLst>
      <p:ext uri="{BB962C8B-B14F-4D97-AF65-F5344CB8AC3E}">
        <p14:creationId xmlns:p14="http://schemas.microsoft.com/office/powerpoint/2010/main" val="1967612582"/>
      </p:ext>
    </p:extLst>
  </p:cSld>
  <p:clrMapOvr>
    <a:masterClrMapping/>
  </p:clrMapOvr>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16" Type="http://schemas.openxmlformats.org/officeDocument/2006/relationships/slideLayout" Target="../slideLayouts/slideLayout1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74" Type="http://schemas.openxmlformats.org/officeDocument/2006/relationships/slideLayout" Target="../slideLayouts/slideLayout74.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77" Type="http://schemas.openxmlformats.org/officeDocument/2006/relationships/theme" Target="../theme/theme1.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7" Type="http://schemas.openxmlformats.org/officeDocument/2006/relationships/slideLayout" Target="../slideLayouts/slideLayout7.xml"/><Relationship Id="rId71" Type="http://schemas.openxmlformats.org/officeDocument/2006/relationships/slideLayout" Target="../slideLayouts/slideLayout71.xml"/><Relationship Id="rId2" Type="http://schemas.openxmlformats.org/officeDocument/2006/relationships/slideLayout" Target="../slideLayouts/slideLayout2.xml"/><Relationship Id="rId2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GB"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29" name="Rectangle 5"/>
          <p:cNvSpPr>
            <a:spLocks noGrp="1" noChangeArrowheads="1"/>
          </p:cNvSpPr>
          <p:nvPr>
            <p:ph type="ftr" sz="quarter" idx="3"/>
          </p:nvPr>
        </p:nvSpPr>
        <p:spPr bwMode="auto">
          <a:xfrm>
            <a:off x="5652120" y="6473309"/>
            <a:ext cx="280608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pPr>
              <a:defRPr/>
            </a:pPr>
            <a:r>
              <a:rPr lang="en-US" dirty="0" smtClean="0"/>
              <a:t>Erik Lindskog, Samsung </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GB"/>
              <a:t>Slide </a:t>
            </a:r>
            <a:fld id="{C229C781-9868-4EAE-9E92-FD9A8F450C8C}" type="slidenum">
              <a:rPr lang="en-GB"/>
              <a:pPr>
                <a:defRPr/>
              </a:pPr>
              <a:t>‹#›</a:t>
            </a:fld>
            <a:endParaRPr lang="en-GB"/>
          </a:p>
        </p:txBody>
      </p:sp>
      <p:sp>
        <p:nvSpPr>
          <p:cNvPr id="2" name="Rectangle 7"/>
          <p:cNvSpPr>
            <a:spLocks noChangeArrowheads="1"/>
          </p:cNvSpPr>
          <p:nvPr/>
        </p:nvSpPr>
        <p:spPr bwMode="auto">
          <a:xfrm>
            <a:off x="685800" y="310275"/>
            <a:ext cx="777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4763" lvl="4" algn="r"/>
            <a:r>
              <a:rPr lang="pt-BR" sz="1400" b="1" baseline="0" dirty="0" smtClean="0"/>
              <a:t>Mar 2020                                                                                                            doc.: IEEE 802.11-20/385r0</a:t>
            </a:r>
          </a:p>
        </p:txBody>
      </p:sp>
      <p:sp>
        <p:nvSpPr>
          <p:cNvPr id="1031" name="Line 8"/>
          <p:cNvSpPr>
            <a:spLocks noChangeShapeType="1"/>
          </p:cNvSpPr>
          <p:nvPr/>
        </p:nvSpPr>
        <p:spPr bwMode="auto">
          <a:xfrm flipV="1">
            <a:off x="471819" y="603379"/>
            <a:ext cx="7986381" cy="476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2" name="Rectangle 9"/>
          <p:cNvSpPr>
            <a:spLocks noChangeArrowheads="1"/>
          </p:cNvSpPr>
          <p:nvPr/>
        </p:nvSpPr>
        <p:spPr bwMode="auto">
          <a:xfrm>
            <a:off x="685800" y="6475413"/>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dirty="0" smtClean="0"/>
              <a:t>Submission</a:t>
            </a:r>
            <a:endParaRPr lang="en-GB" dirty="0"/>
          </a:p>
        </p:txBody>
      </p:sp>
      <p:sp>
        <p:nvSpPr>
          <p:cNvPr id="1033" name="Line 10"/>
          <p:cNvSpPr>
            <a:spLocks noChangeShapeType="1"/>
          </p:cNvSpPr>
          <p:nvPr/>
        </p:nvSpPr>
        <p:spPr bwMode="auto">
          <a:xfrm>
            <a:off x="618065" y="6473568"/>
            <a:ext cx="7986381"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3" r:id="rId2"/>
    <p:sldLayoutId id="2147483662"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2" r:id="rId12"/>
    <p:sldLayoutId id="2147483684" r:id="rId13"/>
    <p:sldLayoutId id="2147483685" r:id="rId14"/>
    <p:sldLayoutId id="2147483686" r:id="rId15"/>
    <p:sldLayoutId id="2147483697" r:id="rId16"/>
    <p:sldLayoutId id="2147483698" r:id="rId17"/>
    <p:sldLayoutId id="2147483699" r:id="rId18"/>
    <p:sldLayoutId id="2147483700" r:id="rId19"/>
    <p:sldLayoutId id="2147483701" r:id="rId20"/>
    <p:sldLayoutId id="2147483702" r:id="rId21"/>
    <p:sldLayoutId id="2147483713" r:id="rId22"/>
    <p:sldLayoutId id="2147483714" r:id="rId23"/>
    <p:sldLayoutId id="2147483715" r:id="rId24"/>
    <p:sldLayoutId id="2147483716" r:id="rId25"/>
    <p:sldLayoutId id="2147483717" r:id="rId26"/>
    <p:sldLayoutId id="2147483718" r:id="rId27"/>
    <p:sldLayoutId id="2147483729" r:id="rId28"/>
    <p:sldLayoutId id="2147483730" r:id="rId29"/>
    <p:sldLayoutId id="2147483731" r:id="rId30"/>
    <p:sldLayoutId id="2147483732" r:id="rId31"/>
    <p:sldLayoutId id="2147483733" r:id="rId32"/>
    <p:sldLayoutId id="2147483734" r:id="rId33"/>
    <p:sldLayoutId id="2147483735" r:id="rId34"/>
    <p:sldLayoutId id="2147483736" r:id="rId35"/>
    <p:sldLayoutId id="2147483737" r:id="rId36"/>
    <p:sldLayoutId id="2147483738" r:id="rId37"/>
    <p:sldLayoutId id="2147483739" r:id="rId38"/>
    <p:sldLayoutId id="2147483740" r:id="rId39"/>
    <p:sldLayoutId id="2147483741" r:id="rId40"/>
    <p:sldLayoutId id="2147483742" r:id="rId41"/>
    <p:sldLayoutId id="2147483743" r:id="rId42"/>
    <p:sldLayoutId id="2147483744" r:id="rId43"/>
    <p:sldLayoutId id="2147483745" r:id="rId44"/>
    <p:sldLayoutId id="2147483746" r:id="rId45"/>
    <p:sldLayoutId id="2147483747" r:id="rId46"/>
    <p:sldLayoutId id="2147483748" r:id="rId47"/>
    <p:sldLayoutId id="2147483749" r:id="rId48"/>
    <p:sldLayoutId id="2147483750" r:id="rId49"/>
    <p:sldLayoutId id="2147483751" r:id="rId50"/>
    <p:sldLayoutId id="2147483752" r:id="rId51"/>
    <p:sldLayoutId id="2147483753" r:id="rId52"/>
    <p:sldLayoutId id="2147483754" r:id="rId53"/>
    <p:sldLayoutId id="2147483755" r:id="rId54"/>
    <p:sldLayoutId id="2147483756" r:id="rId55"/>
    <p:sldLayoutId id="2147483757" r:id="rId56"/>
    <p:sldLayoutId id="2147483758" r:id="rId57"/>
    <p:sldLayoutId id="2147483759" r:id="rId58"/>
    <p:sldLayoutId id="2147483760" r:id="rId59"/>
    <p:sldLayoutId id="2147483761" r:id="rId60"/>
    <p:sldLayoutId id="2147483762" r:id="rId61"/>
    <p:sldLayoutId id="2147483763" r:id="rId62"/>
    <p:sldLayoutId id="2147483764" r:id="rId63"/>
    <p:sldLayoutId id="2147483765" r:id="rId64"/>
    <p:sldLayoutId id="2147483766" r:id="rId65"/>
    <p:sldLayoutId id="2147483767" r:id="rId66"/>
    <p:sldLayoutId id="2147483768" r:id="rId67"/>
    <p:sldLayoutId id="2147483769" r:id="rId68"/>
    <p:sldLayoutId id="2147483770" r:id="rId69"/>
    <p:sldLayoutId id="2147483771" r:id="rId70"/>
    <p:sldLayoutId id="2147483772" r:id="rId71"/>
    <p:sldLayoutId id="2147483773" r:id="rId72"/>
    <p:sldLayoutId id="2147483774" r:id="rId73"/>
    <p:sldLayoutId id="2147483775" r:id="rId74"/>
    <p:sldLayoutId id="2147483776" r:id="rId75"/>
    <p:sldLayoutId id="2147483777" r:id="rId76"/>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jpg"/><Relationship Id="rId1" Type="http://schemas.openxmlformats.org/officeDocument/2006/relationships/slideLayout" Target="../slideLayouts/slideLayout6.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6.xml"/><Relationship Id="rId6" Type="http://schemas.openxmlformats.org/officeDocument/2006/relationships/image" Target="../media/image13.emf"/><Relationship Id="rId5" Type="http://schemas.openxmlformats.org/officeDocument/2006/relationships/image" Target="../media/image12.emf"/><Relationship Id="rId4" Type="http://schemas.openxmlformats.org/officeDocument/2006/relationships/image" Target="../media/image11.emf"/></Relationships>
</file>

<file path=ppt/slides/_rels/slide24.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jpg"/><Relationship Id="rId1" Type="http://schemas.openxmlformats.org/officeDocument/2006/relationships/slideLayout" Target="../slideLayouts/slideLayout6.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07065" y="846931"/>
            <a:ext cx="7772400" cy="838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Some Passive Ranging Considerations</a:t>
            </a:r>
            <a:endParaRPr lang="en-GB" dirty="0"/>
          </a:p>
        </p:txBody>
      </p:sp>
      <p:sp>
        <p:nvSpPr>
          <p:cNvPr id="3074" name="Rectangle 2"/>
          <p:cNvSpPr>
            <a:spLocks noGrp="1" noChangeArrowheads="1"/>
          </p:cNvSpPr>
          <p:nvPr>
            <p:ph idx="1"/>
          </p:nvPr>
        </p:nvSpPr>
        <p:spPr>
          <a:xfrm>
            <a:off x="685800" y="17990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2020-03-11</a:t>
            </a:r>
            <a:endParaRPr lang="en-GB" sz="2000" b="0" dirty="0"/>
          </a:p>
        </p:txBody>
      </p:sp>
      <p:sp>
        <p:nvSpPr>
          <p:cNvPr id="7" name="Footer Placeholder 4"/>
          <p:cNvSpPr>
            <a:spLocks noGrp="1"/>
          </p:cNvSpPr>
          <p:nvPr>
            <p:ph type="ftr" sz="quarter" idx="10"/>
          </p:nvPr>
        </p:nvSpPr>
        <p:spPr>
          <a:xfrm>
            <a:off x="5500694" y="6475413"/>
            <a:ext cx="3041644" cy="180975"/>
          </a:xfrm>
        </p:spPr>
        <p:txBody>
          <a:bodyPr/>
          <a:lstStyle/>
          <a:p>
            <a:r>
              <a:rPr lang="da-DK" smtClean="0"/>
              <a:t>Erik Lindskog, Samsung</a:t>
            </a:r>
            <a:endParaRPr lang="en-GB" dirty="0"/>
          </a:p>
        </p:txBody>
      </p:sp>
      <p:sp>
        <p:nvSpPr>
          <p:cNvPr id="8" name="Slide Number Placeholder 5"/>
          <p:cNvSpPr>
            <a:spLocks noGrp="1"/>
          </p:cNvSpPr>
          <p:nvPr>
            <p:ph type="sldNum" sz="quarter" idx="11"/>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nvPr>
        </p:nvGraphicFramePr>
        <p:xfrm>
          <a:off x="701675" y="3048000"/>
          <a:ext cx="7315200" cy="2762250"/>
        </p:xfrm>
        <a:graphic>
          <a:graphicData uri="http://schemas.openxmlformats.org/presentationml/2006/ole">
            <mc:AlternateContent xmlns:mc="http://schemas.openxmlformats.org/markup-compatibility/2006">
              <mc:Choice xmlns:v="urn:schemas-microsoft-com:vml" Requires="v">
                <p:oleObj spid="_x0000_s1202" name="Document" r:id="rId4" imgW="8271749" imgH="3123683" progId="Word.Document.8">
                  <p:embed/>
                </p:oleObj>
              </mc:Choice>
              <mc:Fallback>
                <p:oleObj name="Document" r:id="rId4" imgW="8271749" imgH="3123683" progId="Word.Document.8">
                  <p:embed/>
                  <p:pic>
                    <p:nvPicPr>
                      <p:cNvPr id="0" name=""/>
                      <p:cNvPicPr>
                        <a:picLocks noChangeAspect="1" noChangeArrowheads="1"/>
                      </p:cNvPicPr>
                      <p:nvPr/>
                    </p:nvPicPr>
                    <p:blipFill>
                      <a:blip r:embed="rId5"/>
                      <a:srcRect/>
                      <a:stretch>
                        <a:fillRect/>
                      </a:stretch>
                    </p:blipFill>
                    <p:spPr bwMode="auto">
                      <a:xfrm>
                        <a:off x="701675" y="3048000"/>
                        <a:ext cx="731520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636181" y="2193925"/>
            <a:ext cx="1447800" cy="381000"/>
          </a:xfrm>
          <a:prstGeom prst="rect">
            <a:avLst/>
          </a:prstGeom>
          <a:noFill/>
          <a:ln w="9525">
            <a:noFill/>
            <a:round/>
            <a:headEnd/>
            <a:tailEnd/>
          </a:ln>
          <a:effectLst/>
        </p:spPr>
        <p:txBody>
          <a:bodyPr lIns="92160" tIns="46080" rIns="92160" bIns="46080"/>
          <a:lstStyle/>
          <a:p>
            <a:pPr defTabSz="449263">
              <a:spcBef>
                <a:spcPts val="500"/>
              </a:spcBef>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Times New Roman" pitchFamily="16" charset="0"/>
              </a:rPr>
              <a:t>Authors:</a:t>
            </a:r>
          </a:p>
        </p:txBody>
      </p:sp>
    </p:spTree>
    <p:extLst>
      <p:ext uri="{BB962C8B-B14F-4D97-AF65-F5344CB8AC3E}">
        <p14:creationId xmlns:p14="http://schemas.microsoft.com/office/powerpoint/2010/main" val="15332975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Restriction on ISTAs HE TB Ranging PPDU</a:t>
            </a:r>
            <a:endParaRPr lang="en-US" dirty="0"/>
          </a:p>
        </p:txBody>
      </p:sp>
      <p:sp>
        <p:nvSpPr>
          <p:cNvPr id="3" name="Content Placeholder 2"/>
          <p:cNvSpPr>
            <a:spLocks noGrp="1"/>
          </p:cNvSpPr>
          <p:nvPr>
            <p:ph idx="1"/>
          </p:nvPr>
        </p:nvSpPr>
        <p:spPr/>
        <p:txBody>
          <a:bodyPr/>
          <a:lstStyle/>
          <a:p>
            <a:r>
              <a:rPr lang="en-US" b="0" dirty="0"/>
              <a:t>Allow the RSTA to announce a restriction on ISTAs </a:t>
            </a:r>
            <a:r>
              <a:rPr lang="en-US" b="0" dirty="0" smtClean="0"/>
              <a:t>Passive TB Ranging UL </a:t>
            </a:r>
            <a:r>
              <a:rPr lang="en-US" b="0" dirty="0"/>
              <a:t>NDP HE TB PPDU </a:t>
            </a:r>
            <a:r>
              <a:rPr lang="en-US" b="0" dirty="0" smtClean="0"/>
              <a:t>type in the in </a:t>
            </a:r>
            <a:r>
              <a:rPr lang="en-US" b="0" dirty="0"/>
              <a:t>the RSTA Availability Window element in its beacon </a:t>
            </a:r>
            <a:r>
              <a:rPr lang="en-US" b="0" dirty="0" smtClean="0"/>
              <a:t>frame.</a:t>
            </a:r>
          </a:p>
          <a:p>
            <a:r>
              <a:rPr lang="en-US" b="0" dirty="0" smtClean="0"/>
              <a:t>This can make it simpler for a PSTA to receive the ISTAs HE TB Ranging NDPs as it can preprogram the parameters required for receiving the HE TB PPDU (that are not contained in the HE TB PPDU itself). </a:t>
            </a:r>
          </a:p>
          <a:p>
            <a:r>
              <a:rPr lang="en-US" b="0" dirty="0" smtClean="0"/>
              <a:t>Should only need to set a restriction on the number of space-time-streams, N_sts, in the HE TB PPDU.</a:t>
            </a:r>
            <a:endParaRPr lang="en-US" b="0" dirty="0"/>
          </a:p>
          <a:p>
            <a:endParaRPr lang="en-US" dirty="0"/>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10</a:t>
            </a:fld>
            <a:endParaRPr lang="en-GB"/>
          </a:p>
        </p:txBody>
      </p:sp>
    </p:spTree>
    <p:extLst>
      <p:ext uri="{BB962C8B-B14F-4D97-AF65-F5344CB8AC3E}">
        <p14:creationId xmlns:p14="http://schemas.microsoft.com/office/powerpoint/2010/main" val="1422686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11</a:t>
            </a:fld>
            <a:endParaRPr lang="en-GB"/>
          </a:p>
        </p:txBody>
      </p:sp>
      <p:sp>
        <p:nvSpPr>
          <p:cNvPr id="4" name="TextBox 3"/>
          <p:cNvSpPr txBox="1"/>
          <p:nvPr/>
        </p:nvSpPr>
        <p:spPr>
          <a:xfrm>
            <a:off x="2339752" y="2492896"/>
            <a:ext cx="4680520" cy="1077218"/>
          </a:xfrm>
          <a:prstGeom prst="rect">
            <a:avLst/>
          </a:prstGeom>
          <a:solidFill>
            <a:srgbClr val="FFFF00"/>
          </a:solidFill>
        </p:spPr>
        <p:txBody>
          <a:bodyPr wrap="square" rtlCol="0">
            <a:spAutoFit/>
          </a:bodyPr>
          <a:lstStyle/>
          <a:p>
            <a:pPr algn="ctr"/>
            <a:r>
              <a:rPr lang="en-US" sz="3200" b="1" dirty="0"/>
              <a:t>PSTA reception of restricted HE TB PPDU </a:t>
            </a:r>
          </a:p>
        </p:txBody>
      </p:sp>
    </p:spTree>
    <p:extLst>
      <p:ext uri="{BB962C8B-B14F-4D97-AF65-F5344CB8AC3E}">
        <p14:creationId xmlns:p14="http://schemas.microsoft.com/office/powerpoint/2010/main" val="219154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7772400" cy="582960"/>
          </a:xfrm>
        </p:spPr>
        <p:txBody>
          <a:bodyPr/>
          <a:lstStyle/>
          <a:p>
            <a:r>
              <a:rPr lang="en-US" sz="2800" dirty="0" smtClean="0"/>
              <a:t>PSTA reception of restricted HE TB PPDU </a:t>
            </a:r>
            <a:endParaRPr lang="en-US" sz="2800" dirty="0"/>
          </a:p>
        </p:txBody>
      </p:sp>
      <p:sp>
        <p:nvSpPr>
          <p:cNvPr id="5" name="Content Placeholder 4"/>
          <p:cNvSpPr>
            <a:spLocks noGrp="1"/>
          </p:cNvSpPr>
          <p:nvPr>
            <p:ph idx="1"/>
          </p:nvPr>
        </p:nvSpPr>
        <p:spPr>
          <a:xfrm>
            <a:off x="685800" y="1196752"/>
            <a:ext cx="7772400" cy="5184576"/>
          </a:xfrm>
        </p:spPr>
        <p:txBody>
          <a:bodyPr/>
          <a:lstStyle/>
          <a:p>
            <a:pPr marL="0" indent="0">
              <a:buNone/>
            </a:pPr>
            <a:r>
              <a:rPr lang="en-US" sz="1800" b="0" dirty="0" smtClean="0"/>
              <a:t>In order to receive an HE TB PPDU, the Rx PHY needs to be preconfigured with some PPDU parameters that are not contained in the HE TB PPDU itself but normally are specified in the TXVECTOR for the preceding transmitted trigger frame. </a:t>
            </a:r>
          </a:p>
          <a:p>
            <a:pPr marL="0" indent="0">
              <a:buNone/>
            </a:pPr>
            <a:r>
              <a:rPr lang="en-US" sz="1800" b="0" dirty="0" smtClean="0"/>
              <a:t>These parameters are conveyed on the one hand to the Rx PHY of the RSTA transmitting the trigger frame and in the trigger frame itself transmitted to an ISTA.</a:t>
            </a:r>
          </a:p>
          <a:p>
            <a:pPr marL="0" indent="0">
              <a:buNone/>
            </a:pPr>
            <a:r>
              <a:rPr lang="en-US" sz="1800" b="0" dirty="0"/>
              <a:t>F</a:t>
            </a:r>
            <a:r>
              <a:rPr lang="en-US" sz="1800" b="0" dirty="0" smtClean="0"/>
              <a:t>or the PSTA to receive the HE TB PPDU, it normally need to take the parameters from the preceding trigger frame and pass those parameters on to its Rx PHY. </a:t>
            </a:r>
          </a:p>
          <a:p>
            <a:pPr marL="0" indent="0">
              <a:buNone/>
            </a:pPr>
            <a:r>
              <a:rPr lang="en-US" sz="1800" b="0" dirty="0"/>
              <a:t>T</a:t>
            </a:r>
            <a:r>
              <a:rPr lang="en-US" sz="1800" b="0" dirty="0" smtClean="0"/>
              <a:t>his is a quick turnaround from receiving a frame and using its decoded content for the reception of the next PPDU. </a:t>
            </a:r>
            <a:r>
              <a:rPr lang="en-US" sz="1800" b="0" dirty="0"/>
              <a:t>T</a:t>
            </a:r>
            <a:r>
              <a:rPr lang="en-US" sz="1800" b="0" dirty="0" smtClean="0"/>
              <a:t>his may require specialized HW.</a:t>
            </a:r>
          </a:p>
          <a:p>
            <a:pPr marL="0" indent="0">
              <a:buNone/>
            </a:pPr>
            <a:r>
              <a:rPr lang="en-US" sz="1800" b="0" dirty="0"/>
              <a:t>W</a:t>
            </a:r>
            <a:r>
              <a:rPr lang="en-US" sz="1800" b="0" dirty="0" smtClean="0"/>
              <a:t>hen the format of the HE TB PPDU is restricted, as we here propose, the PSTA can ahead of time pass those parameters to its Rx PHY. For example, the parameters to receive an HE TB PPDU ranging can be passed to the PSTA’s Rx PHY when it enters the availability window for the (Passive) TB Ranging, as it here is not required to be able to receive any other HE TB PPDUs. </a:t>
            </a:r>
          </a:p>
          <a:p>
            <a:pPr marL="0" indent="0">
              <a:buNone/>
            </a:pPr>
            <a:endParaRPr lang="en-US" sz="2000" b="0" dirty="0"/>
          </a:p>
          <a:p>
            <a:pPr marL="0" indent="0">
              <a:buNone/>
            </a:pPr>
            <a:endParaRPr lang="en-US" sz="2000" b="0" dirty="0" smtClean="0"/>
          </a:p>
          <a:p>
            <a:pPr marL="0" indent="0">
              <a:buNone/>
            </a:pPr>
            <a:endParaRPr lang="en-US" sz="2000" b="0" dirty="0"/>
          </a:p>
          <a:p>
            <a:pPr marL="0" indent="0">
              <a:buNone/>
            </a:pPr>
            <a:endParaRPr lang="en-US" sz="2000" b="0" dirty="0"/>
          </a:p>
          <a:p>
            <a:pPr marL="0" indent="0">
              <a:buNone/>
            </a:pPr>
            <a:r>
              <a:rPr lang="en-US" b="0" dirty="0" smtClean="0"/>
              <a:t>  </a:t>
            </a:r>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12</a:t>
            </a:fld>
            <a:endParaRPr lang="en-GB"/>
          </a:p>
        </p:txBody>
      </p:sp>
    </p:spTree>
    <p:extLst>
      <p:ext uri="{BB962C8B-B14F-4D97-AF65-F5344CB8AC3E}">
        <p14:creationId xmlns:p14="http://schemas.microsoft.com/office/powerpoint/2010/main" val="4116332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13</a:t>
            </a:fld>
            <a:endParaRPr lang="en-GB"/>
          </a:p>
        </p:txBody>
      </p:sp>
      <p:sp>
        <p:nvSpPr>
          <p:cNvPr id="4" name="TextBox 3"/>
          <p:cNvSpPr txBox="1"/>
          <p:nvPr/>
        </p:nvSpPr>
        <p:spPr>
          <a:xfrm>
            <a:off x="2374640" y="2132856"/>
            <a:ext cx="4680520" cy="2062103"/>
          </a:xfrm>
          <a:prstGeom prst="rect">
            <a:avLst/>
          </a:prstGeom>
          <a:solidFill>
            <a:srgbClr val="FFFF00"/>
          </a:solidFill>
        </p:spPr>
        <p:txBody>
          <a:bodyPr wrap="square" rtlCol="0">
            <a:spAutoFit/>
          </a:bodyPr>
          <a:lstStyle/>
          <a:p>
            <a:pPr algn="ctr"/>
            <a:r>
              <a:rPr lang="en-US" sz="3200" b="1" dirty="0"/>
              <a:t>ISTA Transmission of ISTA Passive TB Ranging Measurement Report frames. </a:t>
            </a:r>
          </a:p>
        </p:txBody>
      </p:sp>
    </p:spTree>
    <p:extLst>
      <p:ext uri="{BB962C8B-B14F-4D97-AF65-F5344CB8AC3E}">
        <p14:creationId xmlns:p14="http://schemas.microsoft.com/office/powerpoint/2010/main" val="39583214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ISTA LMR format</a:t>
            </a:r>
            <a:endParaRPr lang="en-US" dirty="0"/>
          </a:p>
        </p:txBody>
      </p:sp>
      <p:sp>
        <p:nvSpPr>
          <p:cNvPr id="5" name="Content Placeholder 4"/>
          <p:cNvSpPr>
            <a:spLocks noGrp="1"/>
          </p:cNvSpPr>
          <p:nvPr>
            <p:ph idx="1"/>
          </p:nvPr>
        </p:nvSpPr>
        <p:spPr/>
        <p:txBody>
          <a:bodyPr/>
          <a:lstStyle/>
          <a:p>
            <a:pPr marL="0" indent="0">
              <a:buNone/>
            </a:pPr>
            <a:r>
              <a:rPr lang="en-US" sz="2000" b="0" dirty="0" smtClean="0"/>
              <a:t>An ISTA may not without special HW be able to transmit an </a:t>
            </a:r>
            <a:r>
              <a:rPr lang="en-US" sz="2000" b="0" dirty="0"/>
              <a:t>ISTA Passive TB Ranging Measurement Report </a:t>
            </a:r>
            <a:r>
              <a:rPr lang="en-US" sz="2000" b="0" dirty="0" smtClean="0"/>
              <a:t>frame in response to the RSTA’s Ranging LMR Trigger Frame.</a:t>
            </a:r>
          </a:p>
          <a:p>
            <a:pPr marL="0" indent="0">
              <a:buNone/>
            </a:pPr>
            <a:r>
              <a:rPr lang="en-US" sz="2000" b="0" dirty="0" smtClean="0"/>
              <a:t>Options:</a:t>
            </a:r>
          </a:p>
          <a:p>
            <a:r>
              <a:rPr lang="en-US" sz="2000" b="0" dirty="0" smtClean="0"/>
              <a:t>Allow the ISTA to, as in a TB Ranging exchange, send its LMR to the RSTA in a Location </a:t>
            </a:r>
            <a:r>
              <a:rPr lang="en-US" sz="2000" b="0" dirty="0"/>
              <a:t>Measurement Report </a:t>
            </a:r>
            <a:r>
              <a:rPr lang="en-US" sz="2000" b="0" dirty="0" smtClean="0"/>
              <a:t>frame, or</a:t>
            </a:r>
          </a:p>
          <a:p>
            <a:r>
              <a:rPr lang="en-US" sz="2000" b="0" dirty="0" smtClean="0"/>
              <a:t>For both Passive TB Ranging and RB Ranging exchanges, use a frame that is a unification of the</a:t>
            </a:r>
          </a:p>
          <a:p>
            <a:pPr lvl="1"/>
            <a:r>
              <a:rPr lang="en-US" sz="1600" dirty="0"/>
              <a:t>Location Measurement Report </a:t>
            </a:r>
            <a:r>
              <a:rPr lang="en-US" sz="1600" dirty="0" smtClean="0"/>
              <a:t>frame, and the</a:t>
            </a:r>
            <a:endParaRPr lang="en-US" sz="1600" b="0" dirty="0" smtClean="0"/>
          </a:p>
          <a:p>
            <a:pPr lvl="1"/>
            <a:r>
              <a:rPr lang="en-US" sz="1600" b="0" dirty="0" smtClean="0"/>
              <a:t>ISTA </a:t>
            </a:r>
            <a:r>
              <a:rPr lang="en-US" sz="1600" b="0" dirty="0"/>
              <a:t>Passive TB Ranging Measurement Report </a:t>
            </a:r>
            <a:r>
              <a:rPr lang="en-US" sz="1600" b="0" dirty="0" smtClean="0"/>
              <a:t>frame</a:t>
            </a:r>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14</a:t>
            </a:fld>
            <a:endParaRPr lang="en-GB"/>
          </a:p>
        </p:txBody>
      </p:sp>
    </p:spTree>
    <p:extLst>
      <p:ext uri="{BB962C8B-B14F-4D97-AF65-F5344CB8AC3E}">
        <p14:creationId xmlns:p14="http://schemas.microsoft.com/office/powerpoint/2010/main" val="1278171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15</a:t>
            </a:fld>
            <a:endParaRPr lang="en-GB"/>
          </a:p>
        </p:txBody>
      </p:sp>
      <p:sp>
        <p:nvSpPr>
          <p:cNvPr id="4" name="TextBox 3"/>
          <p:cNvSpPr txBox="1"/>
          <p:nvPr/>
        </p:nvSpPr>
        <p:spPr>
          <a:xfrm>
            <a:off x="2195736" y="2780928"/>
            <a:ext cx="4464496" cy="1077218"/>
          </a:xfrm>
          <a:prstGeom prst="rect">
            <a:avLst/>
          </a:prstGeom>
          <a:solidFill>
            <a:srgbClr val="FFFF00"/>
          </a:solidFill>
        </p:spPr>
        <p:txBody>
          <a:bodyPr wrap="square" rtlCol="0">
            <a:spAutoFit/>
          </a:bodyPr>
          <a:lstStyle/>
          <a:p>
            <a:pPr algn="ctr"/>
            <a:r>
              <a:rPr lang="en-US" sz="3200" b="1" dirty="0" smtClean="0"/>
              <a:t>Merging Passive and Active Ranging</a:t>
            </a:r>
            <a:endParaRPr lang="en-US" sz="3200" b="1" dirty="0"/>
          </a:p>
        </p:txBody>
      </p:sp>
    </p:spTree>
    <p:extLst>
      <p:ext uri="{BB962C8B-B14F-4D97-AF65-F5344CB8AC3E}">
        <p14:creationId xmlns:p14="http://schemas.microsoft.com/office/powerpoint/2010/main" val="18465376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Merging Active and Passive Ranging</a:t>
            </a:r>
            <a:endParaRPr lang="en-US" dirty="0"/>
          </a:p>
        </p:txBody>
      </p:sp>
      <p:sp>
        <p:nvSpPr>
          <p:cNvPr id="5" name="Content Placeholder 4"/>
          <p:cNvSpPr>
            <a:spLocks noGrp="1"/>
          </p:cNvSpPr>
          <p:nvPr>
            <p:ph idx="1"/>
          </p:nvPr>
        </p:nvSpPr>
        <p:spPr>
          <a:xfrm>
            <a:off x="685800" y="1988840"/>
            <a:ext cx="7772400" cy="4114800"/>
          </a:xfrm>
        </p:spPr>
        <p:txBody>
          <a:bodyPr/>
          <a:lstStyle/>
          <a:p>
            <a:r>
              <a:rPr lang="en-US" b="0" dirty="0" smtClean="0"/>
              <a:t>Another way to make Passive TB Ranging more similar to TB Ranging can be to make Passive TB Ranging an exchange variant within the TB Ranging protocol, rather than as in D2.0, being a separate protocol.</a:t>
            </a:r>
          </a:p>
          <a:p>
            <a:r>
              <a:rPr lang="en-US" b="0" dirty="0" smtClean="0"/>
              <a:t>This has the additional advantage in that it can enable new ranging use cases. </a:t>
            </a:r>
            <a:endParaRPr lang="en-US" b="0" dirty="0"/>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16</a:t>
            </a:fld>
            <a:endParaRPr lang="en-GB"/>
          </a:p>
        </p:txBody>
      </p:sp>
    </p:spTree>
    <p:extLst>
      <p:ext uri="{BB962C8B-B14F-4D97-AF65-F5344CB8AC3E}">
        <p14:creationId xmlns:p14="http://schemas.microsoft.com/office/powerpoint/2010/main" val="6494975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17</a:t>
            </a:fld>
            <a:endParaRPr lang="en-GB"/>
          </a:p>
        </p:txBody>
      </p:sp>
      <p:sp>
        <p:nvSpPr>
          <p:cNvPr id="4" name="TextBox 3"/>
          <p:cNvSpPr txBox="1"/>
          <p:nvPr/>
        </p:nvSpPr>
        <p:spPr>
          <a:xfrm>
            <a:off x="2066901" y="2492896"/>
            <a:ext cx="5616624" cy="1077218"/>
          </a:xfrm>
          <a:prstGeom prst="rect">
            <a:avLst/>
          </a:prstGeom>
          <a:solidFill>
            <a:srgbClr val="FFFF00"/>
          </a:solidFill>
        </p:spPr>
        <p:txBody>
          <a:bodyPr wrap="square" rtlCol="0">
            <a:spAutoFit/>
          </a:bodyPr>
          <a:lstStyle/>
          <a:p>
            <a:pPr algn="ctr"/>
            <a:r>
              <a:rPr lang="en-US" sz="3200" b="1" dirty="0"/>
              <a:t>Making Passive TB Ranging part of TB Ranging</a:t>
            </a:r>
          </a:p>
        </p:txBody>
      </p:sp>
    </p:spTree>
    <p:extLst>
      <p:ext uri="{BB962C8B-B14F-4D97-AF65-F5344CB8AC3E}">
        <p14:creationId xmlns:p14="http://schemas.microsoft.com/office/powerpoint/2010/main" val="8853258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a:t>
            </a:r>
            <a:r>
              <a:rPr lang="en-US" dirty="0"/>
              <a:t>Passive TB Ranging part of TB </a:t>
            </a:r>
            <a:r>
              <a:rPr lang="en-US" dirty="0" smtClean="0"/>
              <a:t>Ranging – 1(2)</a:t>
            </a:r>
            <a:endParaRPr lang="en-US" dirty="0"/>
          </a:p>
        </p:txBody>
      </p:sp>
      <p:sp>
        <p:nvSpPr>
          <p:cNvPr id="3" name="Content Placeholder 2"/>
          <p:cNvSpPr>
            <a:spLocks noGrp="1"/>
          </p:cNvSpPr>
          <p:nvPr>
            <p:ph idx="1"/>
          </p:nvPr>
        </p:nvSpPr>
        <p:spPr>
          <a:xfrm>
            <a:off x="611560" y="1763482"/>
            <a:ext cx="7772400" cy="4473829"/>
          </a:xfrm>
        </p:spPr>
        <p:txBody>
          <a:bodyPr/>
          <a:lstStyle/>
          <a:p>
            <a:pPr marL="0" indent="0">
              <a:buNone/>
            </a:pPr>
            <a:r>
              <a:rPr lang="en-US" sz="2000" b="0" dirty="0"/>
              <a:t>I</a:t>
            </a:r>
            <a:r>
              <a:rPr lang="en-US" sz="2000" b="0" dirty="0" smtClean="0"/>
              <a:t>n D2.0, Passive </a:t>
            </a:r>
            <a:r>
              <a:rPr lang="en-US" sz="2000" b="0" dirty="0"/>
              <a:t>TB </a:t>
            </a:r>
            <a:r>
              <a:rPr lang="en-US" sz="2000" b="0" dirty="0" smtClean="0"/>
              <a:t>Ranging, even </a:t>
            </a:r>
            <a:r>
              <a:rPr lang="en-US" sz="2000" b="0" dirty="0"/>
              <a:t>though </a:t>
            </a:r>
            <a:r>
              <a:rPr lang="en-US" sz="2000" b="0" dirty="0" smtClean="0"/>
              <a:t>very </a:t>
            </a:r>
            <a:r>
              <a:rPr lang="en-US" sz="2000" b="0" dirty="0"/>
              <a:t>similar to TB Ranging, is </a:t>
            </a:r>
            <a:r>
              <a:rPr lang="en-US" sz="2000" b="0" dirty="0" smtClean="0"/>
              <a:t>essentially a </a:t>
            </a:r>
            <a:r>
              <a:rPr lang="en-US" sz="2000" b="0" dirty="0"/>
              <a:t>ranging </a:t>
            </a:r>
            <a:r>
              <a:rPr lang="en-US" sz="2000" b="0" dirty="0" smtClean="0"/>
              <a:t>protocol of </a:t>
            </a:r>
            <a:r>
              <a:rPr lang="en-US" sz="2000" b="0" dirty="0"/>
              <a:t>its own. </a:t>
            </a:r>
            <a:endParaRPr lang="en-US" sz="2000" b="0" dirty="0" smtClean="0"/>
          </a:p>
          <a:p>
            <a:pPr marL="0" indent="0">
              <a:buNone/>
            </a:pPr>
            <a:r>
              <a:rPr lang="en-US" sz="2000" b="0" dirty="0"/>
              <a:t>S</a:t>
            </a:r>
            <a:r>
              <a:rPr lang="en-US" sz="2000" b="0" dirty="0" smtClean="0"/>
              <a:t>eems rather </a:t>
            </a:r>
            <a:r>
              <a:rPr lang="en-US" sz="2000" b="0" dirty="0"/>
              <a:t>than having </a:t>
            </a:r>
            <a:r>
              <a:rPr lang="en-US" sz="2000" b="0" dirty="0" smtClean="0"/>
              <a:t>Passive TB Ranging be a separate ranging protocol, we could make Passive </a:t>
            </a:r>
            <a:r>
              <a:rPr lang="en-US" sz="2000" b="0" dirty="0"/>
              <a:t>TB Ranging exchanges variant exchanges within the TB Ranging </a:t>
            </a:r>
            <a:r>
              <a:rPr lang="en-US" sz="2000" b="0" dirty="0" smtClean="0"/>
              <a:t>protocol. </a:t>
            </a:r>
          </a:p>
          <a:p>
            <a:pPr marL="0" indent="0">
              <a:buNone/>
            </a:pPr>
            <a:r>
              <a:rPr lang="en-US" sz="2000" b="0" dirty="0" smtClean="0"/>
              <a:t>An ISTA would request a Passive TB Ranging exchange within an RTSA’s TB Ranging exchange. (The RSTA would select which TB Ranging occurrence to place the ranging in.)</a:t>
            </a:r>
          </a:p>
          <a:p>
            <a:pPr marL="0" indent="0">
              <a:buNone/>
            </a:pPr>
            <a:r>
              <a:rPr lang="en-US" sz="2000" b="0" dirty="0" smtClean="0"/>
              <a:t>If </a:t>
            </a:r>
            <a:r>
              <a:rPr lang="en-US" sz="2000" b="0" dirty="0"/>
              <a:t>Passive TB Ranging exchanges are </a:t>
            </a:r>
            <a:r>
              <a:rPr lang="en-US" sz="2000" b="0" dirty="0" smtClean="0"/>
              <a:t>present, the </a:t>
            </a:r>
            <a:r>
              <a:rPr lang="en-US" sz="2000" b="0" dirty="0"/>
              <a:t>broadcasting of the Primus and Secundus RSTA Broadcast Passive </a:t>
            </a:r>
            <a:r>
              <a:rPr lang="en-US" sz="2000" b="0" dirty="0" smtClean="0"/>
              <a:t>TB </a:t>
            </a:r>
            <a:r>
              <a:rPr lang="en-US" sz="2000" b="0" dirty="0"/>
              <a:t>Ranging Measurement Report </a:t>
            </a:r>
            <a:r>
              <a:rPr lang="en-US" sz="2000" b="0" dirty="0" smtClean="0"/>
              <a:t>frames would be added at the end of the TB Ranging frame sequence.</a:t>
            </a:r>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18</a:t>
            </a:fld>
            <a:endParaRPr lang="en-GB"/>
          </a:p>
        </p:txBody>
      </p:sp>
    </p:spTree>
    <p:extLst>
      <p:ext uri="{BB962C8B-B14F-4D97-AF65-F5344CB8AC3E}">
        <p14:creationId xmlns:p14="http://schemas.microsoft.com/office/powerpoint/2010/main" val="40279639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a:t>
            </a:r>
            <a:r>
              <a:rPr lang="en-US" dirty="0"/>
              <a:t>Passive TB Ranging part of TB </a:t>
            </a:r>
            <a:r>
              <a:rPr lang="en-US" dirty="0" smtClean="0"/>
              <a:t>Ranging – 2(2)</a:t>
            </a:r>
            <a:endParaRPr lang="en-US" dirty="0"/>
          </a:p>
        </p:txBody>
      </p:sp>
      <p:sp>
        <p:nvSpPr>
          <p:cNvPr id="3" name="Content Placeholder 2"/>
          <p:cNvSpPr>
            <a:spLocks noGrp="1"/>
          </p:cNvSpPr>
          <p:nvPr>
            <p:ph idx="1"/>
          </p:nvPr>
        </p:nvSpPr>
        <p:spPr/>
        <p:txBody>
          <a:bodyPr/>
          <a:lstStyle/>
          <a:p>
            <a:pPr marL="0" indent="0">
              <a:buNone/>
            </a:pPr>
            <a:r>
              <a:rPr lang="en-US" sz="2000" b="0" dirty="0"/>
              <a:t>Likewise, when serving Passive TB Ranging exchanges, the RSTA includes a Passive TB Ranging Availability Window element in its beacon frame body such that stations that only listen, passive STAs or PSTAs, can get information about when the Passive TB Ranging exchanges occur</a:t>
            </a:r>
            <a:r>
              <a:rPr lang="en-US" sz="2000" b="0" dirty="0" smtClean="0"/>
              <a:t>.</a:t>
            </a:r>
          </a:p>
          <a:p>
            <a:pPr marL="0" indent="0">
              <a:buNone/>
            </a:pPr>
            <a:r>
              <a:rPr lang="en-US" sz="2000" b="0" dirty="0" smtClean="0"/>
              <a:t>With Passive TB Ranging exchanges being part of a regular TB Ranging exchange sequence, the ISTAs performing Passive TB Ranging exchanges would (optionally) measure and report the TOAs of the ranging NDPs from other ISTAs participating in the same TB Ranging exchange sequence and themselves performing Passive TB Ranging exchanges. </a:t>
            </a:r>
            <a:endParaRPr lang="en-US" b="0" dirty="0" smtClean="0"/>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19</a:t>
            </a:fld>
            <a:endParaRPr lang="en-GB"/>
          </a:p>
        </p:txBody>
      </p:sp>
    </p:spTree>
    <p:extLst>
      <p:ext uri="{BB962C8B-B14F-4D97-AF65-F5344CB8AC3E}">
        <p14:creationId xmlns:p14="http://schemas.microsoft.com/office/powerpoint/2010/main" val="1715854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dirty="0" smtClean="0"/>
              <a:t>CIDs 3102 and 3283</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87589951"/>
              </p:ext>
            </p:extLst>
          </p:nvPr>
        </p:nvGraphicFramePr>
        <p:xfrm>
          <a:off x="771522" y="1628800"/>
          <a:ext cx="7770816" cy="4577080"/>
        </p:xfrm>
        <a:graphic>
          <a:graphicData uri="http://schemas.openxmlformats.org/drawingml/2006/table">
            <a:tbl>
              <a:tblPr firstRow="1" bandRow="1">
                <a:tableStyleId>{5C22544A-7EE6-4342-B048-85BDC9FD1C3A}</a:tableStyleId>
              </a:tblPr>
              <a:tblGrid>
                <a:gridCol w="573832"/>
                <a:gridCol w="936104"/>
                <a:gridCol w="504056"/>
                <a:gridCol w="2304256"/>
                <a:gridCol w="2157432"/>
                <a:gridCol w="1295136"/>
              </a:tblGrid>
              <a:tr h="370840">
                <a:tc>
                  <a:txBody>
                    <a:bodyPr/>
                    <a:lstStyle/>
                    <a:p>
                      <a:r>
                        <a:rPr lang="en-US" sz="1200" dirty="0" smtClean="0"/>
                        <a:t>CID</a:t>
                      </a:r>
                      <a:endParaRPr lang="en-US" sz="1200" dirty="0"/>
                    </a:p>
                  </a:txBody>
                  <a:tcPr/>
                </a:tc>
                <a:tc>
                  <a:txBody>
                    <a:bodyPr/>
                    <a:lstStyle/>
                    <a:p>
                      <a:r>
                        <a:rPr lang="en-US" sz="1200" dirty="0" smtClean="0"/>
                        <a:t>Subclause</a:t>
                      </a:r>
                      <a:endParaRPr lang="en-US" sz="1200" dirty="0"/>
                    </a:p>
                  </a:txBody>
                  <a:tcPr/>
                </a:tc>
                <a:tc>
                  <a:txBody>
                    <a:bodyPr/>
                    <a:lstStyle/>
                    <a:p>
                      <a:r>
                        <a:rPr lang="en-US" sz="1200" dirty="0" smtClean="0"/>
                        <a:t>P.L</a:t>
                      </a:r>
                      <a:endParaRPr lang="en-US" sz="1200" dirty="0"/>
                    </a:p>
                  </a:txBody>
                  <a:tcPr/>
                </a:tc>
                <a:tc>
                  <a:txBody>
                    <a:bodyPr/>
                    <a:lstStyle/>
                    <a:p>
                      <a:r>
                        <a:rPr lang="en-US" sz="1200" dirty="0" smtClean="0"/>
                        <a:t>Comment</a:t>
                      </a:r>
                      <a:endParaRPr lang="en-US" sz="1200" dirty="0"/>
                    </a:p>
                  </a:txBody>
                  <a:tcPr/>
                </a:tc>
                <a:tc>
                  <a:txBody>
                    <a:bodyPr/>
                    <a:lstStyle/>
                    <a:p>
                      <a:r>
                        <a:rPr lang="en-US" sz="1200" dirty="0" smtClean="0"/>
                        <a:t>Proposed change</a:t>
                      </a:r>
                      <a:endParaRPr lang="en-US" sz="1200" dirty="0"/>
                    </a:p>
                  </a:txBody>
                  <a:tcPr/>
                </a:tc>
                <a:tc>
                  <a:txBody>
                    <a:bodyPr/>
                    <a:lstStyle/>
                    <a:p>
                      <a:r>
                        <a:rPr lang="en-US" sz="1200" dirty="0" smtClean="0"/>
                        <a:t>Resolution</a:t>
                      </a:r>
                      <a:endParaRPr lang="en-US" sz="1200" dirty="0"/>
                    </a:p>
                  </a:txBody>
                  <a:tcPr/>
                </a:tc>
              </a:tr>
              <a:tr h="370840">
                <a:tc>
                  <a:txBody>
                    <a:bodyPr/>
                    <a:lstStyle/>
                    <a:p>
                      <a:r>
                        <a:rPr lang="en-US" sz="1200" dirty="0" smtClean="0"/>
                        <a:t>3102</a:t>
                      </a:r>
                      <a:endParaRPr lang="en-US" sz="1200" dirty="0"/>
                    </a:p>
                  </a:txBody>
                  <a:tcPr/>
                </a:tc>
                <a:tc>
                  <a:txBody>
                    <a:bodyPr/>
                    <a:lstStyle/>
                    <a:p>
                      <a:r>
                        <a:rPr lang="en-US" sz="1200" dirty="0" smtClean="0"/>
                        <a:t>9.3.1.22.10</a:t>
                      </a:r>
                      <a:endParaRPr lang="en-US" sz="1200" dirty="0"/>
                    </a:p>
                  </a:txBody>
                  <a:tcPr/>
                </a:tc>
                <a:tc>
                  <a:txBody>
                    <a:bodyPr/>
                    <a:lstStyle/>
                    <a:p>
                      <a:r>
                        <a:rPr lang="en-US" sz="1200" dirty="0" smtClean="0"/>
                        <a:t>46.0</a:t>
                      </a:r>
                      <a:endParaRPr lang="en-US" sz="1200" dirty="0"/>
                    </a:p>
                  </a:txBody>
                  <a:tcPr/>
                </a:tc>
                <a:tc>
                  <a:txBody>
                    <a:bodyPr/>
                    <a:lstStyle/>
                    <a:p>
                      <a:r>
                        <a:rPr lang="en-US" sz="1200" dirty="0" smtClean="0"/>
                        <a:t>It would make the implementation of "Common Info Subfield" of the Ranging Trigger Variant" simpler and also provide TSF synchronization for the Passive TB Ranging if we align the two cases of Ranging Trigger for non-passive and passive case.</a:t>
                      </a:r>
                      <a:endParaRPr lang="en-US" sz="1200" dirty="0"/>
                    </a:p>
                  </a:txBody>
                  <a:tcPr/>
                </a:tc>
                <a:tc>
                  <a:txBody>
                    <a:bodyPr/>
                    <a:lstStyle/>
                    <a:p>
                      <a:r>
                        <a:rPr lang="en-US" sz="1200" dirty="0" smtClean="0"/>
                        <a:t>Change the phrase to "and is set only to 0 in non-secure variant of the TB Ranging measurement exchange"</a:t>
                      </a:r>
                      <a:endParaRPr lang="en-US" sz="1200" dirty="0"/>
                    </a:p>
                  </a:txBody>
                  <a:tcPr/>
                </a:tc>
                <a:tc>
                  <a:txBody>
                    <a:bodyPr/>
                    <a:lstStyle/>
                    <a:p>
                      <a:r>
                        <a:rPr lang="en-US" sz="1200" dirty="0" smtClean="0"/>
                        <a:t>Revised. Make</a:t>
                      </a:r>
                      <a:r>
                        <a:rPr lang="en-US" sz="1200" baseline="0" dirty="0" smtClean="0"/>
                        <a:t> Passive TB Ranging altogether more similar to TB Ranging as described in 11-20/385.</a:t>
                      </a:r>
                      <a:r>
                        <a:rPr lang="en-US" sz="1200" baseline="0" dirty="0" smtClean="0">
                          <a:solidFill>
                            <a:srgbClr val="FF0000"/>
                          </a:solidFill>
                        </a:rPr>
                        <a:t> [For discussion]</a:t>
                      </a:r>
                      <a:endParaRPr lang="en-US" sz="1200" dirty="0">
                        <a:solidFill>
                          <a:srgbClr val="FF0000"/>
                        </a:solidFill>
                      </a:endParaRPr>
                    </a:p>
                  </a:txBody>
                  <a:tcPr/>
                </a:tc>
              </a:tr>
              <a:tr h="370840">
                <a:tc>
                  <a:txBody>
                    <a:bodyPr/>
                    <a:lstStyle/>
                    <a:p>
                      <a:r>
                        <a:rPr lang="en-US" sz="1200" dirty="0" smtClean="0"/>
                        <a:t>3282</a:t>
                      </a:r>
                      <a:endParaRPr lang="en-US" sz="1200" dirty="0"/>
                    </a:p>
                  </a:txBody>
                  <a:tcPr/>
                </a:tc>
                <a:tc>
                  <a:txBody>
                    <a:bodyPr/>
                    <a:lstStyle/>
                    <a:p>
                      <a:r>
                        <a:rPr lang="en-US" sz="1200" dirty="0" smtClean="0"/>
                        <a:t>9.3.1.22.10</a:t>
                      </a:r>
                      <a:endParaRPr lang="en-US" sz="1200" dirty="0"/>
                    </a:p>
                  </a:txBody>
                  <a:tcPr/>
                </a:tc>
                <a:tc>
                  <a:txBody>
                    <a:bodyPr/>
                    <a:lstStyle/>
                    <a:p>
                      <a:r>
                        <a:rPr lang="en-US" sz="1200" dirty="0" smtClean="0"/>
                        <a:t>46.6</a:t>
                      </a:r>
                      <a:endParaRPr lang="en-US" sz="1200" dirty="0"/>
                    </a:p>
                  </a:txBody>
                  <a:tcPr/>
                </a:tc>
                <a:tc>
                  <a:txBody>
                    <a:bodyPr/>
                    <a:lstStyle/>
                    <a:p>
                      <a:r>
                        <a:rPr lang="en-US" sz="1200" dirty="0" smtClean="0"/>
                        <a:t>The Trigger Dependent Common Info subfield of the Ranging Trigger frame of subvariant Passive TB Sounding, depicted in Figure 9-61d.y, is different from the Trigger Dependent Common Info subfield for the Ranging Trigger variant, depicted in Figure 9-61d.x. This subfield is used both the TB and Passive TB Ranging. To reduce the number of options in the standard it would should make these the same.</a:t>
                      </a:r>
                      <a:endParaRPr lang="en-US" sz="1200" dirty="0"/>
                    </a:p>
                  </a:txBody>
                  <a:tcPr/>
                </a:tc>
                <a:tc>
                  <a:txBody>
                    <a:bodyPr/>
                    <a:lstStyle/>
                    <a:p>
                      <a:r>
                        <a:rPr lang="en-US" sz="1200" dirty="0" smtClean="0"/>
                        <a:t>Change the Trigger Dependent Common Info subfield for the Ranging Trigger variant, depicted in Figure 9-61d.x., to be the same as the Trigger Dependent Common Info subfield of the Ranging Trigger frame of subvariant Passive TB Sounding, depicted in Figure 9-61d.y.</a:t>
                      </a: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Revised. Make</a:t>
                      </a:r>
                      <a:r>
                        <a:rPr lang="en-US" sz="1200" baseline="0" dirty="0" smtClean="0"/>
                        <a:t> Passive TB Ranging altogether more similar to TB Ranging as described in 11-20/385. </a:t>
                      </a:r>
                      <a:r>
                        <a:rPr lang="en-US" sz="1200" baseline="0" dirty="0" smtClean="0">
                          <a:solidFill>
                            <a:srgbClr val="FF0000"/>
                          </a:solidFill>
                        </a:rPr>
                        <a:t>[For discussion]</a:t>
                      </a:r>
                    </a:p>
                    <a:p>
                      <a:endParaRPr lang="en-US" sz="1200" dirty="0"/>
                    </a:p>
                  </a:txBody>
                  <a:tcPr/>
                </a:tc>
              </a:tr>
            </a:tbl>
          </a:graphicData>
        </a:graphic>
      </p:graphicFrame>
      <p:sp>
        <p:nvSpPr>
          <p:cNvPr id="5" name="Footer Placeholder 4"/>
          <p:cNvSpPr>
            <a:spLocks noGrp="1"/>
          </p:cNvSpPr>
          <p:nvPr>
            <p:ph type="ftr" sz="quarter" idx="10"/>
          </p:nvPr>
        </p:nvSpPr>
        <p:spPr/>
        <p:txBody>
          <a:bodyPr/>
          <a:lstStyle/>
          <a:p>
            <a:r>
              <a:rPr lang="da-DK" smtClean="0"/>
              <a:t>Erik Lindskog, Samsung</a:t>
            </a:r>
            <a:endParaRPr lang="en-GB" dirty="0"/>
          </a:p>
        </p:txBody>
      </p:sp>
      <p:sp>
        <p:nvSpPr>
          <p:cNvPr id="4" name="Slide Number Placeholder 3"/>
          <p:cNvSpPr>
            <a:spLocks noGrp="1"/>
          </p:cNvSpPr>
          <p:nvPr>
            <p:ph type="sldNum" sz="quarter" idx="11"/>
          </p:nvPr>
        </p:nvSpPr>
        <p:spPr/>
        <p:txBody>
          <a:bodyPr/>
          <a:lstStyle/>
          <a:p>
            <a:r>
              <a:rPr lang="en-GB" smtClean="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11761375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20</a:t>
            </a:fld>
            <a:endParaRPr lang="en-GB"/>
          </a:p>
        </p:txBody>
      </p:sp>
      <p:sp>
        <p:nvSpPr>
          <p:cNvPr id="4" name="TextBox 3"/>
          <p:cNvSpPr txBox="1"/>
          <p:nvPr/>
        </p:nvSpPr>
        <p:spPr>
          <a:xfrm>
            <a:off x="2123728" y="2780928"/>
            <a:ext cx="4464496" cy="1077218"/>
          </a:xfrm>
          <a:prstGeom prst="rect">
            <a:avLst/>
          </a:prstGeom>
          <a:solidFill>
            <a:srgbClr val="FFFF00"/>
          </a:solidFill>
        </p:spPr>
        <p:txBody>
          <a:bodyPr wrap="square" rtlCol="0">
            <a:spAutoFit/>
          </a:bodyPr>
          <a:lstStyle/>
          <a:p>
            <a:pPr algn="ctr"/>
            <a:r>
              <a:rPr lang="en-US" sz="3200" b="1" dirty="0" smtClean="0"/>
              <a:t>Combined Active and Passive Ranging</a:t>
            </a:r>
            <a:endParaRPr lang="en-US" sz="3200" b="1" dirty="0"/>
          </a:p>
        </p:txBody>
      </p:sp>
    </p:spTree>
    <p:extLst>
      <p:ext uri="{BB962C8B-B14F-4D97-AF65-F5344CB8AC3E}">
        <p14:creationId xmlns:p14="http://schemas.microsoft.com/office/powerpoint/2010/main" val="25843763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7772400" cy="654968"/>
          </a:xfrm>
        </p:spPr>
        <p:txBody>
          <a:bodyPr/>
          <a:lstStyle/>
          <a:p>
            <a:r>
              <a:rPr lang="en-US" dirty="0" smtClean="0"/>
              <a:t>Combining active and passive ranging</a:t>
            </a:r>
            <a:endParaRPr lang="en-US" dirty="0"/>
          </a:p>
        </p:txBody>
      </p:sp>
      <p:sp>
        <p:nvSpPr>
          <p:cNvPr id="5" name="Content Placeholder 4"/>
          <p:cNvSpPr>
            <a:spLocks noGrp="1"/>
          </p:cNvSpPr>
          <p:nvPr>
            <p:ph idx="1"/>
          </p:nvPr>
        </p:nvSpPr>
        <p:spPr>
          <a:xfrm>
            <a:off x="685800" y="1340768"/>
            <a:ext cx="7772400" cy="5040560"/>
          </a:xfrm>
        </p:spPr>
        <p:txBody>
          <a:bodyPr/>
          <a:lstStyle/>
          <a:p>
            <a:pPr marL="0" indent="0">
              <a:buNone/>
            </a:pPr>
            <a:r>
              <a:rPr lang="en-US" sz="1600" b="0" dirty="0" smtClean="0"/>
              <a:t>By combining ‘active’ ranging and passive ranging, or Passive TB Ranging exchanges, new modes of operation and use cases can be achieved.</a:t>
            </a:r>
          </a:p>
          <a:p>
            <a:pPr marL="0" indent="0">
              <a:buNone/>
            </a:pPr>
            <a:r>
              <a:rPr lang="en-US" sz="1600" b="0" dirty="0" smtClean="0"/>
              <a:t>Examples of such use cases are:</a:t>
            </a:r>
          </a:p>
          <a:p>
            <a:r>
              <a:rPr lang="en-US" sz="1800" dirty="0" smtClean="0"/>
              <a:t>Active Passive Ranging:</a:t>
            </a:r>
          </a:p>
          <a:p>
            <a:pPr lvl="1"/>
            <a:r>
              <a:rPr lang="en-US" sz="1100" b="0" dirty="0" smtClean="0"/>
              <a:t>Mobile client STA, to be located, joins RSTAs (Passive) TB Ranging opportunity as an ISTA.</a:t>
            </a:r>
          </a:p>
          <a:p>
            <a:pPr lvl="1"/>
            <a:r>
              <a:rPr lang="en-US" sz="1100" dirty="0"/>
              <a:t>M</a:t>
            </a:r>
            <a:r>
              <a:rPr lang="en-US" sz="1100" dirty="0" smtClean="0"/>
              <a:t>obile client STA is able to do ‘active’ ranging exchanges with the RSTA as well as client anchor stations participating in the Passive TB Ranging exchange. </a:t>
            </a:r>
            <a:endParaRPr lang="en-US" sz="1100" dirty="0"/>
          </a:p>
          <a:p>
            <a:pPr lvl="1"/>
            <a:r>
              <a:rPr lang="en-US" sz="1100" dirty="0"/>
              <a:t>E</a:t>
            </a:r>
            <a:r>
              <a:rPr lang="en-US" sz="1100" b="0" dirty="0" smtClean="0"/>
              <a:t>nables active ranging to a set of anchor client STAs in a very compressed amount of time. </a:t>
            </a:r>
          </a:p>
          <a:p>
            <a:pPr lvl="1"/>
            <a:r>
              <a:rPr lang="en-US" sz="1100" dirty="0" smtClean="0"/>
              <a:t>This type of ranging service can already be provided within the Passive TB Ranging protocol.</a:t>
            </a:r>
            <a:endParaRPr lang="en-US" sz="1100" b="0" dirty="0" smtClean="0"/>
          </a:p>
          <a:p>
            <a:r>
              <a:rPr lang="en-US" sz="1800" dirty="0" smtClean="0"/>
              <a:t>Combined active and passive ranging:</a:t>
            </a:r>
          </a:p>
          <a:p>
            <a:pPr lvl="1"/>
            <a:r>
              <a:rPr lang="en-US" sz="1100" dirty="0" smtClean="0"/>
              <a:t>An RSTA could have a couple of client anchor station participating in its (Passive) TB Ranging.</a:t>
            </a:r>
          </a:p>
          <a:p>
            <a:pPr lvl="1"/>
            <a:r>
              <a:rPr lang="en-US" sz="1100" dirty="0" smtClean="0"/>
              <a:t>A mobile client STA to be located could then chose to</a:t>
            </a:r>
          </a:p>
          <a:p>
            <a:pPr lvl="2"/>
            <a:r>
              <a:rPr lang="en-US" sz="1000" dirty="0" smtClean="0"/>
              <a:t>Perform passive ranging by only listening to the exchanges between the RSTA and the ISTAs performing Passive TB Ranging exchanges</a:t>
            </a:r>
          </a:p>
          <a:p>
            <a:pPr lvl="3"/>
            <a:r>
              <a:rPr lang="en-US" sz="800" dirty="0" smtClean="0"/>
              <a:t>This leaves the mobile client STA completely anonymous</a:t>
            </a:r>
          </a:p>
          <a:p>
            <a:pPr lvl="2"/>
            <a:r>
              <a:rPr lang="en-US" sz="1000" dirty="0" smtClean="0"/>
              <a:t>Join as an ISTA performing Passive TB Ranging exchanges with the RSTA and the other ISTAs </a:t>
            </a:r>
            <a:r>
              <a:rPr lang="en-US" sz="1000" dirty="0"/>
              <a:t>performing Passive TB Ranging exchanges</a:t>
            </a:r>
          </a:p>
          <a:p>
            <a:pPr lvl="2"/>
            <a:r>
              <a:rPr lang="en-US" sz="1000" dirty="0" smtClean="0"/>
              <a:t>Join as an ISTA performing TB Ranging exchanges, possibly secure, and also perform passive ranging by </a:t>
            </a:r>
            <a:r>
              <a:rPr lang="en-US" sz="1000" dirty="0"/>
              <a:t>listening to the exchanges between the RSTA and the ISTAs performing Passive TB Ranging </a:t>
            </a:r>
            <a:r>
              <a:rPr lang="en-US" sz="1000" dirty="0" smtClean="0"/>
              <a:t>exchanges.</a:t>
            </a:r>
          </a:p>
          <a:p>
            <a:pPr lvl="1"/>
            <a:r>
              <a:rPr lang="en-US" sz="1200" dirty="0" smtClean="0"/>
              <a:t>Basically my enabling a couple of client anchor STAs to participate in the (Passive) TB Ranging exchange the flexibility of the ranging services can be greatly increased.</a:t>
            </a:r>
          </a:p>
          <a:p>
            <a:pPr lvl="1"/>
            <a:r>
              <a:rPr lang="en-US" sz="1200" dirty="0"/>
              <a:t>This type of ranging service can already be provided </a:t>
            </a:r>
            <a:r>
              <a:rPr lang="en-US" sz="1200" dirty="0" smtClean="0"/>
              <a:t>with separate Passive </a:t>
            </a:r>
            <a:r>
              <a:rPr lang="en-US" sz="1200" dirty="0"/>
              <a:t>TB Ranging </a:t>
            </a:r>
            <a:r>
              <a:rPr lang="en-US" sz="1200" dirty="0" smtClean="0"/>
              <a:t>and TB Ranging sessions, though there could maybe be some benefits in being able in merging the two protocols.</a:t>
            </a:r>
            <a:endParaRPr lang="en-US" sz="1200" dirty="0"/>
          </a:p>
          <a:p>
            <a:pPr lvl="1"/>
            <a:endParaRPr lang="en-US" sz="1600" dirty="0"/>
          </a:p>
          <a:p>
            <a:pPr lvl="2"/>
            <a:endParaRPr lang="en-US" sz="800" dirty="0"/>
          </a:p>
          <a:p>
            <a:pPr lvl="3"/>
            <a:endParaRPr lang="en-US" sz="600" dirty="0"/>
          </a:p>
          <a:p>
            <a:pPr marL="0" indent="0">
              <a:buNone/>
            </a:pPr>
            <a:endParaRPr lang="en-US" sz="1400" b="0" dirty="0" smtClean="0"/>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21</a:t>
            </a:fld>
            <a:endParaRPr lang="en-GB"/>
          </a:p>
        </p:txBody>
      </p:sp>
    </p:spTree>
    <p:extLst>
      <p:ext uri="{BB962C8B-B14F-4D97-AF65-F5344CB8AC3E}">
        <p14:creationId xmlns:p14="http://schemas.microsoft.com/office/powerpoint/2010/main" val="1017485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Passive Ranging</a:t>
            </a:r>
            <a:endParaRPr lang="en-US" dirty="0"/>
          </a:p>
        </p:txBody>
      </p:sp>
      <p:sp>
        <p:nvSpPr>
          <p:cNvPr id="4" name="Footer Placeholder 3"/>
          <p:cNvSpPr>
            <a:spLocks noGrp="1"/>
          </p:cNvSpPr>
          <p:nvPr>
            <p:ph type="ftr" sz="quarter" idx="10"/>
          </p:nvPr>
        </p:nvSpPr>
        <p:spPr/>
        <p:txBody>
          <a:bodyPr/>
          <a:lstStyle/>
          <a:p>
            <a:r>
              <a:rPr lang="en-GB" smtClean="0"/>
              <a:t>Erik Lindskog, Samsung </a:t>
            </a:r>
            <a:endParaRPr lang="en-GB"/>
          </a:p>
        </p:txBody>
      </p:sp>
      <p:sp>
        <p:nvSpPr>
          <p:cNvPr id="5" name="Slide Number Placeholder 4"/>
          <p:cNvSpPr>
            <a:spLocks noGrp="1"/>
          </p:cNvSpPr>
          <p:nvPr>
            <p:ph type="sldNum" sz="quarter" idx="11"/>
          </p:nvPr>
        </p:nvSpPr>
        <p:spPr>
          <a:prstGeom prst="rect">
            <a:avLst/>
          </a:prstGeom>
        </p:spPr>
        <p:txBody>
          <a:bodyPr/>
          <a:lstStyle/>
          <a:p>
            <a:r>
              <a:rPr lang="en-GB"/>
              <a:t>Slide </a:t>
            </a:r>
            <a:fld id="{06B781AF-4CCF-49B0-A572-DE54FBE5D942}" type="slidenum">
              <a:rPr lang="en-GB" smtClean="0"/>
              <a:pPr/>
              <a:t>22</a:t>
            </a:fld>
            <a:endParaRPr lang="en-GB"/>
          </a:p>
        </p:txBody>
      </p:sp>
      <p:cxnSp>
        <p:nvCxnSpPr>
          <p:cNvPr id="11" name="Straight Arrow Connector 10"/>
          <p:cNvCxnSpPr/>
          <p:nvPr/>
        </p:nvCxnSpPr>
        <p:spPr bwMode="auto">
          <a:xfrm flipH="1" flipV="1">
            <a:off x="2281557" y="2232317"/>
            <a:ext cx="2926153" cy="1139148"/>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TextBox 36"/>
          <p:cNvSpPr txBox="1"/>
          <p:nvPr/>
        </p:nvSpPr>
        <p:spPr>
          <a:xfrm>
            <a:off x="6009681" y="3594438"/>
            <a:ext cx="2448519" cy="261610"/>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1100" kern="0" dirty="0">
                <a:solidFill>
                  <a:srgbClr val="000000"/>
                </a:solidFill>
                <a:latin typeface="Times New Roman" pitchFamily="18" charset="0"/>
                <a:ea typeface="MS Gothic"/>
              </a:rPr>
              <a:t>Client </a:t>
            </a:r>
            <a:r>
              <a:rPr lang="en-US" sz="1100" kern="0" dirty="0" smtClean="0">
                <a:solidFill>
                  <a:srgbClr val="000000"/>
                </a:solidFill>
                <a:latin typeface="Times New Roman" pitchFamily="18" charset="0"/>
                <a:ea typeface="MS Gothic"/>
              </a:rPr>
              <a:t>STA to </a:t>
            </a:r>
            <a:r>
              <a:rPr lang="en-US" sz="1100" kern="0" dirty="0">
                <a:solidFill>
                  <a:srgbClr val="000000"/>
                </a:solidFill>
                <a:latin typeface="Times New Roman" pitchFamily="18" charset="0"/>
                <a:ea typeface="MS Gothic"/>
              </a:rPr>
              <a:t>be </a:t>
            </a:r>
            <a:r>
              <a:rPr lang="en-US" sz="1100" kern="0" dirty="0" smtClean="0">
                <a:solidFill>
                  <a:srgbClr val="000000"/>
                </a:solidFill>
                <a:latin typeface="Times New Roman" pitchFamily="18" charset="0"/>
                <a:ea typeface="MS Gothic"/>
              </a:rPr>
              <a:t>located – mobile ISTA </a:t>
            </a:r>
            <a:endParaRPr lang="en-US" sz="1100" kern="0" dirty="0">
              <a:solidFill>
                <a:srgbClr val="000000"/>
              </a:solidFill>
              <a:latin typeface="Times New Roman" pitchFamily="18" charset="0"/>
              <a:ea typeface="MS Gothic"/>
            </a:endParaRPr>
          </a:p>
        </p:txBody>
      </p:sp>
      <p:cxnSp>
        <p:nvCxnSpPr>
          <p:cNvPr id="18" name="Straight Arrow Connector 17"/>
          <p:cNvCxnSpPr/>
          <p:nvPr/>
        </p:nvCxnSpPr>
        <p:spPr bwMode="auto">
          <a:xfrm flipH="1">
            <a:off x="2249909" y="3921570"/>
            <a:ext cx="2592853" cy="1074264"/>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p:cNvCxnSpPr/>
          <p:nvPr/>
        </p:nvCxnSpPr>
        <p:spPr bwMode="auto">
          <a:xfrm flipV="1">
            <a:off x="2257768" y="4023087"/>
            <a:ext cx="2692144" cy="1121948"/>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TextBox 32"/>
          <p:cNvSpPr txBox="1"/>
          <p:nvPr/>
        </p:nvSpPr>
        <p:spPr>
          <a:xfrm>
            <a:off x="1523445" y="3650349"/>
            <a:ext cx="1569499" cy="276999"/>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1200" kern="0" dirty="0">
                <a:solidFill>
                  <a:srgbClr val="000000"/>
                </a:solidFill>
                <a:latin typeface="Times New Roman" pitchFamily="18" charset="0"/>
                <a:ea typeface="MS Gothic"/>
              </a:rPr>
              <a:t>Access </a:t>
            </a:r>
            <a:r>
              <a:rPr lang="en-US" sz="1200" kern="0" dirty="0" smtClean="0">
                <a:solidFill>
                  <a:srgbClr val="000000"/>
                </a:solidFill>
                <a:latin typeface="Times New Roman" pitchFamily="18" charset="0"/>
                <a:ea typeface="MS Gothic"/>
              </a:rPr>
              <a:t>Point - RSTA</a:t>
            </a:r>
            <a:endParaRPr lang="en-US" sz="1200" kern="0" dirty="0">
              <a:solidFill>
                <a:srgbClr val="000000"/>
              </a:solidFill>
              <a:latin typeface="Times New Roman" pitchFamily="18" charset="0"/>
              <a:ea typeface="MS Gothic"/>
            </a:endParaRPr>
          </a:p>
        </p:txBody>
      </p:sp>
      <p:sp>
        <p:nvSpPr>
          <p:cNvPr id="60" name="TextBox 59"/>
          <p:cNvSpPr txBox="1"/>
          <p:nvPr/>
        </p:nvSpPr>
        <p:spPr>
          <a:xfrm>
            <a:off x="3093517" y="1447063"/>
            <a:ext cx="2428870" cy="461665"/>
          </a:xfrm>
          <a:prstGeom prst="rect">
            <a:avLst/>
          </a:prstGeom>
          <a:noFill/>
        </p:spPr>
        <p:txBody>
          <a:bodyPr wrap="none" rtlCol="0">
            <a:spAutoFit/>
          </a:bodyPr>
          <a:lstStyle/>
          <a:p>
            <a:r>
              <a:rPr lang="en-US" dirty="0">
                <a:solidFill>
                  <a:srgbClr val="000000"/>
                </a:solidFill>
              </a:rPr>
              <a:t>Example Scenario</a:t>
            </a:r>
          </a:p>
        </p:txBody>
      </p:sp>
      <p:pic>
        <p:nvPicPr>
          <p:cNvPr id="71" name="Picture 7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6700" y="1670042"/>
            <a:ext cx="1007652" cy="839710"/>
          </a:xfrm>
          <a:prstGeom prst="rect">
            <a:avLst/>
          </a:prstGeom>
        </p:spPr>
      </p:pic>
      <p:pic>
        <p:nvPicPr>
          <p:cNvPr id="72" name="Picture 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61404" y="1781153"/>
            <a:ext cx="847614" cy="847614"/>
          </a:xfrm>
          <a:prstGeom prst="rect">
            <a:avLst/>
          </a:prstGeom>
        </p:spPr>
      </p:pic>
      <p:pic>
        <p:nvPicPr>
          <p:cNvPr id="73" name="Picture 7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38834" y="4867518"/>
            <a:ext cx="893198" cy="854492"/>
          </a:xfrm>
          <a:prstGeom prst="rect">
            <a:avLst/>
          </a:prstGeom>
        </p:spPr>
      </p:pic>
      <p:pic>
        <p:nvPicPr>
          <p:cNvPr id="75" name="Picture 7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459059" y="5000090"/>
            <a:ext cx="907640" cy="907640"/>
          </a:xfrm>
          <a:prstGeom prst="rect">
            <a:avLst/>
          </a:prstGeom>
        </p:spPr>
      </p:pic>
      <p:pic>
        <p:nvPicPr>
          <p:cNvPr id="76" name="Picture 7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930487" y="5520973"/>
            <a:ext cx="754931" cy="669624"/>
          </a:xfrm>
          <a:prstGeom prst="rect">
            <a:avLst/>
          </a:prstGeom>
        </p:spPr>
      </p:pic>
      <p:pic>
        <p:nvPicPr>
          <p:cNvPr id="80" name="Picture 7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931167" y="3340233"/>
            <a:ext cx="1187031" cy="667705"/>
          </a:xfrm>
          <a:prstGeom prst="rect">
            <a:avLst/>
          </a:prstGeom>
        </p:spPr>
      </p:pic>
      <p:sp>
        <p:nvSpPr>
          <p:cNvPr id="82" name="TextBox 81"/>
          <p:cNvSpPr txBox="1"/>
          <p:nvPr/>
        </p:nvSpPr>
        <p:spPr>
          <a:xfrm>
            <a:off x="379257" y="2552943"/>
            <a:ext cx="1532792" cy="276999"/>
          </a:xfrm>
          <a:prstGeom prst="rect">
            <a:avLst/>
          </a:prstGeom>
          <a:noFill/>
        </p:spPr>
        <p:txBody>
          <a:bodyPr wrap="none" rtlCol="0">
            <a:spAutoFit/>
          </a:bodyPr>
          <a:lstStyle/>
          <a:p>
            <a:pPr defTabSz="914400" eaLnBrk="1" fontAlgn="auto" hangingPunct="1">
              <a:spcBef>
                <a:spcPts val="0"/>
              </a:spcBef>
              <a:spcAft>
                <a:spcPts val="0"/>
              </a:spcAft>
              <a:buClrTx/>
              <a:buSzTx/>
              <a:buFontTx/>
              <a:buNone/>
              <a:defRPr/>
            </a:pPr>
            <a:r>
              <a:rPr lang="en-US" sz="1200" kern="0" dirty="0">
                <a:solidFill>
                  <a:srgbClr val="000000"/>
                </a:solidFill>
                <a:latin typeface="Times New Roman" pitchFamily="18" charset="0"/>
                <a:ea typeface="MS Gothic"/>
              </a:rPr>
              <a:t>Anchor </a:t>
            </a:r>
            <a:r>
              <a:rPr lang="en-US" sz="1200" kern="0" dirty="0" smtClean="0">
                <a:solidFill>
                  <a:srgbClr val="000000"/>
                </a:solidFill>
                <a:latin typeface="Times New Roman" pitchFamily="18" charset="0"/>
                <a:ea typeface="MS Gothic"/>
              </a:rPr>
              <a:t>Client - ISTA</a:t>
            </a:r>
            <a:endParaRPr lang="en-US" sz="1200" kern="0" dirty="0">
              <a:solidFill>
                <a:srgbClr val="000000"/>
              </a:solidFill>
              <a:latin typeface="Times New Roman" pitchFamily="18" charset="0"/>
              <a:ea typeface="MS Gothic"/>
            </a:endParaRPr>
          </a:p>
        </p:txBody>
      </p:sp>
      <p:pic>
        <p:nvPicPr>
          <p:cNvPr id="83" name="Picture 8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949912" y="3388326"/>
            <a:ext cx="944798" cy="708599"/>
          </a:xfrm>
          <a:prstGeom prst="rect">
            <a:avLst/>
          </a:prstGeom>
        </p:spPr>
      </p:pic>
      <p:sp>
        <p:nvSpPr>
          <p:cNvPr id="84" name="TextBox 83"/>
          <p:cNvSpPr txBox="1"/>
          <p:nvPr/>
        </p:nvSpPr>
        <p:spPr>
          <a:xfrm>
            <a:off x="2435607" y="5735772"/>
            <a:ext cx="1532792" cy="276999"/>
          </a:xfrm>
          <a:prstGeom prst="rect">
            <a:avLst/>
          </a:prstGeom>
          <a:noFill/>
        </p:spPr>
        <p:txBody>
          <a:bodyPr wrap="none" rtlCol="0">
            <a:spAutoFit/>
          </a:bodyPr>
          <a:lstStyle/>
          <a:p>
            <a:pPr defTabSz="914400" eaLnBrk="1" fontAlgn="auto" hangingPunct="1">
              <a:spcBef>
                <a:spcPts val="0"/>
              </a:spcBef>
              <a:spcAft>
                <a:spcPts val="0"/>
              </a:spcAft>
              <a:buClrTx/>
              <a:buSzTx/>
              <a:buFontTx/>
              <a:buNone/>
              <a:defRPr/>
            </a:pPr>
            <a:r>
              <a:rPr lang="en-US" sz="1200" kern="0" dirty="0">
                <a:solidFill>
                  <a:srgbClr val="000000"/>
                </a:solidFill>
                <a:latin typeface="Times New Roman" pitchFamily="18" charset="0"/>
                <a:ea typeface="MS Gothic"/>
              </a:rPr>
              <a:t>Anchor </a:t>
            </a:r>
            <a:r>
              <a:rPr lang="en-US" sz="1200" kern="0" dirty="0" smtClean="0">
                <a:solidFill>
                  <a:srgbClr val="000000"/>
                </a:solidFill>
                <a:latin typeface="Times New Roman" pitchFamily="18" charset="0"/>
                <a:ea typeface="MS Gothic"/>
              </a:rPr>
              <a:t>Client - ISTA</a:t>
            </a:r>
            <a:endParaRPr lang="en-US" sz="1200" kern="0" dirty="0">
              <a:solidFill>
                <a:srgbClr val="000000"/>
              </a:solidFill>
              <a:latin typeface="Times New Roman" pitchFamily="18" charset="0"/>
              <a:ea typeface="MS Gothic"/>
            </a:endParaRPr>
          </a:p>
        </p:txBody>
      </p:sp>
      <p:sp>
        <p:nvSpPr>
          <p:cNvPr id="85" name="TextBox 84"/>
          <p:cNvSpPr txBox="1"/>
          <p:nvPr/>
        </p:nvSpPr>
        <p:spPr>
          <a:xfrm>
            <a:off x="7314061" y="1875350"/>
            <a:ext cx="1532792" cy="276999"/>
          </a:xfrm>
          <a:prstGeom prst="rect">
            <a:avLst/>
          </a:prstGeom>
          <a:noFill/>
        </p:spPr>
        <p:txBody>
          <a:bodyPr wrap="none" rtlCol="0">
            <a:spAutoFit/>
          </a:bodyPr>
          <a:lstStyle/>
          <a:p>
            <a:pPr defTabSz="914400" eaLnBrk="1" fontAlgn="auto" hangingPunct="1">
              <a:spcBef>
                <a:spcPts val="0"/>
              </a:spcBef>
              <a:spcAft>
                <a:spcPts val="0"/>
              </a:spcAft>
              <a:buClrTx/>
              <a:buSzTx/>
              <a:buFontTx/>
              <a:buNone/>
              <a:defRPr/>
            </a:pPr>
            <a:r>
              <a:rPr lang="en-US" sz="1200" kern="0" dirty="0">
                <a:solidFill>
                  <a:srgbClr val="000000"/>
                </a:solidFill>
                <a:latin typeface="Times New Roman" pitchFamily="18" charset="0"/>
                <a:ea typeface="MS Gothic"/>
              </a:rPr>
              <a:t>Anchor </a:t>
            </a:r>
            <a:r>
              <a:rPr lang="en-US" sz="1200" kern="0" dirty="0" smtClean="0">
                <a:solidFill>
                  <a:srgbClr val="000000"/>
                </a:solidFill>
                <a:latin typeface="Times New Roman" pitchFamily="18" charset="0"/>
                <a:ea typeface="MS Gothic"/>
              </a:rPr>
              <a:t>Client - ISTA</a:t>
            </a:r>
            <a:endParaRPr lang="en-US" sz="1200" kern="0" dirty="0">
              <a:solidFill>
                <a:srgbClr val="000000"/>
              </a:solidFill>
              <a:latin typeface="Times New Roman" pitchFamily="18" charset="0"/>
              <a:ea typeface="MS Gothic"/>
            </a:endParaRPr>
          </a:p>
        </p:txBody>
      </p:sp>
      <p:cxnSp>
        <p:nvCxnSpPr>
          <p:cNvPr id="42" name="Straight Arrow Connector 41"/>
          <p:cNvCxnSpPr/>
          <p:nvPr/>
        </p:nvCxnSpPr>
        <p:spPr bwMode="auto">
          <a:xfrm flipH="1">
            <a:off x="4427985" y="4238166"/>
            <a:ext cx="767212" cy="1094253"/>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Arrow Connector 42"/>
          <p:cNvCxnSpPr/>
          <p:nvPr/>
        </p:nvCxnSpPr>
        <p:spPr bwMode="auto">
          <a:xfrm flipV="1">
            <a:off x="4213684" y="4146825"/>
            <a:ext cx="849957" cy="1152497"/>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Arrow Connector 46"/>
          <p:cNvCxnSpPr/>
          <p:nvPr/>
        </p:nvCxnSpPr>
        <p:spPr bwMode="auto">
          <a:xfrm flipV="1">
            <a:off x="5781201" y="2706192"/>
            <a:ext cx="557001" cy="677700"/>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Arrow Connector 49"/>
          <p:cNvCxnSpPr/>
          <p:nvPr/>
        </p:nvCxnSpPr>
        <p:spPr bwMode="auto">
          <a:xfrm flipH="1">
            <a:off x="5651202" y="2618335"/>
            <a:ext cx="515316" cy="622459"/>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Arrow Connector 52"/>
          <p:cNvCxnSpPr/>
          <p:nvPr/>
        </p:nvCxnSpPr>
        <p:spPr bwMode="auto">
          <a:xfrm>
            <a:off x="2257768" y="2417937"/>
            <a:ext cx="2795971" cy="1120088"/>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Straight Arrow Connector 85"/>
          <p:cNvCxnSpPr/>
          <p:nvPr/>
        </p:nvCxnSpPr>
        <p:spPr bwMode="auto">
          <a:xfrm flipH="1" flipV="1">
            <a:off x="5711501" y="3998704"/>
            <a:ext cx="883621" cy="894768"/>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Straight Arrow Connector 86"/>
          <p:cNvCxnSpPr/>
          <p:nvPr/>
        </p:nvCxnSpPr>
        <p:spPr bwMode="auto">
          <a:xfrm>
            <a:off x="5604930" y="4201264"/>
            <a:ext cx="782062" cy="809052"/>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Arrow Connector 88"/>
          <p:cNvCxnSpPr/>
          <p:nvPr/>
        </p:nvCxnSpPr>
        <p:spPr bwMode="auto">
          <a:xfrm flipH="1">
            <a:off x="3967830" y="3625332"/>
            <a:ext cx="1005188" cy="29474"/>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Straight Arrow Connector 89"/>
          <p:cNvCxnSpPr>
            <a:endCxn id="83" idx="1"/>
          </p:cNvCxnSpPr>
          <p:nvPr/>
        </p:nvCxnSpPr>
        <p:spPr bwMode="auto">
          <a:xfrm flipV="1">
            <a:off x="3988776" y="3742626"/>
            <a:ext cx="961136" cy="31817"/>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8427895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 xmlns:a16="http://schemas.microsoft.com/office/drawing/2014/main" id="{59F313A6-8FAD-441C-A5DB-513D1CD3CF02}"/>
              </a:ext>
            </a:extLst>
          </p:cNvPr>
          <p:cNvSpPr>
            <a:spLocks noGrp="1"/>
          </p:cNvSpPr>
          <p:nvPr>
            <p:ph type="title"/>
          </p:nvPr>
        </p:nvSpPr>
        <p:spPr>
          <a:xfrm>
            <a:off x="349524" y="660218"/>
            <a:ext cx="8496846" cy="625978"/>
          </a:xfrm>
        </p:spPr>
        <p:txBody>
          <a:bodyPr/>
          <a:lstStyle/>
          <a:p>
            <a:r>
              <a:rPr lang="en-US" sz="2800" dirty="0" smtClean="0"/>
              <a:t>(Passive) TB Ranging used for Active Passive Ranging</a:t>
            </a:r>
            <a:endParaRPr lang="en-US" sz="2800" dirty="0"/>
          </a:p>
        </p:txBody>
      </p:sp>
      <p:sp>
        <p:nvSpPr>
          <p:cNvPr id="4" name="Footer Placeholder 3">
            <a:extLst>
              <a:ext uri="{FF2B5EF4-FFF2-40B4-BE49-F238E27FC236}">
                <a16:creationId xmlns="" xmlns:a16="http://schemas.microsoft.com/office/drawing/2014/main" id="{646741AA-80A3-4400-982C-AF6F7BA3DAA9}"/>
              </a:ext>
            </a:extLst>
          </p:cNvPr>
          <p:cNvSpPr>
            <a:spLocks noGrp="1"/>
          </p:cNvSpPr>
          <p:nvPr>
            <p:ph type="ftr"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GB" sz="1200" b="0" i="1" u="none" strike="noStrike" kern="1200" cap="none" spc="0" normalizeH="0" baseline="0" noProof="0" smtClean="0">
                <a:ln>
                  <a:noFill/>
                </a:ln>
                <a:solidFill>
                  <a:srgbClr val="000000"/>
                </a:solidFill>
                <a:effectLst/>
                <a:uLnTx/>
                <a:uFillTx/>
                <a:latin typeface="Times New Roman" pitchFamily="18" charset="0"/>
                <a:ea typeface="+mn-ea"/>
                <a:cs typeface="+mn-cs"/>
              </a:rPr>
              <a:t>Erik Lindskog, Samsung </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5" name="Slide Number Placeholder 4">
            <a:extLst>
              <a:ext uri="{FF2B5EF4-FFF2-40B4-BE49-F238E27FC236}">
                <a16:creationId xmlns="" xmlns:a16="http://schemas.microsoft.com/office/drawing/2014/main" id="{0CB852F5-A8D4-40FB-8DB2-972A9BC8E9AC}"/>
              </a:ext>
            </a:extLst>
          </p:cNvPr>
          <p:cNvSpPr>
            <a:spLocks noGrp="1"/>
          </p:cNvSpPr>
          <p:nvPr>
            <p:ph type="sldNum" sz="quarter" idx="11"/>
          </p:nvPr>
        </p:nvSpPr>
        <p:spPr>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291230A6-1ED8-40C7-B3D0-82B1B9814FDB}"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23</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pic>
        <p:nvPicPr>
          <p:cNvPr id="18" name="Picture 91">
            <a:extLst>
              <a:ext uri="{FF2B5EF4-FFF2-40B4-BE49-F238E27FC236}">
                <a16:creationId xmlns="" xmlns:a16="http://schemas.microsoft.com/office/drawing/2014/main" id="{17991171-024F-45AA-BA65-4BCC28262D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9528" y="5462892"/>
            <a:ext cx="8362950" cy="2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Line 30">
            <a:extLst>
              <a:ext uri="{FF2B5EF4-FFF2-40B4-BE49-F238E27FC236}">
                <a16:creationId xmlns="" xmlns:a16="http://schemas.microsoft.com/office/drawing/2014/main" id="{F6A41C99-43FF-493B-A969-636AA063042F}"/>
              </a:ext>
            </a:extLst>
          </p:cNvPr>
          <p:cNvSpPr>
            <a:spLocks noChangeShapeType="1"/>
          </p:cNvSpPr>
          <p:nvPr/>
        </p:nvSpPr>
        <p:spPr bwMode="auto">
          <a:xfrm flipV="1">
            <a:off x="1148495" y="2841034"/>
            <a:ext cx="7833698" cy="11218"/>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0" name="Line 33">
            <a:extLst>
              <a:ext uri="{FF2B5EF4-FFF2-40B4-BE49-F238E27FC236}">
                <a16:creationId xmlns="" xmlns:a16="http://schemas.microsoft.com/office/drawing/2014/main" id="{58D697DB-8B64-4CEA-B525-F67FB58A5C5D}"/>
              </a:ext>
            </a:extLst>
          </p:cNvPr>
          <p:cNvSpPr>
            <a:spLocks noChangeShapeType="1"/>
          </p:cNvSpPr>
          <p:nvPr/>
        </p:nvSpPr>
        <p:spPr bwMode="auto">
          <a:xfrm flipV="1">
            <a:off x="1148495" y="3777138"/>
            <a:ext cx="7833698" cy="11739"/>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1" name="Rectangle 52">
            <a:extLst>
              <a:ext uri="{FF2B5EF4-FFF2-40B4-BE49-F238E27FC236}">
                <a16:creationId xmlns="" xmlns:a16="http://schemas.microsoft.com/office/drawing/2014/main" id="{8CC8B88F-778B-4246-A3B1-A23169EC2651}"/>
              </a:ext>
            </a:extLst>
          </p:cNvPr>
          <p:cNvSpPr>
            <a:spLocks noChangeArrowheads="1"/>
          </p:cNvSpPr>
          <p:nvPr/>
        </p:nvSpPr>
        <p:spPr bwMode="auto">
          <a:xfrm>
            <a:off x="5323296" y="2027980"/>
            <a:ext cx="48656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2" name="Rectangle 53">
            <a:extLst>
              <a:ext uri="{FF2B5EF4-FFF2-40B4-BE49-F238E27FC236}">
                <a16:creationId xmlns="" xmlns:a16="http://schemas.microsoft.com/office/drawing/2014/main" id="{FC20DC54-EAED-4156-9C8D-9A8D0D08D9ED}"/>
              </a:ext>
            </a:extLst>
          </p:cNvPr>
          <p:cNvSpPr>
            <a:spLocks noChangeArrowheads="1"/>
          </p:cNvSpPr>
          <p:nvPr/>
        </p:nvSpPr>
        <p:spPr bwMode="auto">
          <a:xfrm>
            <a:off x="5373300" y="2236664"/>
            <a:ext cx="4365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pic>
        <p:nvPicPr>
          <p:cNvPr id="13" name="Picture 60">
            <a:extLst>
              <a:ext uri="{FF2B5EF4-FFF2-40B4-BE49-F238E27FC236}">
                <a16:creationId xmlns="" xmlns:a16="http://schemas.microsoft.com/office/drawing/2014/main" id="{606FFE1C-DCCE-48A1-B446-EDC90E1381F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4562" y="2948344"/>
            <a:ext cx="487363"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69">
            <a:extLst>
              <a:ext uri="{FF2B5EF4-FFF2-40B4-BE49-F238E27FC236}">
                <a16:creationId xmlns="" xmlns:a16="http://schemas.microsoft.com/office/drawing/2014/main" id="{BB458C49-EB0F-471D-AD92-46DAC3A4FD89}"/>
              </a:ext>
            </a:extLst>
          </p:cNvPr>
          <p:cNvSpPr>
            <a:spLocks noChangeArrowheads="1"/>
          </p:cNvSpPr>
          <p:nvPr/>
        </p:nvSpPr>
        <p:spPr bwMode="auto">
          <a:xfrm>
            <a:off x="3828194" y="2028340"/>
            <a:ext cx="544513" cy="873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5" name="Rectangle 85">
            <a:extLst>
              <a:ext uri="{FF2B5EF4-FFF2-40B4-BE49-F238E27FC236}">
                <a16:creationId xmlns="" xmlns:a16="http://schemas.microsoft.com/office/drawing/2014/main" id="{86F1AFCA-D524-4E00-8F1F-21146D42210F}"/>
              </a:ext>
            </a:extLst>
          </p:cNvPr>
          <p:cNvSpPr>
            <a:spLocks noChangeArrowheads="1"/>
          </p:cNvSpPr>
          <p:nvPr/>
        </p:nvSpPr>
        <p:spPr bwMode="auto">
          <a:xfrm>
            <a:off x="2237718" y="2032713"/>
            <a:ext cx="464473"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6" name="Rectangle 86">
            <a:extLst>
              <a:ext uri="{FF2B5EF4-FFF2-40B4-BE49-F238E27FC236}">
                <a16:creationId xmlns="" xmlns:a16="http://schemas.microsoft.com/office/drawing/2014/main" id="{964C33AD-063A-4215-A8D5-A18E6A089288}"/>
              </a:ext>
            </a:extLst>
          </p:cNvPr>
          <p:cNvSpPr>
            <a:spLocks noChangeArrowheads="1"/>
          </p:cNvSpPr>
          <p:nvPr/>
        </p:nvSpPr>
        <p:spPr bwMode="auto">
          <a:xfrm>
            <a:off x="2277593" y="2174334"/>
            <a:ext cx="3847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t>
            </a: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TF </a:t>
            </a:r>
            <a:endParaRPr kumimoji="0" lang="en-US" alt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Line 90">
            <a:extLst>
              <a:ext uri="{FF2B5EF4-FFF2-40B4-BE49-F238E27FC236}">
                <a16:creationId xmlns="" xmlns:a16="http://schemas.microsoft.com/office/drawing/2014/main" id="{E66BC972-B9A3-4DAE-9732-634493D2AF9E}"/>
              </a:ext>
            </a:extLst>
          </p:cNvPr>
          <p:cNvSpPr>
            <a:spLocks noChangeShapeType="1"/>
          </p:cNvSpPr>
          <p:nvPr/>
        </p:nvSpPr>
        <p:spPr bwMode="auto">
          <a:xfrm flipV="1">
            <a:off x="1148495" y="4569226"/>
            <a:ext cx="7833698" cy="37214"/>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pic>
        <p:nvPicPr>
          <p:cNvPr id="21" name="Picture 100">
            <a:extLst>
              <a:ext uri="{FF2B5EF4-FFF2-40B4-BE49-F238E27FC236}">
                <a16:creationId xmlns="" xmlns:a16="http://schemas.microsoft.com/office/drawing/2014/main" id="{64CED2C9-0262-420C-B626-41CE7DC149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12657" y="2931467"/>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107">
            <a:extLst>
              <a:ext uri="{FF2B5EF4-FFF2-40B4-BE49-F238E27FC236}">
                <a16:creationId xmlns="" xmlns:a16="http://schemas.microsoft.com/office/drawing/2014/main" id="{F3CB0F27-B89E-4536-B362-E61D0B1CD80A}"/>
              </a:ext>
            </a:extLst>
          </p:cNvPr>
          <p:cNvSpPr>
            <a:spLocks noChangeArrowheads="1"/>
          </p:cNvSpPr>
          <p:nvPr/>
        </p:nvSpPr>
        <p:spPr bwMode="auto">
          <a:xfrm>
            <a:off x="86386" y="2331827"/>
            <a:ext cx="90608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Responder STA</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3" name="Rectangle 108">
            <a:extLst>
              <a:ext uri="{FF2B5EF4-FFF2-40B4-BE49-F238E27FC236}">
                <a16:creationId xmlns="" xmlns:a16="http://schemas.microsoft.com/office/drawing/2014/main" id="{7CB4EB41-2FC8-4990-9C43-56EB432EDB6B}"/>
              </a:ext>
            </a:extLst>
          </p:cNvPr>
          <p:cNvSpPr>
            <a:spLocks noChangeArrowheads="1"/>
          </p:cNvSpPr>
          <p:nvPr/>
        </p:nvSpPr>
        <p:spPr bwMode="auto">
          <a:xfrm>
            <a:off x="140235" y="3103224"/>
            <a:ext cx="720065" cy="984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Client Anchor</a:t>
            </a:r>
            <a:r>
              <a:rPr kumimoji="0" lang="en-US" altLang="en-US" sz="1600" b="0" i="0" u="none" strike="noStrike" kern="1200" cap="none" spc="0" normalizeH="0" noProof="0" dirty="0" smtClean="0">
                <a:ln>
                  <a:noFill/>
                </a:ln>
                <a:solidFill>
                  <a:srgbClr val="000000"/>
                </a:solidFill>
                <a:effectLst/>
                <a:uLnTx/>
                <a:uFillTx/>
                <a:latin typeface="Calibri" panose="020F0502020204030204" pitchFamily="34" charset="0"/>
                <a:ea typeface="+mn-ea"/>
                <a:cs typeface="+mn-cs"/>
              </a:rPr>
              <a:t> </a:t>
            </a:r>
            <a:r>
              <a:rPr kumimoji="0" lang="en-US" altLang="en-US" sz="1600" b="0"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InitiatorSTA</a:t>
            </a:r>
            <a:r>
              <a:rPr kumimoji="0" lang="en-US" altLang="en-US" sz="16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1</a:t>
            </a:r>
            <a:endPar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24" name="Rectangle 110">
            <a:extLst>
              <a:ext uri="{FF2B5EF4-FFF2-40B4-BE49-F238E27FC236}">
                <a16:creationId xmlns="" xmlns:a16="http://schemas.microsoft.com/office/drawing/2014/main" id="{D5128088-74F4-409B-9915-9AE8E2E5E8BE}"/>
              </a:ext>
            </a:extLst>
          </p:cNvPr>
          <p:cNvSpPr>
            <a:spLocks noChangeArrowheads="1"/>
          </p:cNvSpPr>
          <p:nvPr/>
        </p:nvSpPr>
        <p:spPr bwMode="auto">
          <a:xfrm>
            <a:off x="105448" y="4302201"/>
            <a:ext cx="796350"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Mobile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Initiator</a:t>
            </a:r>
            <a:endPar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en-US" sz="1600" dirty="0" smtClean="0">
                <a:solidFill>
                  <a:srgbClr val="000000"/>
                </a:solidFill>
                <a:latin typeface="Calibri" panose="020F0502020204030204" pitchFamily="34" charset="0"/>
              </a:rPr>
              <a:t>STA</a:t>
            </a:r>
            <a:r>
              <a:rPr kumimoji="0" lang="en-US" altLang="en-US" sz="16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2</a:t>
            </a:r>
          </a:p>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en-US" sz="1600" dirty="0" smtClean="0">
                <a:solidFill>
                  <a:srgbClr val="000000"/>
                </a:solidFill>
                <a:latin typeface="Calibri" panose="020F0502020204030204" pitchFamily="34" charset="0"/>
              </a:rPr>
              <a:t>(to be located)</a:t>
            </a:r>
            <a:endPar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26" name="Rectangle 132">
            <a:extLst>
              <a:ext uri="{FF2B5EF4-FFF2-40B4-BE49-F238E27FC236}">
                <a16:creationId xmlns="" xmlns:a16="http://schemas.microsoft.com/office/drawing/2014/main" id="{24B9DED6-AF07-4283-ACD8-449CAF048F90}"/>
              </a:ext>
            </a:extLst>
          </p:cNvPr>
          <p:cNvSpPr>
            <a:spLocks noChangeArrowheads="1"/>
          </p:cNvSpPr>
          <p:nvPr/>
        </p:nvSpPr>
        <p:spPr bwMode="auto">
          <a:xfrm>
            <a:off x="2872006" y="3226624"/>
            <a:ext cx="388888"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7" name="Rectangle 133">
            <a:extLst>
              <a:ext uri="{FF2B5EF4-FFF2-40B4-BE49-F238E27FC236}">
                <a16:creationId xmlns="" xmlns:a16="http://schemas.microsoft.com/office/drawing/2014/main" id="{EF4888F9-57DB-41BB-B851-A09B9D91EADF}"/>
              </a:ext>
            </a:extLst>
          </p:cNvPr>
          <p:cNvSpPr>
            <a:spLocks noChangeArrowheads="1"/>
          </p:cNvSpPr>
          <p:nvPr/>
        </p:nvSpPr>
        <p:spPr bwMode="auto">
          <a:xfrm>
            <a:off x="2863775" y="3308566"/>
            <a:ext cx="4381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8" name="Rectangle 158">
            <a:extLst>
              <a:ext uri="{FF2B5EF4-FFF2-40B4-BE49-F238E27FC236}">
                <a16:creationId xmlns="" xmlns:a16="http://schemas.microsoft.com/office/drawing/2014/main" id="{1A9D9081-7B92-4E97-923A-6543FDCA7D65}"/>
              </a:ext>
            </a:extLst>
          </p:cNvPr>
          <p:cNvSpPr>
            <a:spLocks noChangeArrowheads="1"/>
          </p:cNvSpPr>
          <p:nvPr/>
        </p:nvSpPr>
        <p:spPr bwMode="auto">
          <a:xfrm>
            <a:off x="4037030" y="4040896"/>
            <a:ext cx="387729"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9" name="Rectangle 159">
            <a:extLst>
              <a:ext uri="{FF2B5EF4-FFF2-40B4-BE49-F238E27FC236}">
                <a16:creationId xmlns="" xmlns:a16="http://schemas.microsoft.com/office/drawing/2014/main" id="{057889DB-50F4-4C90-84B9-8DC8AB83F038}"/>
              </a:ext>
            </a:extLst>
          </p:cNvPr>
          <p:cNvSpPr>
            <a:spLocks noChangeArrowheads="1"/>
          </p:cNvSpPr>
          <p:nvPr/>
        </p:nvSpPr>
        <p:spPr bwMode="auto">
          <a:xfrm>
            <a:off x="4034829" y="4094947"/>
            <a:ext cx="3853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pic>
        <p:nvPicPr>
          <p:cNvPr id="30" name="Picture 160">
            <a:extLst>
              <a:ext uri="{FF2B5EF4-FFF2-40B4-BE49-F238E27FC236}">
                <a16:creationId xmlns="" xmlns:a16="http://schemas.microsoft.com/office/drawing/2014/main" id="{E8269F01-9CA9-47EE-881D-6D765046C50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31656" y="4679465"/>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161">
            <a:extLst>
              <a:ext uri="{FF2B5EF4-FFF2-40B4-BE49-F238E27FC236}">
                <a16:creationId xmlns="" xmlns:a16="http://schemas.microsoft.com/office/drawing/2014/main" id="{90FFDC0B-EDF2-4259-85B6-D620DF13AB5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31656" y="4679465"/>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Rectangle 52">
            <a:extLst>
              <a:ext uri="{FF2B5EF4-FFF2-40B4-BE49-F238E27FC236}">
                <a16:creationId xmlns="" xmlns:a16="http://schemas.microsoft.com/office/drawing/2014/main" id="{1B1C0EF1-A1C7-4D98-B12B-DEC91916F4D9}"/>
              </a:ext>
            </a:extLst>
          </p:cNvPr>
          <p:cNvSpPr>
            <a:spLocks noChangeArrowheads="1"/>
          </p:cNvSpPr>
          <p:nvPr/>
        </p:nvSpPr>
        <p:spPr bwMode="auto">
          <a:xfrm>
            <a:off x="4639460" y="2032044"/>
            <a:ext cx="536575"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35" name="Rectangle 53">
            <a:extLst>
              <a:ext uri="{FF2B5EF4-FFF2-40B4-BE49-F238E27FC236}">
                <a16:creationId xmlns="" xmlns:a16="http://schemas.microsoft.com/office/drawing/2014/main" id="{15BC1A65-046C-402F-9902-A2D959115AE5}"/>
              </a:ext>
            </a:extLst>
          </p:cNvPr>
          <p:cNvSpPr>
            <a:spLocks noChangeArrowheads="1"/>
          </p:cNvSpPr>
          <p:nvPr/>
        </p:nvSpPr>
        <p:spPr bwMode="auto">
          <a:xfrm>
            <a:off x="4694270" y="2212391"/>
            <a:ext cx="43787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cxnSp>
        <p:nvCxnSpPr>
          <p:cNvPr id="36" name="Straight Arrow Connector 35">
            <a:extLst>
              <a:ext uri="{FF2B5EF4-FFF2-40B4-BE49-F238E27FC236}">
                <a16:creationId xmlns="" xmlns:a16="http://schemas.microsoft.com/office/drawing/2014/main" id="{A734338D-69EC-4100-B7B8-10EE30E1F37C}"/>
              </a:ext>
            </a:extLst>
          </p:cNvPr>
          <p:cNvCxnSpPr>
            <a:cxnSpLocks/>
            <a:stCxn id="26" idx="0"/>
          </p:cNvCxnSpPr>
          <p:nvPr/>
        </p:nvCxnSpPr>
        <p:spPr bwMode="auto">
          <a:xfrm flipV="1">
            <a:off x="3066450" y="2854490"/>
            <a:ext cx="0" cy="372134"/>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Arrow Connector 38">
            <a:extLst>
              <a:ext uri="{FF2B5EF4-FFF2-40B4-BE49-F238E27FC236}">
                <a16:creationId xmlns="" xmlns:a16="http://schemas.microsoft.com/office/drawing/2014/main" id="{82E46F64-1D11-4B8C-B7F9-89A42FC5D721}"/>
              </a:ext>
            </a:extLst>
          </p:cNvPr>
          <p:cNvCxnSpPr>
            <a:cxnSpLocks/>
            <a:stCxn id="28" idx="0"/>
          </p:cNvCxnSpPr>
          <p:nvPr/>
        </p:nvCxnSpPr>
        <p:spPr bwMode="auto">
          <a:xfrm flipV="1">
            <a:off x="4230895" y="3772104"/>
            <a:ext cx="149977" cy="268792"/>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Arrow Connector 41">
            <a:extLst>
              <a:ext uri="{FF2B5EF4-FFF2-40B4-BE49-F238E27FC236}">
                <a16:creationId xmlns="" xmlns:a16="http://schemas.microsoft.com/office/drawing/2014/main" id="{B8713C5B-940F-458B-A7DC-BEE92C3E1CD0}"/>
              </a:ext>
            </a:extLst>
          </p:cNvPr>
          <p:cNvCxnSpPr>
            <a:cxnSpLocks/>
            <a:stCxn id="28" idx="0"/>
          </p:cNvCxnSpPr>
          <p:nvPr/>
        </p:nvCxnSpPr>
        <p:spPr bwMode="auto">
          <a:xfrm flipV="1">
            <a:off x="4230895" y="2838256"/>
            <a:ext cx="31560" cy="1202640"/>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Arrow Connector 43">
            <a:extLst>
              <a:ext uri="{FF2B5EF4-FFF2-40B4-BE49-F238E27FC236}">
                <a16:creationId xmlns="" xmlns:a16="http://schemas.microsoft.com/office/drawing/2014/main" id="{24F4A985-A952-4B38-ADCC-A04E0323E2D8}"/>
              </a:ext>
            </a:extLst>
          </p:cNvPr>
          <p:cNvCxnSpPr>
            <a:cxnSpLocks/>
            <a:stCxn id="11" idx="2"/>
          </p:cNvCxnSpPr>
          <p:nvPr/>
        </p:nvCxnSpPr>
        <p:spPr bwMode="auto">
          <a:xfrm>
            <a:off x="5566580" y="2847130"/>
            <a:ext cx="38932" cy="1755475"/>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Arrow Connector 45">
            <a:extLst>
              <a:ext uri="{FF2B5EF4-FFF2-40B4-BE49-F238E27FC236}">
                <a16:creationId xmlns="" xmlns:a16="http://schemas.microsoft.com/office/drawing/2014/main" id="{E6C30112-8BCD-4A53-8FAB-00CDF9F86A9B}"/>
              </a:ext>
            </a:extLst>
          </p:cNvPr>
          <p:cNvCxnSpPr>
            <a:cxnSpLocks/>
            <a:stCxn id="11" idx="2"/>
          </p:cNvCxnSpPr>
          <p:nvPr/>
        </p:nvCxnSpPr>
        <p:spPr bwMode="auto">
          <a:xfrm>
            <a:off x="5566580" y="2847130"/>
            <a:ext cx="242490" cy="925697"/>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Arrow Connector 46">
            <a:extLst>
              <a:ext uri="{FF2B5EF4-FFF2-40B4-BE49-F238E27FC236}">
                <a16:creationId xmlns="" xmlns:a16="http://schemas.microsoft.com/office/drawing/2014/main" id="{DBB29F35-A10C-4C21-829D-F1A10787AF31}"/>
              </a:ext>
            </a:extLst>
          </p:cNvPr>
          <p:cNvCxnSpPr>
            <a:cxnSpLocks/>
          </p:cNvCxnSpPr>
          <p:nvPr/>
        </p:nvCxnSpPr>
        <p:spPr bwMode="auto">
          <a:xfrm flipH="1">
            <a:off x="3086764" y="1933634"/>
            <a:ext cx="63369" cy="722953"/>
          </a:xfrm>
          <a:prstGeom prst="straightConnector1">
            <a:avLst/>
          </a:prstGeom>
          <a:solidFill>
            <a:schemeClr val="accent1"/>
          </a:solidFill>
          <a:ln w="19050" cap="flat" cmpd="sng" algn="ctr">
            <a:solidFill>
              <a:srgbClr val="00B05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TextBox 47">
            <a:extLst>
              <a:ext uri="{FF2B5EF4-FFF2-40B4-BE49-F238E27FC236}">
                <a16:creationId xmlns="" xmlns:a16="http://schemas.microsoft.com/office/drawing/2014/main" id="{3C1C0A49-74B1-4D9B-9DE2-6DE6BE85F350}"/>
              </a:ext>
            </a:extLst>
          </p:cNvPr>
          <p:cNvSpPr txBox="1"/>
          <p:nvPr/>
        </p:nvSpPr>
        <p:spPr>
          <a:xfrm>
            <a:off x="2293148" y="1328866"/>
            <a:ext cx="1847588"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Times New Roman" pitchFamily="18" charset="0"/>
                <a:ea typeface="+mn-ea"/>
                <a:cs typeface="+mn-cs"/>
              </a:rPr>
              <a:t>Green arrows – Regular ranging frame exchanges</a:t>
            </a:r>
          </a:p>
        </p:txBody>
      </p:sp>
      <p:sp>
        <p:nvSpPr>
          <p:cNvPr id="49" name="TextBox 48">
            <a:extLst>
              <a:ext uri="{FF2B5EF4-FFF2-40B4-BE49-F238E27FC236}">
                <a16:creationId xmlns="" xmlns:a16="http://schemas.microsoft.com/office/drawing/2014/main" id="{F68F4BA1-6362-4444-A7ED-B056820F89BA}"/>
              </a:ext>
            </a:extLst>
          </p:cNvPr>
          <p:cNvSpPr txBox="1"/>
          <p:nvPr/>
        </p:nvSpPr>
        <p:spPr>
          <a:xfrm>
            <a:off x="1372569" y="4741520"/>
            <a:ext cx="1647437"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70C0"/>
                </a:solidFill>
                <a:effectLst/>
                <a:uLnTx/>
                <a:uFillTx/>
                <a:latin typeface="Times New Roman" pitchFamily="18" charset="0"/>
                <a:ea typeface="+mn-ea"/>
                <a:cs typeface="+mn-cs"/>
              </a:rPr>
              <a:t>Blue arrows – Extra listening opportunities</a:t>
            </a:r>
          </a:p>
        </p:txBody>
      </p:sp>
      <p:cxnSp>
        <p:nvCxnSpPr>
          <p:cNvPr id="50" name="Straight Arrow Connector 49">
            <a:extLst>
              <a:ext uri="{FF2B5EF4-FFF2-40B4-BE49-F238E27FC236}">
                <a16:creationId xmlns="" xmlns:a16="http://schemas.microsoft.com/office/drawing/2014/main" id="{FD7C5F6F-B30E-4D41-94BF-4BF430F6EDE2}"/>
              </a:ext>
            </a:extLst>
          </p:cNvPr>
          <p:cNvCxnSpPr>
            <a:cxnSpLocks/>
          </p:cNvCxnSpPr>
          <p:nvPr/>
        </p:nvCxnSpPr>
        <p:spPr bwMode="auto">
          <a:xfrm flipV="1">
            <a:off x="2662314" y="4358645"/>
            <a:ext cx="248787" cy="379557"/>
          </a:xfrm>
          <a:prstGeom prst="straightConnector1">
            <a:avLst/>
          </a:prstGeom>
          <a:solidFill>
            <a:schemeClr val="accent1"/>
          </a:solidFill>
          <a:ln w="19050" cap="flat" cmpd="sng" algn="ctr">
            <a:solidFill>
              <a:srgbClr val="0070C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Rectangle 85">
            <a:extLst>
              <a:ext uri="{FF2B5EF4-FFF2-40B4-BE49-F238E27FC236}">
                <a16:creationId xmlns="" xmlns:a16="http://schemas.microsoft.com/office/drawing/2014/main" id="{2592C66C-CFDA-4903-B80B-2C9D284C949E}"/>
              </a:ext>
            </a:extLst>
          </p:cNvPr>
          <p:cNvSpPr>
            <a:spLocks noChangeArrowheads="1"/>
          </p:cNvSpPr>
          <p:nvPr/>
        </p:nvSpPr>
        <p:spPr bwMode="auto">
          <a:xfrm>
            <a:off x="3393901" y="2020132"/>
            <a:ext cx="456614"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64" name="Rectangle 85">
            <a:extLst>
              <a:ext uri="{FF2B5EF4-FFF2-40B4-BE49-F238E27FC236}">
                <a16:creationId xmlns="" xmlns:a16="http://schemas.microsoft.com/office/drawing/2014/main" id="{5CE3E043-863E-4124-BDD0-D49E9901979F}"/>
              </a:ext>
            </a:extLst>
          </p:cNvPr>
          <p:cNvSpPr>
            <a:spLocks noChangeArrowheads="1"/>
          </p:cNvSpPr>
          <p:nvPr/>
        </p:nvSpPr>
        <p:spPr bwMode="auto">
          <a:xfrm>
            <a:off x="1182169" y="2032754"/>
            <a:ext cx="476539"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65" name="Rectangle 86">
            <a:extLst>
              <a:ext uri="{FF2B5EF4-FFF2-40B4-BE49-F238E27FC236}">
                <a16:creationId xmlns="" xmlns:a16="http://schemas.microsoft.com/office/drawing/2014/main" id="{56E2105A-C50F-4349-9CA5-512A39924E6D}"/>
              </a:ext>
            </a:extLst>
          </p:cNvPr>
          <p:cNvSpPr>
            <a:spLocks noChangeArrowheads="1"/>
          </p:cNvSpPr>
          <p:nvPr/>
        </p:nvSpPr>
        <p:spPr bwMode="auto">
          <a:xfrm>
            <a:off x="1220804" y="2213581"/>
            <a:ext cx="38472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Poll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TF</a:t>
            </a:r>
          </a:p>
        </p:txBody>
      </p:sp>
      <p:sp>
        <p:nvSpPr>
          <p:cNvPr id="66" name="Rectangle 132">
            <a:extLst>
              <a:ext uri="{FF2B5EF4-FFF2-40B4-BE49-F238E27FC236}">
                <a16:creationId xmlns="" xmlns:a16="http://schemas.microsoft.com/office/drawing/2014/main" id="{EE1DF093-0538-458B-9755-3E0C4C5439B3}"/>
              </a:ext>
            </a:extLst>
          </p:cNvPr>
          <p:cNvSpPr>
            <a:spLocks noChangeArrowheads="1"/>
          </p:cNvSpPr>
          <p:nvPr/>
        </p:nvSpPr>
        <p:spPr bwMode="auto">
          <a:xfrm>
            <a:off x="1803469" y="3226624"/>
            <a:ext cx="277984"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67" name="Rectangle 132">
            <a:extLst>
              <a:ext uri="{FF2B5EF4-FFF2-40B4-BE49-F238E27FC236}">
                <a16:creationId xmlns="" xmlns:a16="http://schemas.microsoft.com/office/drawing/2014/main" id="{4B81C40A-102E-4C97-BEA1-CFE815E1ADF7}"/>
              </a:ext>
            </a:extLst>
          </p:cNvPr>
          <p:cNvSpPr>
            <a:spLocks noChangeArrowheads="1"/>
          </p:cNvSpPr>
          <p:nvPr/>
        </p:nvSpPr>
        <p:spPr bwMode="auto">
          <a:xfrm>
            <a:off x="1815341" y="4050155"/>
            <a:ext cx="277984"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69" name="Rectangle 133">
            <a:extLst>
              <a:ext uri="{FF2B5EF4-FFF2-40B4-BE49-F238E27FC236}">
                <a16:creationId xmlns="" xmlns:a16="http://schemas.microsoft.com/office/drawing/2014/main" id="{A249F3E0-9F94-4180-BE1A-3CF81DC6173F}"/>
              </a:ext>
            </a:extLst>
          </p:cNvPr>
          <p:cNvSpPr>
            <a:spLocks noChangeArrowheads="1"/>
          </p:cNvSpPr>
          <p:nvPr/>
        </p:nvSpPr>
        <p:spPr bwMode="auto">
          <a:xfrm>
            <a:off x="1854546" y="3358393"/>
            <a:ext cx="24119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PR</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70" name="Rectangle 133">
            <a:extLst>
              <a:ext uri="{FF2B5EF4-FFF2-40B4-BE49-F238E27FC236}">
                <a16:creationId xmlns="" xmlns:a16="http://schemas.microsoft.com/office/drawing/2014/main" id="{2C38F23E-1201-4A7F-A981-1B1AED079FC1}"/>
              </a:ext>
            </a:extLst>
          </p:cNvPr>
          <p:cNvSpPr>
            <a:spLocks noChangeArrowheads="1"/>
          </p:cNvSpPr>
          <p:nvPr/>
        </p:nvSpPr>
        <p:spPr bwMode="auto">
          <a:xfrm>
            <a:off x="1875838" y="4207997"/>
            <a:ext cx="24119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PR</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72" name="Rectangle 52">
            <a:extLst>
              <a:ext uri="{FF2B5EF4-FFF2-40B4-BE49-F238E27FC236}">
                <a16:creationId xmlns="" xmlns:a16="http://schemas.microsoft.com/office/drawing/2014/main" id="{F5B559FF-4016-4CCC-8242-370B99883062}"/>
              </a:ext>
            </a:extLst>
          </p:cNvPr>
          <p:cNvSpPr>
            <a:spLocks noChangeArrowheads="1"/>
          </p:cNvSpPr>
          <p:nvPr/>
        </p:nvSpPr>
        <p:spPr bwMode="auto">
          <a:xfrm>
            <a:off x="6572768" y="2023408"/>
            <a:ext cx="45722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3" name="Rectangle 52">
            <a:extLst>
              <a:ext uri="{FF2B5EF4-FFF2-40B4-BE49-F238E27FC236}">
                <a16:creationId xmlns="" xmlns:a16="http://schemas.microsoft.com/office/drawing/2014/main" id="{6F331C25-2F41-45FF-B891-227E1C2490CD}"/>
              </a:ext>
            </a:extLst>
          </p:cNvPr>
          <p:cNvSpPr>
            <a:spLocks noChangeArrowheads="1"/>
          </p:cNvSpPr>
          <p:nvPr/>
        </p:nvSpPr>
        <p:spPr bwMode="auto">
          <a:xfrm>
            <a:off x="7248168" y="2977858"/>
            <a:ext cx="536575" cy="788515"/>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cxnSp>
        <p:nvCxnSpPr>
          <p:cNvPr id="79" name="Straight Arrow Connector 78">
            <a:extLst>
              <a:ext uri="{FF2B5EF4-FFF2-40B4-BE49-F238E27FC236}">
                <a16:creationId xmlns="" xmlns:a16="http://schemas.microsoft.com/office/drawing/2014/main" id="{A6558B07-9DE9-4BF9-A166-7A58D78334A7}"/>
              </a:ext>
            </a:extLst>
          </p:cNvPr>
          <p:cNvCxnSpPr/>
          <p:nvPr/>
        </p:nvCxnSpPr>
        <p:spPr bwMode="auto">
          <a:xfrm>
            <a:off x="3086764" y="3781519"/>
            <a:ext cx="0" cy="835869"/>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Rectangle 52">
            <a:extLst>
              <a:ext uri="{FF2B5EF4-FFF2-40B4-BE49-F238E27FC236}">
                <a16:creationId xmlns="" xmlns:a16="http://schemas.microsoft.com/office/drawing/2014/main" id="{5B1E0989-DA06-4552-8770-6C4AD9AA77FF}"/>
              </a:ext>
            </a:extLst>
          </p:cNvPr>
          <p:cNvSpPr>
            <a:spLocks noChangeArrowheads="1"/>
          </p:cNvSpPr>
          <p:nvPr/>
        </p:nvSpPr>
        <p:spPr bwMode="auto">
          <a:xfrm>
            <a:off x="7264331" y="3830178"/>
            <a:ext cx="536575" cy="735841"/>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92" name="Rectangle 53">
            <a:extLst>
              <a:ext uri="{FF2B5EF4-FFF2-40B4-BE49-F238E27FC236}">
                <a16:creationId xmlns="" xmlns:a16="http://schemas.microsoft.com/office/drawing/2014/main" id="{EE898653-C426-4341-BD13-29E14C202D42}"/>
              </a:ext>
            </a:extLst>
          </p:cNvPr>
          <p:cNvSpPr>
            <a:spLocks noChangeArrowheads="1"/>
          </p:cNvSpPr>
          <p:nvPr/>
        </p:nvSpPr>
        <p:spPr bwMode="auto">
          <a:xfrm>
            <a:off x="6583100" y="2112306"/>
            <a:ext cx="436563"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en-US" sz="1100" dirty="0">
                <a:solidFill>
                  <a:srgbClr val="000000"/>
                </a:solidFill>
                <a:latin typeface="Calibri" panose="020F0502020204030204" pitchFamily="34" charset="0"/>
              </a:rPr>
              <a:t>I</a:t>
            </a:r>
            <a:r>
              <a:rPr kumimoji="0" lang="en-US" altLang="en-US" sz="11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STA </a:t>
            </a: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to </a:t>
            </a:r>
            <a:r>
              <a:rPr lang="en-US" altLang="en-US" sz="1100" dirty="0" err="1">
                <a:solidFill>
                  <a:srgbClr val="000000"/>
                </a:solidFill>
                <a:latin typeface="Calibri" panose="020F0502020204030204" pitchFamily="34" charset="0"/>
              </a:rPr>
              <a:t>R</a:t>
            </a:r>
            <a:r>
              <a:rPr kumimoji="0" lang="en-US" altLang="en-US" sz="11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STA</a:t>
            </a:r>
            <a:endPar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LMR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TF</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93" name="Rectangle 52">
            <a:extLst>
              <a:ext uri="{FF2B5EF4-FFF2-40B4-BE49-F238E27FC236}">
                <a16:creationId xmlns="" xmlns:a16="http://schemas.microsoft.com/office/drawing/2014/main" id="{9EDAC50B-0260-4BEF-AE55-E730F6F08351}"/>
              </a:ext>
            </a:extLst>
          </p:cNvPr>
          <p:cNvSpPr>
            <a:spLocks noChangeArrowheads="1"/>
          </p:cNvSpPr>
          <p:nvPr/>
        </p:nvSpPr>
        <p:spPr bwMode="auto">
          <a:xfrm>
            <a:off x="5957125" y="2024932"/>
            <a:ext cx="45722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94" name="Rectangle 53">
            <a:extLst>
              <a:ext uri="{FF2B5EF4-FFF2-40B4-BE49-F238E27FC236}">
                <a16:creationId xmlns="" xmlns:a16="http://schemas.microsoft.com/office/drawing/2014/main" id="{0544C364-EDF9-492E-BE50-E71403FC1D2E}"/>
              </a:ext>
            </a:extLst>
          </p:cNvPr>
          <p:cNvSpPr>
            <a:spLocks noChangeArrowheads="1"/>
          </p:cNvSpPr>
          <p:nvPr/>
        </p:nvSpPr>
        <p:spPr bwMode="auto">
          <a:xfrm>
            <a:off x="5977356" y="2051149"/>
            <a:ext cx="43787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en-US" dirty="0" err="1">
                <a:solidFill>
                  <a:srgbClr val="000000"/>
                </a:solidFill>
                <a:latin typeface="Calibri" panose="020F0502020204030204" pitchFamily="34" charset="0"/>
              </a:rPr>
              <a:t>R</a:t>
            </a:r>
            <a:r>
              <a:rPr kumimoji="0" lang="en-US" altLang="en-US" sz="12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STA </a:t>
            </a: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to</a:t>
            </a:r>
          </a:p>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en-US" dirty="0">
                <a:solidFill>
                  <a:srgbClr val="000000"/>
                </a:solidFill>
                <a:latin typeface="Calibri" panose="020F0502020204030204" pitchFamily="34" charset="0"/>
              </a:rPr>
              <a:t>I</a:t>
            </a:r>
            <a:r>
              <a:rPr kumimoji="0" lang="en-US" altLang="en-US" sz="12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STA</a:t>
            </a:r>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LMR</a:t>
            </a:r>
            <a:endPar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96" name="Rectangle 86">
            <a:extLst>
              <a:ext uri="{FF2B5EF4-FFF2-40B4-BE49-F238E27FC236}">
                <a16:creationId xmlns="" xmlns:a16="http://schemas.microsoft.com/office/drawing/2014/main" id="{6552E1E5-EFEE-498A-8BB4-D8AD885EC59A}"/>
              </a:ext>
            </a:extLst>
          </p:cNvPr>
          <p:cNvSpPr>
            <a:spLocks noChangeArrowheads="1"/>
          </p:cNvSpPr>
          <p:nvPr/>
        </p:nvSpPr>
        <p:spPr bwMode="auto">
          <a:xfrm>
            <a:off x="3450242" y="2135826"/>
            <a:ext cx="3847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05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t>
            </a: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TF </a:t>
            </a:r>
            <a:endParaRPr kumimoji="0" lang="en-US" alt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98" name="Rectangle 133">
            <a:extLst>
              <a:ext uri="{FF2B5EF4-FFF2-40B4-BE49-F238E27FC236}">
                <a16:creationId xmlns="" xmlns:a16="http://schemas.microsoft.com/office/drawing/2014/main" id="{3091DDAE-E704-4C4A-91DD-B177F6500ADD}"/>
              </a:ext>
            </a:extLst>
          </p:cNvPr>
          <p:cNvSpPr>
            <a:spLocks noChangeArrowheads="1"/>
          </p:cNvSpPr>
          <p:nvPr/>
        </p:nvSpPr>
        <p:spPr bwMode="auto">
          <a:xfrm>
            <a:off x="7297380" y="3071913"/>
            <a:ext cx="4381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en-US" dirty="0" smtClean="0">
                <a:solidFill>
                  <a:srgbClr val="000000"/>
                </a:solidFill>
                <a:latin typeface="Calibri" panose="020F0502020204030204" pitchFamily="34" charset="0"/>
              </a:rPr>
              <a:t>IS</a:t>
            </a:r>
            <a:r>
              <a:rPr kumimoji="0" lang="en-US" altLang="en-US" sz="12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TA </a:t>
            </a: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to </a:t>
            </a:r>
            <a:r>
              <a:rPr lang="en-US" altLang="en-US" dirty="0" err="1">
                <a:solidFill>
                  <a:srgbClr val="000000"/>
                </a:solidFill>
                <a:latin typeface="Calibri" panose="020F0502020204030204" pitchFamily="34" charset="0"/>
              </a:rPr>
              <a:t>R</a:t>
            </a:r>
            <a:r>
              <a:rPr kumimoji="0" lang="en-US" altLang="en-US" sz="12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STA</a:t>
            </a:r>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LMR</a:t>
            </a:r>
            <a:endPar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100" name="Rectangle 52">
            <a:extLst>
              <a:ext uri="{FF2B5EF4-FFF2-40B4-BE49-F238E27FC236}">
                <a16:creationId xmlns="" xmlns:a16="http://schemas.microsoft.com/office/drawing/2014/main" id="{B825992D-8FFE-4C8D-AB76-074DAC271B0F}"/>
              </a:ext>
            </a:extLst>
          </p:cNvPr>
          <p:cNvSpPr>
            <a:spLocks noChangeArrowheads="1"/>
          </p:cNvSpPr>
          <p:nvPr/>
        </p:nvSpPr>
        <p:spPr bwMode="auto">
          <a:xfrm>
            <a:off x="7856713" y="2007398"/>
            <a:ext cx="457228" cy="834392"/>
          </a:xfrm>
          <a:prstGeom prst="rect">
            <a:avLst/>
          </a:prstGeom>
          <a:solidFill>
            <a:srgbClr val="FFCCCC"/>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01" name="Rectangle 52">
            <a:extLst>
              <a:ext uri="{FF2B5EF4-FFF2-40B4-BE49-F238E27FC236}">
                <a16:creationId xmlns="" xmlns:a16="http://schemas.microsoft.com/office/drawing/2014/main" id="{6A5EFF42-55EA-4E4C-8A2E-CC2E46F59428}"/>
              </a:ext>
            </a:extLst>
          </p:cNvPr>
          <p:cNvSpPr>
            <a:spLocks noChangeArrowheads="1"/>
          </p:cNvSpPr>
          <p:nvPr/>
        </p:nvSpPr>
        <p:spPr bwMode="auto">
          <a:xfrm>
            <a:off x="8418958" y="2007398"/>
            <a:ext cx="457228" cy="834392"/>
          </a:xfrm>
          <a:prstGeom prst="rect">
            <a:avLst/>
          </a:prstGeom>
          <a:solidFill>
            <a:srgbClr val="FFCCCC"/>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02" name="Rectangle 53">
            <a:extLst>
              <a:ext uri="{FF2B5EF4-FFF2-40B4-BE49-F238E27FC236}">
                <a16:creationId xmlns="" xmlns:a16="http://schemas.microsoft.com/office/drawing/2014/main" id="{5352F5BD-2B72-445C-AB3D-5FA839C095DF}"/>
              </a:ext>
            </a:extLst>
          </p:cNvPr>
          <p:cNvSpPr>
            <a:spLocks noChangeArrowheads="1"/>
          </p:cNvSpPr>
          <p:nvPr/>
        </p:nvSpPr>
        <p:spPr bwMode="auto">
          <a:xfrm>
            <a:off x="7867100" y="2057851"/>
            <a:ext cx="43656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Frame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1</a:t>
            </a:r>
          </a:p>
        </p:txBody>
      </p:sp>
      <p:sp>
        <p:nvSpPr>
          <p:cNvPr id="103" name="Rectangle 53">
            <a:extLst>
              <a:ext uri="{FF2B5EF4-FFF2-40B4-BE49-F238E27FC236}">
                <a16:creationId xmlns="" xmlns:a16="http://schemas.microsoft.com/office/drawing/2014/main" id="{FCEC3ACA-D71B-4FD1-ACB9-3DD0AB53031F}"/>
              </a:ext>
            </a:extLst>
          </p:cNvPr>
          <p:cNvSpPr>
            <a:spLocks noChangeArrowheads="1"/>
          </p:cNvSpPr>
          <p:nvPr/>
        </p:nvSpPr>
        <p:spPr bwMode="auto">
          <a:xfrm>
            <a:off x="8439623" y="2085973"/>
            <a:ext cx="43656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Frame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2</a:t>
            </a:r>
          </a:p>
        </p:txBody>
      </p:sp>
      <p:sp>
        <p:nvSpPr>
          <p:cNvPr id="105" name="Left Brace 104">
            <a:extLst>
              <a:ext uri="{FF2B5EF4-FFF2-40B4-BE49-F238E27FC236}">
                <a16:creationId xmlns="" xmlns:a16="http://schemas.microsoft.com/office/drawing/2014/main" id="{F8FA1CCE-95EA-4B45-8F62-9F74FA44B375}"/>
              </a:ext>
            </a:extLst>
          </p:cNvPr>
          <p:cNvSpPr/>
          <p:nvPr/>
        </p:nvSpPr>
        <p:spPr bwMode="auto">
          <a:xfrm rot="16200000">
            <a:off x="4402398" y="1976379"/>
            <a:ext cx="245620" cy="6608808"/>
          </a:xfrm>
          <a:prstGeom prst="lef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06" name="TextBox 105">
            <a:extLst>
              <a:ext uri="{FF2B5EF4-FFF2-40B4-BE49-F238E27FC236}">
                <a16:creationId xmlns="" xmlns:a16="http://schemas.microsoft.com/office/drawing/2014/main" id="{87E84A74-73C1-47D1-B936-80B60B7E69AD}"/>
              </a:ext>
            </a:extLst>
          </p:cNvPr>
          <p:cNvSpPr txBox="1"/>
          <p:nvPr/>
        </p:nvSpPr>
        <p:spPr>
          <a:xfrm>
            <a:off x="3096322" y="5395293"/>
            <a:ext cx="3181320" cy="369332"/>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800" dirty="0" smtClean="0">
                <a:solidFill>
                  <a:srgbClr val="000000"/>
                </a:solidFill>
              </a:rPr>
              <a:t>Frames in TB Ranging protocol</a:t>
            </a:r>
            <a:endPar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107" name="Left Brace 106">
            <a:extLst>
              <a:ext uri="{FF2B5EF4-FFF2-40B4-BE49-F238E27FC236}">
                <a16:creationId xmlns="" xmlns:a16="http://schemas.microsoft.com/office/drawing/2014/main" id="{96123795-0126-4D20-AF19-5093017CA2B7}"/>
              </a:ext>
            </a:extLst>
          </p:cNvPr>
          <p:cNvSpPr/>
          <p:nvPr/>
        </p:nvSpPr>
        <p:spPr bwMode="auto">
          <a:xfrm rot="16200000">
            <a:off x="8332551" y="4781224"/>
            <a:ext cx="172814" cy="946850"/>
          </a:xfrm>
          <a:prstGeom prst="lef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08" name="TextBox 107">
            <a:extLst>
              <a:ext uri="{FF2B5EF4-FFF2-40B4-BE49-F238E27FC236}">
                <a16:creationId xmlns="" xmlns:a16="http://schemas.microsoft.com/office/drawing/2014/main" id="{32F84FB9-BD1F-4816-9B2E-D8669700CADB}"/>
              </a:ext>
            </a:extLst>
          </p:cNvPr>
          <p:cNvSpPr txBox="1"/>
          <p:nvPr/>
        </p:nvSpPr>
        <p:spPr>
          <a:xfrm>
            <a:off x="7343801" y="5477179"/>
            <a:ext cx="1800199" cy="83099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600" b="1" dirty="0" smtClean="0">
                <a:solidFill>
                  <a:srgbClr val="FF0000"/>
                </a:solidFill>
              </a:rPr>
              <a:t>Extra frames for Passive Location Ranging</a:t>
            </a:r>
            <a:r>
              <a:rPr kumimoji="0" lang="en-US" sz="1600" b="1" i="0" u="none" strike="noStrike" kern="1200" cap="none" spc="0" normalizeH="0" baseline="0" noProof="0" dirty="0" smtClean="0">
                <a:ln>
                  <a:noFill/>
                </a:ln>
                <a:solidFill>
                  <a:srgbClr val="FF0000"/>
                </a:solidFill>
                <a:effectLst/>
                <a:uLnTx/>
                <a:uFillTx/>
              </a:rPr>
              <a:t> </a:t>
            </a:r>
            <a:r>
              <a:rPr kumimoji="0" lang="en-US" sz="1600" b="1" i="0" u="none" strike="noStrike" kern="1200" cap="none" spc="0" normalizeH="0" baseline="0" noProof="0" dirty="0">
                <a:ln>
                  <a:noFill/>
                </a:ln>
                <a:solidFill>
                  <a:srgbClr val="FF0000"/>
                </a:solidFill>
                <a:effectLst/>
                <a:uLnTx/>
                <a:uFillTx/>
              </a:rPr>
              <a:t>Protocol</a:t>
            </a:r>
          </a:p>
        </p:txBody>
      </p:sp>
      <p:sp>
        <p:nvSpPr>
          <p:cNvPr id="68" name="Rectangle 133">
            <a:extLst>
              <a:ext uri="{FF2B5EF4-FFF2-40B4-BE49-F238E27FC236}">
                <a16:creationId xmlns="" xmlns:a16="http://schemas.microsoft.com/office/drawing/2014/main" id="{30A05A1E-3EF9-4239-B1F4-F901DEAA1F79}"/>
              </a:ext>
            </a:extLst>
          </p:cNvPr>
          <p:cNvSpPr>
            <a:spLocks noChangeArrowheads="1"/>
          </p:cNvSpPr>
          <p:nvPr/>
        </p:nvSpPr>
        <p:spPr bwMode="auto">
          <a:xfrm>
            <a:off x="7313543" y="3897283"/>
            <a:ext cx="4381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en-US" dirty="0">
                <a:solidFill>
                  <a:srgbClr val="000000"/>
                </a:solidFill>
                <a:latin typeface="Calibri" panose="020F0502020204030204" pitchFamily="34" charset="0"/>
              </a:rPr>
              <a:t>I</a:t>
            </a:r>
            <a:r>
              <a:rPr kumimoji="0" lang="en-US" altLang="en-US" sz="12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STA </a:t>
            </a: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to </a:t>
            </a:r>
            <a:r>
              <a:rPr lang="en-US" altLang="en-US" dirty="0" err="1">
                <a:solidFill>
                  <a:srgbClr val="000000"/>
                </a:solidFill>
                <a:latin typeface="Calibri" panose="020F0502020204030204" pitchFamily="34" charset="0"/>
              </a:rPr>
              <a:t>R</a:t>
            </a:r>
            <a:r>
              <a:rPr kumimoji="0" lang="en-US" altLang="en-US" sz="12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STA</a:t>
            </a:r>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LMR</a:t>
            </a:r>
            <a:endPar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74" name="Left Brace 73">
            <a:extLst>
              <a:ext uri="{FF2B5EF4-FFF2-40B4-BE49-F238E27FC236}">
                <a16:creationId xmlns="" xmlns:a16="http://schemas.microsoft.com/office/drawing/2014/main" id="{83FAF085-D4E2-4D40-9D15-0CA6333052C2}"/>
              </a:ext>
            </a:extLst>
          </p:cNvPr>
          <p:cNvSpPr/>
          <p:nvPr/>
        </p:nvSpPr>
        <p:spPr bwMode="auto">
          <a:xfrm rot="5400000">
            <a:off x="8269136" y="1354288"/>
            <a:ext cx="172814" cy="946850"/>
          </a:xfrm>
          <a:prstGeom prst="lef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8" name="TextBox 7">
            <a:extLst>
              <a:ext uri="{FF2B5EF4-FFF2-40B4-BE49-F238E27FC236}">
                <a16:creationId xmlns="" xmlns:a16="http://schemas.microsoft.com/office/drawing/2014/main" id="{1F07F36B-A5EE-4F99-8481-5CE15544FB0E}"/>
              </a:ext>
            </a:extLst>
          </p:cNvPr>
          <p:cNvSpPr txBox="1"/>
          <p:nvPr/>
        </p:nvSpPr>
        <p:spPr>
          <a:xfrm>
            <a:off x="7746338" y="1293338"/>
            <a:ext cx="1345240" cy="461665"/>
          </a:xfrm>
          <a:prstGeom prst="rect">
            <a:avLst/>
          </a:prstGeom>
          <a:noFill/>
        </p:spPr>
        <p:txBody>
          <a:bodyPr wrap="non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LMR broadcasting</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(Details TBD)</a:t>
            </a:r>
          </a:p>
        </p:txBody>
      </p:sp>
      <p:sp>
        <p:nvSpPr>
          <p:cNvPr id="71" name="TextBox 70">
            <a:extLst>
              <a:ext uri="{FF2B5EF4-FFF2-40B4-BE49-F238E27FC236}">
                <a16:creationId xmlns="" xmlns:a16="http://schemas.microsoft.com/office/drawing/2014/main" id="{52CFB9CD-74C0-43C3-824C-A4AB37C6640E}"/>
              </a:ext>
            </a:extLst>
          </p:cNvPr>
          <p:cNvSpPr txBox="1"/>
          <p:nvPr/>
        </p:nvSpPr>
        <p:spPr>
          <a:xfrm>
            <a:off x="503623" y="5784956"/>
            <a:ext cx="6574013" cy="523220"/>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B050"/>
                </a:solidFill>
                <a:effectLst/>
                <a:uLnTx/>
                <a:uFillTx/>
                <a:latin typeface="Times New Roman" pitchFamily="18" charset="0"/>
                <a:ea typeface="+mn-ea"/>
                <a:cs typeface="+mn-cs"/>
              </a:rPr>
              <a:t>Enables client station receiving the NDPs and LMR reporting to calculate its location using TDOA relations.</a:t>
            </a:r>
          </a:p>
        </p:txBody>
      </p:sp>
    </p:spTree>
    <p:extLst>
      <p:ext uri="{BB962C8B-B14F-4D97-AF65-F5344CB8AC3E}">
        <p14:creationId xmlns:p14="http://schemas.microsoft.com/office/powerpoint/2010/main" val="2283056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Combined Active and Passive Ranging</a:t>
            </a:r>
            <a:endParaRPr lang="en-US" dirty="0"/>
          </a:p>
        </p:txBody>
      </p:sp>
      <p:sp>
        <p:nvSpPr>
          <p:cNvPr id="4" name="Footer Placeholder 3"/>
          <p:cNvSpPr>
            <a:spLocks noGrp="1"/>
          </p:cNvSpPr>
          <p:nvPr>
            <p:ph type="ftr" sz="quarter" idx="10"/>
          </p:nvPr>
        </p:nvSpPr>
        <p:spPr/>
        <p:txBody>
          <a:bodyPr/>
          <a:lstStyle/>
          <a:p>
            <a:r>
              <a:rPr lang="en-GB" smtClean="0"/>
              <a:t>Erik Lindskog, Samsung </a:t>
            </a:r>
            <a:endParaRPr lang="en-GB"/>
          </a:p>
        </p:txBody>
      </p:sp>
      <p:sp>
        <p:nvSpPr>
          <p:cNvPr id="5" name="Slide Number Placeholder 4"/>
          <p:cNvSpPr>
            <a:spLocks noGrp="1"/>
          </p:cNvSpPr>
          <p:nvPr>
            <p:ph type="sldNum" sz="quarter" idx="11"/>
          </p:nvPr>
        </p:nvSpPr>
        <p:spPr>
          <a:prstGeom prst="rect">
            <a:avLst/>
          </a:prstGeom>
        </p:spPr>
        <p:txBody>
          <a:bodyPr/>
          <a:lstStyle/>
          <a:p>
            <a:r>
              <a:rPr lang="en-GB"/>
              <a:t>Slide </a:t>
            </a:r>
            <a:fld id="{06B781AF-4CCF-49B0-A572-DE54FBE5D942}" type="slidenum">
              <a:rPr lang="en-GB" smtClean="0"/>
              <a:pPr/>
              <a:t>24</a:t>
            </a:fld>
            <a:endParaRPr lang="en-GB"/>
          </a:p>
        </p:txBody>
      </p:sp>
      <p:sp>
        <p:nvSpPr>
          <p:cNvPr id="37" name="TextBox 36"/>
          <p:cNvSpPr txBox="1"/>
          <p:nvPr/>
        </p:nvSpPr>
        <p:spPr>
          <a:xfrm>
            <a:off x="6009681" y="3594438"/>
            <a:ext cx="2448519" cy="261610"/>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1100" kern="0" dirty="0">
                <a:solidFill>
                  <a:srgbClr val="000000"/>
                </a:solidFill>
                <a:latin typeface="Times New Roman" pitchFamily="18" charset="0"/>
                <a:ea typeface="MS Gothic"/>
              </a:rPr>
              <a:t>Client </a:t>
            </a:r>
            <a:r>
              <a:rPr lang="en-US" sz="1100" kern="0" dirty="0" smtClean="0">
                <a:solidFill>
                  <a:srgbClr val="000000"/>
                </a:solidFill>
                <a:latin typeface="Times New Roman" pitchFamily="18" charset="0"/>
                <a:ea typeface="MS Gothic"/>
              </a:rPr>
              <a:t>STA to </a:t>
            </a:r>
            <a:r>
              <a:rPr lang="en-US" sz="1100" kern="0" dirty="0">
                <a:solidFill>
                  <a:srgbClr val="000000"/>
                </a:solidFill>
                <a:latin typeface="Times New Roman" pitchFamily="18" charset="0"/>
                <a:ea typeface="MS Gothic"/>
              </a:rPr>
              <a:t>be </a:t>
            </a:r>
            <a:r>
              <a:rPr lang="en-US" sz="1100" kern="0" dirty="0" smtClean="0">
                <a:solidFill>
                  <a:srgbClr val="000000"/>
                </a:solidFill>
                <a:latin typeface="Times New Roman" pitchFamily="18" charset="0"/>
                <a:ea typeface="MS Gothic"/>
              </a:rPr>
              <a:t>located – mobile ISTA </a:t>
            </a:r>
            <a:endParaRPr lang="en-US" sz="1100" kern="0" dirty="0">
              <a:solidFill>
                <a:srgbClr val="000000"/>
              </a:solidFill>
              <a:latin typeface="Times New Roman" pitchFamily="18" charset="0"/>
              <a:ea typeface="MS Gothic"/>
            </a:endParaRPr>
          </a:p>
        </p:txBody>
      </p:sp>
      <p:cxnSp>
        <p:nvCxnSpPr>
          <p:cNvPr id="18" name="Straight Arrow Connector 17"/>
          <p:cNvCxnSpPr/>
          <p:nvPr/>
        </p:nvCxnSpPr>
        <p:spPr bwMode="auto">
          <a:xfrm flipH="1" flipV="1">
            <a:off x="2253698" y="5189722"/>
            <a:ext cx="1595336" cy="308222"/>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p:cNvCxnSpPr/>
          <p:nvPr/>
        </p:nvCxnSpPr>
        <p:spPr bwMode="auto">
          <a:xfrm>
            <a:off x="2227130" y="5367548"/>
            <a:ext cx="1663712" cy="354462"/>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TextBox 32"/>
          <p:cNvSpPr txBox="1"/>
          <p:nvPr/>
        </p:nvSpPr>
        <p:spPr>
          <a:xfrm>
            <a:off x="1523445" y="3650349"/>
            <a:ext cx="1569499" cy="276999"/>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1200" kern="0" dirty="0">
                <a:solidFill>
                  <a:srgbClr val="000000"/>
                </a:solidFill>
                <a:latin typeface="Times New Roman" pitchFamily="18" charset="0"/>
                <a:ea typeface="MS Gothic"/>
              </a:rPr>
              <a:t>Access </a:t>
            </a:r>
            <a:r>
              <a:rPr lang="en-US" sz="1200" kern="0" dirty="0" smtClean="0">
                <a:solidFill>
                  <a:srgbClr val="000000"/>
                </a:solidFill>
                <a:latin typeface="Times New Roman" pitchFamily="18" charset="0"/>
                <a:ea typeface="MS Gothic"/>
              </a:rPr>
              <a:t>Point - RSTA</a:t>
            </a:r>
            <a:endParaRPr lang="en-US" sz="1200" kern="0" dirty="0">
              <a:solidFill>
                <a:srgbClr val="000000"/>
              </a:solidFill>
              <a:latin typeface="Times New Roman" pitchFamily="18" charset="0"/>
              <a:ea typeface="MS Gothic"/>
            </a:endParaRPr>
          </a:p>
        </p:txBody>
      </p:sp>
      <p:sp>
        <p:nvSpPr>
          <p:cNvPr id="60" name="TextBox 59"/>
          <p:cNvSpPr txBox="1"/>
          <p:nvPr/>
        </p:nvSpPr>
        <p:spPr>
          <a:xfrm>
            <a:off x="3093517" y="1447063"/>
            <a:ext cx="2428870" cy="461665"/>
          </a:xfrm>
          <a:prstGeom prst="rect">
            <a:avLst/>
          </a:prstGeom>
          <a:noFill/>
        </p:spPr>
        <p:txBody>
          <a:bodyPr wrap="none" rtlCol="0">
            <a:spAutoFit/>
          </a:bodyPr>
          <a:lstStyle/>
          <a:p>
            <a:r>
              <a:rPr lang="en-US" dirty="0">
                <a:solidFill>
                  <a:srgbClr val="000000"/>
                </a:solidFill>
              </a:rPr>
              <a:t>Example Scenario</a:t>
            </a:r>
          </a:p>
        </p:txBody>
      </p:sp>
      <p:pic>
        <p:nvPicPr>
          <p:cNvPr id="71" name="Picture 7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6700" y="1670042"/>
            <a:ext cx="1007652" cy="839710"/>
          </a:xfrm>
          <a:prstGeom prst="rect">
            <a:avLst/>
          </a:prstGeom>
        </p:spPr>
      </p:pic>
      <p:pic>
        <p:nvPicPr>
          <p:cNvPr id="72" name="Picture 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61404" y="1781153"/>
            <a:ext cx="847614" cy="847614"/>
          </a:xfrm>
          <a:prstGeom prst="rect">
            <a:avLst/>
          </a:prstGeom>
        </p:spPr>
      </p:pic>
      <p:pic>
        <p:nvPicPr>
          <p:cNvPr id="73" name="Picture 7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38834" y="4867518"/>
            <a:ext cx="893198" cy="854492"/>
          </a:xfrm>
          <a:prstGeom prst="rect">
            <a:avLst/>
          </a:prstGeom>
        </p:spPr>
      </p:pic>
      <p:pic>
        <p:nvPicPr>
          <p:cNvPr id="75" name="Picture 7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459059" y="5000090"/>
            <a:ext cx="907640" cy="907640"/>
          </a:xfrm>
          <a:prstGeom prst="rect">
            <a:avLst/>
          </a:prstGeom>
        </p:spPr>
      </p:pic>
      <p:pic>
        <p:nvPicPr>
          <p:cNvPr id="76" name="Picture 7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930487" y="5520973"/>
            <a:ext cx="754931" cy="669624"/>
          </a:xfrm>
          <a:prstGeom prst="rect">
            <a:avLst/>
          </a:prstGeom>
        </p:spPr>
      </p:pic>
      <p:pic>
        <p:nvPicPr>
          <p:cNvPr id="80" name="Picture 7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931167" y="3340233"/>
            <a:ext cx="1187031" cy="667705"/>
          </a:xfrm>
          <a:prstGeom prst="rect">
            <a:avLst/>
          </a:prstGeom>
        </p:spPr>
      </p:pic>
      <p:sp>
        <p:nvSpPr>
          <p:cNvPr id="82" name="TextBox 81"/>
          <p:cNvSpPr txBox="1"/>
          <p:nvPr/>
        </p:nvSpPr>
        <p:spPr>
          <a:xfrm>
            <a:off x="379257" y="2552943"/>
            <a:ext cx="1532792" cy="276999"/>
          </a:xfrm>
          <a:prstGeom prst="rect">
            <a:avLst/>
          </a:prstGeom>
          <a:noFill/>
        </p:spPr>
        <p:txBody>
          <a:bodyPr wrap="none" rtlCol="0">
            <a:spAutoFit/>
          </a:bodyPr>
          <a:lstStyle/>
          <a:p>
            <a:pPr defTabSz="914400" eaLnBrk="1" fontAlgn="auto" hangingPunct="1">
              <a:spcBef>
                <a:spcPts val="0"/>
              </a:spcBef>
              <a:spcAft>
                <a:spcPts val="0"/>
              </a:spcAft>
              <a:buClrTx/>
              <a:buSzTx/>
              <a:buFontTx/>
              <a:buNone/>
              <a:defRPr/>
            </a:pPr>
            <a:r>
              <a:rPr lang="en-US" sz="1200" kern="0" dirty="0">
                <a:solidFill>
                  <a:srgbClr val="000000"/>
                </a:solidFill>
                <a:latin typeface="Times New Roman" pitchFamily="18" charset="0"/>
                <a:ea typeface="MS Gothic"/>
              </a:rPr>
              <a:t>Anchor </a:t>
            </a:r>
            <a:r>
              <a:rPr lang="en-US" sz="1200" kern="0" dirty="0" smtClean="0">
                <a:solidFill>
                  <a:srgbClr val="000000"/>
                </a:solidFill>
                <a:latin typeface="Times New Roman" pitchFamily="18" charset="0"/>
                <a:ea typeface="MS Gothic"/>
              </a:rPr>
              <a:t>Client - ISTA</a:t>
            </a:r>
            <a:endParaRPr lang="en-US" sz="1200" kern="0" dirty="0">
              <a:solidFill>
                <a:srgbClr val="000000"/>
              </a:solidFill>
              <a:latin typeface="Times New Roman" pitchFamily="18" charset="0"/>
              <a:ea typeface="MS Gothic"/>
            </a:endParaRPr>
          </a:p>
        </p:txBody>
      </p:sp>
      <p:pic>
        <p:nvPicPr>
          <p:cNvPr id="83" name="Picture 8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949912" y="3388326"/>
            <a:ext cx="944798" cy="708599"/>
          </a:xfrm>
          <a:prstGeom prst="rect">
            <a:avLst/>
          </a:prstGeom>
        </p:spPr>
      </p:pic>
      <p:sp>
        <p:nvSpPr>
          <p:cNvPr id="84" name="TextBox 83"/>
          <p:cNvSpPr txBox="1"/>
          <p:nvPr/>
        </p:nvSpPr>
        <p:spPr>
          <a:xfrm>
            <a:off x="2435607" y="5735772"/>
            <a:ext cx="1532792" cy="276999"/>
          </a:xfrm>
          <a:prstGeom prst="rect">
            <a:avLst/>
          </a:prstGeom>
          <a:noFill/>
        </p:spPr>
        <p:txBody>
          <a:bodyPr wrap="none" rtlCol="0">
            <a:spAutoFit/>
          </a:bodyPr>
          <a:lstStyle/>
          <a:p>
            <a:pPr defTabSz="914400" eaLnBrk="1" fontAlgn="auto" hangingPunct="1">
              <a:spcBef>
                <a:spcPts val="0"/>
              </a:spcBef>
              <a:spcAft>
                <a:spcPts val="0"/>
              </a:spcAft>
              <a:buClrTx/>
              <a:buSzTx/>
              <a:buFontTx/>
              <a:buNone/>
              <a:defRPr/>
            </a:pPr>
            <a:r>
              <a:rPr lang="en-US" sz="1200" kern="0" dirty="0">
                <a:solidFill>
                  <a:srgbClr val="000000"/>
                </a:solidFill>
                <a:latin typeface="Times New Roman" pitchFamily="18" charset="0"/>
                <a:ea typeface="MS Gothic"/>
              </a:rPr>
              <a:t>Anchor </a:t>
            </a:r>
            <a:r>
              <a:rPr lang="en-US" sz="1200" kern="0" dirty="0" smtClean="0">
                <a:solidFill>
                  <a:srgbClr val="000000"/>
                </a:solidFill>
                <a:latin typeface="Times New Roman" pitchFamily="18" charset="0"/>
                <a:ea typeface="MS Gothic"/>
              </a:rPr>
              <a:t>Client - ISTA</a:t>
            </a:r>
            <a:endParaRPr lang="en-US" sz="1200" kern="0" dirty="0">
              <a:solidFill>
                <a:srgbClr val="000000"/>
              </a:solidFill>
              <a:latin typeface="Times New Roman" pitchFamily="18" charset="0"/>
              <a:ea typeface="MS Gothic"/>
            </a:endParaRPr>
          </a:p>
        </p:txBody>
      </p:sp>
      <p:sp>
        <p:nvSpPr>
          <p:cNvPr id="85" name="TextBox 84"/>
          <p:cNvSpPr txBox="1"/>
          <p:nvPr/>
        </p:nvSpPr>
        <p:spPr>
          <a:xfrm>
            <a:off x="7314061" y="1875350"/>
            <a:ext cx="1532792" cy="276999"/>
          </a:xfrm>
          <a:prstGeom prst="rect">
            <a:avLst/>
          </a:prstGeom>
          <a:noFill/>
        </p:spPr>
        <p:txBody>
          <a:bodyPr wrap="none" rtlCol="0">
            <a:spAutoFit/>
          </a:bodyPr>
          <a:lstStyle/>
          <a:p>
            <a:pPr defTabSz="914400" eaLnBrk="1" fontAlgn="auto" hangingPunct="1">
              <a:spcBef>
                <a:spcPts val="0"/>
              </a:spcBef>
              <a:spcAft>
                <a:spcPts val="0"/>
              </a:spcAft>
              <a:buClrTx/>
              <a:buSzTx/>
              <a:buFontTx/>
              <a:buNone/>
              <a:defRPr/>
            </a:pPr>
            <a:r>
              <a:rPr lang="en-US" sz="1200" kern="0" dirty="0">
                <a:solidFill>
                  <a:srgbClr val="000000"/>
                </a:solidFill>
                <a:latin typeface="Times New Roman" pitchFamily="18" charset="0"/>
                <a:ea typeface="MS Gothic"/>
              </a:rPr>
              <a:t>Anchor </a:t>
            </a:r>
            <a:r>
              <a:rPr lang="en-US" sz="1200" kern="0" dirty="0" smtClean="0">
                <a:solidFill>
                  <a:srgbClr val="000000"/>
                </a:solidFill>
                <a:latin typeface="Times New Roman" pitchFamily="18" charset="0"/>
                <a:ea typeface="MS Gothic"/>
              </a:rPr>
              <a:t>Client - ISTA</a:t>
            </a:r>
            <a:endParaRPr lang="en-US" sz="1200" kern="0" dirty="0">
              <a:solidFill>
                <a:srgbClr val="000000"/>
              </a:solidFill>
              <a:latin typeface="Times New Roman" pitchFamily="18" charset="0"/>
              <a:ea typeface="MS Gothic"/>
            </a:endParaRPr>
          </a:p>
        </p:txBody>
      </p:sp>
      <p:cxnSp>
        <p:nvCxnSpPr>
          <p:cNvPr id="42" name="Straight Arrow Connector 41"/>
          <p:cNvCxnSpPr/>
          <p:nvPr/>
        </p:nvCxnSpPr>
        <p:spPr bwMode="auto">
          <a:xfrm flipH="1">
            <a:off x="4820386" y="5628405"/>
            <a:ext cx="1489527" cy="149200"/>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Arrow Connector 42"/>
          <p:cNvCxnSpPr/>
          <p:nvPr/>
        </p:nvCxnSpPr>
        <p:spPr bwMode="auto">
          <a:xfrm flipV="1">
            <a:off x="4807269" y="5429851"/>
            <a:ext cx="1387296" cy="193529"/>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Straight Arrow Connector 61"/>
          <p:cNvCxnSpPr/>
          <p:nvPr/>
        </p:nvCxnSpPr>
        <p:spPr bwMode="auto">
          <a:xfrm flipH="1">
            <a:off x="5704841" y="2775978"/>
            <a:ext cx="846716" cy="685888"/>
          </a:xfrm>
          <a:prstGeom prst="straightConnector1">
            <a:avLst/>
          </a:prstGeom>
          <a:solidFill>
            <a:srgbClr val="00CC99"/>
          </a:solidFill>
          <a:ln w="12700" cap="flat" cmpd="sng" algn="ctr">
            <a:solidFill>
              <a:srgbClr val="00000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Straight Arrow Connector 85"/>
          <p:cNvCxnSpPr/>
          <p:nvPr/>
        </p:nvCxnSpPr>
        <p:spPr bwMode="auto">
          <a:xfrm flipV="1">
            <a:off x="6791235" y="2748609"/>
            <a:ext cx="45979" cy="2118909"/>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Straight Arrow Connector 86"/>
          <p:cNvCxnSpPr/>
          <p:nvPr/>
        </p:nvCxnSpPr>
        <p:spPr bwMode="auto">
          <a:xfrm flipH="1">
            <a:off x="6591929" y="2748609"/>
            <a:ext cx="3874" cy="2144863"/>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Arrow Connector 88"/>
          <p:cNvCxnSpPr/>
          <p:nvPr/>
        </p:nvCxnSpPr>
        <p:spPr bwMode="auto">
          <a:xfrm flipH="1">
            <a:off x="3967830" y="3625332"/>
            <a:ext cx="1005188" cy="29474"/>
          </a:xfrm>
          <a:prstGeom prst="straightConnector1">
            <a:avLst/>
          </a:prstGeom>
          <a:solidFill>
            <a:srgbClr val="00CC99"/>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Straight Arrow Connector 89"/>
          <p:cNvCxnSpPr>
            <a:endCxn id="83" idx="1"/>
          </p:cNvCxnSpPr>
          <p:nvPr/>
        </p:nvCxnSpPr>
        <p:spPr bwMode="auto">
          <a:xfrm flipV="1">
            <a:off x="3988776" y="3742626"/>
            <a:ext cx="961136" cy="31817"/>
          </a:xfrm>
          <a:prstGeom prst="straightConnector1">
            <a:avLst/>
          </a:prstGeom>
          <a:solidFill>
            <a:srgbClr val="00CC99"/>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Arrow Connector 35"/>
          <p:cNvCxnSpPr/>
          <p:nvPr/>
        </p:nvCxnSpPr>
        <p:spPr bwMode="auto">
          <a:xfrm flipH="1" flipV="1">
            <a:off x="2305347" y="2028570"/>
            <a:ext cx="3713754" cy="54486"/>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Arrow Connector 37"/>
          <p:cNvCxnSpPr/>
          <p:nvPr/>
        </p:nvCxnSpPr>
        <p:spPr bwMode="auto">
          <a:xfrm>
            <a:off x="2396655" y="2144037"/>
            <a:ext cx="3659706" cy="69072"/>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Arrow Connector 55"/>
          <p:cNvCxnSpPr/>
          <p:nvPr/>
        </p:nvCxnSpPr>
        <p:spPr bwMode="auto">
          <a:xfrm flipH="1" flipV="1">
            <a:off x="1665067" y="2842758"/>
            <a:ext cx="63798" cy="1914428"/>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Arrow Connector 57"/>
          <p:cNvCxnSpPr/>
          <p:nvPr/>
        </p:nvCxnSpPr>
        <p:spPr bwMode="auto">
          <a:xfrm>
            <a:off x="1480627" y="2842758"/>
            <a:ext cx="39815" cy="1962530"/>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Straight Arrow Connector 62"/>
          <p:cNvCxnSpPr/>
          <p:nvPr/>
        </p:nvCxnSpPr>
        <p:spPr bwMode="auto">
          <a:xfrm flipH="1" flipV="1">
            <a:off x="2075162" y="2366085"/>
            <a:ext cx="1250890" cy="916313"/>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Arrow Connector 64"/>
          <p:cNvCxnSpPr/>
          <p:nvPr/>
        </p:nvCxnSpPr>
        <p:spPr bwMode="auto">
          <a:xfrm>
            <a:off x="1979712" y="2480927"/>
            <a:ext cx="1175089" cy="836416"/>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Arrow Connector 69"/>
          <p:cNvCxnSpPr/>
          <p:nvPr/>
        </p:nvCxnSpPr>
        <p:spPr bwMode="auto">
          <a:xfrm flipH="1">
            <a:off x="4162224" y="2493349"/>
            <a:ext cx="1989655" cy="968517"/>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Arrow Connector 73"/>
          <p:cNvCxnSpPr/>
          <p:nvPr/>
        </p:nvCxnSpPr>
        <p:spPr bwMode="auto">
          <a:xfrm flipV="1">
            <a:off x="4319901" y="2628767"/>
            <a:ext cx="1935232" cy="868664"/>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Arrow Connector 77"/>
          <p:cNvCxnSpPr/>
          <p:nvPr/>
        </p:nvCxnSpPr>
        <p:spPr bwMode="auto">
          <a:xfrm flipH="1">
            <a:off x="2004754" y="4110443"/>
            <a:ext cx="1217065" cy="855213"/>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Arrow Connector 80"/>
          <p:cNvCxnSpPr/>
          <p:nvPr/>
        </p:nvCxnSpPr>
        <p:spPr bwMode="auto">
          <a:xfrm flipV="1">
            <a:off x="2154352" y="4209934"/>
            <a:ext cx="1168047" cy="801962"/>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Straight Arrow Connector 91"/>
          <p:cNvCxnSpPr/>
          <p:nvPr/>
        </p:nvCxnSpPr>
        <p:spPr bwMode="auto">
          <a:xfrm flipH="1" flipV="1">
            <a:off x="3748389" y="4163652"/>
            <a:ext cx="413835" cy="1246291"/>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Straight Arrow Connector 92"/>
          <p:cNvCxnSpPr/>
          <p:nvPr/>
        </p:nvCxnSpPr>
        <p:spPr bwMode="auto">
          <a:xfrm>
            <a:off x="3600114" y="4209934"/>
            <a:ext cx="387625" cy="1200009"/>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Straight Arrow Connector 93"/>
          <p:cNvCxnSpPr/>
          <p:nvPr/>
        </p:nvCxnSpPr>
        <p:spPr bwMode="auto">
          <a:xfrm>
            <a:off x="3960300" y="3985312"/>
            <a:ext cx="2185569" cy="1043056"/>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Straight Arrow Connector 94"/>
          <p:cNvCxnSpPr/>
          <p:nvPr/>
        </p:nvCxnSpPr>
        <p:spPr bwMode="auto">
          <a:xfrm flipH="1" flipV="1">
            <a:off x="3930487" y="4121421"/>
            <a:ext cx="2125874" cy="1054937"/>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Straight Arrow Connector 95"/>
          <p:cNvCxnSpPr/>
          <p:nvPr/>
        </p:nvCxnSpPr>
        <p:spPr bwMode="auto">
          <a:xfrm flipH="1" flipV="1">
            <a:off x="5601845" y="4054947"/>
            <a:ext cx="1141613" cy="791831"/>
          </a:xfrm>
          <a:prstGeom prst="straightConnector1">
            <a:avLst/>
          </a:prstGeom>
          <a:solidFill>
            <a:srgbClr val="00CC99"/>
          </a:solidFill>
          <a:ln w="12700" cap="flat" cmpd="sng" algn="ctr">
            <a:solidFill>
              <a:srgbClr val="00000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Straight Arrow Connector 96"/>
          <p:cNvCxnSpPr/>
          <p:nvPr/>
        </p:nvCxnSpPr>
        <p:spPr bwMode="auto">
          <a:xfrm flipV="1">
            <a:off x="3993787" y="3961389"/>
            <a:ext cx="1016302" cy="36587"/>
          </a:xfrm>
          <a:prstGeom prst="straightConnector1">
            <a:avLst/>
          </a:prstGeom>
          <a:solidFill>
            <a:srgbClr val="00CC99"/>
          </a:solidFill>
          <a:ln w="12700" cap="flat" cmpd="sng" algn="ctr">
            <a:solidFill>
              <a:srgbClr val="00000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Arrow Connector 98"/>
          <p:cNvCxnSpPr/>
          <p:nvPr/>
        </p:nvCxnSpPr>
        <p:spPr bwMode="auto">
          <a:xfrm flipH="1" flipV="1">
            <a:off x="5450317" y="4116397"/>
            <a:ext cx="606044" cy="1044543"/>
          </a:xfrm>
          <a:prstGeom prst="straightConnector1">
            <a:avLst/>
          </a:prstGeom>
          <a:solidFill>
            <a:srgbClr val="00CC99"/>
          </a:solidFill>
          <a:ln w="12700" cap="flat" cmpd="sng" algn="ctr">
            <a:solidFill>
              <a:srgbClr val="00000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1" name="TextBox 100"/>
          <p:cNvSpPr txBox="1"/>
          <p:nvPr/>
        </p:nvSpPr>
        <p:spPr>
          <a:xfrm>
            <a:off x="2985776" y="2701186"/>
            <a:ext cx="2270173" cy="276999"/>
          </a:xfrm>
          <a:prstGeom prst="rect">
            <a:avLst/>
          </a:prstGeom>
          <a:noFill/>
        </p:spPr>
        <p:txBody>
          <a:bodyPr wrap="none" rtlCol="0">
            <a:spAutoFit/>
          </a:bodyPr>
          <a:lstStyle/>
          <a:p>
            <a:r>
              <a:rPr lang="en-US" dirty="0" smtClean="0">
                <a:solidFill>
                  <a:srgbClr val="FF0000"/>
                </a:solidFill>
              </a:rPr>
              <a:t>Active ranging (Possibly secure?)</a:t>
            </a:r>
            <a:endParaRPr lang="en-US" dirty="0">
              <a:solidFill>
                <a:srgbClr val="FF0000"/>
              </a:solidFill>
            </a:endParaRPr>
          </a:p>
        </p:txBody>
      </p:sp>
      <p:cxnSp>
        <p:nvCxnSpPr>
          <p:cNvPr id="103" name="Straight Arrow Connector 102"/>
          <p:cNvCxnSpPr/>
          <p:nvPr/>
        </p:nvCxnSpPr>
        <p:spPr bwMode="auto">
          <a:xfrm>
            <a:off x="4162224" y="3063099"/>
            <a:ext cx="339714" cy="531339"/>
          </a:xfrm>
          <a:prstGeom prst="straightConnector1">
            <a:avLst/>
          </a:prstGeom>
          <a:solidFill>
            <a:schemeClr val="accent1"/>
          </a:solidFill>
          <a:ln w="12700" cap="flat" cmpd="sng" algn="ctr">
            <a:solidFill>
              <a:srgbClr val="FF0000"/>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4" name="TextBox 103"/>
          <p:cNvSpPr txBox="1"/>
          <p:nvPr/>
        </p:nvSpPr>
        <p:spPr>
          <a:xfrm>
            <a:off x="7109018" y="3028859"/>
            <a:ext cx="1770036" cy="461665"/>
          </a:xfrm>
          <a:prstGeom prst="rect">
            <a:avLst/>
          </a:prstGeom>
          <a:noFill/>
        </p:spPr>
        <p:txBody>
          <a:bodyPr wrap="none" rtlCol="0">
            <a:spAutoFit/>
          </a:bodyPr>
          <a:lstStyle/>
          <a:p>
            <a:pPr algn="ctr"/>
            <a:r>
              <a:rPr lang="en-US" dirty="0" smtClean="0"/>
              <a:t>Passive ranging reception</a:t>
            </a:r>
          </a:p>
          <a:p>
            <a:pPr algn="ctr"/>
            <a:r>
              <a:rPr lang="en-US" dirty="0" smtClean="0"/>
              <a:t>(Not all marked)</a:t>
            </a:r>
            <a:endParaRPr lang="en-US" dirty="0"/>
          </a:p>
        </p:txBody>
      </p:sp>
      <p:cxnSp>
        <p:nvCxnSpPr>
          <p:cNvPr id="106" name="Straight Arrow Connector 105"/>
          <p:cNvCxnSpPr/>
          <p:nvPr/>
        </p:nvCxnSpPr>
        <p:spPr bwMode="auto">
          <a:xfrm flipH="1" flipV="1">
            <a:off x="6194565" y="3211840"/>
            <a:ext cx="860595" cy="1136"/>
          </a:xfrm>
          <a:prstGeom prst="straightConnector1">
            <a:avLst/>
          </a:prstGeom>
          <a:solidFill>
            <a:schemeClr val="accent1"/>
          </a:solidFill>
          <a:ln w="12700" cap="flat" cmpd="sng" algn="ctr">
            <a:solidFill>
              <a:schemeClr val="tx1"/>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Straight Arrow Connector 109"/>
          <p:cNvCxnSpPr/>
          <p:nvPr/>
        </p:nvCxnSpPr>
        <p:spPr bwMode="auto">
          <a:xfrm flipH="1">
            <a:off x="6029377" y="3313012"/>
            <a:ext cx="1114674" cy="844558"/>
          </a:xfrm>
          <a:prstGeom prst="straightConnector1">
            <a:avLst/>
          </a:prstGeom>
          <a:solidFill>
            <a:schemeClr val="accent1"/>
          </a:solidFill>
          <a:ln w="12700" cap="flat" cmpd="sng" algn="ctr">
            <a:solidFill>
              <a:schemeClr val="tx1"/>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57972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25</a:t>
            </a:fld>
            <a:endParaRPr lang="en-GB"/>
          </a:p>
        </p:txBody>
      </p:sp>
      <p:sp>
        <p:nvSpPr>
          <p:cNvPr id="4" name="TextBox 3"/>
          <p:cNvSpPr txBox="1"/>
          <p:nvPr/>
        </p:nvSpPr>
        <p:spPr>
          <a:xfrm>
            <a:off x="2339752" y="2492896"/>
            <a:ext cx="4680520" cy="584775"/>
          </a:xfrm>
          <a:prstGeom prst="rect">
            <a:avLst/>
          </a:prstGeom>
          <a:solidFill>
            <a:srgbClr val="FFFF00"/>
          </a:solidFill>
        </p:spPr>
        <p:txBody>
          <a:bodyPr wrap="square" rtlCol="0">
            <a:spAutoFit/>
          </a:bodyPr>
          <a:lstStyle/>
          <a:p>
            <a:pPr algn="ctr"/>
            <a:r>
              <a:rPr lang="en-US" sz="3200" b="1" dirty="0" smtClean="0"/>
              <a:t>Supplemental Material</a:t>
            </a:r>
            <a:endParaRPr lang="en-US" sz="3200" b="1" dirty="0"/>
          </a:p>
        </p:txBody>
      </p:sp>
    </p:spTree>
    <p:extLst>
      <p:ext uri="{BB962C8B-B14F-4D97-AF65-F5344CB8AC3E}">
        <p14:creationId xmlns:p14="http://schemas.microsoft.com/office/powerpoint/2010/main" val="29392010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26</a:t>
            </a:fld>
            <a:endParaRPr lang="en-GB"/>
          </a:p>
        </p:txBody>
      </p:sp>
      <p:sp>
        <p:nvSpPr>
          <p:cNvPr id="4" name="TextBox 3"/>
          <p:cNvSpPr txBox="1"/>
          <p:nvPr/>
        </p:nvSpPr>
        <p:spPr>
          <a:xfrm>
            <a:off x="2339752" y="2492896"/>
            <a:ext cx="4680520" cy="1077218"/>
          </a:xfrm>
          <a:prstGeom prst="rect">
            <a:avLst/>
          </a:prstGeom>
          <a:solidFill>
            <a:srgbClr val="FFFF00"/>
          </a:solidFill>
        </p:spPr>
        <p:txBody>
          <a:bodyPr wrap="square" rtlCol="0">
            <a:spAutoFit/>
          </a:bodyPr>
          <a:lstStyle/>
          <a:p>
            <a:pPr algn="ctr"/>
            <a:r>
              <a:rPr lang="en-US" sz="3200" b="1" dirty="0" smtClean="0"/>
              <a:t>HE </a:t>
            </a:r>
            <a:r>
              <a:rPr lang="en-US" sz="3200" b="1" dirty="0"/>
              <a:t>TB PPDU </a:t>
            </a:r>
            <a:r>
              <a:rPr lang="en-US" sz="3200" b="1" dirty="0" smtClean="0"/>
              <a:t>Parameters</a:t>
            </a:r>
            <a:endParaRPr lang="en-US" sz="3200" b="1" dirty="0"/>
          </a:p>
        </p:txBody>
      </p:sp>
    </p:spTree>
    <p:extLst>
      <p:ext uri="{BB962C8B-B14F-4D97-AF65-F5344CB8AC3E}">
        <p14:creationId xmlns:p14="http://schemas.microsoft.com/office/powerpoint/2010/main" val="14015436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Missing HE-SIG-A parameters in an HE TB PPDU as compared to an HE SU PPDU</a:t>
            </a:r>
            <a:endParaRPr lang="en-US" dirty="0"/>
          </a:p>
        </p:txBody>
      </p:sp>
      <p:sp>
        <p:nvSpPr>
          <p:cNvPr id="3" name="Content Placeholder 2"/>
          <p:cNvSpPr>
            <a:spLocks noGrp="1"/>
          </p:cNvSpPr>
          <p:nvPr>
            <p:ph idx="1"/>
          </p:nvPr>
        </p:nvSpPr>
        <p:spPr/>
        <p:txBody>
          <a:bodyPr/>
          <a:lstStyle/>
          <a:p>
            <a:r>
              <a:rPr lang="en-US" b="0" dirty="0" smtClean="0"/>
              <a:t>Beamchange – Set to 0</a:t>
            </a:r>
          </a:p>
          <a:p>
            <a:r>
              <a:rPr lang="en-US" b="0" dirty="0" smtClean="0"/>
              <a:t>UL/DL – Set to ‘UL’</a:t>
            </a:r>
          </a:p>
          <a:p>
            <a:r>
              <a:rPr lang="en-US" b="0" dirty="0" smtClean="0"/>
              <a:t>HE-MCS – Irrelevant for NDP</a:t>
            </a:r>
          </a:p>
          <a:p>
            <a:r>
              <a:rPr lang="en-US" b="0" dirty="0" smtClean="0"/>
              <a:t>DCM – Irrelevant for NDP</a:t>
            </a:r>
          </a:p>
          <a:p>
            <a:r>
              <a:rPr lang="en-US" b="0" dirty="0" smtClean="0"/>
              <a:t>GI+LTF size – Conveyed in TF – However the LTF type and GI size is already restricted for HE TB Ranging NDPs in 802.11az draft 2.0.</a:t>
            </a:r>
          </a:p>
          <a:p>
            <a:r>
              <a:rPr lang="en-US" b="0" dirty="0" smtClean="0"/>
              <a:t>NSTS and Midamble Periodicity – Conveyed in TF – Midamble Periodicity is irrelevant for NDP.</a:t>
            </a:r>
          </a:p>
          <a:p>
            <a:r>
              <a:rPr lang="en-US" b="0" dirty="0" smtClean="0"/>
              <a:t>Coding – Irrelevant for NDP</a:t>
            </a:r>
            <a:endParaRPr lang="en-US" b="0" dirty="0"/>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27</a:t>
            </a:fld>
            <a:endParaRPr lang="en-GB"/>
          </a:p>
        </p:txBody>
      </p:sp>
    </p:spTree>
    <p:extLst>
      <p:ext uri="{BB962C8B-B14F-4D97-AF65-F5344CB8AC3E}">
        <p14:creationId xmlns:p14="http://schemas.microsoft.com/office/powerpoint/2010/main" val="9735502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Missing HE-SIG-A parameters in an HE TB PPDU as compared to an HE SU PPDU</a:t>
            </a:r>
            <a:endParaRPr lang="en-US" dirty="0"/>
          </a:p>
        </p:txBody>
      </p:sp>
      <p:sp>
        <p:nvSpPr>
          <p:cNvPr id="3" name="Content Placeholder 2"/>
          <p:cNvSpPr>
            <a:spLocks noGrp="1"/>
          </p:cNvSpPr>
          <p:nvPr>
            <p:ph idx="1"/>
          </p:nvPr>
        </p:nvSpPr>
        <p:spPr/>
        <p:txBody>
          <a:bodyPr/>
          <a:lstStyle/>
          <a:p>
            <a:r>
              <a:rPr lang="en-US" b="0" dirty="0" smtClean="0"/>
              <a:t>LDPC Extra Symbol Segment – Irrelevant for NDP</a:t>
            </a:r>
          </a:p>
          <a:p>
            <a:r>
              <a:rPr lang="en-US" b="0" dirty="0" smtClean="0"/>
              <a:t>STBC – Irrelevant for NDP</a:t>
            </a:r>
          </a:p>
          <a:p>
            <a:r>
              <a:rPr lang="en-US" b="0" dirty="0" smtClean="0"/>
              <a:t>Beamformed – Irrelevant for NDP</a:t>
            </a:r>
          </a:p>
          <a:p>
            <a:r>
              <a:rPr lang="en-US" b="0" dirty="0" smtClean="0"/>
              <a:t>PE Disambiguity – Irrelevant for Ranging NDP reception.</a:t>
            </a:r>
          </a:p>
          <a:p>
            <a:r>
              <a:rPr lang="en-US" b="0" dirty="0" smtClean="0"/>
              <a:t>Doppler – Irrelevant for NDP</a:t>
            </a:r>
          </a:p>
          <a:p>
            <a:endParaRPr lang="en-US" dirty="0" smtClean="0"/>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28</a:t>
            </a:fld>
            <a:endParaRPr lang="en-GB"/>
          </a:p>
        </p:txBody>
      </p:sp>
    </p:spTree>
    <p:extLst>
      <p:ext uri="{BB962C8B-B14F-4D97-AF65-F5344CB8AC3E}">
        <p14:creationId xmlns:p14="http://schemas.microsoft.com/office/powerpoint/2010/main" val="33909169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
            </a:r>
            <a:r>
              <a:rPr lang="en-US" dirty="0" smtClean="0"/>
              <a:t>arameters for HE TB PPDU reception in Trigger Frame - 1(2)</a:t>
            </a:r>
            <a:endParaRPr lang="en-US" dirty="0"/>
          </a:p>
        </p:txBody>
      </p:sp>
      <p:sp>
        <p:nvSpPr>
          <p:cNvPr id="3" name="Content Placeholder 2"/>
          <p:cNvSpPr>
            <a:spLocks noGrp="1"/>
          </p:cNvSpPr>
          <p:nvPr>
            <p:ph idx="1"/>
          </p:nvPr>
        </p:nvSpPr>
        <p:spPr>
          <a:xfrm>
            <a:off x="685800" y="1916832"/>
            <a:ext cx="7772400" cy="4114800"/>
          </a:xfrm>
        </p:spPr>
        <p:txBody>
          <a:bodyPr/>
          <a:lstStyle/>
          <a:p>
            <a:r>
              <a:rPr lang="en-US" sz="2000" b="0" dirty="0" smtClean="0"/>
              <a:t>UL Length - L-SIG Length field in HE TB PPDU – This parameter also controls the packet extension used.</a:t>
            </a:r>
          </a:p>
          <a:p>
            <a:r>
              <a:rPr lang="en-US" sz="2000" b="0" dirty="0" smtClean="0"/>
              <a:t>CS Required – Would have to preset this to zero</a:t>
            </a:r>
          </a:p>
          <a:p>
            <a:r>
              <a:rPr lang="en-US" sz="2000" b="0" dirty="0" smtClean="0"/>
              <a:t>UL BW – Is also in the HE TB PPDU HE SIG A field</a:t>
            </a:r>
          </a:p>
          <a:p>
            <a:r>
              <a:rPr lang="en-US" sz="2000" b="0" dirty="0" smtClean="0"/>
              <a:t>GI And LTF Type – For an HE TB Ranging NDP this is already restricted to 2x HE-LTF and 1.6 us GI in 802.11az D2.0.</a:t>
            </a:r>
          </a:p>
          <a:p>
            <a:r>
              <a:rPr lang="en-US" sz="2000" b="0" dirty="0" smtClean="0"/>
              <a:t>MU-MIMO LTF Mode – </a:t>
            </a:r>
            <a:r>
              <a:rPr lang="en-US" sz="2000" b="0" dirty="0" smtClean="0">
                <a:solidFill>
                  <a:srgbClr val="FF0000"/>
                </a:solidFill>
              </a:rPr>
              <a:t>For an HE TB Ranging NDP for Passive TB Ranging we can restrict this to HE single stream pilot HE-LTF mode.</a:t>
            </a:r>
          </a:p>
          <a:p>
            <a:r>
              <a:rPr lang="en-US" sz="2000" b="0" dirty="0"/>
              <a:t>Number Of </a:t>
            </a:r>
            <a:r>
              <a:rPr lang="en-US" sz="2000" b="0" dirty="0" smtClean="0"/>
              <a:t>HE-LTF Symbols </a:t>
            </a:r>
            <a:r>
              <a:rPr lang="en-US" sz="2000" b="0" dirty="0"/>
              <a:t>And </a:t>
            </a:r>
            <a:r>
              <a:rPr lang="en-US" sz="2000" b="0" dirty="0" smtClean="0"/>
              <a:t>Midamble Periodicity – </a:t>
            </a:r>
            <a:r>
              <a:rPr lang="en-US" sz="2000" b="0" dirty="0" smtClean="0">
                <a:solidFill>
                  <a:srgbClr val="FF0000"/>
                </a:solidFill>
              </a:rPr>
              <a:t>Allow the RSTA to restrict the number of HE-LTF symbols in the HE TB Ranging PPDUs and announce it in the beacon frame. </a:t>
            </a:r>
            <a:r>
              <a:rPr lang="en-US" sz="2000" b="0" dirty="0" smtClean="0"/>
              <a:t>The Midamble Periodicity is irrelevant for an HE TB Ranging NDP.</a:t>
            </a:r>
            <a:endParaRPr lang="en-US" sz="2000" b="0" dirty="0" smtClean="0">
              <a:solidFill>
                <a:srgbClr val="FF0000"/>
              </a:solidFill>
            </a:endParaRPr>
          </a:p>
          <a:p>
            <a:endParaRPr lang="en-US" dirty="0" smtClean="0"/>
          </a:p>
          <a:p>
            <a:endParaRPr lang="en-US" dirty="0" smtClean="0"/>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29</a:t>
            </a:fld>
            <a:endParaRPr lang="en-GB"/>
          </a:p>
        </p:txBody>
      </p:sp>
    </p:spTree>
    <p:extLst>
      <p:ext uri="{BB962C8B-B14F-4D97-AF65-F5344CB8AC3E}">
        <p14:creationId xmlns:p14="http://schemas.microsoft.com/office/powerpoint/2010/main" val="4113665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Protocol Choices for Passive TB Ranging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b="0" dirty="0" smtClean="0"/>
              <a:t>The philosophy for Passive TB Ranging has been to make it as similar to TB Ranging as possible</a:t>
            </a:r>
          </a:p>
          <a:p>
            <a:pPr>
              <a:buFont typeface="Arial" panose="020B0604020202020204" pitchFamily="34" charset="0"/>
              <a:buChar char="•"/>
            </a:pPr>
            <a:r>
              <a:rPr lang="en-US" sz="2000" b="0" dirty="0" smtClean="0"/>
              <a:t>Ideally, if TB Ranging is supported one would want that a minimum of HW and SW enable support of Passive TB Ranging.</a:t>
            </a:r>
          </a:p>
          <a:p>
            <a:pPr>
              <a:buFont typeface="Arial" panose="020B0604020202020204" pitchFamily="34" charset="0"/>
              <a:buChar char="•"/>
            </a:pPr>
            <a:r>
              <a:rPr lang="en-US" sz="2000" b="0" dirty="0" smtClean="0"/>
              <a:t>To a large degree this is achieved in 802.11az D2.0, though there are some aspects that may require special support.</a:t>
            </a:r>
          </a:p>
          <a:p>
            <a:pPr>
              <a:buFont typeface="Arial" panose="020B0604020202020204" pitchFamily="34" charset="0"/>
              <a:buChar char="•"/>
            </a:pPr>
            <a:r>
              <a:rPr lang="en-US" sz="2000" b="0" dirty="0" smtClean="0"/>
              <a:t>The difference in the </a:t>
            </a:r>
            <a:r>
              <a:rPr lang="en-US" sz="2000" b="0" dirty="0"/>
              <a:t>Trigger Dependent Common Info subfield of Ranging Trigger </a:t>
            </a:r>
            <a:r>
              <a:rPr lang="en-US" sz="2000" b="0" dirty="0" smtClean="0"/>
              <a:t>Frame for Passive TB Ranging and TB Ranging is an example of a feature that requires special HW or SW support that could be avoided, but we have a few more such protocol choices that maybe can be addressed.</a:t>
            </a:r>
            <a:endParaRPr lang="en-US" sz="2000" b="0" dirty="0"/>
          </a:p>
        </p:txBody>
      </p:sp>
      <p:sp>
        <p:nvSpPr>
          <p:cNvPr id="5" name="Footer Placeholder 4"/>
          <p:cNvSpPr>
            <a:spLocks noGrp="1"/>
          </p:cNvSpPr>
          <p:nvPr>
            <p:ph type="ftr" sz="quarter" idx="10"/>
          </p:nvPr>
        </p:nvSpPr>
        <p:spPr/>
        <p:txBody>
          <a:bodyPr/>
          <a:lstStyle/>
          <a:p>
            <a:r>
              <a:rPr lang="da-DK" smtClean="0"/>
              <a:t>Erik Lindskog, Samsung</a:t>
            </a:r>
            <a:endParaRPr lang="en-GB" dirty="0"/>
          </a:p>
        </p:txBody>
      </p:sp>
      <p:sp>
        <p:nvSpPr>
          <p:cNvPr id="4" name="Slide Number Placeholder 3"/>
          <p:cNvSpPr>
            <a:spLocks noGrp="1"/>
          </p:cNvSpPr>
          <p:nvPr>
            <p:ph type="sldNum" sz="quarter" idx="11"/>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0299714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
            </a:r>
            <a:r>
              <a:rPr lang="en-US" dirty="0" smtClean="0"/>
              <a:t>arameters for HE TB PPDU reception in Trigger Frame - 2(2)</a:t>
            </a:r>
            <a:endParaRPr lang="en-US" dirty="0"/>
          </a:p>
        </p:txBody>
      </p:sp>
      <p:sp>
        <p:nvSpPr>
          <p:cNvPr id="3" name="Content Placeholder 2"/>
          <p:cNvSpPr>
            <a:spLocks noGrp="1"/>
          </p:cNvSpPr>
          <p:nvPr>
            <p:ph idx="1"/>
          </p:nvPr>
        </p:nvSpPr>
        <p:spPr/>
        <p:txBody>
          <a:bodyPr/>
          <a:lstStyle/>
          <a:p>
            <a:r>
              <a:rPr lang="en-US" b="0" dirty="0" smtClean="0"/>
              <a:t>UL STBC – Irrelevant for NDP</a:t>
            </a:r>
          </a:p>
          <a:p>
            <a:r>
              <a:rPr lang="en-US" b="0" dirty="0" smtClean="0"/>
              <a:t>LDPC Extra Symbol Segment – Irrelevant for NDP</a:t>
            </a:r>
          </a:p>
          <a:p>
            <a:r>
              <a:rPr lang="en-US" b="0" dirty="0" smtClean="0"/>
              <a:t>AP Tx Power – Irrelevant for PSTA reception</a:t>
            </a:r>
          </a:p>
          <a:p>
            <a:r>
              <a:rPr lang="en-US" b="0" dirty="0" smtClean="0"/>
              <a:t>Pre-FEC Padding Factor – Irrelevant for NDP</a:t>
            </a:r>
          </a:p>
          <a:p>
            <a:r>
              <a:rPr lang="en-US" b="0" dirty="0" smtClean="0"/>
              <a:t>PE Disambiguity – Irrelevant for reception of an HE TB Ranging NDP.</a:t>
            </a:r>
          </a:p>
          <a:p>
            <a:r>
              <a:rPr lang="en-US" b="0" dirty="0"/>
              <a:t>UL </a:t>
            </a:r>
            <a:r>
              <a:rPr lang="en-US" b="0" dirty="0" smtClean="0"/>
              <a:t>Spatial Reuse – </a:t>
            </a:r>
            <a:r>
              <a:rPr lang="en-US" b="0" dirty="0" smtClean="0">
                <a:solidFill>
                  <a:srgbClr val="FF0000"/>
                </a:solidFill>
              </a:rPr>
              <a:t>Preset to all zeros = No spatial reuse for an HE TB Ranging NDP for Passive TB Ranging.</a:t>
            </a:r>
          </a:p>
          <a:p>
            <a:r>
              <a:rPr lang="en-US" b="0" dirty="0" smtClean="0"/>
              <a:t>Doppler – Irrelevant for NDP </a:t>
            </a:r>
            <a:endParaRPr lang="en-US" b="0" dirty="0"/>
          </a:p>
          <a:p>
            <a:endParaRPr lang="en-US" dirty="0" smtClean="0"/>
          </a:p>
          <a:p>
            <a:endParaRPr lang="en-US" dirty="0" smtClean="0"/>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30</a:t>
            </a:fld>
            <a:endParaRPr lang="en-GB"/>
          </a:p>
        </p:txBody>
      </p:sp>
    </p:spTree>
    <p:extLst>
      <p:ext uri="{BB962C8B-B14F-4D97-AF65-F5344CB8AC3E}">
        <p14:creationId xmlns:p14="http://schemas.microsoft.com/office/powerpoint/2010/main" val="11413786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85800"/>
            <a:ext cx="7846640" cy="1066800"/>
          </a:xfrm>
        </p:spPr>
        <p:txBody>
          <a:bodyPr/>
          <a:lstStyle/>
          <a:p>
            <a:r>
              <a:rPr lang="en-US" sz="2800" dirty="0"/>
              <a:t>PSTA Preprogramming of PPDU parameters for reception of an HE TB Ranging NDP </a:t>
            </a:r>
            <a:r>
              <a:rPr lang="en-US" sz="2800" dirty="0" smtClean="0"/>
              <a:t>- 1(2)</a:t>
            </a:r>
            <a:endParaRPr lang="en-US" sz="2800" dirty="0"/>
          </a:p>
        </p:txBody>
      </p:sp>
      <p:sp>
        <p:nvSpPr>
          <p:cNvPr id="3" name="Content Placeholder 2"/>
          <p:cNvSpPr>
            <a:spLocks noGrp="1"/>
          </p:cNvSpPr>
          <p:nvPr>
            <p:ph idx="1"/>
          </p:nvPr>
        </p:nvSpPr>
        <p:spPr/>
        <p:txBody>
          <a:bodyPr/>
          <a:lstStyle/>
          <a:p>
            <a:pPr marL="0" indent="0">
              <a:buNone/>
            </a:pPr>
            <a:r>
              <a:rPr lang="en-US" b="0" dirty="0" smtClean="0"/>
              <a:t>The idea is that the RSTA restricts the format of the HE TB Ranging NDP, e.g. restricts the number of spatial streams, and announces this restriction it its beacon frame.</a:t>
            </a:r>
            <a:endParaRPr lang="en-US" b="0" dirty="0"/>
          </a:p>
          <a:p>
            <a:pPr marL="0" indent="0">
              <a:buNone/>
            </a:pPr>
            <a:r>
              <a:rPr lang="en-US" b="0" dirty="0"/>
              <a:t>T</a:t>
            </a:r>
            <a:r>
              <a:rPr lang="en-US" b="0" dirty="0" smtClean="0"/>
              <a:t>he PSTA can then preprogram its PHY to fill in the missing Rx parameters for the HE TB PPDU to match the specific restriction. This pre-programming for reception of HE TB PPDU’s is likely to be similar to the preprogramming an AP or SAP does when it send out a trigger frame to receive an HE TB PPDU. With some luck the PSTA can with existing HW comply with this, or it may only need to make smaller changes in its HW to be able to comply with this.</a:t>
            </a:r>
          </a:p>
          <a:p>
            <a:pPr marL="0" indent="0">
              <a:buNone/>
            </a:pPr>
            <a:r>
              <a:rPr lang="en-US" dirty="0" smtClean="0"/>
              <a:t> </a:t>
            </a:r>
            <a:endParaRPr lang="en-US" dirty="0"/>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31</a:t>
            </a:fld>
            <a:endParaRPr lang="en-GB"/>
          </a:p>
        </p:txBody>
      </p:sp>
    </p:spTree>
    <p:extLst>
      <p:ext uri="{BB962C8B-B14F-4D97-AF65-F5344CB8AC3E}">
        <p14:creationId xmlns:p14="http://schemas.microsoft.com/office/powerpoint/2010/main" val="41301400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85800"/>
            <a:ext cx="7846640" cy="1066800"/>
          </a:xfrm>
        </p:spPr>
        <p:txBody>
          <a:bodyPr/>
          <a:lstStyle/>
          <a:p>
            <a:r>
              <a:rPr lang="en-US" sz="2800" dirty="0" smtClean="0"/>
              <a:t>PSTA Preprogramming of PPDU parameters for reception of an HE TB Ranging NDP - 2(2)</a:t>
            </a:r>
            <a:endParaRPr lang="en-US" sz="2800" dirty="0"/>
          </a:p>
        </p:txBody>
      </p:sp>
      <p:sp>
        <p:nvSpPr>
          <p:cNvPr id="3" name="Content Placeholder 2"/>
          <p:cNvSpPr>
            <a:spLocks noGrp="1"/>
          </p:cNvSpPr>
          <p:nvPr>
            <p:ph idx="1"/>
          </p:nvPr>
        </p:nvSpPr>
        <p:spPr>
          <a:xfrm>
            <a:off x="611560" y="1844824"/>
            <a:ext cx="7772400" cy="4464496"/>
          </a:xfrm>
        </p:spPr>
        <p:txBody>
          <a:bodyPr/>
          <a:lstStyle/>
          <a:p>
            <a:pPr marL="0" indent="0">
              <a:buNone/>
            </a:pPr>
            <a:r>
              <a:rPr lang="en-US" sz="1600" b="0" dirty="0" smtClean="0"/>
              <a:t>HE TB PPDU Rx parameter preprogramming:</a:t>
            </a:r>
          </a:p>
          <a:p>
            <a:r>
              <a:rPr lang="en-US" sz="1600" b="0" dirty="0" smtClean="0"/>
              <a:t>Beamchange – Set </a:t>
            </a:r>
            <a:r>
              <a:rPr lang="en-US" sz="1600" b="0" dirty="0"/>
              <a:t>to </a:t>
            </a:r>
            <a:r>
              <a:rPr lang="en-US" sz="1600" b="0" dirty="0" smtClean="0"/>
              <a:t>0. (No beamforming on a Ranging NDP.)</a:t>
            </a:r>
            <a:endParaRPr lang="en-US" sz="1600" b="0" dirty="0"/>
          </a:p>
          <a:p>
            <a:r>
              <a:rPr lang="en-US" sz="1600" b="0" dirty="0" smtClean="0"/>
              <a:t>UL/DL </a:t>
            </a:r>
            <a:r>
              <a:rPr lang="en-US" sz="1600" b="0" dirty="0"/>
              <a:t>–Set to ‘UL’</a:t>
            </a:r>
          </a:p>
          <a:p>
            <a:r>
              <a:rPr lang="en-US" sz="1600" b="0" dirty="0" smtClean="0"/>
              <a:t>HE-MCS </a:t>
            </a:r>
            <a:r>
              <a:rPr lang="en-US" sz="1600" b="0" dirty="0"/>
              <a:t>–Irrelevant for NDP</a:t>
            </a:r>
          </a:p>
          <a:p>
            <a:r>
              <a:rPr lang="en-US" sz="1600" b="0" dirty="0" smtClean="0"/>
              <a:t>DCM </a:t>
            </a:r>
            <a:r>
              <a:rPr lang="en-US" sz="1600" b="0" dirty="0"/>
              <a:t>–Irrelevant for NDP</a:t>
            </a:r>
          </a:p>
          <a:p>
            <a:r>
              <a:rPr lang="en-US" sz="1600" b="0" dirty="0" smtClean="0"/>
              <a:t>GI+LTF </a:t>
            </a:r>
            <a:r>
              <a:rPr lang="en-US" sz="1600" b="0" dirty="0"/>
              <a:t>size </a:t>
            </a:r>
            <a:r>
              <a:rPr lang="en-US" sz="1600" b="0" dirty="0" smtClean="0"/>
              <a:t>–Preset </a:t>
            </a:r>
            <a:r>
              <a:rPr lang="en-US" sz="1600" b="0" dirty="0"/>
              <a:t>to </a:t>
            </a:r>
            <a:r>
              <a:rPr lang="en-US" sz="1600" b="0" dirty="0" smtClean="0"/>
              <a:t>a GI size of 1.6 us and </a:t>
            </a:r>
            <a:r>
              <a:rPr lang="en-US" sz="1600" b="0" dirty="0" smtClean="0">
                <a:solidFill>
                  <a:srgbClr val="FF0000"/>
                </a:solidFill>
              </a:rPr>
              <a:t>LTF size matching the restriction announced by the RSTA.</a:t>
            </a:r>
            <a:endParaRPr lang="en-US" sz="1600" b="0" dirty="0">
              <a:solidFill>
                <a:srgbClr val="FF0000"/>
              </a:solidFill>
            </a:endParaRPr>
          </a:p>
          <a:p>
            <a:r>
              <a:rPr lang="en-US" sz="1600" b="0" dirty="0" smtClean="0"/>
              <a:t>NSTS </a:t>
            </a:r>
            <a:r>
              <a:rPr lang="en-US" sz="1600" b="0" dirty="0"/>
              <a:t>(and MidamblePeriodicity) </a:t>
            </a:r>
            <a:r>
              <a:rPr lang="en-US" sz="1600" b="0" dirty="0" smtClean="0"/>
              <a:t>– </a:t>
            </a:r>
            <a:r>
              <a:rPr lang="en-US" sz="1600" b="0" dirty="0" smtClean="0">
                <a:solidFill>
                  <a:srgbClr val="FF0000"/>
                </a:solidFill>
              </a:rPr>
              <a:t>Preset N_sts to </a:t>
            </a:r>
            <a:r>
              <a:rPr lang="en-US" sz="1600" b="0" dirty="0">
                <a:solidFill>
                  <a:srgbClr val="FF0000"/>
                </a:solidFill>
              </a:rPr>
              <a:t>match the restriction announced by the RSTA</a:t>
            </a:r>
            <a:r>
              <a:rPr lang="en-US" sz="1600" b="0" dirty="0" smtClean="0">
                <a:solidFill>
                  <a:srgbClr val="FF0000"/>
                </a:solidFill>
              </a:rPr>
              <a:t>. </a:t>
            </a:r>
            <a:r>
              <a:rPr lang="en-US" sz="1600" b="0" dirty="0" smtClean="0"/>
              <a:t>The MidamblePeriodicity </a:t>
            </a:r>
            <a:r>
              <a:rPr lang="en-US" sz="1600" b="0" dirty="0"/>
              <a:t>is irrelevant for NDP.</a:t>
            </a:r>
          </a:p>
          <a:p>
            <a:r>
              <a:rPr lang="en-US" sz="1600" b="0" dirty="0" smtClean="0"/>
              <a:t>Coding </a:t>
            </a:r>
            <a:r>
              <a:rPr lang="en-US" sz="1600" b="0" dirty="0"/>
              <a:t>–Irrelevant for </a:t>
            </a:r>
            <a:r>
              <a:rPr lang="en-US" sz="1600" b="0" dirty="0" smtClean="0"/>
              <a:t>NDP</a:t>
            </a:r>
            <a:endParaRPr lang="en-US" sz="1600" b="0" dirty="0"/>
          </a:p>
          <a:p>
            <a:r>
              <a:rPr lang="en-US" sz="1600" b="0" dirty="0" smtClean="0"/>
              <a:t>LDP </a:t>
            </a:r>
            <a:r>
              <a:rPr lang="en-US" sz="1600" b="0" dirty="0"/>
              <a:t>Extra Symbol Segment –Irrelevant for NDP</a:t>
            </a:r>
          </a:p>
          <a:p>
            <a:r>
              <a:rPr lang="en-US" sz="1600" b="0" dirty="0" smtClean="0"/>
              <a:t>STBC </a:t>
            </a:r>
            <a:r>
              <a:rPr lang="en-US" sz="1600" b="0" dirty="0"/>
              <a:t>–Irrelevant for </a:t>
            </a:r>
            <a:r>
              <a:rPr lang="en-US" sz="1600" b="0" dirty="0" smtClean="0"/>
              <a:t>NDP </a:t>
            </a:r>
            <a:endParaRPr lang="en-US" sz="1600" b="0" dirty="0"/>
          </a:p>
          <a:p>
            <a:r>
              <a:rPr lang="en-US" sz="1600" b="0" dirty="0" smtClean="0"/>
              <a:t>Beamformed–Irrelevant </a:t>
            </a:r>
            <a:r>
              <a:rPr lang="en-US" sz="1600" b="0" dirty="0"/>
              <a:t>for NDP</a:t>
            </a:r>
          </a:p>
          <a:p>
            <a:r>
              <a:rPr lang="en-US" sz="1600" b="0" dirty="0" smtClean="0"/>
              <a:t>PE </a:t>
            </a:r>
            <a:r>
              <a:rPr lang="en-US" sz="1600" b="0" dirty="0"/>
              <a:t>Disambiguity–Irrelevant for </a:t>
            </a:r>
            <a:r>
              <a:rPr lang="en-US" sz="1600" b="0" dirty="0" smtClean="0"/>
              <a:t>Ranging NDP reception.</a:t>
            </a:r>
            <a:endParaRPr lang="en-US" sz="1600" b="0" dirty="0"/>
          </a:p>
          <a:p>
            <a:r>
              <a:rPr lang="en-US" sz="1600" b="0" dirty="0" smtClean="0"/>
              <a:t>Doppler </a:t>
            </a:r>
            <a:r>
              <a:rPr lang="en-US" sz="1600" b="0" dirty="0"/>
              <a:t>–Irrelevant for </a:t>
            </a:r>
            <a:r>
              <a:rPr lang="en-US" sz="1600" b="0" dirty="0" smtClean="0"/>
              <a:t>NDP. </a:t>
            </a:r>
            <a:endParaRPr lang="en-US" sz="1600" b="0" dirty="0"/>
          </a:p>
          <a:p>
            <a:endParaRPr lang="en-US" sz="1800" b="0" dirty="0"/>
          </a:p>
          <a:p>
            <a:endParaRPr lang="en-US" dirty="0"/>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32</a:t>
            </a:fld>
            <a:endParaRPr lang="en-GB"/>
          </a:p>
        </p:txBody>
      </p:sp>
    </p:spTree>
    <p:extLst>
      <p:ext uri="{BB962C8B-B14F-4D97-AF65-F5344CB8AC3E}">
        <p14:creationId xmlns:p14="http://schemas.microsoft.com/office/powerpoint/2010/main" val="37691132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3"/>
          <p:cNvSpPr>
            <a:spLocks noGrp="1"/>
          </p:cNvSpPr>
          <p:nvPr>
            <p:ph type="ftr" sz="quarter" idx="10"/>
          </p:nvPr>
        </p:nvSpPr>
        <p:spPr>
          <a:xfrm>
            <a:off x="4902371" y="6582086"/>
            <a:ext cx="3960440" cy="151778"/>
          </a:xfr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mtClean="0"/>
              <a:t>Erik Lindskog, Samsung </a:t>
            </a:r>
            <a:endParaRPr lang="en-GB" altLang="en-US" dirty="0"/>
          </a:p>
        </p:txBody>
      </p:sp>
      <p:sp>
        <p:nvSpPr>
          <p:cNvPr id="6148" name="Slide Number Placeholder 4"/>
          <p:cNvSpPr>
            <a:spLocks noGrp="1"/>
          </p:cNvSpPr>
          <p:nvPr>
            <p:ph type="sldNum" sz="quarter" idx="11"/>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a:t>Slide </a:t>
            </a:r>
            <a:fld id="{180A7CBB-D779-47FF-8121-3D1EAC5BC8AA}" type="slidenum">
              <a:rPr lang="en-GB" altLang="en-US"/>
              <a:pPr/>
              <a:t>33</a:t>
            </a:fld>
            <a:endParaRPr lang="en-GB" altLang="en-US"/>
          </a:p>
        </p:txBody>
      </p:sp>
      <p:sp>
        <p:nvSpPr>
          <p:cNvPr id="6146" name="Content Placeholder 2"/>
          <p:cNvSpPr>
            <a:spLocks noGrp="1"/>
          </p:cNvSpPr>
          <p:nvPr>
            <p:ph idx="4294967295"/>
          </p:nvPr>
        </p:nvSpPr>
        <p:spPr>
          <a:xfrm>
            <a:off x="3131840" y="2780928"/>
            <a:ext cx="3292773" cy="720080"/>
          </a:xfrm>
          <a:solidFill>
            <a:srgbClr val="FFFF00"/>
          </a:solidFill>
        </p:spPr>
        <p:txBody>
          <a:bodyPr/>
          <a:lstStyle/>
          <a:p>
            <a:pPr marL="0" indent="0" algn="ctr">
              <a:buFontTx/>
              <a:buNone/>
            </a:pPr>
            <a:r>
              <a:rPr lang="en-US" altLang="en-US" sz="3600" dirty="0"/>
              <a:t>Thank You!</a:t>
            </a:r>
          </a:p>
        </p:txBody>
      </p:sp>
    </p:spTree>
    <p:extLst>
      <p:ext uri="{BB962C8B-B14F-4D97-AF65-F5344CB8AC3E}">
        <p14:creationId xmlns:p14="http://schemas.microsoft.com/office/powerpoint/2010/main" val="1416033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Trigger Dependent Common Info subfield of Ranging Trigger Frame</a:t>
            </a:r>
            <a:endParaRPr lang="en-US" dirty="0"/>
          </a:p>
        </p:txBody>
      </p:sp>
      <p:sp>
        <p:nvSpPr>
          <p:cNvPr id="3" name="Content Placeholder 2"/>
          <p:cNvSpPr>
            <a:spLocks noGrp="1"/>
          </p:cNvSpPr>
          <p:nvPr>
            <p:ph idx="1"/>
          </p:nvPr>
        </p:nvSpPr>
        <p:spPr>
          <a:xfrm>
            <a:off x="685800" y="1844824"/>
            <a:ext cx="7770813" cy="4320480"/>
          </a:xfrm>
        </p:spPr>
        <p:txBody>
          <a:bodyPr/>
          <a:lstStyle/>
          <a:p>
            <a:pPr>
              <a:buFont typeface="Arial" panose="020B0604020202020204" pitchFamily="34" charset="0"/>
              <a:buChar char="•"/>
            </a:pPr>
            <a:r>
              <a:rPr lang="en-US" sz="2000" b="0" dirty="0" smtClean="0"/>
              <a:t>In D2.0 the Ranging Trigger Frame for Passive TB Ranging contains the Sounding Dialog Token Number whereas this is not the case for TB Ranging.</a:t>
            </a:r>
          </a:p>
          <a:p>
            <a:pPr>
              <a:buFont typeface="Arial" panose="020B0604020202020204" pitchFamily="34" charset="0"/>
              <a:buChar char="•"/>
            </a:pPr>
            <a:r>
              <a:rPr lang="en-US" sz="2000" b="0" dirty="0" smtClean="0"/>
              <a:t>Seems a good idea to unify these two cases, not the least as the trigger frame may be read by HW.</a:t>
            </a:r>
          </a:p>
          <a:p>
            <a:pPr>
              <a:buFont typeface="Arial" panose="020B0604020202020204" pitchFamily="34" charset="0"/>
              <a:buChar char="•"/>
            </a:pPr>
            <a:r>
              <a:rPr lang="en-US" sz="2000" b="0" dirty="0" smtClean="0"/>
              <a:t>Options:</a:t>
            </a:r>
          </a:p>
          <a:p>
            <a:pPr lvl="1">
              <a:buFont typeface="Arial" panose="020B0604020202020204" pitchFamily="34" charset="0"/>
              <a:buChar char="•"/>
            </a:pPr>
            <a:r>
              <a:rPr lang="en-US" sz="1800" dirty="0" smtClean="0"/>
              <a:t>Include the Sounding Dialog Token Number also for the TB Ranging case.</a:t>
            </a:r>
          </a:p>
          <a:p>
            <a:pPr lvl="1">
              <a:buFont typeface="Arial" panose="020B0604020202020204" pitchFamily="34" charset="0"/>
              <a:buChar char="•"/>
            </a:pPr>
            <a:r>
              <a:rPr lang="en-US" sz="1800" dirty="0" smtClean="0"/>
              <a:t>Remove the Sounding </a:t>
            </a:r>
            <a:r>
              <a:rPr lang="en-US" sz="1800" dirty="0"/>
              <a:t>Dialog Token Number </a:t>
            </a:r>
            <a:r>
              <a:rPr lang="en-US" sz="1800" dirty="0" smtClean="0"/>
              <a:t>for </a:t>
            </a:r>
            <a:r>
              <a:rPr lang="en-US" sz="1800" dirty="0"/>
              <a:t>the </a:t>
            </a:r>
            <a:r>
              <a:rPr lang="en-US" sz="1800" dirty="0" smtClean="0"/>
              <a:t>Passive TB </a:t>
            </a:r>
            <a:r>
              <a:rPr lang="en-US" sz="1800" dirty="0"/>
              <a:t>Ranging </a:t>
            </a:r>
            <a:r>
              <a:rPr lang="en-US" sz="1800" dirty="0" smtClean="0"/>
              <a:t>case.</a:t>
            </a:r>
          </a:p>
          <a:p>
            <a:pPr>
              <a:buFont typeface="Arial" panose="020B0604020202020204" pitchFamily="34" charset="0"/>
              <a:buChar char="•"/>
            </a:pPr>
            <a:r>
              <a:rPr lang="en-US" sz="2000" b="0" dirty="0" smtClean="0"/>
              <a:t>The </a:t>
            </a:r>
            <a:r>
              <a:rPr lang="en-US" sz="2000" b="0" dirty="0"/>
              <a:t>Sounding Dialog Token Number </a:t>
            </a:r>
            <a:r>
              <a:rPr lang="en-US" sz="2000" b="0" dirty="0" smtClean="0"/>
              <a:t>is included for the Passive TB Ranging case in order to aid PSTAs. It only adds a byte to the subfield. Seems a small compromise to also include it for the TB Ranging case. </a:t>
            </a:r>
            <a:endParaRPr lang="en-US" sz="2000" b="0" dirty="0"/>
          </a:p>
          <a:p>
            <a:pPr lvl="1">
              <a:buFont typeface="Arial" panose="020B0604020202020204" pitchFamily="34" charset="0"/>
              <a:buChar char="•"/>
            </a:pPr>
            <a:endParaRPr lang="en-US" dirty="0" smtClean="0"/>
          </a:p>
          <a:p>
            <a:pPr lvl="1">
              <a:buFont typeface="Arial" panose="020B0604020202020204" pitchFamily="34" charset="0"/>
              <a:buChar char="•"/>
            </a:pPr>
            <a:endParaRPr lang="en-US" b="0" dirty="0"/>
          </a:p>
        </p:txBody>
      </p:sp>
      <p:sp>
        <p:nvSpPr>
          <p:cNvPr id="5" name="Footer Placeholder 4"/>
          <p:cNvSpPr>
            <a:spLocks noGrp="1"/>
          </p:cNvSpPr>
          <p:nvPr>
            <p:ph type="ftr" sz="quarter" idx="10"/>
          </p:nvPr>
        </p:nvSpPr>
        <p:spPr/>
        <p:txBody>
          <a:bodyPr/>
          <a:lstStyle/>
          <a:p>
            <a:r>
              <a:rPr lang="da-DK" smtClean="0"/>
              <a:t>Erik Lindskog, Samsung</a:t>
            </a:r>
            <a:endParaRPr lang="en-GB" dirty="0"/>
          </a:p>
        </p:txBody>
      </p:sp>
      <p:sp>
        <p:nvSpPr>
          <p:cNvPr id="4" name="Slide Number Placeholder 3"/>
          <p:cNvSpPr>
            <a:spLocks noGrp="1"/>
          </p:cNvSpPr>
          <p:nvPr>
            <p:ph type="sldNum" sz="quarter" idx="11"/>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94180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Possible Passive TB Ranging Specific HW Dependencies</a:t>
            </a:r>
            <a:endParaRPr lang="en-US" dirty="0"/>
          </a:p>
        </p:txBody>
      </p:sp>
      <p:sp>
        <p:nvSpPr>
          <p:cNvPr id="5" name="Content Placeholder 4"/>
          <p:cNvSpPr>
            <a:spLocks noGrp="1"/>
          </p:cNvSpPr>
          <p:nvPr>
            <p:ph idx="1"/>
          </p:nvPr>
        </p:nvSpPr>
        <p:spPr/>
        <p:txBody>
          <a:bodyPr/>
          <a:lstStyle/>
          <a:p>
            <a:pPr marL="0" indent="0">
              <a:buNone/>
            </a:pPr>
            <a:r>
              <a:rPr lang="en-US" b="0" dirty="0" smtClean="0"/>
              <a:t>Passive TB Ranging aspects that can require specific HW:</a:t>
            </a:r>
          </a:p>
          <a:p>
            <a:r>
              <a:rPr lang="en-US" b="0" dirty="0" smtClean="0"/>
              <a:t>RSTA Transmission </a:t>
            </a:r>
            <a:r>
              <a:rPr lang="en-US" b="0" dirty="0"/>
              <a:t>of the Primus and Secundus RSTA Broadcast Passive TB Ranging Measurement Report frames </a:t>
            </a:r>
            <a:r>
              <a:rPr lang="en-US" b="0" dirty="0" smtClean="0"/>
              <a:t>with SIFS </a:t>
            </a:r>
            <a:r>
              <a:rPr lang="en-US" b="0" dirty="0"/>
              <a:t>spacing </a:t>
            </a:r>
            <a:r>
              <a:rPr lang="en-US" b="0" dirty="0" smtClean="0"/>
              <a:t>requirement.</a:t>
            </a:r>
          </a:p>
          <a:p>
            <a:r>
              <a:rPr lang="en-US" b="0" dirty="0" smtClean="0"/>
              <a:t>ISTA Transmission of an HE Ranging NDP in response to a Ranging Trigger Frame of subtype </a:t>
            </a:r>
            <a:r>
              <a:rPr lang="en-US" b="0" dirty="0"/>
              <a:t>Passive TB </a:t>
            </a:r>
            <a:r>
              <a:rPr lang="en-US" b="0" dirty="0" smtClean="0"/>
              <a:t>Sounding</a:t>
            </a:r>
          </a:p>
          <a:p>
            <a:r>
              <a:rPr lang="en-US" b="0" dirty="0"/>
              <a:t>ISTA Transmission of ISTA Passive TB Ranging Measurement Report frames.</a:t>
            </a:r>
          </a:p>
          <a:p>
            <a:pPr marL="0" indent="0">
              <a:buNone/>
            </a:pPr>
            <a:r>
              <a:rPr lang="en-US" b="0" dirty="0" smtClean="0"/>
              <a:t>	</a:t>
            </a:r>
            <a:endParaRPr lang="en-US" b="0" dirty="0"/>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5</a:t>
            </a:fld>
            <a:endParaRPr lang="en-GB"/>
          </a:p>
        </p:txBody>
      </p:sp>
    </p:spTree>
    <p:extLst>
      <p:ext uri="{BB962C8B-B14F-4D97-AF65-F5344CB8AC3E}">
        <p14:creationId xmlns:p14="http://schemas.microsoft.com/office/powerpoint/2010/main" val="72975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6</a:t>
            </a:fld>
            <a:endParaRPr lang="en-GB"/>
          </a:p>
        </p:txBody>
      </p:sp>
      <p:sp>
        <p:nvSpPr>
          <p:cNvPr id="4" name="TextBox 3"/>
          <p:cNvSpPr txBox="1"/>
          <p:nvPr/>
        </p:nvSpPr>
        <p:spPr>
          <a:xfrm>
            <a:off x="2195736" y="1772816"/>
            <a:ext cx="4680520" cy="3046988"/>
          </a:xfrm>
          <a:prstGeom prst="rect">
            <a:avLst/>
          </a:prstGeom>
          <a:solidFill>
            <a:srgbClr val="FFFF00"/>
          </a:solidFill>
        </p:spPr>
        <p:txBody>
          <a:bodyPr wrap="square" rtlCol="0">
            <a:spAutoFit/>
          </a:bodyPr>
          <a:lstStyle/>
          <a:p>
            <a:pPr algn="ctr"/>
            <a:r>
              <a:rPr lang="en-US" sz="3200" dirty="0"/>
              <a:t>RSTA Transmission of the Primus and Secundus RSTA Broadcast Passive TB Ranging Measurement Report frames with SIFS spacing requirement</a:t>
            </a:r>
            <a:endParaRPr lang="en-US" sz="3200" b="1" dirty="0"/>
          </a:p>
        </p:txBody>
      </p:sp>
    </p:spTree>
    <p:extLst>
      <p:ext uri="{BB962C8B-B14F-4D97-AF65-F5344CB8AC3E}">
        <p14:creationId xmlns:p14="http://schemas.microsoft.com/office/powerpoint/2010/main" val="19140471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Allow non-SIFS Tx of RSTA LMR - Specifics</a:t>
            </a:r>
            <a:endParaRPr lang="en-US" dirty="0"/>
          </a:p>
        </p:txBody>
      </p:sp>
      <p:sp>
        <p:nvSpPr>
          <p:cNvPr id="3" name="Content Placeholder 2"/>
          <p:cNvSpPr>
            <a:spLocks noGrp="1"/>
          </p:cNvSpPr>
          <p:nvPr>
            <p:ph idx="1"/>
          </p:nvPr>
        </p:nvSpPr>
        <p:spPr/>
        <p:txBody>
          <a:bodyPr/>
          <a:lstStyle/>
          <a:p>
            <a:r>
              <a:rPr lang="en-US" b="0" dirty="0" smtClean="0"/>
              <a:t>Allow </a:t>
            </a:r>
            <a:r>
              <a:rPr lang="en-US" b="0" dirty="0"/>
              <a:t>for the Primus and Secundus RSTA Broadcast Passive TB Ranging Measurement Report frames to be sent without the SIFS spacing requirement</a:t>
            </a:r>
            <a:r>
              <a:rPr lang="en-US" b="0" dirty="0" smtClean="0"/>
              <a:t>.</a:t>
            </a:r>
          </a:p>
          <a:p>
            <a:pPr lvl="1"/>
            <a:r>
              <a:rPr lang="en-US" dirty="0" smtClean="0"/>
              <a:t>That is allow these frames to be sent as regular frames, with contention, nominally within the availability window reserved for the (Passive) TB Ranging.</a:t>
            </a:r>
          </a:p>
          <a:p>
            <a:r>
              <a:rPr lang="en-US" b="0" dirty="0" smtClean="0"/>
              <a:t>However, still recommend to send these frames with SIFS spacings. </a:t>
            </a:r>
            <a:endParaRPr lang="en-US" b="0" dirty="0"/>
          </a:p>
          <a:p>
            <a:endParaRPr lang="en-US" dirty="0"/>
          </a:p>
        </p:txBody>
      </p:sp>
      <p:sp>
        <p:nvSpPr>
          <p:cNvPr id="4" name="Footer Placeholder 3"/>
          <p:cNvSpPr>
            <a:spLocks noGrp="1"/>
          </p:cNvSpPr>
          <p:nvPr>
            <p:ph type="ftr" sz="quarter" idx="10"/>
          </p:nvPr>
        </p:nvSpPr>
        <p:spPr/>
        <p:txBody>
          <a:bodyPr/>
          <a:lstStyle/>
          <a:p>
            <a:pPr>
              <a:defRPr/>
            </a:pPr>
            <a:r>
              <a:rPr lang="en-US" smtClean="0">
                <a:solidFill>
                  <a:srgbClr val="000000"/>
                </a:solidFill>
              </a:rPr>
              <a:t>Erik Lindskog, Samsung </a:t>
            </a:r>
            <a:endParaRPr lang="en-GB"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GB" smtClean="0">
                <a:solidFill>
                  <a:srgbClr val="000000"/>
                </a:solidFill>
              </a:rPr>
              <a:t>Slide </a:t>
            </a:r>
            <a:fld id="{291230A6-1ED8-40C7-B3D0-82B1B9814FDB}" type="slidenum">
              <a:rPr lang="en-GB" smtClean="0">
                <a:solidFill>
                  <a:srgbClr val="000000"/>
                </a:solidFill>
              </a:rPr>
              <a:pPr>
                <a:defRPr/>
              </a:pPr>
              <a:t>7</a:t>
            </a:fld>
            <a:endParaRPr lang="en-GB">
              <a:solidFill>
                <a:srgbClr val="000000"/>
              </a:solidFill>
            </a:endParaRPr>
          </a:p>
        </p:txBody>
      </p:sp>
    </p:spTree>
    <p:extLst>
      <p:ext uri="{BB962C8B-B14F-4D97-AF65-F5344CB8AC3E}">
        <p14:creationId xmlns:p14="http://schemas.microsoft.com/office/powerpoint/2010/main" val="4293353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8</a:t>
            </a:fld>
            <a:endParaRPr lang="en-GB"/>
          </a:p>
        </p:txBody>
      </p:sp>
      <p:sp>
        <p:nvSpPr>
          <p:cNvPr id="4" name="TextBox 3"/>
          <p:cNvSpPr txBox="1"/>
          <p:nvPr/>
        </p:nvSpPr>
        <p:spPr>
          <a:xfrm>
            <a:off x="2339752" y="2492896"/>
            <a:ext cx="4680520" cy="584775"/>
          </a:xfrm>
          <a:prstGeom prst="rect">
            <a:avLst/>
          </a:prstGeom>
          <a:solidFill>
            <a:srgbClr val="FFFF00"/>
          </a:solidFill>
        </p:spPr>
        <p:txBody>
          <a:bodyPr wrap="square" rtlCol="0">
            <a:spAutoFit/>
          </a:bodyPr>
          <a:lstStyle/>
          <a:p>
            <a:pPr algn="ctr"/>
            <a:r>
              <a:rPr lang="en-US" sz="3200" b="1" dirty="0" smtClean="0"/>
              <a:t>ISTA NDP Transmission </a:t>
            </a:r>
            <a:endParaRPr lang="en-US" sz="3200" b="1" dirty="0"/>
          </a:p>
        </p:txBody>
      </p:sp>
    </p:spTree>
    <p:extLst>
      <p:ext uri="{BB962C8B-B14F-4D97-AF65-F5344CB8AC3E}">
        <p14:creationId xmlns:p14="http://schemas.microsoft.com/office/powerpoint/2010/main" val="2946698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Negotiation of ISTA NDP PPDU</a:t>
            </a:r>
            <a:endParaRPr lang="en-US" dirty="0"/>
          </a:p>
        </p:txBody>
      </p:sp>
      <p:sp>
        <p:nvSpPr>
          <p:cNvPr id="5" name="Content Placeholder 4"/>
          <p:cNvSpPr>
            <a:spLocks noGrp="1"/>
          </p:cNvSpPr>
          <p:nvPr>
            <p:ph idx="1"/>
          </p:nvPr>
        </p:nvSpPr>
        <p:spPr>
          <a:xfrm>
            <a:off x="685800" y="1988840"/>
            <a:ext cx="7772400" cy="4114800"/>
          </a:xfrm>
        </p:spPr>
        <p:txBody>
          <a:bodyPr/>
          <a:lstStyle/>
          <a:p>
            <a:r>
              <a:rPr lang="en-US" b="0" dirty="0" smtClean="0"/>
              <a:t>Add negotiation of the ISTAs UL Ranging NDP type for Passive TB Ranging exchanges:</a:t>
            </a:r>
          </a:p>
          <a:p>
            <a:pPr lvl="1"/>
            <a:r>
              <a:rPr lang="en-US" dirty="0" smtClean="0"/>
              <a:t>Enable to ISTA to request </a:t>
            </a:r>
            <a:r>
              <a:rPr lang="en-US" dirty="0"/>
              <a:t>the UL Ranging NDP type to </a:t>
            </a:r>
            <a:r>
              <a:rPr lang="en-US" dirty="0" smtClean="0"/>
              <a:t>be </a:t>
            </a:r>
          </a:p>
          <a:p>
            <a:pPr lvl="2"/>
            <a:r>
              <a:rPr lang="en-US" b="0" dirty="0" smtClean="0"/>
              <a:t>HE Ranging NDP, or</a:t>
            </a:r>
          </a:p>
          <a:p>
            <a:pPr lvl="2"/>
            <a:r>
              <a:rPr lang="en-US" dirty="0" smtClean="0"/>
              <a:t>HE TB Ranging NDP, or</a:t>
            </a:r>
          </a:p>
          <a:p>
            <a:pPr lvl="2"/>
            <a:r>
              <a:rPr lang="en-US" b="0" dirty="0" smtClean="0"/>
              <a:t>No Preference (i.e. </a:t>
            </a:r>
            <a:r>
              <a:rPr lang="en-US" dirty="0" smtClean="0"/>
              <a:t>the ISTA is OK with responding with either NDP type)</a:t>
            </a:r>
          </a:p>
          <a:p>
            <a:pPr lvl="1"/>
            <a:r>
              <a:rPr lang="en-US" dirty="0" smtClean="0"/>
              <a:t>Allow the RSTA to make the final decision on what UL Ranging NDP type the ISTA shall use.</a:t>
            </a:r>
          </a:p>
          <a:p>
            <a:pPr lvl="2"/>
            <a:r>
              <a:rPr lang="en-US" dirty="0" smtClean="0"/>
              <a:t>If the ISTA can send an HE Ranging NDP, then the RSTA should select that.</a:t>
            </a:r>
            <a:r>
              <a:rPr lang="en-US" dirty="0"/>
              <a:t>	</a:t>
            </a:r>
            <a:r>
              <a:rPr lang="en-US" dirty="0" smtClean="0"/>
              <a:t> </a:t>
            </a:r>
            <a:endParaRPr lang="en-US" b="0" dirty="0"/>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9</a:t>
            </a:fld>
            <a:endParaRPr lang="en-GB"/>
          </a:p>
        </p:txBody>
      </p:sp>
    </p:spTree>
    <p:extLst>
      <p:ext uri="{BB962C8B-B14F-4D97-AF65-F5344CB8AC3E}">
        <p14:creationId xmlns:p14="http://schemas.microsoft.com/office/powerpoint/2010/main" val="1943312657"/>
      </p:ext>
    </p:extLst>
  </p:cSld>
  <p:clrMapOvr>
    <a:masterClrMapping/>
  </p:clrMapOvr>
</p:sld>
</file>

<file path=ppt/theme/theme1.xml><?xml version="1.0" encoding="utf-8"?>
<a:theme xmlns:a="http://schemas.openxmlformats.org/drawingml/2006/main" name="ACcord-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196252</TotalTime>
  <Words>2873</Words>
  <Application>Microsoft Office PowerPoint</Application>
  <PresentationFormat>On-screen Show (4:3)</PresentationFormat>
  <Paragraphs>294</Paragraphs>
  <Slides>33</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9" baseType="lpstr">
      <vt:lpstr>MS Gothic</vt:lpstr>
      <vt:lpstr>Arial</vt:lpstr>
      <vt:lpstr>Calibri</vt:lpstr>
      <vt:lpstr>Times New Roman</vt:lpstr>
      <vt:lpstr>ACcord-Submission</vt:lpstr>
      <vt:lpstr>Document</vt:lpstr>
      <vt:lpstr>Some Passive Ranging Considerations</vt:lpstr>
      <vt:lpstr>CIDs 3102 and 3283</vt:lpstr>
      <vt:lpstr>Protocol Choices for Passive TB Ranging</vt:lpstr>
      <vt:lpstr>Trigger Dependent Common Info subfield of Ranging Trigger Frame</vt:lpstr>
      <vt:lpstr>Possible Passive TB Ranging Specific HW Dependencies</vt:lpstr>
      <vt:lpstr>PowerPoint Presentation</vt:lpstr>
      <vt:lpstr>Allow non-SIFS Tx of RSTA LMR - Specifics</vt:lpstr>
      <vt:lpstr>PowerPoint Presentation</vt:lpstr>
      <vt:lpstr>Negotiation of ISTA NDP PPDU</vt:lpstr>
      <vt:lpstr>Restriction on ISTAs HE TB Ranging PPDU</vt:lpstr>
      <vt:lpstr>PowerPoint Presentation</vt:lpstr>
      <vt:lpstr>PSTA reception of restricted HE TB PPDU </vt:lpstr>
      <vt:lpstr>PowerPoint Presentation</vt:lpstr>
      <vt:lpstr>ISTA LMR format</vt:lpstr>
      <vt:lpstr>PowerPoint Presentation</vt:lpstr>
      <vt:lpstr>Merging Active and Passive Ranging</vt:lpstr>
      <vt:lpstr>PowerPoint Presentation</vt:lpstr>
      <vt:lpstr>Making Passive TB Ranging part of TB Ranging – 1(2)</vt:lpstr>
      <vt:lpstr>Making Passive TB Ranging part of TB Ranging – 2(2)</vt:lpstr>
      <vt:lpstr>PowerPoint Presentation</vt:lpstr>
      <vt:lpstr>Combining active and passive ranging</vt:lpstr>
      <vt:lpstr>Active Passive Ranging</vt:lpstr>
      <vt:lpstr>(Passive) TB Ranging used for Active Passive Ranging</vt:lpstr>
      <vt:lpstr>Combined Active and Passive Ranging</vt:lpstr>
      <vt:lpstr>PowerPoint Presentation</vt:lpstr>
      <vt:lpstr>PowerPoint Presentation</vt:lpstr>
      <vt:lpstr>Missing HE-SIG-A parameters in an HE TB PPDU as compared to an HE SU PPDU</vt:lpstr>
      <vt:lpstr>Missing HE-SIG-A parameters in an HE TB PPDU as compared to an HE SU PPDU</vt:lpstr>
      <vt:lpstr>Parameters for HE TB PPDU reception in Trigger Frame - 1(2)</vt:lpstr>
      <vt:lpstr>Parameters for HE TB PPDU reception in Trigger Frame - 2(2)</vt:lpstr>
      <vt:lpstr>PSTA Preprogramming of PPDU parameters for reception of an HE TB Ranging NDP - 1(2)</vt:lpstr>
      <vt:lpstr>PSTA Preprogramming of PPDU parameters for reception of an HE TB Ranging NDP - 2(2)</vt:lpstr>
      <vt:lpstr>PowerPoint Presentation</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LMR Reporting for Passive Location</dc:title>
  <dc:subject>LMR Reporting Format for Passive Location</dc:subject>
  <dc:creator>Erik Lindskog;Ali Raissinia</dc:creator>
  <cp:keywords>CTPClassification=CTP_PUBLIC:VisualMarkings=</cp:keywords>
  <cp:lastModifiedBy>Erik Lindskog</cp:lastModifiedBy>
  <cp:revision>1510</cp:revision>
  <cp:lastPrinted>2019-02-07T19:32:22Z</cp:lastPrinted>
  <dcterms:created xsi:type="dcterms:W3CDTF">2009-11-13T19:11:16Z</dcterms:created>
  <dcterms:modified xsi:type="dcterms:W3CDTF">2020-03-11T16:32:04Z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0b7e9515-6d8a-4695-953d-65cf463980f9</vt:lpwstr>
  </property>
  <property fmtid="{D5CDD505-2E9C-101B-9397-08002B2CF9AE}" pid="4" name="CTP_TimeStamp">
    <vt:lpwstr>2016-10-11 04:54:41Z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CTP_PUBLIC</vt:lpwstr>
  </property>
  <property fmtid="{D5CDD505-2E9C-101B-9397-08002B2CF9AE}" pid="9" name="NSCPROP_SA">
    <vt:lpwstr>C:\Users\e.lindskog\AppData\Local\Microsoft\Windows\INetCache\Content.Outlook\LIZA4BMM\20180507_R0_Qualcomm_LMR_Reporting_Formats_for_Passive_Location_obs modified by Ali (003).pptx</vt:lpwstr>
  </property>
</Properties>
</file>