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1089" r:id="rId3"/>
    <p:sldId id="1091" r:id="rId4"/>
    <p:sldId id="1093" r:id="rId5"/>
    <p:sldId id="1094" r:id="rId6"/>
    <p:sldId id="1096" r:id="rId7"/>
    <p:sldId id="1097" r:id="rId8"/>
    <p:sldId id="1102" r:id="rId9"/>
    <p:sldId id="1100" r:id="rId10"/>
    <p:sldId id="110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72984" autoAdjust="0"/>
  </p:normalViewPr>
  <p:slideViewPr>
    <p:cSldViewPr>
      <p:cViewPr varScale="1">
        <p:scale>
          <a:sx n="49" d="100"/>
          <a:sy n="49" d="100"/>
        </p:scale>
        <p:origin x="1760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60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631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802.11-20/0384r0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320 MHz BSS Configuration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2020-02-06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94917"/>
              </p:ext>
            </p:extLst>
          </p:nvPr>
        </p:nvGraphicFramePr>
        <p:xfrm>
          <a:off x="1152525" y="2998720"/>
          <a:ext cx="7391400" cy="287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223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12ADA-35C4-49AC-B776-5A2035A3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D547C-4E2A-4AE1-BB18-C416E55B7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BB31FE-56A2-4AA2-9B90-41F9A8ED1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6F0E9E-2929-4C80-99F2-6B2E1637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2050" name="Picture 1" descr="image004">
            <a:extLst>
              <a:ext uri="{FF2B5EF4-FFF2-40B4-BE49-F238E27FC236}">
                <a16:creationId xmlns:a16="http://schemas.microsoft.com/office/drawing/2014/main" id="{06B13A5F-F2C5-493F-A2BF-518F4322A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24075"/>
            <a:ext cx="6318491" cy="3651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41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2AC1-C688-47E1-A8D7-176829539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EE626-7CAD-4F38-B947-1E9A7937D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320 MHz has been agreed to be one of the R1 features [1]</a:t>
            </a:r>
          </a:p>
          <a:p>
            <a:r>
              <a:rPr lang="en-US" dirty="0"/>
              <a:t>We discuss the required MAC support for 320 MHz BSS bandwidth configuration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B39E04-F7C9-4731-89AE-8A0FC1D4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B50A5-BC03-48E5-A17E-A73B9E83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436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D4AF6-B58F-45C4-BF96-0C802CAF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BSS bandwidth configuration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C714-CA1C-49DF-BD24-A9FA1B5CF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current 160 MHz configuration is based on (see backup)</a:t>
            </a:r>
          </a:p>
          <a:p>
            <a:pPr lvl="1"/>
            <a:r>
              <a:rPr lang="en-US" sz="1600" dirty="0"/>
              <a:t>5 GHz: Channel Width, CCFS0, and CCFS1 of VHT operation element or CCFS2 of HT operation element in 5 GHz </a:t>
            </a:r>
          </a:p>
          <a:p>
            <a:pPr lvl="1"/>
            <a:r>
              <a:rPr lang="en-US" sz="1600" dirty="0"/>
              <a:t>6 GHz: Channel Width, CCFS0, CCFS1 in 6 GHz Operation Information field </a:t>
            </a:r>
          </a:p>
          <a:p>
            <a:r>
              <a:rPr lang="en-US" sz="2000" dirty="0"/>
              <a:t>Example:</a:t>
            </a:r>
          </a:p>
          <a:p>
            <a:pPr lvl="1"/>
            <a:r>
              <a:rPr lang="en-US" sz="1600" dirty="0"/>
              <a:t>160 MHz (|CCFS0-CCFS1/CCFS2|=8)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80+80 MHz (|CCFS0-CCFS1/CCFS2|&gt;16)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71E104-EB9E-4E75-B31E-692E0E150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0F7C8-A88B-416C-8074-002BF6AEF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3CC8E6-9B4A-4A52-BECD-667925F767D8}"/>
              </a:ext>
            </a:extLst>
          </p:cNvPr>
          <p:cNvSpPr/>
          <p:nvPr/>
        </p:nvSpPr>
        <p:spPr bwMode="auto">
          <a:xfrm>
            <a:off x="1187624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D2633-995C-422C-9A7D-A6D40A041AC9}"/>
              </a:ext>
            </a:extLst>
          </p:cNvPr>
          <p:cNvSpPr/>
          <p:nvPr/>
        </p:nvSpPr>
        <p:spPr bwMode="auto">
          <a:xfrm>
            <a:off x="3551702" y="3933056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B6CDE20-9294-428D-BBC3-556DB7421E8B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V="1">
            <a:off x="2369663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2CD475-E3F8-4EF9-B5CB-7AE45935691B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1702" y="4389231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D7475BA-F460-4743-BFEF-A328DD4E8221}"/>
              </a:ext>
            </a:extLst>
          </p:cNvPr>
          <p:cNvSpPr txBox="1"/>
          <p:nvPr/>
        </p:nvSpPr>
        <p:spPr>
          <a:xfrm>
            <a:off x="2033682" y="4664154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98E137-7981-426A-945D-71323C8B1349}"/>
              </a:ext>
            </a:extLst>
          </p:cNvPr>
          <p:cNvSpPr txBox="1"/>
          <p:nvPr/>
        </p:nvSpPr>
        <p:spPr>
          <a:xfrm>
            <a:off x="3261411" y="4666696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AB1CC9-DCF3-402C-B0FF-2106A68D36F7}"/>
              </a:ext>
            </a:extLst>
          </p:cNvPr>
          <p:cNvSpPr/>
          <p:nvPr/>
        </p:nvSpPr>
        <p:spPr bwMode="auto">
          <a:xfrm>
            <a:off x="539552" y="5527259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 MHz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8C6D2E-960B-4392-B8AC-56795822CCDD}"/>
              </a:ext>
            </a:extLst>
          </p:cNvPr>
          <p:cNvSpPr/>
          <p:nvPr/>
        </p:nvSpPr>
        <p:spPr bwMode="auto">
          <a:xfrm>
            <a:off x="3721795" y="5533827"/>
            <a:ext cx="2364078" cy="4561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 MHz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8B4762D-B057-455D-BF48-AA3EE1D295B8}"/>
              </a:ext>
            </a:extLst>
          </p:cNvPr>
          <p:cNvCxnSpPr>
            <a:cxnSpLocks/>
            <a:endCxn id="15" idx="2"/>
          </p:cNvCxnSpPr>
          <p:nvPr/>
        </p:nvCxnSpPr>
        <p:spPr bwMode="auto">
          <a:xfrm flipV="1">
            <a:off x="1721591" y="5983434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36E18A3-B831-40F2-8194-D92D0D55AB3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5134" y="5975665"/>
            <a:ext cx="0" cy="2749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6A6734C-B99B-4A81-A9A8-5541F4B9DF56}"/>
              </a:ext>
            </a:extLst>
          </p:cNvPr>
          <p:cNvSpPr txBox="1"/>
          <p:nvPr/>
        </p:nvSpPr>
        <p:spPr>
          <a:xfrm>
            <a:off x="1385610" y="6258358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B02CC6-EC99-4FE9-87CA-41831699D864}"/>
              </a:ext>
            </a:extLst>
          </p:cNvPr>
          <p:cNvSpPr txBox="1"/>
          <p:nvPr/>
        </p:nvSpPr>
        <p:spPr>
          <a:xfrm>
            <a:off x="4704842" y="6253130"/>
            <a:ext cx="1525210" cy="19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64F25D-7AE5-4C2D-AC7D-B4F9266D4729}"/>
              </a:ext>
            </a:extLst>
          </p:cNvPr>
          <p:cNvSpPr txBox="1"/>
          <p:nvPr/>
        </p:nvSpPr>
        <p:spPr>
          <a:xfrm>
            <a:off x="6215142" y="3861048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B3DD16-02F7-4B9F-8C23-C5DDB1C8F111}"/>
              </a:ext>
            </a:extLst>
          </p:cNvPr>
          <p:cNvSpPr txBox="1"/>
          <p:nvPr/>
        </p:nvSpPr>
        <p:spPr>
          <a:xfrm>
            <a:off x="6184362" y="5643344"/>
            <a:ext cx="2663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GHz: Channel Width in VHT op: 1</a:t>
            </a:r>
          </a:p>
          <a:p>
            <a:endParaRPr lang="en-US" dirty="0"/>
          </a:p>
          <a:p>
            <a:r>
              <a:rPr lang="en-US" dirty="0"/>
              <a:t>6 GHz: Channel Width in HE op: 3</a:t>
            </a:r>
          </a:p>
        </p:txBody>
      </p:sp>
    </p:spTree>
    <p:extLst>
      <p:ext uri="{BB962C8B-B14F-4D97-AF65-F5344CB8AC3E}">
        <p14:creationId xmlns:p14="http://schemas.microsoft.com/office/powerpoint/2010/main" val="122400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011B-0776-40BD-9FD1-4FCFE7EC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operating bandwidth configuration for 320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6CC5E-310D-4500-9610-FFCEB8890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Use additional entry like Channel Width in VHT operation element to indicate 320 MHz has interoperability issue</a:t>
            </a:r>
          </a:p>
          <a:p>
            <a:pPr lvl="1"/>
            <a:r>
              <a:rPr lang="en-US" sz="1800" dirty="0"/>
              <a:t>May not be understood by legacy non-HT, HT, VHT, and HE STAs</a:t>
            </a:r>
          </a:p>
          <a:p>
            <a:r>
              <a:rPr lang="en-US" sz="2000" dirty="0"/>
              <a:t>There is no additional entry for Channel Width in HE operation element</a:t>
            </a:r>
          </a:p>
          <a:p>
            <a:r>
              <a:rPr lang="en-US" sz="2000" dirty="0"/>
              <a:t>In 320 MHz or 160+160 MHz indication, CCFS0 and CCFS1/CCFS2 shall be based on the indication of 160 MHz to preserve backward compatibility </a:t>
            </a:r>
          </a:p>
          <a:p>
            <a:r>
              <a:rPr lang="en-US" sz="2000" dirty="0"/>
              <a:t>We propose to introduce additional fields, ideally in EHT operation element, for EHT channel width and EHT center frequency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6B5AB-5A0B-4757-B805-B9ADE3BA1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D03317-4FEC-4D83-8A5F-DE750B25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099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5E299-05B7-404F-A64F-00013077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operating bandwidth configuration for 320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419-881E-4D28-AB22-E14CBFF9F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160 MHz (|CCFS0-CCFS1/CCFS2|=8), Channel Width =1/3 (VHT op/HE op), EHT Channel Width = 0</a:t>
            </a:r>
          </a:p>
          <a:p>
            <a:r>
              <a:rPr lang="en-US" sz="1400" dirty="0"/>
              <a:t>80+80 MHz (|CCFS0-CCFS1/CCFS2|&gt;16), Channel Width =1/3 (VHT op/HE op), EHT Channel Width = 0</a:t>
            </a:r>
          </a:p>
          <a:p>
            <a:r>
              <a:rPr lang="en-US" sz="1400" dirty="0"/>
              <a:t>320 MHz (|CCFS1/CCFS2- EHT CCFS|=16), Channel Width =1/3 (VHT op/HE op), EHT Channel Width = 1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/>
              <a:t>160+160 MHz (|CCFS1/CCFS2- EHT CCFS|&gt;32), Channel Width =1/3 (VHT op/HE op), EHT Channel Width = 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200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7E03F-6775-4FD2-B784-9F82FFF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033BC-17BB-492D-9442-6B346976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371485-6C32-4961-97F7-E6061BB16E27}"/>
              </a:ext>
            </a:extLst>
          </p:cNvPr>
          <p:cNvSpPr/>
          <p:nvPr/>
        </p:nvSpPr>
        <p:spPr bwMode="auto">
          <a:xfrm>
            <a:off x="1043608" y="350100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C0D8C2-78F0-4F9D-B577-23661442DC7B}"/>
              </a:ext>
            </a:extLst>
          </p:cNvPr>
          <p:cNvSpPr/>
          <p:nvPr/>
        </p:nvSpPr>
        <p:spPr bwMode="auto">
          <a:xfrm>
            <a:off x="2725358" y="3501008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6A52D0-6437-4258-ACC9-1A6A76AB4BAA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V="1">
            <a:off x="1890106" y="400459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9B41D4-943C-47E0-B408-2D0E698A4C3E}"/>
              </a:ext>
            </a:extLst>
          </p:cNvPr>
          <p:cNvCxnSpPr>
            <a:cxnSpLocks/>
          </p:cNvCxnSpPr>
          <p:nvPr/>
        </p:nvCxnSpPr>
        <p:spPr bwMode="auto">
          <a:xfrm flipV="1">
            <a:off x="2736604" y="401562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39A8F59-51EA-44CA-9ECB-673E7C1E600A}"/>
              </a:ext>
            </a:extLst>
          </p:cNvPr>
          <p:cNvSpPr txBox="1"/>
          <p:nvPr/>
        </p:nvSpPr>
        <p:spPr>
          <a:xfrm>
            <a:off x="1565807" y="4319125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A8D47B-1FBC-4E36-87B1-40BAB720D6F6}"/>
              </a:ext>
            </a:extLst>
          </p:cNvPr>
          <p:cNvSpPr txBox="1"/>
          <p:nvPr/>
        </p:nvSpPr>
        <p:spPr>
          <a:xfrm>
            <a:off x="2212132" y="4308095"/>
            <a:ext cx="1143460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BE624D-A25D-4A4D-813E-5EAFEE587D7E}"/>
              </a:ext>
            </a:extLst>
          </p:cNvPr>
          <p:cNvSpPr/>
          <p:nvPr/>
        </p:nvSpPr>
        <p:spPr bwMode="auto">
          <a:xfrm>
            <a:off x="4412339" y="3501008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578F652-0AD7-4921-B6FB-D20C7683EF72}"/>
              </a:ext>
            </a:extLst>
          </p:cNvPr>
          <p:cNvCxnSpPr>
            <a:cxnSpLocks/>
          </p:cNvCxnSpPr>
          <p:nvPr/>
        </p:nvCxnSpPr>
        <p:spPr bwMode="auto">
          <a:xfrm flipV="1">
            <a:off x="4404541" y="4015627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20764DD-A634-452C-9DD2-4CF0111F42C4}"/>
              </a:ext>
            </a:extLst>
          </p:cNvPr>
          <p:cNvSpPr txBox="1"/>
          <p:nvPr/>
        </p:nvSpPr>
        <p:spPr>
          <a:xfrm>
            <a:off x="4082516" y="4308095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EHT CCFS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E7B1F4-AE6A-4C56-91C9-F90BA0DAE5D5}"/>
              </a:ext>
            </a:extLst>
          </p:cNvPr>
          <p:cNvSpPr/>
          <p:nvPr/>
        </p:nvSpPr>
        <p:spPr bwMode="auto">
          <a:xfrm>
            <a:off x="835431" y="5229200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67292B9-5EC4-4A0C-8F13-B03F854EE10A}"/>
              </a:ext>
            </a:extLst>
          </p:cNvPr>
          <p:cNvSpPr/>
          <p:nvPr/>
        </p:nvSpPr>
        <p:spPr bwMode="auto">
          <a:xfrm>
            <a:off x="2518964" y="5229200"/>
            <a:ext cx="1692996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</a:t>
            </a:r>
            <a:r>
              <a:rPr lang="en-US" dirty="0"/>
              <a:t>80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MHz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327EA23-4FD9-4BDA-91B6-E0D2D264D150}"/>
              </a:ext>
            </a:extLst>
          </p:cNvPr>
          <p:cNvCxnSpPr>
            <a:cxnSpLocks/>
            <a:endCxn id="24" idx="2"/>
          </p:cNvCxnSpPr>
          <p:nvPr/>
        </p:nvCxnSpPr>
        <p:spPr bwMode="auto">
          <a:xfrm flipV="1">
            <a:off x="1681929" y="5732788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FD78695-E3C5-4FAF-8E89-1E958712FF7C}"/>
              </a:ext>
            </a:extLst>
          </p:cNvPr>
          <p:cNvCxnSpPr>
            <a:cxnSpLocks/>
          </p:cNvCxnSpPr>
          <p:nvPr/>
        </p:nvCxnSpPr>
        <p:spPr bwMode="auto">
          <a:xfrm flipV="1">
            <a:off x="2528427" y="5743819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E17E473-0C1E-40D9-B2F4-4D1177511A88}"/>
              </a:ext>
            </a:extLst>
          </p:cNvPr>
          <p:cNvSpPr txBox="1"/>
          <p:nvPr/>
        </p:nvSpPr>
        <p:spPr>
          <a:xfrm>
            <a:off x="1363645" y="6038592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16A887-B22D-4E32-A4CD-8E408B732C4C}"/>
              </a:ext>
            </a:extLst>
          </p:cNvPr>
          <p:cNvSpPr txBox="1"/>
          <p:nvPr/>
        </p:nvSpPr>
        <p:spPr>
          <a:xfrm>
            <a:off x="2206401" y="6036287"/>
            <a:ext cx="1152771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CCFS1/CCFS2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5893A1-9B09-4A76-830A-049335CE0F28}"/>
              </a:ext>
            </a:extLst>
          </p:cNvPr>
          <p:cNvSpPr/>
          <p:nvPr/>
        </p:nvSpPr>
        <p:spPr bwMode="auto">
          <a:xfrm>
            <a:off x="5487043" y="5229200"/>
            <a:ext cx="3387195" cy="5035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160 MHz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03E78C5-1A04-4FB2-AF67-7F7BBC6BFB5C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4288" y="5733905"/>
            <a:ext cx="0" cy="3034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9A23CC2-6A4A-495F-B0BD-DF4AF2089627}"/>
              </a:ext>
            </a:extLst>
          </p:cNvPr>
          <p:cNvSpPr txBox="1"/>
          <p:nvPr/>
        </p:nvSpPr>
        <p:spPr>
          <a:xfrm>
            <a:off x="6842263" y="6026373"/>
            <a:ext cx="1092254" cy="215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EHT CCFS</a:t>
            </a:r>
          </a:p>
        </p:txBody>
      </p:sp>
    </p:spTree>
    <p:extLst>
      <p:ext uri="{BB962C8B-B14F-4D97-AF65-F5344CB8AC3E}">
        <p14:creationId xmlns:p14="http://schemas.microsoft.com/office/powerpoint/2010/main" val="307592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DBE3-E188-405A-AD00-27F0DA82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96C8C-0A4B-416E-873D-EE9A7A62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have EHT channel width field and EHT CCFS field to jointly indicate BSS operating bandwidth with indication in VHT operation element and HT operation element in 2.4/5 GHz band or HE element in 6 GHz band. </a:t>
            </a:r>
          </a:p>
          <a:p>
            <a:pPr lvl="1"/>
            <a:r>
              <a:rPr lang="en-US" dirty="0"/>
              <a:t>320 MHz (|CCFS1/CCFS2- EHT CCFS|=16), Channel Width =1/3 (VHT op/HE op), EHT Channel Width = 1</a:t>
            </a:r>
          </a:p>
          <a:p>
            <a:pPr lvl="1"/>
            <a:r>
              <a:rPr lang="en-US" dirty="0"/>
              <a:t>160+160 MHz (|CCFS1/CCFS2- EHT CCFS|&gt;32), Channel Width =1/3 (VHT op/HE op), EHT Channel Width = 1</a:t>
            </a:r>
          </a:p>
          <a:p>
            <a:r>
              <a:rPr lang="en-US" dirty="0"/>
              <a:t>We propose to have EHT Channel Width field and EHT CCFS field in EHT operation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C4A70-89AB-42C8-BDD7-ED4133659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E09B0-5199-4F5D-A256-59D6AF254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681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03FD-AB2B-4E5D-A002-2EDD07030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4009-42E9-4EB3-9DB0-48F4AA3AA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EHT operation element with the following fields to indicate 320/160+160 MHz BSS bandwidth?</a:t>
            </a:r>
          </a:p>
          <a:p>
            <a:pPr lvl="1"/>
            <a:r>
              <a:rPr lang="en-US" dirty="0"/>
              <a:t>Channel Width field </a:t>
            </a:r>
          </a:p>
          <a:p>
            <a:pPr lvl="1"/>
            <a:r>
              <a:rPr lang="en-US" dirty="0"/>
              <a:t>CCFS field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5DB70-4348-4F4A-B0A8-C323164DC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8CAEA-4573-4C1E-9A31-7251979C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6233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8A4F3-6DA2-41B2-95F2-690DF6A77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593B0-11E1-42B4-B914-CB07B4AF6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11-19/2153r4 Adopting a release framework to meet timeline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4A0B2-6FDD-4B93-91AE-2AC3CFD91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0C2FE9-3254-43BD-9ABE-81AB9ECE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025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D6DD7-6FF7-4749-8D2C-448006116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FB2A9-CF5F-46B6-A8B1-B61C56CBD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F9DC97-342F-4FE5-BB12-E3D13C19B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2EBB1-C44A-43FA-879C-F7EEADD0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026" name="Picture 2" descr="image003">
            <a:extLst>
              <a:ext uri="{FF2B5EF4-FFF2-40B4-BE49-F238E27FC236}">
                <a16:creationId xmlns:a16="http://schemas.microsoft.com/office/drawing/2014/main" id="{FF52A19D-A186-45DD-9E58-D1739981B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444107"/>
            <a:ext cx="493395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3451E0-66A3-494F-BB14-E102AC9EFF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3247" y="4834400"/>
            <a:ext cx="4715017" cy="195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583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61645</TotalTime>
  <Words>701</Words>
  <Application>Microsoft Office PowerPoint</Application>
  <PresentationFormat>On-screen Show (4:3)</PresentationFormat>
  <Paragraphs>136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Office Regular</vt:lpstr>
      <vt:lpstr>Qualcomm Regular</vt:lpstr>
      <vt:lpstr>Times New Roman</vt:lpstr>
      <vt:lpstr>802-11-Submission</vt:lpstr>
      <vt:lpstr>320 MHz BSS Configuration</vt:lpstr>
      <vt:lpstr>Background</vt:lpstr>
      <vt:lpstr>Current BSS bandwidth configuration </vt:lpstr>
      <vt:lpstr>BSS operating bandwidth configuration for 320 MHz</vt:lpstr>
      <vt:lpstr>BSS operating bandwidth configuration for 320 MHz</vt:lpstr>
      <vt:lpstr>Conclusion</vt:lpstr>
      <vt:lpstr>Straw Poll #1</vt:lpstr>
      <vt:lpstr>Reference</vt:lpstr>
      <vt:lpstr>Backup</vt:lpstr>
      <vt:lpstr>Backup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2736</cp:revision>
  <cp:lastPrinted>1998-02-10T13:28:06Z</cp:lastPrinted>
  <dcterms:created xsi:type="dcterms:W3CDTF">2004-12-02T14:01:45Z</dcterms:created>
  <dcterms:modified xsi:type="dcterms:W3CDTF">2020-03-10T17:56:33Z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25f76775-cd86-442f-987e-ab420cdddb6b</vt:lpwstr>
  </property>
  <property fmtid="{D5CDD505-2E9C-101B-9397-08002B2CF9AE}" pid="4" name="CTP_TimeStamp">
    <vt:lpwstr>2020-03-10 17:56:33Z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