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24"/>
  </p:notesMasterIdLst>
  <p:handoutMasterIdLst>
    <p:handoutMasterId r:id="rId25"/>
  </p:handoutMasterIdLst>
  <p:sldIdLst>
    <p:sldId id="361" r:id="rId2"/>
    <p:sldId id="334" r:id="rId3"/>
    <p:sldId id="370" r:id="rId4"/>
    <p:sldId id="398" r:id="rId5"/>
    <p:sldId id="399" r:id="rId6"/>
    <p:sldId id="410" r:id="rId7"/>
    <p:sldId id="393" r:id="rId8"/>
    <p:sldId id="417" r:id="rId9"/>
    <p:sldId id="418" r:id="rId10"/>
    <p:sldId id="404" r:id="rId11"/>
    <p:sldId id="343" r:id="rId12"/>
    <p:sldId id="342" r:id="rId13"/>
    <p:sldId id="411" r:id="rId14"/>
    <p:sldId id="419" r:id="rId15"/>
    <p:sldId id="413" r:id="rId16"/>
    <p:sldId id="414" r:id="rId17"/>
    <p:sldId id="415" r:id="rId18"/>
    <p:sldId id="406" r:id="rId19"/>
    <p:sldId id="412" r:id="rId20"/>
    <p:sldId id="416" r:id="rId21"/>
    <p:sldId id="402" r:id="rId22"/>
    <p:sldId id="403" r:id="rId23"/>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cmAuthor id="2" name="jsegev" initials="j" lastIdx="3" clrIdx="1"/>
  <p:cmAuthor id="3" name="Segev, Jonathan" initials="SJ" lastIdx="3" clrIdx="2">
    <p:extLst>
      <p:ext uri="{19B8F6BF-5375-455C-9EA6-DF929625EA0E}">
        <p15:presenceInfo xmlns:p15="http://schemas.microsoft.com/office/powerpoint/2012/main" userId="S-1-5-21-2052111302-1275210071-1644491937-381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5405" autoAdjust="0"/>
  </p:normalViewPr>
  <p:slideViewPr>
    <p:cSldViewPr>
      <p:cViewPr>
        <p:scale>
          <a:sx n="67" d="100"/>
          <a:sy n="67" d="100"/>
        </p:scale>
        <p:origin x="1240" y="48"/>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dirty="0"/>
              <a:t>Page </a:t>
            </a:r>
            <a:fld id="{84EAE0F3-2EDE-462F-B412-67CDAA37783B}" type="slidenum">
              <a:rPr lang="en-GB" smtClean="0"/>
              <a:pPr/>
              <a:t>1</a:t>
            </a:fld>
            <a:endParaRPr lang="en-GB" dirty="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17262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17</a:t>
            </a:fld>
            <a:endParaRPr lang="en-US"/>
          </a:p>
        </p:txBody>
      </p:sp>
    </p:spTree>
    <p:extLst>
      <p:ext uri="{BB962C8B-B14F-4D97-AF65-F5344CB8AC3E}">
        <p14:creationId xmlns:p14="http://schemas.microsoft.com/office/powerpoint/2010/main" val="8049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840EE6-44CF-794A-892C-4FF9B2BA21AC}" type="slidenum">
              <a:rPr lang="en-US" smtClean="0"/>
              <a:t>2</a:t>
            </a:fld>
            <a:endParaRPr lang="en-US"/>
          </a:p>
        </p:txBody>
      </p:sp>
    </p:spTree>
    <p:extLst>
      <p:ext uri="{BB962C8B-B14F-4D97-AF65-F5344CB8AC3E}">
        <p14:creationId xmlns:p14="http://schemas.microsoft.com/office/powerpoint/2010/main" val="764700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5</a:t>
            </a:fld>
            <a:endParaRPr lang="en-US"/>
          </a:p>
        </p:txBody>
      </p:sp>
    </p:spTree>
    <p:extLst>
      <p:ext uri="{BB962C8B-B14F-4D97-AF65-F5344CB8AC3E}">
        <p14:creationId xmlns:p14="http://schemas.microsoft.com/office/powerpoint/2010/main" val="39701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11</a:t>
            </a:fld>
            <a:endParaRPr lang="en-GB"/>
          </a:p>
        </p:txBody>
      </p:sp>
    </p:spTree>
    <p:extLst>
      <p:ext uri="{BB962C8B-B14F-4D97-AF65-F5344CB8AC3E}">
        <p14:creationId xmlns:p14="http://schemas.microsoft.com/office/powerpoint/2010/main" val="3315508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12</a:t>
            </a:fld>
            <a:endParaRPr lang="en-GB"/>
          </a:p>
        </p:txBody>
      </p:sp>
    </p:spTree>
    <p:extLst>
      <p:ext uri="{BB962C8B-B14F-4D97-AF65-F5344CB8AC3E}">
        <p14:creationId xmlns:p14="http://schemas.microsoft.com/office/powerpoint/2010/main" val="2201601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13</a:t>
            </a:fld>
            <a:endParaRPr lang="en-US"/>
          </a:p>
        </p:txBody>
      </p:sp>
    </p:spTree>
    <p:extLst>
      <p:ext uri="{BB962C8B-B14F-4D97-AF65-F5344CB8AC3E}">
        <p14:creationId xmlns:p14="http://schemas.microsoft.com/office/powerpoint/2010/main" val="236041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14</a:t>
            </a:fld>
            <a:endParaRPr lang="en-GB"/>
          </a:p>
        </p:txBody>
      </p:sp>
    </p:spTree>
    <p:extLst>
      <p:ext uri="{BB962C8B-B14F-4D97-AF65-F5344CB8AC3E}">
        <p14:creationId xmlns:p14="http://schemas.microsoft.com/office/powerpoint/2010/main" val="377510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15</a:t>
            </a:fld>
            <a:endParaRPr lang="en-US"/>
          </a:p>
        </p:txBody>
      </p:sp>
    </p:spTree>
    <p:extLst>
      <p:ext uri="{BB962C8B-B14F-4D97-AF65-F5344CB8AC3E}">
        <p14:creationId xmlns:p14="http://schemas.microsoft.com/office/powerpoint/2010/main" val="18214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16</a:t>
            </a:fld>
            <a:endParaRPr lang="en-US"/>
          </a:p>
        </p:txBody>
      </p:sp>
    </p:spTree>
    <p:extLst>
      <p:ext uri="{BB962C8B-B14F-4D97-AF65-F5344CB8AC3E}">
        <p14:creationId xmlns:p14="http://schemas.microsoft.com/office/powerpoint/2010/main" val="591377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16595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91230A6-1ED8-40C7-B3D0-82B1B9814FDB}" type="slidenum">
              <a:rPr lang="en-GB" smtClean="0"/>
              <a:pPr>
                <a:defRPr/>
              </a:pPr>
              <a:t>‹#›</a:t>
            </a:fld>
            <a:endParaRPr lang="en-GB"/>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2020</a:t>
            </a:r>
          </a:p>
        </p:txBody>
      </p:sp>
    </p:spTree>
    <p:extLst>
      <p:ext uri="{BB962C8B-B14F-4D97-AF65-F5344CB8AC3E}">
        <p14:creationId xmlns:p14="http://schemas.microsoft.com/office/powerpoint/2010/main" val="215396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a:t>28pt</a:t>
            </a:r>
            <a:r>
              <a:rPr lang="en-US" dirty="0"/>
              <a:t> Intel Clear Light Headline</a:t>
            </a:r>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a:t>18pt Intel Clear body text</a:t>
            </a:r>
          </a:p>
          <a:p>
            <a:pPr lvl="1"/>
            <a:r>
              <a:rPr lang="en-US" dirty="0"/>
              <a:t>18pt Intel Clear bullet one</a:t>
            </a:r>
          </a:p>
          <a:p>
            <a:pPr lvl="2"/>
            <a:r>
              <a:rPr lang="en-US" dirty="0"/>
              <a:t>18pt Intel Clear sub-bullet</a:t>
            </a:r>
          </a:p>
          <a:p>
            <a:pPr lvl="3"/>
            <a:r>
              <a:rPr lang="en-US" dirty="0"/>
              <a:t>16pt Intel Clear fourth level</a:t>
            </a:r>
          </a:p>
          <a:p>
            <a:pPr lvl="4"/>
            <a:r>
              <a:rPr lang="en-US" dirty="0" err="1"/>
              <a:t>14pt</a:t>
            </a:r>
            <a:r>
              <a:rPr lang="en-US" dirty="0"/>
              <a:t> Intel Clear fifth level</a:t>
            </a:r>
          </a:p>
        </p:txBody>
      </p:sp>
    </p:spTree>
    <p:extLst>
      <p:ext uri="{BB962C8B-B14F-4D97-AF65-F5344CB8AC3E}">
        <p14:creationId xmlns:p14="http://schemas.microsoft.com/office/powerpoint/2010/main" val="11883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7387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2020</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802.11-20</a:t>
            </a:r>
            <a:r>
              <a:rPr lang="en-US" altLang="zh-CN" sz="1800" b="1" dirty="0">
                <a:cs typeface="+mn-cs"/>
              </a:rPr>
              <a:t>/xxxxr0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p:nvSpPr>
        <p:spPr>
          <a:xfrm>
            <a:off x="6156176" y="6427142"/>
            <a:ext cx="2448272" cy="276999"/>
          </a:xfrm>
          <a:prstGeom prst="rect">
            <a:avLst/>
          </a:prstGeom>
        </p:spPr>
        <p:txBody>
          <a:bodyPr wrap="square">
            <a:spAutoFit/>
          </a:bodyPr>
          <a:lstStyle/>
          <a:p>
            <a:pPr algn="just">
              <a:defRPr/>
            </a:pPr>
            <a:r>
              <a:rPr lang="en-GB" baseline="0" dirty="0"/>
              <a:t> Q. Li, F. Jiang, J. Segev</a:t>
            </a:r>
            <a:r>
              <a:rPr lang="en-GB" strike="noStrike" baseline="0" dirty="0"/>
              <a:t>, </a:t>
            </a:r>
            <a:r>
              <a:rPr lang="en-GB" i="1" strike="noStrike" dirty="0"/>
              <a:t>et al.</a:t>
            </a:r>
            <a:r>
              <a:rPr lang="en-GB" strike="noStrike" dirty="0"/>
              <a:t>, Intel</a:t>
            </a:r>
          </a:p>
        </p:txBody>
      </p:sp>
    </p:spTree>
    <p:extLst>
      <p:ext uri="{BB962C8B-B14F-4D97-AF65-F5344CB8AC3E}">
        <p14:creationId xmlns:p14="http://schemas.microsoft.com/office/powerpoint/2010/main" val="66727853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4" r:id="rId3"/>
    <p:sldLayoutId id="2147483668" r:id="rId4"/>
  </p:sldLayoutIdLst>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GB" sz="2800" dirty="0"/>
              <a:t>On Brute Force Attack to 11z Secured Mode</a:t>
            </a:r>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a:t>Date:</a:t>
            </a:r>
            <a:r>
              <a:rPr lang="en-GB" sz="2000" b="0" dirty="0"/>
              <a:t> 2020-</a:t>
            </a:r>
            <a:r>
              <a:rPr lang="en-US" b="0" dirty="0"/>
              <a:t>03</a:t>
            </a:r>
            <a:r>
              <a:rPr lang="en-GB" sz="2000" b="0" dirty="0"/>
              <a:t>-</a:t>
            </a:r>
            <a:r>
              <a:rPr lang="en-US" b="0" dirty="0"/>
              <a:t>06</a:t>
            </a:r>
            <a:endParaRPr lang="en-GB" sz="2000" b="0" dirty="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a:t>Slide </a:t>
            </a:r>
            <a:fld id="{09260846-F612-4166-AE8A-DF99C3DBA102}" type="slidenum">
              <a:rPr lang="en-GB" smtClean="0"/>
              <a:pPr/>
              <a:t>1</a:t>
            </a:fld>
            <a:endParaRPr lang="en-GB" dirty="0"/>
          </a:p>
        </p:txBody>
      </p:sp>
      <p:graphicFrame>
        <p:nvGraphicFramePr>
          <p:cNvPr id="6" name="Object 11"/>
          <p:cNvGraphicFramePr>
            <a:graphicFrameLocks noChangeAspect="1"/>
          </p:cNvGraphicFramePr>
          <p:nvPr>
            <p:extLst>
              <p:ext uri="{D42A27DB-BD31-4B8C-83A1-F6EECF244321}">
                <p14:modId xmlns:p14="http://schemas.microsoft.com/office/powerpoint/2010/main" val="3153267589"/>
              </p:ext>
            </p:extLst>
          </p:nvPr>
        </p:nvGraphicFramePr>
        <p:xfrm>
          <a:off x="882650" y="2711450"/>
          <a:ext cx="7358063" cy="3236913"/>
        </p:xfrm>
        <a:graphic>
          <a:graphicData uri="http://schemas.openxmlformats.org/presentationml/2006/ole">
            <mc:AlternateContent xmlns:mc="http://schemas.openxmlformats.org/markup-compatibility/2006">
              <mc:Choice xmlns:v="urn:schemas-microsoft-com:vml" Requires="v">
                <p:oleObj spid="_x0000_s2401" name="Document" r:id="rId4" imgW="9874906" imgH="4360803" progId="Word.Document.8">
                  <p:embed/>
                </p:oleObj>
              </mc:Choice>
              <mc:Fallback>
                <p:oleObj name="Document" r:id="rId4" imgW="9874906" imgH="4360803" progId="Word.Document.8">
                  <p:embed/>
                  <p:pic>
                    <p:nvPicPr>
                      <p:cNvPr id="0" name=""/>
                      <p:cNvPicPr>
                        <a:picLocks noChangeAspect="1" noChangeArrowheads="1"/>
                      </p:cNvPicPr>
                      <p:nvPr/>
                    </p:nvPicPr>
                    <p:blipFill>
                      <a:blip r:embed="rId5"/>
                      <a:srcRect/>
                      <a:stretch>
                        <a:fillRect/>
                      </a:stretch>
                    </p:blipFill>
                    <p:spPr bwMode="auto">
                      <a:xfrm>
                        <a:off x="882650" y="2711450"/>
                        <a:ext cx="7358063" cy="3236913"/>
                      </a:xfrm>
                      <a:prstGeom prst="rect">
                        <a:avLst/>
                      </a:prstGeom>
                      <a:noFill/>
                      <a:ln>
                        <a:noFill/>
                      </a:ln>
                      <a:effectLst/>
                    </p:spPr>
                  </p:pic>
                </p:oleObj>
              </mc:Fallback>
            </mc:AlternateContent>
          </a:graphicData>
        </a:graphic>
      </p:graphicFrame>
      <p:sp>
        <p:nvSpPr>
          <p:cNvPr id="2" name="Date Placeholder 1"/>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70198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3F2CB-2AE5-4B80-B152-611B9AD6C91D}"/>
              </a:ext>
            </a:extLst>
          </p:cNvPr>
          <p:cNvSpPr>
            <a:spLocks noGrp="1"/>
          </p:cNvSpPr>
          <p:nvPr>
            <p:ph type="title"/>
          </p:nvPr>
        </p:nvSpPr>
        <p:spPr/>
        <p:txBody>
          <a:bodyPr/>
          <a:lstStyle/>
          <a:p>
            <a:r>
              <a:rPr lang="en-US" b="1" dirty="0"/>
              <a:t>Fending off the Attacker</a:t>
            </a:r>
          </a:p>
        </p:txBody>
      </p:sp>
      <p:sp>
        <p:nvSpPr>
          <p:cNvPr id="3" name="Content Placeholder 2">
            <a:extLst>
              <a:ext uri="{FF2B5EF4-FFF2-40B4-BE49-F238E27FC236}">
                <a16:creationId xmlns:a16="http://schemas.microsoft.com/office/drawing/2014/main" id="{63322437-C3FD-4FEB-A851-B52B5F08622A}"/>
              </a:ext>
            </a:extLst>
          </p:cNvPr>
          <p:cNvSpPr>
            <a:spLocks noGrp="1"/>
          </p:cNvSpPr>
          <p:nvPr>
            <p:ph idx="1"/>
          </p:nvPr>
        </p:nvSpPr>
        <p:spPr/>
        <p:txBody>
          <a:bodyPr/>
          <a:lstStyle/>
          <a:p>
            <a:r>
              <a:rPr lang="en-US" sz="2800" b="0" dirty="0"/>
              <a:t>There are simple ways against the attack without changing 802.11az spec</a:t>
            </a:r>
          </a:p>
          <a:p>
            <a:r>
              <a:rPr lang="en-US" sz="2800" b="0" dirty="0"/>
              <a:t>The </a:t>
            </a:r>
            <a:r>
              <a:rPr lang="en-US" sz="2800" b="0" dirty="0">
                <a:solidFill>
                  <a:srgbClr val="92D050"/>
                </a:solidFill>
              </a:rPr>
              <a:t>Transmitter</a:t>
            </a:r>
            <a:r>
              <a:rPr lang="en-US" sz="2800" b="0" dirty="0"/>
              <a:t> can introduce interferences, distortions, and fake sounding signal to the beginning portion of the sounding signal</a:t>
            </a:r>
          </a:p>
          <a:p>
            <a:r>
              <a:rPr lang="en-US" sz="2800" b="0" dirty="0"/>
              <a:t>The </a:t>
            </a:r>
            <a:r>
              <a:rPr lang="en-US" sz="2800" b="0" dirty="0">
                <a:solidFill>
                  <a:srgbClr val="FF0000"/>
                </a:solidFill>
              </a:rPr>
              <a:t>Receiver</a:t>
            </a:r>
            <a:r>
              <a:rPr lang="en-US" sz="2800" b="0" dirty="0"/>
              <a:t> can identify the partial sounding signal transmitted by the attacker and trigger an alert</a:t>
            </a:r>
          </a:p>
        </p:txBody>
      </p:sp>
      <p:sp>
        <p:nvSpPr>
          <p:cNvPr id="4" name="Date Placeholder 1">
            <a:extLst>
              <a:ext uri="{FF2B5EF4-FFF2-40B4-BE49-F238E27FC236}">
                <a16:creationId xmlns:a16="http://schemas.microsoft.com/office/drawing/2014/main" id="{49CE7146-A1F4-4A46-A6A6-0D85AEF8881A}"/>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750469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11</a:t>
            </a:fld>
            <a:endParaRPr lang="en-US" sz="90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a:xfrm>
            <a:off x="643826" y="973121"/>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Example 1:  ISI Introduced by Transmitter (1/3)</a:t>
            </a: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1076289" y="1947828"/>
            <a:ext cx="6721887" cy="61647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2800" dirty="0">
                <a:solidFill>
                  <a:schemeClr val="dk2"/>
                </a:solidFill>
                <a:latin typeface="Times New Roman"/>
                <a:cs typeface="Times New Roman"/>
                <a:sym typeface="Times New Roman"/>
              </a:rPr>
              <a:t>Example of adding one delayed signal [1]</a:t>
            </a:r>
          </a:p>
        </p:txBody>
      </p:sp>
      <p:grpSp>
        <p:nvGrpSpPr>
          <p:cNvPr id="4" name="Group 3">
            <a:extLst>
              <a:ext uri="{FF2B5EF4-FFF2-40B4-BE49-F238E27FC236}">
                <a16:creationId xmlns:a16="http://schemas.microsoft.com/office/drawing/2014/main" id="{682072A8-4916-4F2A-8555-0CF248245207}"/>
              </a:ext>
            </a:extLst>
          </p:cNvPr>
          <p:cNvGrpSpPr/>
          <p:nvPr/>
        </p:nvGrpSpPr>
        <p:grpSpPr>
          <a:xfrm>
            <a:off x="422474" y="3267314"/>
            <a:ext cx="7702231" cy="2955869"/>
            <a:chOff x="1291352" y="3001810"/>
            <a:chExt cx="6134901" cy="1843671"/>
          </a:xfrm>
        </p:grpSpPr>
        <p:cxnSp>
          <p:nvCxnSpPr>
            <p:cNvPr id="14" name="Straight Connector 13"/>
            <p:cNvCxnSpPr/>
            <p:nvPr/>
          </p:nvCxnSpPr>
          <p:spPr>
            <a:xfrm>
              <a:off x="3874789" y="3223824"/>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64451" y="3235906"/>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762184"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951846" y="3245813"/>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648951"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38613" y="3245813"/>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531950" y="324629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721612" y="3258374"/>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426253"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8B159D8C-6D1F-4DC3-8908-BE818590667D}"/>
                </a:ext>
              </a:extLst>
            </p:cNvPr>
            <p:cNvSpPr/>
            <p:nvPr/>
          </p:nvSpPr>
          <p:spPr>
            <a:xfrm>
              <a:off x="4061411" y="3043503"/>
              <a:ext cx="697733" cy="301221"/>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1</a:t>
              </a:r>
            </a:p>
          </p:txBody>
        </p:sp>
        <p:sp>
          <p:nvSpPr>
            <p:cNvPr id="91" name="Rectangle 90">
              <a:extLst>
                <a:ext uri="{FF2B5EF4-FFF2-40B4-BE49-F238E27FC236}">
                  <a16:creationId xmlns:a16="http://schemas.microsoft.com/office/drawing/2014/main" id="{B40D2105-4A91-4FF4-A201-15EBE7926F76}"/>
                </a:ext>
              </a:extLst>
            </p:cNvPr>
            <p:cNvSpPr/>
            <p:nvPr/>
          </p:nvSpPr>
          <p:spPr>
            <a:xfrm>
              <a:off x="4948877" y="3043503"/>
              <a:ext cx="697732" cy="301221"/>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2</a:t>
              </a:r>
            </a:p>
          </p:txBody>
        </p:sp>
        <p:sp>
          <p:nvSpPr>
            <p:cNvPr id="92" name="Rectangle 91">
              <a:extLst>
                <a:ext uri="{FF2B5EF4-FFF2-40B4-BE49-F238E27FC236}">
                  <a16:creationId xmlns:a16="http://schemas.microsoft.com/office/drawing/2014/main" id="{2B13964A-029E-44A3-A9CC-ECBA64416A2D}"/>
                </a:ext>
              </a:extLst>
            </p:cNvPr>
            <p:cNvSpPr/>
            <p:nvPr/>
          </p:nvSpPr>
          <p:spPr>
            <a:xfrm>
              <a:off x="5832290" y="3043503"/>
              <a:ext cx="701784" cy="301221"/>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3</a:t>
              </a:r>
            </a:p>
          </p:txBody>
        </p:sp>
        <p:sp>
          <p:nvSpPr>
            <p:cNvPr id="93" name="Rectangle 92">
              <a:extLst>
                <a:ext uri="{FF2B5EF4-FFF2-40B4-BE49-F238E27FC236}">
                  <a16:creationId xmlns:a16="http://schemas.microsoft.com/office/drawing/2014/main" id="{A877CF0D-3089-4B3D-83ED-EA4AAC04CAB9}"/>
                </a:ext>
              </a:extLst>
            </p:cNvPr>
            <p:cNvSpPr/>
            <p:nvPr/>
          </p:nvSpPr>
          <p:spPr>
            <a:xfrm>
              <a:off x="6719756" y="3043503"/>
              <a:ext cx="701784" cy="30122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4</a:t>
              </a:r>
            </a:p>
          </p:txBody>
        </p:sp>
        <p:sp>
          <p:nvSpPr>
            <p:cNvPr id="94" name="Rectangle 93">
              <a:extLst>
                <a:ext uri="{FF2B5EF4-FFF2-40B4-BE49-F238E27FC236}">
                  <a16:creationId xmlns:a16="http://schemas.microsoft.com/office/drawing/2014/main" id="{FEB549AA-D6A4-47BA-B181-3D6186C5B5B8}"/>
                </a:ext>
              </a:extLst>
            </p:cNvPr>
            <p:cNvSpPr/>
            <p:nvPr/>
          </p:nvSpPr>
          <p:spPr>
            <a:xfrm>
              <a:off x="4759144" y="3043913"/>
              <a:ext cx="189734" cy="300813"/>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6" name="Rectangle 95">
              <a:extLst>
                <a:ext uri="{FF2B5EF4-FFF2-40B4-BE49-F238E27FC236}">
                  <a16:creationId xmlns:a16="http://schemas.microsoft.com/office/drawing/2014/main" id="{874BEEB7-85BE-4A0F-93CF-185FBFCC85FD}"/>
                </a:ext>
              </a:extLst>
            </p:cNvPr>
            <p:cNvSpPr/>
            <p:nvPr/>
          </p:nvSpPr>
          <p:spPr>
            <a:xfrm>
              <a:off x="5646610" y="3044994"/>
              <a:ext cx="189734" cy="29973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8" name="Rectangle 97">
              <a:extLst>
                <a:ext uri="{FF2B5EF4-FFF2-40B4-BE49-F238E27FC236}">
                  <a16:creationId xmlns:a16="http://schemas.microsoft.com/office/drawing/2014/main" id="{E2AB05DC-7B6B-401C-8BBF-B11EEF349BA1}"/>
                </a:ext>
              </a:extLst>
            </p:cNvPr>
            <p:cNvSpPr/>
            <p:nvPr/>
          </p:nvSpPr>
          <p:spPr>
            <a:xfrm>
              <a:off x="6532050" y="3044994"/>
              <a:ext cx="189734" cy="29973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7" name="Rectangle 106">
              <a:extLst>
                <a:ext uri="{FF2B5EF4-FFF2-40B4-BE49-F238E27FC236}">
                  <a16:creationId xmlns:a16="http://schemas.microsoft.com/office/drawing/2014/main" id="{2CEB20F9-BDEA-4FD4-8565-B3CE44533B7A}"/>
                </a:ext>
              </a:extLst>
            </p:cNvPr>
            <p:cNvSpPr/>
            <p:nvPr/>
          </p:nvSpPr>
          <p:spPr>
            <a:xfrm>
              <a:off x="3429146" y="3040448"/>
              <a:ext cx="438716" cy="30427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HE-STF</a:t>
              </a:r>
            </a:p>
          </p:txBody>
        </p:sp>
        <p:sp>
          <p:nvSpPr>
            <p:cNvPr id="109" name="Rectangle 108">
              <a:extLst>
                <a:ext uri="{FF2B5EF4-FFF2-40B4-BE49-F238E27FC236}">
                  <a16:creationId xmlns:a16="http://schemas.microsoft.com/office/drawing/2014/main" id="{B058E5DA-C30D-415E-83ED-58F932036FC1}"/>
                </a:ext>
              </a:extLst>
            </p:cNvPr>
            <p:cNvSpPr/>
            <p:nvPr/>
          </p:nvSpPr>
          <p:spPr>
            <a:xfrm>
              <a:off x="3871678" y="3042640"/>
              <a:ext cx="189734" cy="302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4" name="Rectangle 63">
              <a:extLst>
                <a:ext uri="{FF2B5EF4-FFF2-40B4-BE49-F238E27FC236}">
                  <a16:creationId xmlns:a16="http://schemas.microsoft.com/office/drawing/2014/main" id="{B60C09B7-7C26-42DE-AF12-21640864BFB1}"/>
                </a:ext>
              </a:extLst>
            </p:cNvPr>
            <p:cNvSpPr/>
            <p:nvPr/>
          </p:nvSpPr>
          <p:spPr>
            <a:xfrm>
              <a:off x="4062863" y="3504178"/>
              <a:ext cx="697733" cy="30208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1</a:t>
              </a:r>
              <a:r>
                <a:rPr lang="en-US" sz="1600" b="1" dirty="0">
                  <a:solidFill>
                    <a:schemeClr val="tx1"/>
                  </a:solidFill>
                </a:rPr>
                <a:t>’</a:t>
              </a:r>
            </a:p>
          </p:txBody>
        </p:sp>
        <p:sp>
          <p:nvSpPr>
            <p:cNvPr id="65" name="Rectangle 64">
              <a:extLst>
                <a:ext uri="{FF2B5EF4-FFF2-40B4-BE49-F238E27FC236}">
                  <a16:creationId xmlns:a16="http://schemas.microsoft.com/office/drawing/2014/main" id="{FB4BAE4D-11E0-4034-8857-DA7E2D150512}"/>
                </a:ext>
              </a:extLst>
            </p:cNvPr>
            <p:cNvSpPr/>
            <p:nvPr/>
          </p:nvSpPr>
          <p:spPr>
            <a:xfrm>
              <a:off x="4950329" y="3504226"/>
              <a:ext cx="697732" cy="302037"/>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2</a:t>
              </a:r>
              <a:r>
                <a:rPr lang="en-US" sz="1600" b="1" dirty="0">
                  <a:solidFill>
                    <a:schemeClr val="tx1"/>
                  </a:solidFill>
                </a:rPr>
                <a:t>’</a:t>
              </a:r>
            </a:p>
          </p:txBody>
        </p:sp>
        <p:sp>
          <p:nvSpPr>
            <p:cNvPr id="66" name="Rectangle 65">
              <a:extLst>
                <a:ext uri="{FF2B5EF4-FFF2-40B4-BE49-F238E27FC236}">
                  <a16:creationId xmlns:a16="http://schemas.microsoft.com/office/drawing/2014/main" id="{1C1CBFD0-3289-4D52-A53D-34AE248239B5}"/>
                </a:ext>
              </a:extLst>
            </p:cNvPr>
            <p:cNvSpPr/>
            <p:nvPr/>
          </p:nvSpPr>
          <p:spPr>
            <a:xfrm>
              <a:off x="5833742" y="3504946"/>
              <a:ext cx="701784" cy="30131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3</a:t>
              </a:r>
              <a:r>
                <a:rPr lang="en-US" sz="1600" b="1" dirty="0">
                  <a:solidFill>
                    <a:schemeClr val="tx1"/>
                  </a:solidFill>
                </a:rPr>
                <a:t>’</a:t>
              </a:r>
            </a:p>
          </p:txBody>
        </p:sp>
        <p:sp>
          <p:nvSpPr>
            <p:cNvPr id="67" name="Rectangle 66">
              <a:extLst>
                <a:ext uri="{FF2B5EF4-FFF2-40B4-BE49-F238E27FC236}">
                  <a16:creationId xmlns:a16="http://schemas.microsoft.com/office/drawing/2014/main" id="{1ACB3C06-2C54-443E-815C-EEC963541828}"/>
                </a:ext>
              </a:extLst>
            </p:cNvPr>
            <p:cNvSpPr/>
            <p:nvPr/>
          </p:nvSpPr>
          <p:spPr>
            <a:xfrm>
              <a:off x="6721208" y="3505042"/>
              <a:ext cx="701784" cy="30122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4</a:t>
              </a:r>
              <a:r>
                <a:rPr lang="en-US" sz="1600" b="1" dirty="0">
                  <a:solidFill>
                    <a:schemeClr val="tx1"/>
                  </a:solidFill>
                </a:rPr>
                <a:t>’</a:t>
              </a:r>
            </a:p>
          </p:txBody>
        </p:sp>
        <p:sp>
          <p:nvSpPr>
            <p:cNvPr id="68" name="Rectangle 67">
              <a:extLst>
                <a:ext uri="{FF2B5EF4-FFF2-40B4-BE49-F238E27FC236}">
                  <a16:creationId xmlns:a16="http://schemas.microsoft.com/office/drawing/2014/main" id="{CABACF41-DC63-49F4-8060-EBAB8EC9214D}"/>
                </a:ext>
              </a:extLst>
            </p:cNvPr>
            <p:cNvSpPr/>
            <p:nvPr/>
          </p:nvSpPr>
          <p:spPr>
            <a:xfrm>
              <a:off x="4760596" y="3504225"/>
              <a:ext cx="189734" cy="3020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Rectangle 68">
              <a:extLst>
                <a:ext uri="{FF2B5EF4-FFF2-40B4-BE49-F238E27FC236}">
                  <a16:creationId xmlns:a16="http://schemas.microsoft.com/office/drawing/2014/main" id="{87F42D7F-F66E-4B0D-89D5-84CE44319932}"/>
                </a:ext>
              </a:extLst>
            </p:cNvPr>
            <p:cNvSpPr/>
            <p:nvPr/>
          </p:nvSpPr>
          <p:spPr>
            <a:xfrm>
              <a:off x="5648062" y="3504945"/>
              <a:ext cx="189734" cy="30131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0" name="Rectangle 69">
              <a:extLst>
                <a:ext uri="{FF2B5EF4-FFF2-40B4-BE49-F238E27FC236}">
                  <a16:creationId xmlns:a16="http://schemas.microsoft.com/office/drawing/2014/main" id="{019A4157-1A59-422F-B833-6A3F30600112}"/>
                </a:ext>
              </a:extLst>
            </p:cNvPr>
            <p:cNvSpPr/>
            <p:nvPr/>
          </p:nvSpPr>
          <p:spPr>
            <a:xfrm>
              <a:off x="6533502" y="3504947"/>
              <a:ext cx="189734" cy="30131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Rectangle 70">
              <a:extLst>
                <a:ext uri="{FF2B5EF4-FFF2-40B4-BE49-F238E27FC236}">
                  <a16:creationId xmlns:a16="http://schemas.microsoft.com/office/drawing/2014/main" id="{411A3C02-FECD-4F78-BD9E-03851705D71D}"/>
                </a:ext>
              </a:extLst>
            </p:cNvPr>
            <p:cNvSpPr/>
            <p:nvPr/>
          </p:nvSpPr>
          <p:spPr>
            <a:xfrm>
              <a:off x="3433952" y="3502536"/>
              <a:ext cx="435362" cy="30372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HE-STF</a:t>
              </a:r>
              <a:endParaRPr lang="en-US" sz="1400" b="1" dirty="0">
                <a:solidFill>
                  <a:schemeClr val="tx1"/>
                </a:solidFill>
              </a:endParaRPr>
            </a:p>
          </p:txBody>
        </p:sp>
        <p:sp>
          <p:nvSpPr>
            <p:cNvPr id="73" name="Rectangle 72">
              <a:extLst>
                <a:ext uri="{FF2B5EF4-FFF2-40B4-BE49-F238E27FC236}">
                  <a16:creationId xmlns:a16="http://schemas.microsoft.com/office/drawing/2014/main" id="{ED93F655-F1EA-4D84-B37E-0A205AC32FA5}"/>
                </a:ext>
              </a:extLst>
            </p:cNvPr>
            <p:cNvSpPr/>
            <p:nvPr/>
          </p:nvSpPr>
          <p:spPr>
            <a:xfrm>
              <a:off x="3873130" y="3504179"/>
              <a:ext cx="189734" cy="302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Rectangle 1">
              <a:extLst>
                <a:ext uri="{FF2B5EF4-FFF2-40B4-BE49-F238E27FC236}">
                  <a16:creationId xmlns:a16="http://schemas.microsoft.com/office/drawing/2014/main" id="{C5206C0F-2ED7-44CE-A012-15EC12625F5B}"/>
                </a:ext>
              </a:extLst>
            </p:cNvPr>
            <p:cNvSpPr/>
            <p:nvPr/>
          </p:nvSpPr>
          <p:spPr>
            <a:xfrm>
              <a:off x="1291352" y="3185134"/>
              <a:ext cx="1068274" cy="441531"/>
            </a:xfrm>
            <a:prstGeom prst="rect">
              <a:avLst/>
            </a:prstGeom>
          </p:spPr>
          <p:txBody>
            <a:bodyPr wrap="square">
              <a:spAutoFit/>
            </a:bodyPr>
            <a:lstStyle/>
            <a:p>
              <a:pPr algn="ctr"/>
              <a:r>
                <a:rPr lang="en-US" sz="2000" dirty="0"/>
                <a:t>TX antenna 1</a:t>
              </a:r>
            </a:p>
          </p:txBody>
        </p:sp>
        <p:sp>
          <p:nvSpPr>
            <p:cNvPr id="3" name="Left Brace 2">
              <a:extLst>
                <a:ext uri="{FF2B5EF4-FFF2-40B4-BE49-F238E27FC236}">
                  <a16:creationId xmlns:a16="http://schemas.microsoft.com/office/drawing/2014/main" id="{BF0AD78A-1791-4E28-8084-ADE727AD35FC}"/>
                </a:ext>
              </a:extLst>
            </p:cNvPr>
            <p:cNvSpPr/>
            <p:nvPr/>
          </p:nvSpPr>
          <p:spPr>
            <a:xfrm>
              <a:off x="2256749" y="3001810"/>
              <a:ext cx="198125" cy="92308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1" name="TextBox 20">
              <a:extLst>
                <a:ext uri="{FF2B5EF4-FFF2-40B4-BE49-F238E27FC236}">
                  <a16:creationId xmlns:a16="http://schemas.microsoft.com/office/drawing/2014/main" id="{E7D2A1A5-CB5E-4ED9-BCEC-5253F12FD8AA}"/>
                </a:ext>
              </a:extLst>
            </p:cNvPr>
            <p:cNvSpPr txBox="1"/>
            <p:nvPr/>
          </p:nvSpPr>
          <p:spPr>
            <a:xfrm>
              <a:off x="3095792" y="3538983"/>
              <a:ext cx="348823" cy="230364"/>
            </a:xfrm>
            <a:prstGeom prst="rect">
              <a:avLst/>
            </a:prstGeom>
            <a:noFill/>
          </p:spPr>
          <p:txBody>
            <a:bodyPr wrap="none" rtlCol="0">
              <a:spAutoFit/>
            </a:bodyPr>
            <a:lstStyle/>
            <a:p>
              <a:r>
                <a:rPr lang="el-GR" sz="1800" i="1" dirty="0">
                  <a:solidFill>
                    <a:srgbClr val="C00000"/>
                  </a:solidFill>
                </a:rPr>
                <a:t>β</a:t>
              </a:r>
              <a:r>
                <a:rPr lang="en-US" sz="1800" i="1" dirty="0">
                  <a:solidFill>
                    <a:srgbClr val="C00000"/>
                  </a:solidFill>
                </a:rPr>
                <a:t> </a:t>
              </a:r>
              <a:r>
                <a:rPr lang="el-GR" sz="1800" i="1" dirty="0">
                  <a:solidFill>
                    <a:srgbClr val="C00000"/>
                  </a:solidFill>
                </a:rPr>
                <a:t>•</a:t>
              </a:r>
              <a:endParaRPr lang="en-US" sz="1800" i="1" dirty="0">
                <a:solidFill>
                  <a:srgbClr val="C00000"/>
                </a:solidFill>
              </a:endParaRPr>
            </a:p>
          </p:txBody>
        </p:sp>
        <mc:AlternateContent xmlns:mc="http://schemas.openxmlformats.org/markup-compatibility/2006">
          <mc:Choice xmlns:a14="http://schemas.microsoft.com/office/drawing/2010/main" Requires="a14">
            <p:sp>
              <p:nvSpPr>
                <p:cNvPr id="120" name="TextBox 119">
                  <a:extLst>
                    <a:ext uri="{FF2B5EF4-FFF2-40B4-BE49-F238E27FC236}">
                      <a16:creationId xmlns:a16="http://schemas.microsoft.com/office/drawing/2014/main" id="{A879C354-5159-4D7A-BF8C-69DC20B467CF}"/>
                    </a:ext>
                  </a:extLst>
                </p:cNvPr>
                <p:cNvSpPr txBox="1"/>
                <p:nvPr/>
              </p:nvSpPr>
              <p:spPr>
                <a:xfrm>
                  <a:off x="2322053" y="3012270"/>
                  <a:ext cx="1111844" cy="266799"/>
                </a:xfrm>
                <a:prstGeom prst="rect">
                  <a:avLst/>
                </a:prstGeom>
                <a:noFill/>
              </p:spPr>
              <p:txBody>
                <a:bodyPr wrap="none" rtlCol="0">
                  <a:spAutoFit/>
                </a:bodyPr>
                <a:lstStyle/>
                <a:p>
                  <a14:m>
                    <m:oMath xmlns:m="http://schemas.openxmlformats.org/officeDocument/2006/math">
                      <m:rad>
                        <m:radPr>
                          <m:degHide m:val="on"/>
                          <m:ctrlPr>
                            <a:rPr lang="el-GR" sz="1800" i="1">
                              <a:solidFill>
                                <a:srgbClr val="C00000"/>
                              </a:solidFill>
                              <a:latin typeface="Cambria Math" panose="02040503050406030204" pitchFamily="18" charset="0"/>
                            </a:rPr>
                          </m:ctrlPr>
                        </m:radPr>
                        <m:deg/>
                        <m:e>
                          <m:r>
                            <a:rPr lang="en-US" sz="1800" i="1">
                              <a:solidFill>
                                <a:srgbClr val="C00000"/>
                              </a:solidFill>
                              <a:latin typeface="Cambria Math" panose="02040503050406030204" pitchFamily="18" charset="0"/>
                            </a:rPr>
                            <m:t>1−</m:t>
                          </m:r>
                          <m:sSup>
                            <m:sSupPr>
                              <m:ctrlPr>
                                <a:rPr lang="en-US" sz="1800" i="1">
                                  <a:solidFill>
                                    <a:srgbClr val="C00000"/>
                                  </a:solidFill>
                                  <a:latin typeface="Cambria Math" panose="02040503050406030204" pitchFamily="18" charset="0"/>
                                </a:rPr>
                              </m:ctrlPr>
                            </m:sSupPr>
                            <m:e>
                              <m:d>
                                <m:dPr>
                                  <m:begChr m:val="‖"/>
                                  <m:endChr m:val="‖"/>
                                  <m:ctrlPr>
                                    <a:rPr lang="en-US" sz="1800" i="1">
                                      <a:solidFill>
                                        <a:srgbClr val="C00000"/>
                                      </a:solidFill>
                                      <a:latin typeface="Cambria Math" panose="02040503050406030204" pitchFamily="18" charset="0"/>
                                    </a:rPr>
                                  </m:ctrlPr>
                                </m:dPr>
                                <m:e>
                                  <m:r>
                                    <a:rPr lang="en-US" sz="1800" i="1">
                                      <a:solidFill>
                                        <a:srgbClr val="C00000"/>
                                      </a:solidFill>
                                      <a:latin typeface="Cambria Math" panose="02040503050406030204" pitchFamily="18" charset="0"/>
                                      <a:ea typeface="Cambria Math" panose="02040503050406030204" pitchFamily="18" charset="0"/>
                                    </a:rPr>
                                    <m:t>𝛽</m:t>
                                  </m:r>
                                </m:e>
                              </m:d>
                            </m:e>
                            <m:sup>
                              <m:r>
                                <a:rPr lang="en-US" sz="1800" i="1">
                                  <a:solidFill>
                                    <a:srgbClr val="C00000"/>
                                  </a:solidFill>
                                  <a:latin typeface="Cambria Math" panose="02040503050406030204" pitchFamily="18" charset="0"/>
                                </a:rPr>
                                <m:t>2</m:t>
                              </m:r>
                            </m:sup>
                          </m:sSup>
                        </m:e>
                      </m:rad>
                    </m:oMath>
                  </a14:m>
                  <a:r>
                    <a:rPr lang="en-US" sz="1800" i="1" dirty="0">
                      <a:solidFill>
                        <a:srgbClr val="C00000"/>
                      </a:solidFill>
                    </a:rPr>
                    <a:t> </a:t>
                  </a:r>
                  <a:r>
                    <a:rPr lang="el-GR" sz="1800" i="1" dirty="0">
                      <a:solidFill>
                        <a:srgbClr val="C00000"/>
                      </a:solidFill>
                    </a:rPr>
                    <a:t>•</a:t>
                  </a:r>
                  <a:endParaRPr lang="en-US" sz="1800" i="1" dirty="0">
                    <a:solidFill>
                      <a:srgbClr val="C00000"/>
                    </a:solidFill>
                  </a:endParaRPr>
                </a:p>
              </p:txBody>
            </p:sp>
          </mc:Choice>
          <mc:Fallback>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2322053" y="3012270"/>
                  <a:ext cx="1111844" cy="266799"/>
                </a:xfrm>
                <a:prstGeom prst="rect">
                  <a:avLst/>
                </a:prstGeom>
                <a:blipFill>
                  <a:blip r:embed="rId3"/>
                  <a:stretch>
                    <a:fillRect r="-2183" b="-2000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606171" y="4473463"/>
              <a:ext cx="2615157" cy="249561"/>
            </a:xfrm>
            <a:prstGeom prst="rect">
              <a:avLst/>
            </a:prstGeom>
            <a:noFill/>
          </p:spPr>
          <p:txBody>
            <a:bodyPr wrap="none" rtlCol="0">
              <a:spAutoFit/>
            </a:bodyPr>
            <a:lstStyle/>
            <a:p>
              <a:r>
                <a:rPr lang="en-US" sz="2000" dirty="0"/>
                <a:t>Signals shifted by linear delay</a:t>
              </a:r>
            </a:p>
          </p:txBody>
        </p:sp>
        <p:cxnSp>
          <p:nvCxnSpPr>
            <p:cNvPr id="24" name="Straight Arrow Connector 23">
              <a:extLst>
                <a:ext uri="{FF2B5EF4-FFF2-40B4-BE49-F238E27FC236}">
                  <a16:creationId xmlns:a16="http://schemas.microsoft.com/office/drawing/2014/main" id="{3A82BC43-F0EA-464D-AF6F-0DCF8E18DA72}"/>
                </a:ext>
              </a:extLst>
            </p:cNvPr>
            <p:cNvCxnSpPr>
              <a:cxnSpLocks/>
            </p:cNvCxnSpPr>
            <p:nvPr/>
          </p:nvCxnSpPr>
          <p:spPr>
            <a:xfrm flipH="1" flipV="1">
              <a:off x="3724049" y="4168765"/>
              <a:ext cx="1213829" cy="340778"/>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927E012D-D7C7-4337-910B-C54F3BF126FD}"/>
                </a:ext>
              </a:extLst>
            </p:cNvPr>
            <p:cNvCxnSpPr>
              <a:cxnSpLocks/>
            </p:cNvCxnSpPr>
            <p:nvPr/>
          </p:nvCxnSpPr>
          <p:spPr>
            <a:xfrm flipH="1" flipV="1">
              <a:off x="4415867" y="4168898"/>
              <a:ext cx="699116" cy="304564"/>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5363715" y="4146910"/>
              <a:ext cx="815" cy="29720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V="1">
              <a:off x="5477561" y="4131457"/>
              <a:ext cx="678365" cy="34995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890A330D-0CD1-48F9-8758-B155998F15E5}"/>
                </a:ext>
              </a:extLst>
            </p:cNvPr>
            <p:cNvCxnSpPr>
              <a:cxnSpLocks/>
            </p:cNvCxnSpPr>
            <p:nvPr/>
          </p:nvCxnSpPr>
          <p:spPr>
            <a:xfrm flipV="1">
              <a:off x="5658087" y="4154954"/>
              <a:ext cx="1340996" cy="33853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E62567AD-BC0B-406A-B8A6-0D02AF5C1114}"/>
                </a:ext>
              </a:extLst>
            </p:cNvPr>
            <p:cNvSpPr txBox="1"/>
            <p:nvPr/>
          </p:nvSpPr>
          <p:spPr>
            <a:xfrm>
              <a:off x="1989672" y="4403950"/>
              <a:ext cx="2076816" cy="441531"/>
            </a:xfrm>
            <a:prstGeom prst="rect">
              <a:avLst/>
            </a:prstGeom>
            <a:noFill/>
          </p:spPr>
          <p:txBody>
            <a:bodyPr wrap="square" rtlCol="0">
              <a:spAutoFit/>
            </a:bodyPr>
            <a:lstStyle/>
            <a:p>
              <a:r>
                <a:rPr lang="en-US" sz="2000" dirty="0"/>
                <a:t>TX power splitting and random phase rotation</a:t>
              </a:r>
            </a:p>
          </p:txBody>
        </p:sp>
        <p:cxnSp>
          <p:nvCxnSpPr>
            <p:cNvPr id="126" name="Straight Arrow Connector 125">
              <a:extLst>
                <a:ext uri="{FF2B5EF4-FFF2-40B4-BE49-F238E27FC236}">
                  <a16:creationId xmlns:a16="http://schemas.microsoft.com/office/drawing/2014/main" id="{84DA2769-50E0-4615-96E6-5D2601535475}"/>
                </a:ext>
              </a:extLst>
            </p:cNvPr>
            <p:cNvCxnSpPr>
              <a:cxnSpLocks/>
            </p:cNvCxnSpPr>
            <p:nvPr/>
          </p:nvCxnSpPr>
          <p:spPr>
            <a:xfrm flipV="1">
              <a:off x="2752131" y="3349567"/>
              <a:ext cx="5729" cy="104224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FDA9890D-7290-45E5-BC8D-CB756B98D736}"/>
                </a:ext>
              </a:extLst>
            </p:cNvPr>
            <p:cNvCxnSpPr>
              <a:cxnSpLocks/>
            </p:cNvCxnSpPr>
            <p:nvPr/>
          </p:nvCxnSpPr>
          <p:spPr>
            <a:xfrm flipV="1">
              <a:off x="2743201" y="3799840"/>
              <a:ext cx="480333" cy="59408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14788055-815F-413B-8AE2-6A61487C7CFD}"/>
                </a:ext>
              </a:extLst>
            </p:cNvPr>
            <p:cNvCxnSpPr>
              <a:cxnSpLocks/>
            </p:cNvCxnSpPr>
            <p:nvPr/>
          </p:nvCxnSpPr>
          <p:spPr>
            <a:xfrm>
              <a:off x="3450780" y="3964074"/>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A242D293-E3DA-4703-8A5C-0A0BC3341425}"/>
                </a:ext>
              </a:extLst>
            </p:cNvPr>
            <p:cNvCxnSpPr>
              <a:cxnSpLocks/>
            </p:cNvCxnSpPr>
            <p:nvPr/>
          </p:nvCxnSpPr>
          <p:spPr>
            <a:xfrm>
              <a:off x="4265167"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E3356750-2662-4122-A5DD-DA39EE9514DA}"/>
                </a:ext>
              </a:extLst>
            </p:cNvPr>
            <p:cNvCxnSpPr>
              <a:cxnSpLocks/>
            </p:cNvCxnSpPr>
            <p:nvPr/>
          </p:nvCxnSpPr>
          <p:spPr>
            <a:xfrm>
              <a:off x="5150992" y="3964074"/>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0635220-10B8-4BFA-B9BF-27A3AE748F51}"/>
                </a:ext>
              </a:extLst>
            </p:cNvPr>
            <p:cNvCxnSpPr>
              <a:cxnSpLocks/>
            </p:cNvCxnSpPr>
            <p:nvPr/>
          </p:nvCxnSpPr>
          <p:spPr>
            <a:xfrm>
              <a:off x="6001099"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DB2E2AFB-68A4-40F8-AD16-5137CD8869EF}"/>
                </a:ext>
              </a:extLst>
            </p:cNvPr>
            <p:cNvCxnSpPr>
              <a:cxnSpLocks/>
            </p:cNvCxnSpPr>
            <p:nvPr/>
          </p:nvCxnSpPr>
          <p:spPr>
            <a:xfrm>
              <a:off x="6908355"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1" name="Date Placeholder 1">
            <a:extLst>
              <a:ext uri="{FF2B5EF4-FFF2-40B4-BE49-F238E27FC236}">
                <a16:creationId xmlns:a16="http://schemas.microsoft.com/office/drawing/2014/main" id="{08DEE4CA-EA90-4E1A-97CD-F875C132DB1D}"/>
              </a:ext>
            </a:extLst>
          </p:cNvPr>
          <p:cNvSpPr txBox="1">
            <a:spLocks/>
          </p:cNvSpPr>
          <p:nvPr/>
        </p:nvSpPr>
        <p:spPr>
          <a:xfrm>
            <a:off x="696913" y="332601"/>
            <a:ext cx="1354807" cy="288087"/>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spTree>
    <p:extLst>
      <p:ext uri="{BB962C8B-B14F-4D97-AF65-F5344CB8AC3E}">
        <p14:creationId xmlns:p14="http://schemas.microsoft.com/office/powerpoint/2010/main" val="3725050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12</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1642506" y="1647436"/>
            <a:ext cx="6185222" cy="61647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2400" dirty="0">
                <a:solidFill>
                  <a:schemeClr val="dk2"/>
                </a:solidFill>
                <a:latin typeface="Times New Roman"/>
                <a:cs typeface="Times New Roman"/>
                <a:sym typeface="Times New Roman"/>
              </a:rPr>
              <a:t>No effect to time of arrival measurement</a:t>
            </a:r>
          </a:p>
        </p:txBody>
      </p:sp>
      <p:sp>
        <p:nvSpPr>
          <p:cNvPr id="132" name="Text Placeholder 5">
            <a:extLst>
              <a:ext uri="{FF2B5EF4-FFF2-40B4-BE49-F238E27FC236}">
                <a16:creationId xmlns:a16="http://schemas.microsoft.com/office/drawing/2014/main" id="{166628FD-51A5-4CEE-A707-46CF2983831F}"/>
              </a:ext>
            </a:extLst>
          </p:cNvPr>
          <p:cNvSpPr txBox="1">
            <a:spLocks/>
          </p:cNvSpPr>
          <p:nvPr/>
        </p:nvSpPr>
        <p:spPr>
          <a:xfrm>
            <a:off x="863194" y="4988363"/>
            <a:ext cx="7743845" cy="7187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14300"/>
            <a:r>
              <a:rPr lang="en-US" sz="2000" dirty="0"/>
              <a:t>Since the delayed transmission only introduces multipaths after the first channel arrival, it doesn’t affect the time of arrival (</a:t>
            </a:r>
            <a:r>
              <a:rPr lang="en-US" sz="2000" dirty="0" err="1"/>
              <a:t>ToA</a:t>
            </a:r>
            <a:r>
              <a:rPr lang="en-US" sz="2000" dirty="0"/>
              <a:t>) estimation</a:t>
            </a:r>
          </a:p>
        </p:txBody>
      </p:sp>
      <p:grpSp>
        <p:nvGrpSpPr>
          <p:cNvPr id="2" name="Group 1">
            <a:extLst>
              <a:ext uri="{FF2B5EF4-FFF2-40B4-BE49-F238E27FC236}">
                <a16:creationId xmlns:a16="http://schemas.microsoft.com/office/drawing/2014/main" id="{1A1998A0-62CF-47F2-BDFF-A6C26EECF04E}"/>
              </a:ext>
            </a:extLst>
          </p:cNvPr>
          <p:cNvGrpSpPr/>
          <p:nvPr/>
        </p:nvGrpSpPr>
        <p:grpSpPr>
          <a:xfrm>
            <a:off x="1069929" y="2415997"/>
            <a:ext cx="7243658" cy="2291379"/>
            <a:chOff x="1362313" y="2411920"/>
            <a:chExt cx="6101732" cy="1698837"/>
          </a:xfrm>
        </p:grpSpPr>
        <p:sp>
          <p:nvSpPr>
            <p:cNvPr id="21" name="TextBox 20">
              <a:extLst>
                <a:ext uri="{FF2B5EF4-FFF2-40B4-BE49-F238E27FC236}">
                  <a16:creationId xmlns:a16="http://schemas.microsoft.com/office/drawing/2014/main" id="{E7D2A1A5-CB5E-4ED9-BCEC-5253F12FD8AA}"/>
                </a:ext>
              </a:extLst>
            </p:cNvPr>
            <p:cNvSpPr txBox="1"/>
            <p:nvPr/>
          </p:nvSpPr>
          <p:spPr>
            <a:xfrm>
              <a:off x="4932190" y="2505895"/>
              <a:ext cx="252776" cy="273824"/>
            </a:xfrm>
            <a:prstGeom prst="rect">
              <a:avLst/>
            </a:prstGeom>
            <a:noFill/>
          </p:spPr>
          <p:txBody>
            <a:bodyPr wrap="none" rtlCol="0">
              <a:spAutoFit/>
            </a:bodyPr>
            <a:lstStyle/>
            <a:p>
              <a:r>
                <a:rPr lang="el-GR" sz="1800" i="1" dirty="0">
                  <a:solidFill>
                    <a:srgbClr val="C00000"/>
                  </a:solidFill>
                </a:rPr>
                <a:t>β</a:t>
              </a:r>
              <a:endParaRPr lang="en-US" sz="1800" i="1" dirty="0">
                <a:solidFill>
                  <a:srgbClr val="C00000"/>
                </a:solidFill>
              </a:endParaRPr>
            </a:p>
          </p:txBody>
        </p:sp>
        <mc:AlternateContent xmlns:mc="http://schemas.openxmlformats.org/markup-compatibility/2006">
          <mc:Choice xmlns:a14="http://schemas.microsoft.com/office/drawing/2010/main" Requires="a14">
            <p:sp>
              <p:nvSpPr>
                <p:cNvPr id="120" name="TextBox 119">
                  <a:extLst>
                    <a:ext uri="{FF2B5EF4-FFF2-40B4-BE49-F238E27FC236}">
                      <a16:creationId xmlns:a16="http://schemas.microsoft.com/office/drawing/2014/main" id="{A879C354-5159-4D7A-BF8C-69DC20B467CF}"/>
                    </a:ext>
                  </a:extLst>
                </p:cNvPr>
                <p:cNvSpPr txBox="1"/>
                <p:nvPr/>
              </p:nvSpPr>
              <p:spPr>
                <a:xfrm>
                  <a:off x="3135945" y="3375395"/>
                  <a:ext cx="888206" cy="317132"/>
                </a:xfrm>
                <a:prstGeom prst="rect">
                  <a:avLst/>
                </a:prstGeom>
                <a:noFill/>
              </p:spPr>
              <p:txBody>
                <a:bodyPr wrap="square" rtlCol="0">
                  <a:spAutoFit/>
                </a:bodyPr>
                <a:lstStyle/>
                <a:p>
                  <a14:m>
                    <m:oMath xmlns:m="http://schemas.openxmlformats.org/officeDocument/2006/math">
                      <m:rad>
                        <m:radPr>
                          <m:degHide m:val="on"/>
                          <m:ctrlPr>
                            <a:rPr lang="el-GR" sz="1800" i="1">
                              <a:solidFill>
                                <a:srgbClr val="C00000"/>
                              </a:solidFill>
                              <a:latin typeface="Cambria Math" panose="02040503050406030204" pitchFamily="18" charset="0"/>
                            </a:rPr>
                          </m:ctrlPr>
                        </m:radPr>
                        <m:deg/>
                        <m:e>
                          <m:r>
                            <a:rPr lang="en-US" sz="1800" i="1">
                              <a:solidFill>
                                <a:srgbClr val="C00000"/>
                              </a:solidFill>
                              <a:latin typeface="Cambria Math" panose="02040503050406030204" pitchFamily="18" charset="0"/>
                            </a:rPr>
                            <m:t>1−</m:t>
                          </m:r>
                          <m:sSup>
                            <m:sSupPr>
                              <m:ctrlPr>
                                <a:rPr lang="en-US" sz="1800" i="1">
                                  <a:solidFill>
                                    <a:srgbClr val="C00000"/>
                                  </a:solidFill>
                                  <a:latin typeface="Cambria Math" panose="02040503050406030204" pitchFamily="18" charset="0"/>
                                </a:rPr>
                              </m:ctrlPr>
                            </m:sSupPr>
                            <m:e>
                              <m:d>
                                <m:dPr>
                                  <m:begChr m:val="‖"/>
                                  <m:endChr m:val="‖"/>
                                  <m:ctrlPr>
                                    <a:rPr lang="en-US" sz="1800" i="1">
                                      <a:solidFill>
                                        <a:srgbClr val="C00000"/>
                                      </a:solidFill>
                                      <a:latin typeface="Cambria Math" panose="02040503050406030204" pitchFamily="18" charset="0"/>
                                    </a:rPr>
                                  </m:ctrlPr>
                                </m:dPr>
                                <m:e>
                                  <m:r>
                                    <a:rPr lang="en-US" sz="1800" i="1">
                                      <a:solidFill>
                                        <a:srgbClr val="C00000"/>
                                      </a:solidFill>
                                      <a:latin typeface="Cambria Math" panose="02040503050406030204" pitchFamily="18" charset="0"/>
                                      <a:ea typeface="Cambria Math" panose="02040503050406030204" pitchFamily="18" charset="0"/>
                                    </a:rPr>
                                    <m:t>𝛽</m:t>
                                  </m:r>
                                </m:e>
                              </m:d>
                            </m:e>
                            <m:sup>
                              <m:r>
                                <a:rPr lang="en-US" sz="1800" i="1">
                                  <a:solidFill>
                                    <a:srgbClr val="C00000"/>
                                  </a:solidFill>
                                  <a:latin typeface="Cambria Math" panose="02040503050406030204" pitchFamily="18" charset="0"/>
                                </a:rPr>
                                <m:t>2</m:t>
                              </m:r>
                            </m:sup>
                          </m:sSup>
                        </m:e>
                      </m:rad>
                    </m:oMath>
                  </a14:m>
                  <a:r>
                    <a:rPr lang="en-US" sz="1800" i="1" dirty="0">
                      <a:solidFill>
                        <a:srgbClr val="C00000"/>
                      </a:solidFill>
                    </a:rPr>
                    <a:t> </a:t>
                  </a:r>
                </a:p>
              </p:txBody>
            </p:sp>
          </mc:Choice>
          <mc:Fallback>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3135945" y="3375395"/>
                  <a:ext cx="888206" cy="317132"/>
                </a:xfrm>
                <a:prstGeom prst="rect">
                  <a:avLst/>
                </a:prstGeom>
                <a:blipFill>
                  <a:blip r:embed="rId3"/>
                  <a:stretch>
                    <a:fillRect r="-13873" b="-1000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159628" y="3631565"/>
              <a:ext cx="2139682" cy="479192"/>
            </a:xfrm>
            <a:prstGeom prst="rect">
              <a:avLst/>
            </a:prstGeom>
            <a:noFill/>
          </p:spPr>
          <p:txBody>
            <a:bodyPr wrap="none" rtlCol="0">
              <a:spAutoFit/>
            </a:bodyPr>
            <a:lstStyle/>
            <a:p>
              <a:r>
                <a:rPr lang="en-US" sz="1800" dirty="0"/>
                <a:t>Multipaths for TX signal </a:t>
              </a:r>
            </a:p>
            <a:p>
              <a:r>
                <a:rPr lang="en-US" sz="1800" dirty="0">
                  <a:solidFill>
                    <a:srgbClr val="C00000"/>
                  </a:solidFill>
                </a:rPr>
                <a:t>not delayed</a:t>
              </a:r>
            </a:p>
          </p:txBody>
        </p:sp>
        <p:cxnSp>
          <p:nvCxnSpPr>
            <p:cNvPr id="72" name="Straight Arrow Connector 71">
              <a:extLst>
                <a:ext uri="{FF2B5EF4-FFF2-40B4-BE49-F238E27FC236}">
                  <a16:creationId xmlns:a16="http://schemas.microsoft.com/office/drawing/2014/main" id="{73899D34-02A8-4E14-BA01-4D4BBC20B53A}"/>
                </a:ext>
              </a:extLst>
            </p:cNvPr>
            <p:cNvCxnSpPr>
              <a:cxnSpLocks/>
            </p:cNvCxnSpPr>
            <p:nvPr/>
          </p:nvCxnSpPr>
          <p:spPr>
            <a:xfrm flipV="1">
              <a:off x="3263557" y="2988155"/>
              <a:ext cx="3344412" cy="236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ight Triangle 73">
              <a:extLst>
                <a:ext uri="{FF2B5EF4-FFF2-40B4-BE49-F238E27FC236}">
                  <a16:creationId xmlns:a16="http://schemas.microsoft.com/office/drawing/2014/main" id="{3495E310-B64D-4987-BE68-9755598911A7}"/>
                </a:ext>
              </a:extLst>
            </p:cNvPr>
            <p:cNvSpPr/>
            <p:nvPr/>
          </p:nvSpPr>
          <p:spPr>
            <a:xfrm flipV="1">
              <a:off x="3794523" y="2991834"/>
              <a:ext cx="614363" cy="410462"/>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6" name="Right Triangle 75">
              <a:extLst>
                <a:ext uri="{FF2B5EF4-FFF2-40B4-BE49-F238E27FC236}">
                  <a16:creationId xmlns:a16="http://schemas.microsoft.com/office/drawing/2014/main" id="{56052EFD-8DCC-40DD-BEE0-C19A1A17A8C1}"/>
                </a:ext>
              </a:extLst>
            </p:cNvPr>
            <p:cNvSpPr/>
            <p:nvPr/>
          </p:nvSpPr>
          <p:spPr>
            <a:xfrm>
              <a:off x="4735118" y="2680688"/>
              <a:ext cx="614363" cy="304957"/>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7" name="TextBox 76">
              <a:extLst>
                <a:ext uri="{FF2B5EF4-FFF2-40B4-BE49-F238E27FC236}">
                  <a16:creationId xmlns:a16="http://schemas.microsoft.com/office/drawing/2014/main" id="{F2B3DD1A-0AA8-4897-80E1-440377C4AC85}"/>
                </a:ext>
              </a:extLst>
            </p:cNvPr>
            <p:cNvSpPr txBox="1"/>
            <p:nvPr/>
          </p:nvSpPr>
          <p:spPr>
            <a:xfrm>
              <a:off x="1362313" y="2722123"/>
              <a:ext cx="2076530" cy="273824"/>
            </a:xfrm>
            <a:prstGeom prst="rect">
              <a:avLst/>
            </a:prstGeom>
            <a:noFill/>
          </p:spPr>
          <p:txBody>
            <a:bodyPr wrap="square" rtlCol="0">
              <a:spAutoFit/>
            </a:bodyPr>
            <a:lstStyle/>
            <a:p>
              <a:r>
                <a:rPr lang="en-US" sz="1800" dirty="0"/>
                <a:t>Estimated multipaths</a:t>
              </a:r>
            </a:p>
          </p:txBody>
        </p:sp>
        <p:sp>
          <p:nvSpPr>
            <p:cNvPr id="108" name="TextBox 107">
              <a:extLst>
                <a:ext uri="{FF2B5EF4-FFF2-40B4-BE49-F238E27FC236}">
                  <a16:creationId xmlns:a16="http://schemas.microsoft.com/office/drawing/2014/main" id="{30755298-3F21-43EC-9F4D-E948AD457D1B}"/>
                </a:ext>
              </a:extLst>
            </p:cNvPr>
            <p:cNvSpPr txBox="1"/>
            <p:nvPr/>
          </p:nvSpPr>
          <p:spPr>
            <a:xfrm>
              <a:off x="5324363" y="3079656"/>
              <a:ext cx="2139682" cy="479192"/>
            </a:xfrm>
            <a:prstGeom prst="rect">
              <a:avLst/>
            </a:prstGeom>
            <a:noFill/>
          </p:spPr>
          <p:txBody>
            <a:bodyPr wrap="none" rtlCol="0">
              <a:spAutoFit/>
            </a:bodyPr>
            <a:lstStyle/>
            <a:p>
              <a:r>
                <a:rPr lang="en-US" sz="1800" dirty="0"/>
                <a:t>Multipaths for TX signal </a:t>
              </a:r>
            </a:p>
            <a:p>
              <a:r>
                <a:rPr lang="en-US" sz="1800" dirty="0">
                  <a:solidFill>
                    <a:srgbClr val="C00000"/>
                  </a:solidFill>
                </a:rPr>
                <a:t>delayed</a:t>
              </a:r>
            </a:p>
          </p:txBody>
        </p:sp>
        <p:sp>
          <p:nvSpPr>
            <p:cNvPr id="111" name="TextBox 110">
              <a:extLst>
                <a:ext uri="{FF2B5EF4-FFF2-40B4-BE49-F238E27FC236}">
                  <a16:creationId xmlns:a16="http://schemas.microsoft.com/office/drawing/2014/main" id="{D0851F86-8616-45BD-84C0-4EF346242C76}"/>
                </a:ext>
              </a:extLst>
            </p:cNvPr>
            <p:cNvSpPr txBox="1"/>
            <p:nvPr/>
          </p:nvSpPr>
          <p:spPr>
            <a:xfrm>
              <a:off x="6590239" y="2811372"/>
              <a:ext cx="620057" cy="273824"/>
            </a:xfrm>
            <a:prstGeom prst="rect">
              <a:avLst/>
            </a:prstGeom>
            <a:noFill/>
          </p:spPr>
          <p:txBody>
            <a:bodyPr wrap="none" rtlCol="0">
              <a:spAutoFit/>
            </a:bodyPr>
            <a:lstStyle/>
            <a:p>
              <a:r>
                <a:rPr lang="en-US" sz="1800" dirty="0"/>
                <a:t>Delay</a:t>
              </a:r>
            </a:p>
          </p:txBody>
        </p: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H="1" flipV="1">
              <a:off x="4014439" y="3138911"/>
              <a:ext cx="294389" cy="47157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4895414" y="2875401"/>
              <a:ext cx="454067" cy="38991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76080645-14A4-4B35-A400-F4458D11C691}"/>
                </a:ext>
              </a:extLst>
            </p:cNvPr>
            <p:cNvCxnSpPr>
              <a:cxnSpLocks/>
              <a:endCxn id="74" idx="2"/>
            </p:cNvCxnSpPr>
            <p:nvPr/>
          </p:nvCxnSpPr>
          <p:spPr>
            <a:xfrm>
              <a:off x="3516405" y="2597829"/>
              <a:ext cx="278119" cy="394006"/>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F8C2376-A0C6-4724-9D1A-7183ED0960C6}"/>
                </a:ext>
              </a:extLst>
            </p:cNvPr>
            <p:cNvSpPr txBox="1"/>
            <p:nvPr/>
          </p:nvSpPr>
          <p:spPr>
            <a:xfrm>
              <a:off x="3202051" y="2411920"/>
              <a:ext cx="498476" cy="273824"/>
            </a:xfrm>
            <a:prstGeom prst="rect">
              <a:avLst/>
            </a:prstGeom>
            <a:noFill/>
          </p:spPr>
          <p:txBody>
            <a:bodyPr wrap="none" rtlCol="0">
              <a:spAutoFit/>
            </a:bodyPr>
            <a:lstStyle/>
            <a:p>
              <a:r>
                <a:rPr lang="en-US" sz="1800" dirty="0" err="1"/>
                <a:t>ToA</a:t>
              </a:r>
              <a:endParaRPr lang="en-US" sz="1800" dirty="0"/>
            </a:p>
          </p:txBody>
        </p:sp>
      </p:gr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2302503" y="708259"/>
            <a:ext cx="4973747"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ISI Introduced by Transmitter (2/3)</a:t>
            </a:r>
          </a:p>
        </p:txBody>
      </p:sp>
      <p:sp>
        <p:nvSpPr>
          <p:cNvPr id="20" name="Date Placeholder 1">
            <a:extLst>
              <a:ext uri="{FF2B5EF4-FFF2-40B4-BE49-F238E27FC236}">
                <a16:creationId xmlns:a16="http://schemas.microsoft.com/office/drawing/2014/main" id="{2EFA565D-E2A4-405E-830C-FF9BD437BB7C}"/>
              </a:ext>
            </a:extLst>
          </p:cNvPr>
          <p:cNvSpPr txBox="1">
            <a:spLocks/>
          </p:cNvSpPr>
          <p:nvPr/>
        </p:nvSpPr>
        <p:spPr>
          <a:xfrm>
            <a:off x="696913" y="332601"/>
            <a:ext cx="1642839" cy="306605"/>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spTree>
    <p:extLst>
      <p:ext uri="{BB962C8B-B14F-4D97-AF65-F5344CB8AC3E}">
        <p14:creationId xmlns:p14="http://schemas.microsoft.com/office/powerpoint/2010/main" val="256843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13</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921283" y="861473"/>
            <a:ext cx="5785544"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ISI Introduced by Transmitter (3/3)</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185550" y="1731516"/>
            <a:ext cx="8772901" cy="299764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200" dirty="0"/>
              <a:t>The introduced ISI makes the received signal does </a:t>
            </a:r>
            <a:r>
              <a:rPr lang="en-US" sz="2200" dirty="0">
                <a:solidFill>
                  <a:srgbClr val="FF0000"/>
                </a:solidFill>
              </a:rPr>
              <a:t>not</a:t>
            </a:r>
            <a:r>
              <a:rPr lang="en-US" sz="2200" dirty="0"/>
              <a:t> match with any of the signals stored in the correlators</a:t>
            </a:r>
          </a:p>
          <a:p>
            <a:r>
              <a:rPr lang="en-US" sz="2200" dirty="0"/>
              <a:t>The attacker needs to jointly estimate the sounding signal and the introduced phases, magnitudes, and delays for removing the ISI with a multiplied complexity</a:t>
            </a:r>
          </a:p>
          <a:p>
            <a:r>
              <a:rPr lang="en-US" sz="2200" dirty="0"/>
              <a:t>The attacker can </a:t>
            </a:r>
            <a:r>
              <a:rPr lang="en-US" sz="2200" dirty="0">
                <a:solidFill>
                  <a:srgbClr val="FF0000"/>
                </a:solidFill>
              </a:rPr>
              <a:t>not</a:t>
            </a:r>
            <a:r>
              <a:rPr lang="en-US" sz="2200" dirty="0"/>
              <a:t> use the legacy LTF to estimate the introduced phases, magnitudes, and delays for removing the ISI because the delayed transmissions are not applied to the legacy LTF </a:t>
            </a:r>
          </a:p>
        </p:txBody>
      </p:sp>
      <p:grpSp>
        <p:nvGrpSpPr>
          <p:cNvPr id="33" name="Group 32">
            <a:extLst>
              <a:ext uri="{FF2B5EF4-FFF2-40B4-BE49-F238E27FC236}">
                <a16:creationId xmlns:a16="http://schemas.microsoft.com/office/drawing/2014/main" id="{85EF970B-CDE5-4929-8EDF-AF202E07CA14}"/>
              </a:ext>
            </a:extLst>
          </p:cNvPr>
          <p:cNvGrpSpPr/>
          <p:nvPr/>
        </p:nvGrpSpPr>
        <p:grpSpPr>
          <a:xfrm>
            <a:off x="374068" y="4842508"/>
            <a:ext cx="8462751" cy="1250788"/>
            <a:chOff x="178266" y="3027908"/>
            <a:chExt cx="8785128" cy="1588037"/>
          </a:xfrm>
        </p:grpSpPr>
        <p:graphicFrame>
          <p:nvGraphicFramePr>
            <p:cNvPr id="34" name="Object 33">
              <a:extLst>
                <a:ext uri="{FF2B5EF4-FFF2-40B4-BE49-F238E27FC236}">
                  <a16:creationId xmlns:a16="http://schemas.microsoft.com/office/drawing/2014/main" id="{3D3699F3-6B8E-4278-A09E-CA18E238286C}"/>
                </a:ext>
              </a:extLst>
            </p:cNvPr>
            <p:cNvGraphicFramePr>
              <a:graphicFrameLocks noChangeAspect="1"/>
            </p:cNvGraphicFramePr>
            <p:nvPr/>
          </p:nvGraphicFramePr>
          <p:xfrm>
            <a:off x="178266" y="3387630"/>
            <a:ext cx="8785128" cy="1228315"/>
          </p:xfrm>
          <a:graphic>
            <a:graphicData uri="http://schemas.openxmlformats.org/presentationml/2006/ole">
              <mc:AlternateContent xmlns:mc="http://schemas.openxmlformats.org/markup-compatibility/2006">
                <mc:Choice xmlns:v="urn:schemas-microsoft-com:vml" Requires="v">
                  <p:oleObj spid="_x0000_s4130" name="Visio" r:id="rId4" imgW="7480127" imgH="1054071" progId="Visio.Drawing.15">
                    <p:embed/>
                  </p:oleObj>
                </mc:Choice>
                <mc:Fallback>
                  <p:oleObj name="Visio" r:id="rId4" imgW="7480127" imgH="1054071" progId="Visio.Drawing.15">
                    <p:embed/>
                    <p:pic>
                      <p:nvPicPr>
                        <p:cNvPr id="34" name="Object 33">
                          <a:extLst>
                            <a:ext uri="{FF2B5EF4-FFF2-40B4-BE49-F238E27FC236}">
                              <a16:creationId xmlns:a16="http://schemas.microsoft.com/office/drawing/2014/main" id="{3D3699F3-6B8E-4278-A09E-CA18E238286C}"/>
                            </a:ext>
                          </a:extLst>
                        </p:cNvPr>
                        <p:cNvPicPr>
                          <a:picLocks noChangeAspect="1" noChangeArrowheads="1"/>
                        </p:cNvPicPr>
                        <p:nvPr/>
                      </p:nvPicPr>
                      <p:blipFill>
                        <a:blip r:embed="rId5"/>
                        <a:srcRect/>
                        <a:stretch>
                          <a:fillRect/>
                        </a:stretch>
                      </p:blipFill>
                      <p:spPr bwMode="auto">
                        <a:xfrm>
                          <a:off x="178266" y="3387630"/>
                          <a:ext cx="8785128" cy="1228315"/>
                        </a:xfrm>
                        <a:prstGeom prst="rect">
                          <a:avLst/>
                        </a:prstGeom>
                        <a:noFill/>
                      </p:spPr>
                    </p:pic>
                  </p:oleObj>
                </mc:Fallback>
              </mc:AlternateContent>
            </a:graphicData>
          </a:graphic>
        </p:graphicFrame>
        <p:sp>
          <p:nvSpPr>
            <p:cNvPr id="35" name="Rectangle: Rounded Corners 34">
              <a:extLst>
                <a:ext uri="{FF2B5EF4-FFF2-40B4-BE49-F238E27FC236}">
                  <a16:creationId xmlns:a16="http://schemas.microsoft.com/office/drawing/2014/main" id="{E17D7541-8C77-4129-8C42-E352431AC853}"/>
                </a:ext>
              </a:extLst>
            </p:cNvPr>
            <p:cNvSpPr/>
            <p:nvPr/>
          </p:nvSpPr>
          <p:spPr>
            <a:xfrm>
              <a:off x="178267" y="3387629"/>
              <a:ext cx="2779246"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6A5504F0-CA07-4091-A7B0-6C9A1B581C21}"/>
                </a:ext>
              </a:extLst>
            </p:cNvPr>
            <p:cNvSpPr/>
            <p:nvPr/>
          </p:nvSpPr>
          <p:spPr>
            <a:xfrm>
              <a:off x="2957513" y="3387629"/>
              <a:ext cx="6005881"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9840CC5-264D-49CD-806A-0B399DEA6C85}"/>
                </a:ext>
              </a:extLst>
            </p:cNvPr>
            <p:cNvSpPr txBox="1"/>
            <p:nvPr/>
          </p:nvSpPr>
          <p:spPr>
            <a:xfrm>
              <a:off x="968778" y="3027908"/>
              <a:ext cx="1624375" cy="390763"/>
            </a:xfrm>
            <a:prstGeom prst="rect">
              <a:avLst/>
            </a:prstGeom>
            <a:noFill/>
          </p:spPr>
          <p:txBody>
            <a:bodyPr wrap="square" rtlCol="0">
              <a:spAutoFit/>
            </a:bodyPr>
            <a:lstStyle/>
            <a:p>
              <a:r>
                <a:rPr lang="en-US" sz="1400" dirty="0"/>
                <a:t>Legacy portion</a:t>
              </a:r>
            </a:p>
          </p:txBody>
        </p:sp>
        <p:sp>
          <p:nvSpPr>
            <p:cNvPr id="38" name="TextBox 37">
              <a:extLst>
                <a:ext uri="{FF2B5EF4-FFF2-40B4-BE49-F238E27FC236}">
                  <a16:creationId xmlns:a16="http://schemas.microsoft.com/office/drawing/2014/main" id="{CCE4D776-A4AC-41D0-BCBB-D1DA18253630}"/>
                </a:ext>
              </a:extLst>
            </p:cNvPr>
            <p:cNvSpPr txBox="1"/>
            <p:nvPr/>
          </p:nvSpPr>
          <p:spPr>
            <a:xfrm>
              <a:off x="5612416" y="3027908"/>
              <a:ext cx="1378484" cy="390763"/>
            </a:xfrm>
            <a:prstGeom prst="rect">
              <a:avLst/>
            </a:prstGeom>
            <a:noFill/>
          </p:spPr>
          <p:txBody>
            <a:bodyPr wrap="square" rtlCol="0">
              <a:spAutoFit/>
            </a:bodyPr>
            <a:lstStyle/>
            <a:p>
              <a:r>
                <a:rPr lang="en-US" sz="1400" dirty="0"/>
                <a:t>HE portion</a:t>
              </a:r>
            </a:p>
          </p:txBody>
        </p:sp>
      </p:grpSp>
    </p:spTree>
    <p:extLst>
      <p:ext uri="{BB962C8B-B14F-4D97-AF65-F5344CB8AC3E}">
        <p14:creationId xmlns:p14="http://schemas.microsoft.com/office/powerpoint/2010/main" val="1822549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14</a:t>
            </a:fld>
            <a:endParaRPr lang="en-US" sz="90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a:xfrm>
            <a:off x="947800" y="906942"/>
            <a:ext cx="7672589"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Example 2:  Fake Sounding Introduced by Transmitter</a:t>
            </a: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51" name="Date Placeholder 1">
            <a:extLst>
              <a:ext uri="{FF2B5EF4-FFF2-40B4-BE49-F238E27FC236}">
                <a16:creationId xmlns:a16="http://schemas.microsoft.com/office/drawing/2014/main" id="{08DEE4CA-EA90-4E1A-97CD-F875C132DB1D}"/>
              </a:ext>
            </a:extLst>
          </p:cNvPr>
          <p:cNvSpPr txBox="1">
            <a:spLocks/>
          </p:cNvSpPr>
          <p:nvPr/>
        </p:nvSpPr>
        <p:spPr>
          <a:xfrm>
            <a:off x="696913" y="332601"/>
            <a:ext cx="1354807" cy="288087"/>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cxnSp>
        <p:nvCxnSpPr>
          <p:cNvPr id="53" name="Straight Arrow Connector 52">
            <a:extLst>
              <a:ext uri="{FF2B5EF4-FFF2-40B4-BE49-F238E27FC236}">
                <a16:creationId xmlns:a16="http://schemas.microsoft.com/office/drawing/2014/main" id="{E98FB857-1B53-45F6-8F59-7B488C2F2C71}"/>
              </a:ext>
            </a:extLst>
          </p:cNvPr>
          <p:cNvCxnSpPr>
            <a:cxnSpLocks/>
          </p:cNvCxnSpPr>
          <p:nvPr/>
        </p:nvCxnSpPr>
        <p:spPr bwMode="auto">
          <a:xfrm>
            <a:off x="947800" y="5125112"/>
            <a:ext cx="715259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Freeform: Shape 53">
            <a:extLst>
              <a:ext uri="{FF2B5EF4-FFF2-40B4-BE49-F238E27FC236}">
                <a16:creationId xmlns:a16="http://schemas.microsoft.com/office/drawing/2014/main" id="{E1A393D8-FE74-46F9-A537-73BD7A1A14CE}"/>
              </a:ext>
            </a:extLst>
          </p:cNvPr>
          <p:cNvSpPr/>
          <p:nvPr/>
        </p:nvSpPr>
        <p:spPr bwMode="auto">
          <a:xfrm>
            <a:off x="2952428" y="4261017"/>
            <a:ext cx="4067844" cy="864096"/>
          </a:xfrm>
          <a:custGeom>
            <a:avLst/>
            <a:gdLst>
              <a:gd name="connsiteX0" fmla="*/ 0 w 3076575"/>
              <a:gd name="connsiteY0" fmla="*/ 847881 h 847881"/>
              <a:gd name="connsiteX1" fmla="*/ 495300 w 3076575"/>
              <a:gd name="connsiteY1" fmla="*/ 790731 h 847881"/>
              <a:gd name="connsiteX2" fmla="*/ 781050 w 3076575"/>
              <a:gd name="connsiteY2" fmla="*/ 581181 h 847881"/>
              <a:gd name="connsiteX3" fmla="*/ 981075 w 3076575"/>
              <a:gd name="connsiteY3" fmla="*/ 133506 h 847881"/>
              <a:gd name="connsiteX4" fmla="*/ 1162050 w 3076575"/>
              <a:gd name="connsiteY4" fmla="*/ 19206 h 847881"/>
              <a:gd name="connsiteX5" fmla="*/ 1457325 w 3076575"/>
              <a:gd name="connsiteY5" fmla="*/ 156 h 847881"/>
              <a:gd name="connsiteX6" fmla="*/ 3076575 w 3076575"/>
              <a:gd name="connsiteY6" fmla="*/ 9681 h 847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6575" h="847881">
                <a:moveTo>
                  <a:pt x="0" y="847881"/>
                </a:moveTo>
                <a:cubicBezTo>
                  <a:pt x="182562" y="841531"/>
                  <a:pt x="365125" y="835181"/>
                  <a:pt x="495300" y="790731"/>
                </a:cubicBezTo>
                <a:cubicBezTo>
                  <a:pt x="625475" y="746281"/>
                  <a:pt x="700088" y="690718"/>
                  <a:pt x="781050" y="581181"/>
                </a:cubicBezTo>
                <a:cubicBezTo>
                  <a:pt x="862012" y="471644"/>
                  <a:pt x="917575" y="227169"/>
                  <a:pt x="981075" y="133506"/>
                </a:cubicBezTo>
                <a:cubicBezTo>
                  <a:pt x="1044575" y="39843"/>
                  <a:pt x="1082675" y="41431"/>
                  <a:pt x="1162050" y="19206"/>
                </a:cubicBezTo>
                <a:cubicBezTo>
                  <a:pt x="1241425" y="-3019"/>
                  <a:pt x="1457325" y="156"/>
                  <a:pt x="1457325" y="156"/>
                </a:cubicBezTo>
                <a:lnTo>
                  <a:pt x="3076575" y="9681"/>
                </a:lnTo>
              </a:path>
            </a:pathLst>
          </a:cu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9A68FD90-74CC-4626-9AD2-1317C137AC3C}"/>
              </a:ext>
            </a:extLst>
          </p:cNvPr>
          <p:cNvSpPr txBox="1"/>
          <p:nvPr/>
        </p:nvSpPr>
        <p:spPr>
          <a:xfrm>
            <a:off x="8068023" y="4925057"/>
            <a:ext cx="715837" cy="400110"/>
          </a:xfrm>
          <a:prstGeom prst="rect">
            <a:avLst/>
          </a:prstGeom>
          <a:noFill/>
        </p:spPr>
        <p:txBody>
          <a:bodyPr wrap="none" rtlCol="0">
            <a:spAutoFit/>
          </a:bodyPr>
          <a:lstStyle/>
          <a:p>
            <a:r>
              <a:rPr lang="en-US" sz="2000" dirty="0"/>
              <a:t>Time</a:t>
            </a:r>
          </a:p>
        </p:txBody>
      </p:sp>
      <p:sp>
        <p:nvSpPr>
          <p:cNvPr id="56" name="Freeform: Shape 55">
            <a:extLst>
              <a:ext uri="{FF2B5EF4-FFF2-40B4-BE49-F238E27FC236}">
                <a16:creationId xmlns:a16="http://schemas.microsoft.com/office/drawing/2014/main" id="{FB6E5B72-5D14-4E2F-ADE0-A0164C1DB45B}"/>
              </a:ext>
            </a:extLst>
          </p:cNvPr>
          <p:cNvSpPr/>
          <p:nvPr/>
        </p:nvSpPr>
        <p:spPr bwMode="auto">
          <a:xfrm>
            <a:off x="3563888" y="4350436"/>
            <a:ext cx="4404346" cy="741047"/>
          </a:xfrm>
          <a:custGeom>
            <a:avLst/>
            <a:gdLst>
              <a:gd name="connsiteX0" fmla="*/ 0 w 2752725"/>
              <a:gd name="connsiteY0" fmla="*/ 899641 h 899641"/>
              <a:gd name="connsiteX1" fmla="*/ 276225 w 2752725"/>
              <a:gd name="connsiteY1" fmla="*/ 747241 h 899641"/>
              <a:gd name="connsiteX2" fmla="*/ 466725 w 2752725"/>
              <a:gd name="connsiteY2" fmla="*/ 880591 h 899641"/>
              <a:gd name="connsiteX3" fmla="*/ 628650 w 2752725"/>
              <a:gd name="connsiteY3" fmla="*/ 804391 h 899641"/>
              <a:gd name="connsiteX4" fmla="*/ 695325 w 2752725"/>
              <a:gd name="connsiteY4" fmla="*/ 223366 h 899641"/>
              <a:gd name="connsiteX5" fmla="*/ 828675 w 2752725"/>
              <a:gd name="connsiteY5" fmla="*/ 223366 h 899641"/>
              <a:gd name="connsiteX6" fmla="*/ 895350 w 2752725"/>
              <a:gd name="connsiteY6" fmla="*/ 80491 h 899641"/>
              <a:gd name="connsiteX7" fmla="*/ 1009650 w 2752725"/>
              <a:gd name="connsiteY7" fmla="*/ 51916 h 899641"/>
              <a:gd name="connsiteX8" fmla="*/ 1209675 w 2752725"/>
              <a:gd name="connsiteY8" fmla="*/ 794866 h 899641"/>
              <a:gd name="connsiteX9" fmla="*/ 1333500 w 2752725"/>
              <a:gd name="connsiteY9" fmla="*/ 471016 h 899641"/>
              <a:gd name="connsiteX10" fmla="*/ 1447800 w 2752725"/>
              <a:gd name="connsiteY10" fmla="*/ 861541 h 899641"/>
              <a:gd name="connsiteX11" fmla="*/ 1609725 w 2752725"/>
              <a:gd name="connsiteY11" fmla="*/ 432916 h 899641"/>
              <a:gd name="connsiteX12" fmla="*/ 1828800 w 2752725"/>
              <a:gd name="connsiteY12" fmla="*/ 585316 h 899641"/>
              <a:gd name="connsiteX13" fmla="*/ 1943100 w 2752725"/>
              <a:gd name="connsiteY13" fmla="*/ 394816 h 899641"/>
              <a:gd name="connsiteX14" fmla="*/ 2124075 w 2752725"/>
              <a:gd name="connsiteY14" fmla="*/ 299566 h 899641"/>
              <a:gd name="connsiteX15" fmla="*/ 2238375 w 2752725"/>
              <a:gd name="connsiteY15" fmla="*/ 90016 h 899641"/>
              <a:gd name="connsiteX16" fmla="*/ 2314575 w 2752725"/>
              <a:gd name="connsiteY16" fmla="*/ 499591 h 899641"/>
              <a:gd name="connsiteX17" fmla="*/ 2428875 w 2752725"/>
              <a:gd name="connsiteY17" fmla="*/ 499591 h 899641"/>
              <a:gd name="connsiteX18" fmla="*/ 2514600 w 2752725"/>
              <a:gd name="connsiteY18" fmla="*/ 804391 h 899641"/>
              <a:gd name="connsiteX19" fmla="*/ 2514600 w 2752725"/>
              <a:gd name="connsiteY19" fmla="*/ 804391 h 899641"/>
              <a:gd name="connsiteX20" fmla="*/ 2505075 w 2752725"/>
              <a:gd name="connsiteY20" fmla="*/ 804391 h 899641"/>
              <a:gd name="connsiteX21" fmla="*/ 2505075 w 2752725"/>
              <a:gd name="connsiteY21" fmla="*/ 804391 h 899641"/>
              <a:gd name="connsiteX22" fmla="*/ 2752725 w 2752725"/>
              <a:gd name="connsiteY22" fmla="*/ 766291 h 89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52725" h="899641">
                <a:moveTo>
                  <a:pt x="0" y="899641"/>
                </a:moveTo>
                <a:cubicBezTo>
                  <a:pt x="99219" y="825028"/>
                  <a:pt x="198438" y="750416"/>
                  <a:pt x="276225" y="747241"/>
                </a:cubicBezTo>
                <a:cubicBezTo>
                  <a:pt x="354012" y="744066"/>
                  <a:pt x="407988" y="871066"/>
                  <a:pt x="466725" y="880591"/>
                </a:cubicBezTo>
                <a:cubicBezTo>
                  <a:pt x="525463" y="890116"/>
                  <a:pt x="590550" y="913929"/>
                  <a:pt x="628650" y="804391"/>
                </a:cubicBezTo>
                <a:cubicBezTo>
                  <a:pt x="666750" y="694853"/>
                  <a:pt x="661988" y="320203"/>
                  <a:pt x="695325" y="223366"/>
                </a:cubicBezTo>
                <a:cubicBezTo>
                  <a:pt x="728663" y="126528"/>
                  <a:pt x="795338" y="247178"/>
                  <a:pt x="828675" y="223366"/>
                </a:cubicBezTo>
                <a:cubicBezTo>
                  <a:pt x="862012" y="199554"/>
                  <a:pt x="865188" y="109066"/>
                  <a:pt x="895350" y="80491"/>
                </a:cubicBezTo>
                <a:cubicBezTo>
                  <a:pt x="925512" y="51916"/>
                  <a:pt x="957263" y="-67146"/>
                  <a:pt x="1009650" y="51916"/>
                </a:cubicBezTo>
                <a:cubicBezTo>
                  <a:pt x="1062037" y="170978"/>
                  <a:pt x="1155700" y="725016"/>
                  <a:pt x="1209675" y="794866"/>
                </a:cubicBezTo>
                <a:cubicBezTo>
                  <a:pt x="1263650" y="864716"/>
                  <a:pt x="1293813" y="459903"/>
                  <a:pt x="1333500" y="471016"/>
                </a:cubicBezTo>
                <a:cubicBezTo>
                  <a:pt x="1373188" y="482128"/>
                  <a:pt x="1401762" y="867891"/>
                  <a:pt x="1447800" y="861541"/>
                </a:cubicBezTo>
                <a:cubicBezTo>
                  <a:pt x="1493838" y="855191"/>
                  <a:pt x="1546225" y="478953"/>
                  <a:pt x="1609725" y="432916"/>
                </a:cubicBezTo>
                <a:cubicBezTo>
                  <a:pt x="1673225" y="386879"/>
                  <a:pt x="1773238" y="591666"/>
                  <a:pt x="1828800" y="585316"/>
                </a:cubicBezTo>
                <a:cubicBezTo>
                  <a:pt x="1884362" y="578966"/>
                  <a:pt x="1893888" y="442441"/>
                  <a:pt x="1943100" y="394816"/>
                </a:cubicBezTo>
                <a:cubicBezTo>
                  <a:pt x="1992313" y="347191"/>
                  <a:pt x="2074863" y="350366"/>
                  <a:pt x="2124075" y="299566"/>
                </a:cubicBezTo>
                <a:cubicBezTo>
                  <a:pt x="2173288" y="248766"/>
                  <a:pt x="2206625" y="56679"/>
                  <a:pt x="2238375" y="90016"/>
                </a:cubicBezTo>
                <a:cubicBezTo>
                  <a:pt x="2270125" y="123353"/>
                  <a:pt x="2282825" y="431328"/>
                  <a:pt x="2314575" y="499591"/>
                </a:cubicBezTo>
                <a:cubicBezTo>
                  <a:pt x="2346325" y="567853"/>
                  <a:pt x="2395538" y="448791"/>
                  <a:pt x="2428875" y="499591"/>
                </a:cubicBezTo>
                <a:cubicBezTo>
                  <a:pt x="2462212" y="550391"/>
                  <a:pt x="2514600" y="804391"/>
                  <a:pt x="2514600" y="804391"/>
                </a:cubicBezTo>
                <a:lnTo>
                  <a:pt x="2514600" y="804391"/>
                </a:lnTo>
                <a:lnTo>
                  <a:pt x="2505075" y="804391"/>
                </a:lnTo>
                <a:lnTo>
                  <a:pt x="2505075" y="804391"/>
                </a:lnTo>
                <a:lnTo>
                  <a:pt x="2752725" y="766291"/>
                </a:lnTo>
              </a:path>
            </a:pathLst>
          </a:custGeom>
          <a:noFill/>
          <a:ln w="158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67B9C33E-BD58-4F11-954D-95926E3EDC2B}"/>
              </a:ext>
            </a:extLst>
          </p:cNvPr>
          <p:cNvSpPr/>
          <p:nvPr/>
        </p:nvSpPr>
        <p:spPr bwMode="auto">
          <a:xfrm flipV="1">
            <a:off x="7524328" y="4854289"/>
            <a:ext cx="517141" cy="1988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TextBox 59">
            <a:extLst>
              <a:ext uri="{FF2B5EF4-FFF2-40B4-BE49-F238E27FC236}">
                <a16:creationId xmlns:a16="http://schemas.microsoft.com/office/drawing/2014/main" id="{530B5A9F-8346-4443-A568-661DD4C77E56}"/>
              </a:ext>
            </a:extLst>
          </p:cNvPr>
          <p:cNvSpPr txBox="1"/>
          <p:nvPr/>
        </p:nvSpPr>
        <p:spPr>
          <a:xfrm>
            <a:off x="725012" y="5693186"/>
            <a:ext cx="1821322" cy="400110"/>
          </a:xfrm>
          <a:prstGeom prst="rect">
            <a:avLst/>
          </a:prstGeom>
          <a:noFill/>
        </p:spPr>
        <p:txBody>
          <a:bodyPr wrap="square" rtlCol="0">
            <a:spAutoFit/>
          </a:bodyPr>
          <a:lstStyle/>
          <a:p>
            <a:r>
              <a:rPr lang="en-US" sz="2000" dirty="0"/>
              <a:t>Zero power CP</a:t>
            </a:r>
          </a:p>
        </p:txBody>
      </p:sp>
      <p:cxnSp>
        <p:nvCxnSpPr>
          <p:cNvPr id="61" name="Straight Arrow Connector 60">
            <a:extLst>
              <a:ext uri="{FF2B5EF4-FFF2-40B4-BE49-F238E27FC236}">
                <a16:creationId xmlns:a16="http://schemas.microsoft.com/office/drawing/2014/main" id="{06F3B981-D430-4062-9954-65B7F06347D7}"/>
              </a:ext>
            </a:extLst>
          </p:cNvPr>
          <p:cNvCxnSpPr>
            <a:cxnSpLocks/>
          </p:cNvCxnSpPr>
          <p:nvPr/>
        </p:nvCxnSpPr>
        <p:spPr bwMode="auto">
          <a:xfrm flipV="1">
            <a:off x="1171360" y="5112883"/>
            <a:ext cx="0" cy="6164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Freeform: Shape 12">
            <a:extLst>
              <a:ext uri="{FF2B5EF4-FFF2-40B4-BE49-F238E27FC236}">
                <a16:creationId xmlns:a16="http://schemas.microsoft.com/office/drawing/2014/main" id="{26CA23FD-A382-4958-A3A5-5DF5769EC201}"/>
              </a:ext>
            </a:extLst>
          </p:cNvPr>
          <p:cNvSpPr/>
          <p:nvPr/>
        </p:nvSpPr>
        <p:spPr bwMode="auto">
          <a:xfrm>
            <a:off x="1816487" y="4720333"/>
            <a:ext cx="2247900" cy="390605"/>
          </a:xfrm>
          <a:custGeom>
            <a:avLst/>
            <a:gdLst>
              <a:gd name="connsiteX0" fmla="*/ 0 w 2247900"/>
              <a:gd name="connsiteY0" fmla="*/ 390605 h 390605"/>
              <a:gd name="connsiteX1" fmla="*/ 342900 w 2247900"/>
              <a:gd name="connsiteY1" fmla="*/ 266780 h 390605"/>
              <a:gd name="connsiteX2" fmla="*/ 409575 w 2247900"/>
              <a:gd name="connsiteY2" fmla="*/ 123905 h 390605"/>
              <a:gd name="connsiteX3" fmla="*/ 495300 w 2247900"/>
              <a:gd name="connsiteY3" fmla="*/ 209630 h 390605"/>
              <a:gd name="connsiteX4" fmla="*/ 590550 w 2247900"/>
              <a:gd name="connsiteY4" fmla="*/ 209630 h 390605"/>
              <a:gd name="connsiteX5" fmla="*/ 733425 w 2247900"/>
              <a:gd name="connsiteY5" fmla="*/ 390605 h 390605"/>
              <a:gd name="connsiteX6" fmla="*/ 819150 w 2247900"/>
              <a:gd name="connsiteY6" fmla="*/ 209630 h 390605"/>
              <a:gd name="connsiteX7" fmla="*/ 1123950 w 2247900"/>
              <a:gd name="connsiteY7" fmla="*/ 123905 h 390605"/>
              <a:gd name="connsiteX8" fmla="*/ 1219200 w 2247900"/>
              <a:gd name="connsiteY8" fmla="*/ 80 h 390605"/>
              <a:gd name="connsiteX9" fmla="*/ 1323975 w 2247900"/>
              <a:gd name="connsiteY9" fmla="*/ 142955 h 390605"/>
              <a:gd name="connsiteX10" fmla="*/ 1571625 w 2247900"/>
              <a:gd name="connsiteY10" fmla="*/ 152480 h 390605"/>
              <a:gd name="connsiteX11" fmla="*/ 1666875 w 2247900"/>
              <a:gd name="connsiteY11" fmla="*/ 238205 h 390605"/>
              <a:gd name="connsiteX12" fmla="*/ 2038350 w 2247900"/>
              <a:gd name="connsiteY12" fmla="*/ 333455 h 390605"/>
              <a:gd name="connsiteX13" fmla="*/ 2114550 w 2247900"/>
              <a:gd name="connsiteY13" fmla="*/ 247730 h 390605"/>
              <a:gd name="connsiteX14" fmla="*/ 2247900 w 2247900"/>
              <a:gd name="connsiteY14" fmla="*/ 171530 h 390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47900" h="390605">
                <a:moveTo>
                  <a:pt x="0" y="390605"/>
                </a:moveTo>
                <a:cubicBezTo>
                  <a:pt x="137318" y="350917"/>
                  <a:pt x="274637" y="311230"/>
                  <a:pt x="342900" y="266780"/>
                </a:cubicBezTo>
                <a:cubicBezTo>
                  <a:pt x="411163" y="222330"/>
                  <a:pt x="384175" y="133430"/>
                  <a:pt x="409575" y="123905"/>
                </a:cubicBezTo>
                <a:cubicBezTo>
                  <a:pt x="434975" y="114380"/>
                  <a:pt x="465138" y="195343"/>
                  <a:pt x="495300" y="209630"/>
                </a:cubicBezTo>
                <a:cubicBezTo>
                  <a:pt x="525462" y="223917"/>
                  <a:pt x="550863" y="179467"/>
                  <a:pt x="590550" y="209630"/>
                </a:cubicBezTo>
                <a:cubicBezTo>
                  <a:pt x="630238" y="239792"/>
                  <a:pt x="695325" y="390605"/>
                  <a:pt x="733425" y="390605"/>
                </a:cubicBezTo>
                <a:cubicBezTo>
                  <a:pt x="771525" y="390605"/>
                  <a:pt x="754063" y="254080"/>
                  <a:pt x="819150" y="209630"/>
                </a:cubicBezTo>
                <a:cubicBezTo>
                  <a:pt x="884237" y="165180"/>
                  <a:pt x="1057275" y="158830"/>
                  <a:pt x="1123950" y="123905"/>
                </a:cubicBezTo>
                <a:cubicBezTo>
                  <a:pt x="1190625" y="88980"/>
                  <a:pt x="1185863" y="-3095"/>
                  <a:pt x="1219200" y="80"/>
                </a:cubicBezTo>
                <a:cubicBezTo>
                  <a:pt x="1252537" y="3255"/>
                  <a:pt x="1265238" y="117555"/>
                  <a:pt x="1323975" y="142955"/>
                </a:cubicBezTo>
                <a:cubicBezTo>
                  <a:pt x="1382712" y="168355"/>
                  <a:pt x="1514475" y="136605"/>
                  <a:pt x="1571625" y="152480"/>
                </a:cubicBezTo>
                <a:cubicBezTo>
                  <a:pt x="1628775" y="168355"/>
                  <a:pt x="1589088" y="208042"/>
                  <a:pt x="1666875" y="238205"/>
                </a:cubicBezTo>
                <a:cubicBezTo>
                  <a:pt x="1744663" y="268367"/>
                  <a:pt x="1963738" y="331868"/>
                  <a:pt x="2038350" y="333455"/>
                </a:cubicBezTo>
                <a:cubicBezTo>
                  <a:pt x="2112962" y="335042"/>
                  <a:pt x="2079625" y="274717"/>
                  <a:pt x="2114550" y="247730"/>
                </a:cubicBezTo>
                <a:cubicBezTo>
                  <a:pt x="2149475" y="220742"/>
                  <a:pt x="2198687" y="196136"/>
                  <a:pt x="2247900" y="171530"/>
                </a:cubicBezTo>
              </a:path>
            </a:pathLst>
          </a:custGeom>
          <a:noFill/>
          <a:ln w="158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85" name="Straight Arrow Connector 84">
            <a:extLst>
              <a:ext uri="{FF2B5EF4-FFF2-40B4-BE49-F238E27FC236}">
                <a16:creationId xmlns:a16="http://schemas.microsoft.com/office/drawing/2014/main" id="{E52A8B8A-E0D3-4F1C-9F7D-A2EF972B1524}"/>
              </a:ext>
            </a:extLst>
          </p:cNvPr>
          <p:cNvCxnSpPr>
            <a:cxnSpLocks/>
          </p:cNvCxnSpPr>
          <p:nvPr/>
        </p:nvCxnSpPr>
        <p:spPr bwMode="auto">
          <a:xfrm flipH="1">
            <a:off x="5292080" y="3929093"/>
            <a:ext cx="473981" cy="6638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7" name="TextBox 86">
            <a:extLst>
              <a:ext uri="{FF2B5EF4-FFF2-40B4-BE49-F238E27FC236}">
                <a16:creationId xmlns:a16="http://schemas.microsoft.com/office/drawing/2014/main" id="{D484204B-0F2F-4CD6-9F3B-2EF6E2910409}"/>
              </a:ext>
            </a:extLst>
          </p:cNvPr>
          <p:cNvSpPr txBox="1"/>
          <p:nvPr/>
        </p:nvSpPr>
        <p:spPr>
          <a:xfrm>
            <a:off x="5005400" y="3562436"/>
            <a:ext cx="3094991" cy="400110"/>
          </a:xfrm>
          <a:prstGeom prst="rect">
            <a:avLst/>
          </a:prstGeom>
          <a:noFill/>
        </p:spPr>
        <p:txBody>
          <a:bodyPr wrap="square" rtlCol="0">
            <a:spAutoFit/>
          </a:bodyPr>
          <a:lstStyle/>
          <a:p>
            <a:r>
              <a:rPr lang="en-US" sz="2000" dirty="0"/>
              <a:t>Intended sounding signal</a:t>
            </a:r>
          </a:p>
        </p:txBody>
      </p:sp>
      <p:cxnSp>
        <p:nvCxnSpPr>
          <p:cNvPr id="88" name="Straight Arrow Connector 87">
            <a:extLst>
              <a:ext uri="{FF2B5EF4-FFF2-40B4-BE49-F238E27FC236}">
                <a16:creationId xmlns:a16="http://schemas.microsoft.com/office/drawing/2014/main" id="{E4B46E63-F513-419B-8C5D-16340A328F3E}"/>
              </a:ext>
            </a:extLst>
          </p:cNvPr>
          <p:cNvCxnSpPr>
            <a:cxnSpLocks/>
          </p:cNvCxnSpPr>
          <p:nvPr/>
        </p:nvCxnSpPr>
        <p:spPr bwMode="auto">
          <a:xfrm flipH="1">
            <a:off x="2363980" y="4453827"/>
            <a:ext cx="271846" cy="4673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9" name="TextBox 88">
            <a:extLst>
              <a:ext uri="{FF2B5EF4-FFF2-40B4-BE49-F238E27FC236}">
                <a16:creationId xmlns:a16="http://schemas.microsoft.com/office/drawing/2014/main" id="{21FCA2B7-0F66-43B6-BDA6-CA8C58F71BAE}"/>
              </a:ext>
            </a:extLst>
          </p:cNvPr>
          <p:cNvSpPr txBox="1"/>
          <p:nvPr/>
        </p:nvSpPr>
        <p:spPr>
          <a:xfrm>
            <a:off x="1969666" y="3514957"/>
            <a:ext cx="2698949" cy="1015663"/>
          </a:xfrm>
          <a:prstGeom prst="rect">
            <a:avLst/>
          </a:prstGeom>
          <a:noFill/>
        </p:spPr>
        <p:txBody>
          <a:bodyPr wrap="square" rtlCol="0">
            <a:spAutoFit/>
          </a:bodyPr>
          <a:lstStyle/>
          <a:p>
            <a:r>
              <a:rPr lang="en-US" sz="2000" dirty="0"/>
              <a:t>Preceding, covering sounding signal that the attacker locks on</a:t>
            </a:r>
          </a:p>
        </p:txBody>
      </p:sp>
      <p:sp>
        <p:nvSpPr>
          <p:cNvPr id="46" name="Freeform: Shape 45">
            <a:extLst>
              <a:ext uri="{FF2B5EF4-FFF2-40B4-BE49-F238E27FC236}">
                <a16:creationId xmlns:a16="http://schemas.microsoft.com/office/drawing/2014/main" id="{98550BB4-AFD3-49AC-A6F7-4B2086611D03}"/>
              </a:ext>
            </a:extLst>
          </p:cNvPr>
          <p:cNvSpPr/>
          <p:nvPr/>
        </p:nvSpPr>
        <p:spPr bwMode="auto">
          <a:xfrm>
            <a:off x="1559312" y="4710464"/>
            <a:ext cx="2909900" cy="426314"/>
          </a:xfrm>
          <a:custGeom>
            <a:avLst/>
            <a:gdLst>
              <a:gd name="connsiteX0" fmla="*/ 0 w 2650791"/>
              <a:gd name="connsiteY0" fmla="*/ 374684 h 374684"/>
              <a:gd name="connsiteX1" fmla="*/ 314325 w 2650791"/>
              <a:gd name="connsiteY1" fmla="*/ 298484 h 374684"/>
              <a:gd name="connsiteX2" fmla="*/ 571500 w 2650791"/>
              <a:gd name="connsiteY2" fmla="*/ 41309 h 374684"/>
              <a:gd name="connsiteX3" fmla="*/ 904875 w 2650791"/>
              <a:gd name="connsiteY3" fmla="*/ 3209 h 374684"/>
              <a:gd name="connsiteX4" fmla="*/ 2057400 w 2650791"/>
              <a:gd name="connsiteY4" fmla="*/ 3209 h 374684"/>
              <a:gd name="connsiteX5" fmla="*/ 2266950 w 2650791"/>
              <a:gd name="connsiteY5" fmla="*/ 12734 h 374684"/>
              <a:gd name="connsiteX6" fmla="*/ 2371725 w 2650791"/>
              <a:gd name="connsiteY6" fmla="*/ 117509 h 374684"/>
              <a:gd name="connsiteX7" fmla="*/ 2428875 w 2650791"/>
              <a:gd name="connsiteY7" fmla="*/ 260384 h 374684"/>
              <a:gd name="connsiteX8" fmla="*/ 2486025 w 2650791"/>
              <a:gd name="connsiteY8" fmla="*/ 327059 h 374684"/>
              <a:gd name="connsiteX9" fmla="*/ 2628900 w 2650791"/>
              <a:gd name="connsiteY9" fmla="*/ 365159 h 374684"/>
              <a:gd name="connsiteX10" fmla="*/ 2647950 w 2650791"/>
              <a:gd name="connsiteY10" fmla="*/ 365159 h 374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50791" h="374684">
                <a:moveTo>
                  <a:pt x="0" y="374684"/>
                </a:moveTo>
                <a:cubicBezTo>
                  <a:pt x="109537" y="364365"/>
                  <a:pt x="219075" y="354046"/>
                  <a:pt x="314325" y="298484"/>
                </a:cubicBezTo>
                <a:cubicBezTo>
                  <a:pt x="409575" y="242921"/>
                  <a:pt x="473075" y="90521"/>
                  <a:pt x="571500" y="41309"/>
                </a:cubicBezTo>
                <a:cubicBezTo>
                  <a:pt x="669925" y="-7903"/>
                  <a:pt x="657225" y="9559"/>
                  <a:pt x="904875" y="3209"/>
                </a:cubicBezTo>
                <a:cubicBezTo>
                  <a:pt x="1152525" y="-3141"/>
                  <a:pt x="1830388" y="1622"/>
                  <a:pt x="2057400" y="3209"/>
                </a:cubicBezTo>
                <a:cubicBezTo>
                  <a:pt x="2284412" y="4796"/>
                  <a:pt x="2214563" y="-6316"/>
                  <a:pt x="2266950" y="12734"/>
                </a:cubicBezTo>
                <a:cubicBezTo>
                  <a:pt x="2319338" y="31784"/>
                  <a:pt x="2344738" y="76234"/>
                  <a:pt x="2371725" y="117509"/>
                </a:cubicBezTo>
                <a:cubicBezTo>
                  <a:pt x="2398712" y="158784"/>
                  <a:pt x="2409825" y="225459"/>
                  <a:pt x="2428875" y="260384"/>
                </a:cubicBezTo>
                <a:cubicBezTo>
                  <a:pt x="2447925" y="295309"/>
                  <a:pt x="2452688" y="309597"/>
                  <a:pt x="2486025" y="327059"/>
                </a:cubicBezTo>
                <a:cubicBezTo>
                  <a:pt x="2519362" y="344521"/>
                  <a:pt x="2601913" y="358809"/>
                  <a:pt x="2628900" y="365159"/>
                </a:cubicBezTo>
                <a:cubicBezTo>
                  <a:pt x="2655887" y="371509"/>
                  <a:pt x="2651918" y="368334"/>
                  <a:pt x="2647950" y="365159"/>
                </a:cubicBezTo>
              </a:path>
            </a:pathLst>
          </a:cu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Content Placeholder 2">
            <a:extLst>
              <a:ext uri="{FF2B5EF4-FFF2-40B4-BE49-F238E27FC236}">
                <a16:creationId xmlns:a16="http://schemas.microsoft.com/office/drawing/2014/main" id="{26C9329A-D911-4442-858C-023413C4D9A1}"/>
              </a:ext>
            </a:extLst>
          </p:cNvPr>
          <p:cNvSpPr txBox="1">
            <a:spLocks/>
          </p:cNvSpPr>
          <p:nvPr/>
        </p:nvSpPr>
        <p:spPr>
          <a:xfrm>
            <a:off x="536482" y="1814066"/>
            <a:ext cx="8247375" cy="113281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A fake sounding signal different from the intended one is sent ahead of the intended one such that the attacker locks onto the fake for the sequence search</a:t>
            </a:r>
          </a:p>
        </p:txBody>
      </p:sp>
    </p:spTree>
    <p:extLst>
      <p:ext uri="{BB962C8B-B14F-4D97-AF65-F5344CB8AC3E}">
        <p14:creationId xmlns:p14="http://schemas.microsoft.com/office/powerpoint/2010/main" val="4225981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15</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008587" y="973294"/>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Detecting List-before-Attack Type of Attacks</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354435" y="1891717"/>
            <a:ext cx="8538045" cy="1537283"/>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The attack signal generating the fake first channel arrival is always incomplete i.e. missing the beginning portion</a:t>
            </a:r>
          </a:p>
          <a:p>
            <a:r>
              <a:rPr lang="en-US" sz="2400" dirty="0"/>
              <a:t>Receiver can detect the incompleteness of the signal corresponding to the first channel arrival and trigger an alert [2]</a:t>
            </a:r>
          </a:p>
        </p:txBody>
      </p:sp>
      <p:cxnSp>
        <p:nvCxnSpPr>
          <p:cNvPr id="3" name="Straight Arrow Connector 2">
            <a:extLst>
              <a:ext uri="{FF2B5EF4-FFF2-40B4-BE49-F238E27FC236}">
                <a16:creationId xmlns:a16="http://schemas.microsoft.com/office/drawing/2014/main" id="{70510F6F-04C5-4ED7-8D47-1352730598C2}"/>
              </a:ext>
            </a:extLst>
          </p:cNvPr>
          <p:cNvCxnSpPr>
            <a:cxnSpLocks/>
          </p:cNvCxnSpPr>
          <p:nvPr/>
        </p:nvCxnSpPr>
        <p:spPr>
          <a:xfrm flipV="1">
            <a:off x="2171381" y="4649886"/>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FAA81EE-7ABB-4860-8112-03F4AB1644E4}"/>
              </a:ext>
            </a:extLst>
          </p:cNvPr>
          <p:cNvCxnSpPr>
            <a:cxnSpLocks/>
          </p:cNvCxnSpPr>
          <p:nvPr/>
        </p:nvCxnSpPr>
        <p:spPr>
          <a:xfrm>
            <a:off x="2171381" y="5445223"/>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727507F-C742-475E-9A8A-64F19F893A64}"/>
              </a:ext>
            </a:extLst>
          </p:cNvPr>
          <p:cNvSpPr/>
          <p:nvPr/>
        </p:nvSpPr>
        <p:spPr>
          <a:xfrm>
            <a:off x="3978430" y="4316511"/>
            <a:ext cx="988218" cy="3333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s</a:t>
            </a:r>
            <a:r>
              <a:rPr lang="en-US" sz="2000" dirty="0"/>
              <a:t>(</a:t>
            </a:r>
            <a:r>
              <a:rPr lang="en-US" sz="2000" i="1" dirty="0"/>
              <a:t>k</a:t>
            </a:r>
            <a:r>
              <a:rPr lang="en-US" sz="2000" dirty="0"/>
              <a:t>)</a:t>
            </a:r>
          </a:p>
        </p:txBody>
      </p:sp>
      <p:sp>
        <p:nvSpPr>
          <p:cNvPr id="17" name="Rectangle 16">
            <a:extLst>
              <a:ext uri="{FF2B5EF4-FFF2-40B4-BE49-F238E27FC236}">
                <a16:creationId xmlns:a16="http://schemas.microsoft.com/office/drawing/2014/main" id="{B1B377B2-4704-488D-8B57-4E786E092489}"/>
              </a:ext>
            </a:extLst>
          </p:cNvPr>
          <p:cNvSpPr/>
          <p:nvPr/>
        </p:nvSpPr>
        <p:spPr>
          <a:xfrm>
            <a:off x="4966647" y="4316511"/>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t</a:t>
            </a:r>
            <a:r>
              <a:rPr lang="en-US" sz="2000" dirty="0"/>
              <a:t>(</a:t>
            </a:r>
            <a:r>
              <a:rPr lang="en-US" sz="2000" i="1" dirty="0"/>
              <a:t>k</a:t>
            </a:r>
            <a:r>
              <a:rPr lang="en-US" sz="2000" dirty="0"/>
              <a:t>)</a:t>
            </a:r>
          </a:p>
        </p:txBody>
      </p:sp>
      <p:sp>
        <p:nvSpPr>
          <p:cNvPr id="18" name="Rectangle 17">
            <a:extLst>
              <a:ext uri="{FF2B5EF4-FFF2-40B4-BE49-F238E27FC236}">
                <a16:creationId xmlns:a16="http://schemas.microsoft.com/office/drawing/2014/main" id="{DA02A179-3449-4B5E-BFB7-6F9078E76159}"/>
              </a:ext>
            </a:extLst>
          </p:cNvPr>
          <p:cNvSpPr/>
          <p:nvPr/>
        </p:nvSpPr>
        <p:spPr>
          <a:xfrm>
            <a:off x="4776147" y="4942783"/>
            <a:ext cx="988218" cy="50244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t</a:t>
            </a:r>
            <a:r>
              <a:rPr lang="en-US" sz="2000" dirty="0"/>
              <a:t>(</a:t>
            </a:r>
            <a:r>
              <a:rPr lang="en-US" sz="2000" i="1" dirty="0"/>
              <a:t>k</a:t>
            </a:r>
            <a:r>
              <a:rPr lang="en-US" sz="2000" dirty="0"/>
              <a:t>)</a:t>
            </a:r>
          </a:p>
        </p:txBody>
      </p:sp>
      <p:sp>
        <p:nvSpPr>
          <p:cNvPr id="6" name="TextBox 5">
            <a:extLst>
              <a:ext uri="{FF2B5EF4-FFF2-40B4-BE49-F238E27FC236}">
                <a16:creationId xmlns:a16="http://schemas.microsoft.com/office/drawing/2014/main" id="{DD8EE8D3-2D4D-42A4-96D4-93BB9B0F417C}"/>
              </a:ext>
            </a:extLst>
          </p:cNvPr>
          <p:cNvSpPr txBox="1"/>
          <p:nvPr/>
        </p:nvSpPr>
        <p:spPr>
          <a:xfrm>
            <a:off x="1719022" y="4205561"/>
            <a:ext cx="1728358" cy="400110"/>
          </a:xfrm>
          <a:prstGeom prst="rect">
            <a:avLst/>
          </a:prstGeom>
          <a:noFill/>
        </p:spPr>
        <p:txBody>
          <a:bodyPr wrap="none" rtlCol="0">
            <a:spAutoFit/>
          </a:bodyPr>
          <a:lstStyle/>
          <a:p>
            <a:r>
              <a:rPr lang="en-US" sz="2000" dirty="0"/>
              <a:t>Genuine signal</a:t>
            </a:r>
          </a:p>
        </p:txBody>
      </p:sp>
      <p:sp>
        <p:nvSpPr>
          <p:cNvPr id="21" name="TextBox 20">
            <a:extLst>
              <a:ext uri="{FF2B5EF4-FFF2-40B4-BE49-F238E27FC236}">
                <a16:creationId xmlns:a16="http://schemas.microsoft.com/office/drawing/2014/main" id="{ACB7A78C-8B5A-4E62-846D-35723FB70180}"/>
              </a:ext>
            </a:extLst>
          </p:cNvPr>
          <p:cNvSpPr txBox="1"/>
          <p:nvPr/>
        </p:nvSpPr>
        <p:spPr>
          <a:xfrm>
            <a:off x="1713777" y="4993753"/>
            <a:ext cx="1542410" cy="400110"/>
          </a:xfrm>
          <a:prstGeom prst="rect">
            <a:avLst/>
          </a:prstGeom>
          <a:noFill/>
        </p:spPr>
        <p:txBody>
          <a:bodyPr wrap="none" rtlCol="0">
            <a:spAutoFit/>
          </a:bodyPr>
          <a:lstStyle/>
          <a:p>
            <a:r>
              <a:rPr lang="en-US" sz="2000" dirty="0"/>
              <a:t>Attack signal</a:t>
            </a:r>
          </a:p>
        </p:txBody>
      </p:sp>
    </p:spTree>
    <p:extLst>
      <p:ext uri="{BB962C8B-B14F-4D97-AF65-F5344CB8AC3E}">
        <p14:creationId xmlns:p14="http://schemas.microsoft.com/office/powerpoint/2010/main" val="1936259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16</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204073" y="783085"/>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Recap of Attack Detection (1/2)</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602470" y="1542453"/>
            <a:ext cx="7807587" cy="159613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Receiver estimates the channel assuming sounding signals are complete</a:t>
            </a:r>
          </a:p>
          <a:p>
            <a:r>
              <a:rPr lang="en-US" sz="2400" dirty="0"/>
              <a:t>Estimated channel arrivals below noise/interference level are removed</a:t>
            </a:r>
          </a:p>
        </p:txBody>
      </p:sp>
      <p:cxnSp>
        <p:nvCxnSpPr>
          <p:cNvPr id="3" name="Straight Arrow Connector 2">
            <a:extLst>
              <a:ext uri="{FF2B5EF4-FFF2-40B4-BE49-F238E27FC236}">
                <a16:creationId xmlns:a16="http://schemas.microsoft.com/office/drawing/2014/main" id="{70510F6F-04C5-4ED7-8D47-1352730598C2}"/>
              </a:ext>
            </a:extLst>
          </p:cNvPr>
          <p:cNvCxnSpPr>
            <a:cxnSpLocks/>
          </p:cNvCxnSpPr>
          <p:nvPr/>
        </p:nvCxnSpPr>
        <p:spPr>
          <a:xfrm flipV="1">
            <a:off x="2354943" y="3798603"/>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FAA81EE-7ABB-4860-8112-03F4AB1644E4}"/>
              </a:ext>
            </a:extLst>
          </p:cNvPr>
          <p:cNvCxnSpPr>
            <a:cxnSpLocks/>
          </p:cNvCxnSpPr>
          <p:nvPr/>
        </p:nvCxnSpPr>
        <p:spPr>
          <a:xfrm>
            <a:off x="2354943" y="4393911"/>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727507F-C742-475E-9A8A-64F19F893A64}"/>
              </a:ext>
            </a:extLst>
          </p:cNvPr>
          <p:cNvSpPr/>
          <p:nvPr/>
        </p:nvSpPr>
        <p:spPr>
          <a:xfrm>
            <a:off x="4997813" y="3531893"/>
            <a:ext cx="988218" cy="2667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s</a:t>
            </a:r>
            <a:r>
              <a:rPr lang="en-US" sz="1800" dirty="0"/>
              <a:t>(</a:t>
            </a:r>
            <a:r>
              <a:rPr lang="en-US" sz="1800" i="1" dirty="0"/>
              <a:t>k</a:t>
            </a:r>
            <a:r>
              <a:rPr lang="en-US" sz="1800" dirty="0"/>
              <a:t>)</a:t>
            </a:r>
          </a:p>
        </p:txBody>
      </p:sp>
      <p:sp>
        <p:nvSpPr>
          <p:cNvPr id="17" name="Rectangle 16">
            <a:extLst>
              <a:ext uri="{FF2B5EF4-FFF2-40B4-BE49-F238E27FC236}">
                <a16:creationId xmlns:a16="http://schemas.microsoft.com/office/drawing/2014/main" id="{B1B377B2-4704-488D-8B57-4E786E092489}"/>
              </a:ext>
            </a:extLst>
          </p:cNvPr>
          <p:cNvSpPr/>
          <p:nvPr/>
        </p:nvSpPr>
        <p:spPr>
          <a:xfrm>
            <a:off x="5986030" y="3531892"/>
            <a:ext cx="988218" cy="26909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18" name="Rectangle 17">
            <a:extLst>
              <a:ext uri="{FF2B5EF4-FFF2-40B4-BE49-F238E27FC236}">
                <a16:creationId xmlns:a16="http://schemas.microsoft.com/office/drawing/2014/main" id="{DA02A179-3449-4B5E-BFB7-6F9078E76159}"/>
              </a:ext>
            </a:extLst>
          </p:cNvPr>
          <p:cNvSpPr/>
          <p:nvPr/>
        </p:nvSpPr>
        <p:spPr>
          <a:xfrm>
            <a:off x="5795530" y="4044639"/>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6" name="TextBox 5">
            <a:extLst>
              <a:ext uri="{FF2B5EF4-FFF2-40B4-BE49-F238E27FC236}">
                <a16:creationId xmlns:a16="http://schemas.microsoft.com/office/drawing/2014/main" id="{DD8EE8D3-2D4D-42A4-96D4-93BB9B0F417C}"/>
              </a:ext>
            </a:extLst>
          </p:cNvPr>
          <p:cNvSpPr txBox="1"/>
          <p:nvPr/>
        </p:nvSpPr>
        <p:spPr>
          <a:xfrm>
            <a:off x="935524" y="3469999"/>
            <a:ext cx="1576072" cy="369332"/>
          </a:xfrm>
          <a:prstGeom prst="rect">
            <a:avLst/>
          </a:prstGeom>
          <a:noFill/>
        </p:spPr>
        <p:txBody>
          <a:bodyPr wrap="none" rtlCol="0">
            <a:spAutoFit/>
          </a:bodyPr>
          <a:lstStyle/>
          <a:p>
            <a:r>
              <a:rPr lang="en-US" sz="1800" dirty="0"/>
              <a:t>Genuine signal</a:t>
            </a:r>
          </a:p>
        </p:txBody>
      </p:sp>
      <p:sp>
        <p:nvSpPr>
          <p:cNvPr id="21" name="TextBox 20">
            <a:extLst>
              <a:ext uri="{FF2B5EF4-FFF2-40B4-BE49-F238E27FC236}">
                <a16:creationId xmlns:a16="http://schemas.microsoft.com/office/drawing/2014/main" id="{ACB7A78C-8B5A-4E62-846D-35723FB70180}"/>
              </a:ext>
            </a:extLst>
          </p:cNvPr>
          <p:cNvSpPr txBox="1"/>
          <p:nvPr/>
        </p:nvSpPr>
        <p:spPr>
          <a:xfrm>
            <a:off x="935525" y="4043815"/>
            <a:ext cx="1409360" cy="369332"/>
          </a:xfrm>
          <a:prstGeom prst="rect">
            <a:avLst/>
          </a:prstGeom>
          <a:noFill/>
        </p:spPr>
        <p:txBody>
          <a:bodyPr wrap="none" rtlCol="0">
            <a:spAutoFit/>
          </a:bodyPr>
          <a:lstStyle/>
          <a:p>
            <a:r>
              <a:rPr lang="en-US" sz="1800" dirty="0"/>
              <a:t>Attack signal</a:t>
            </a:r>
          </a:p>
        </p:txBody>
      </p:sp>
      <p:cxnSp>
        <p:nvCxnSpPr>
          <p:cNvPr id="13" name="Straight Arrow Connector 12">
            <a:extLst>
              <a:ext uri="{FF2B5EF4-FFF2-40B4-BE49-F238E27FC236}">
                <a16:creationId xmlns:a16="http://schemas.microsoft.com/office/drawing/2014/main" id="{68D879D1-A20C-466A-AE6C-6F22322B4A1E}"/>
              </a:ext>
            </a:extLst>
          </p:cNvPr>
          <p:cNvCxnSpPr>
            <a:cxnSpLocks/>
          </p:cNvCxnSpPr>
          <p:nvPr/>
        </p:nvCxnSpPr>
        <p:spPr>
          <a:xfrm flipV="1">
            <a:off x="2357321" y="5365479"/>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359C42-1785-45AA-8459-E3E224E8169D}"/>
              </a:ext>
            </a:extLst>
          </p:cNvPr>
          <p:cNvCxnSpPr>
            <a:cxnSpLocks/>
          </p:cNvCxnSpPr>
          <p:nvPr/>
        </p:nvCxnSpPr>
        <p:spPr>
          <a:xfrm>
            <a:off x="2357321" y="6349766"/>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9A0E102-2178-48B6-BA7F-EAAB72610447}"/>
              </a:ext>
            </a:extLst>
          </p:cNvPr>
          <p:cNvSpPr/>
          <p:nvPr/>
        </p:nvSpPr>
        <p:spPr>
          <a:xfrm>
            <a:off x="5000191" y="5099148"/>
            <a:ext cx="988218" cy="2663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s</a:t>
            </a:r>
            <a:r>
              <a:rPr lang="en-US" sz="1800" dirty="0"/>
              <a:t>(</a:t>
            </a:r>
            <a:r>
              <a:rPr lang="en-US" sz="1800" i="1" dirty="0"/>
              <a:t>k</a:t>
            </a:r>
            <a:r>
              <a:rPr lang="en-US" sz="1800" dirty="0"/>
              <a:t>)</a:t>
            </a:r>
          </a:p>
        </p:txBody>
      </p:sp>
      <p:sp>
        <p:nvSpPr>
          <p:cNvPr id="20" name="Rectangle 19">
            <a:extLst>
              <a:ext uri="{FF2B5EF4-FFF2-40B4-BE49-F238E27FC236}">
                <a16:creationId xmlns:a16="http://schemas.microsoft.com/office/drawing/2014/main" id="{08B490E4-1CD0-4744-A360-3C1B691E1C9D}"/>
              </a:ext>
            </a:extLst>
          </p:cNvPr>
          <p:cNvSpPr/>
          <p:nvPr/>
        </p:nvSpPr>
        <p:spPr>
          <a:xfrm>
            <a:off x="5986030" y="5099149"/>
            <a:ext cx="988218" cy="2607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23" name="TextBox 22">
            <a:extLst>
              <a:ext uri="{FF2B5EF4-FFF2-40B4-BE49-F238E27FC236}">
                <a16:creationId xmlns:a16="http://schemas.microsoft.com/office/drawing/2014/main" id="{52AFC3FE-CFB2-4C03-A72C-7DC57CBED2BF}"/>
              </a:ext>
            </a:extLst>
          </p:cNvPr>
          <p:cNvSpPr txBox="1"/>
          <p:nvPr/>
        </p:nvSpPr>
        <p:spPr>
          <a:xfrm>
            <a:off x="935524" y="4956510"/>
            <a:ext cx="2993127" cy="369332"/>
          </a:xfrm>
          <a:prstGeom prst="rect">
            <a:avLst/>
          </a:prstGeom>
          <a:noFill/>
        </p:spPr>
        <p:txBody>
          <a:bodyPr wrap="none" rtlCol="0">
            <a:spAutoFit/>
          </a:bodyPr>
          <a:lstStyle/>
          <a:p>
            <a:r>
              <a:rPr lang="en-US" sz="1800" dirty="0"/>
              <a:t>Received superimposed signal</a:t>
            </a:r>
          </a:p>
        </p:txBody>
      </p:sp>
      <p:sp>
        <p:nvSpPr>
          <p:cNvPr id="24" name="TextBox 23">
            <a:extLst>
              <a:ext uri="{FF2B5EF4-FFF2-40B4-BE49-F238E27FC236}">
                <a16:creationId xmlns:a16="http://schemas.microsoft.com/office/drawing/2014/main" id="{A4C83912-5741-4D98-9EB1-854C8BD81723}"/>
              </a:ext>
            </a:extLst>
          </p:cNvPr>
          <p:cNvSpPr txBox="1"/>
          <p:nvPr/>
        </p:nvSpPr>
        <p:spPr>
          <a:xfrm>
            <a:off x="935524" y="5951864"/>
            <a:ext cx="1883849" cy="369332"/>
          </a:xfrm>
          <a:prstGeom prst="rect">
            <a:avLst/>
          </a:prstGeom>
          <a:noFill/>
        </p:spPr>
        <p:txBody>
          <a:bodyPr wrap="none" rtlCol="0">
            <a:spAutoFit/>
          </a:bodyPr>
          <a:lstStyle/>
          <a:p>
            <a:r>
              <a:rPr lang="en-US" sz="1800" dirty="0"/>
              <a:t>Estimated channel</a:t>
            </a:r>
          </a:p>
        </p:txBody>
      </p:sp>
      <p:sp>
        <p:nvSpPr>
          <p:cNvPr id="25" name="Rectangle 24">
            <a:extLst>
              <a:ext uri="{FF2B5EF4-FFF2-40B4-BE49-F238E27FC236}">
                <a16:creationId xmlns:a16="http://schemas.microsoft.com/office/drawing/2014/main" id="{34B6E6C3-4950-441F-9B85-96B08A79A7BC}"/>
              </a:ext>
            </a:extLst>
          </p:cNvPr>
          <p:cNvSpPr/>
          <p:nvPr/>
        </p:nvSpPr>
        <p:spPr>
          <a:xfrm>
            <a:off x="5795530" y="4746752"/>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cxnSp>
        <p:nvCxnSpPr>
          <p:cNvPr id="4" name="Straight Arrow Connector 3">
            <a:extLst>
              <a:ext uri="{FF2B5EF4-FFF2-40B4-BE49-F238E27FC236}">
                <a16:creationId xmlns:a16="http://schemas.microsoft.com/office/drawing/2014/main" id="{30D9155B-6C40-401F-A5EB-096F4B83D74B}"/>
              </a:ext>
            </a:extLst>
          </p:cNvPr>
          <p:cNvCxnSpPr>
            <a:cxnSpLocks/>
          </p:cNvCxnSpPr>
          <p:nvPr/>
        </p:nvCxnSpPr>
        <p:spPr>
          <a:xfrm flipV="1">
            <a:off x="4997813" y="5951864"/>
            <a:ext cx="0" cy="385726"/>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A6599D6-CD3D-4744-97F3-EA88434C99AD}"/>
              </a:ext>
            </a:extLst>
          </p:cNvPr>
          <p:cNvCxnSpPr>
            <a:cxnSpLocks/>
          </p:cNvCxnSpPr>
          <p:nvPr/>
        </p:nvCxnSpPr>
        <p:spPr>
          <a:xfrm flipV="1">
            <a:off x="4800170" y="5671469"/>
            <a:ext cx="0" cy="67326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A3AD6FD-1FC6-44B9-8E22-603F08548CD8}"/>
              </a:ext>
            </a:extLst>
          </p:cNvPr>
          <p:cNvCxnSpPr>
            <a:cxnSpLocks/>
          </p:cNvCxnSpPr>
          <p:nvPr/>
        </p:nvCxnSpPr>
        <p:spPr>
          <a:xfrm flipV="1">
            <a:off x="5150213" y="620140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9CBC92B-AF3F-425A-BE90-883AA98A3D07}"/>
              </a:ext>
            </a:extLst>
          </p:cNvPr>
          <p:cNvCxnSpPr>
            <a:cxnSpLocks/>
          </p:cNvCxnSpPr>
          <p:nvPr/>
        </p:nvCxnSpPr>
        <p:spPr>
          <a:xfrm flipV="1">
            <a:off x="4609670" y="621092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73E851A-06CB-4447-A32B-30B9A7C69B96}"/>
              </a:ext>
            </a:extLst>
          </p:cNvPr>
          <p:cNvCxnSpPr>
            <a:cxnSpLocks/>
          </p:cNvCxnSpPr>
          <p:nvPr/>
        </p:nvCxnSpPr>
        <p:spPr>
          <a:xfrm flipV="1">
            <a:off x="6364962" y="6197534"/>
            <a:ext cx="0" cy="147200"/>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848184C-3199-4803-92F9-87CD8E3F5AAE}"/>
              </a:ext>
            </a:extLst>
          </p:cNvPr>
          <p:cNvCxnSpPr>
            <a:cxnSpLocks/>
          </p:cNvCxnSpPr>
          <p:nvPr/>
        </p:nvCxnSpPr>
        <p:spPr>
          <a:xfrm flipV="1">
            <a:off x="5491922" y="620140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3E1081C-2523-4F6B-BDD1-070A5A5E416C}"/>
              </a:ext>
            </a:extLst>
          </p:cNvPr>
          <p:cNvCxnSpPr>
            <a:cxnSpLocks/>
          </p:cNvCxnSpPr>
          <p:nvPr/>
        </p:nvCxnSpPr>
        <p:spPr>
          <a:xfrm flipV="1">
            <a:off x="5795530" y="621092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E4E6A9DF-5AD3-41B8-A289-D464B6B29C75}"/>
              </a:ext>
            </a:extLst>
          </p:cNvPr>
          <p:cNvCxnSpPr>
            <a:cxnSpLocks/>
          </p:cNvCxnSpPr>
          <p:nvPr/>
        </p:nvCxnSpPr>
        <p:spPr>
          <a:xfrm flipV="1">
            <a:off x="6102713" y="6210922"/>
            <a:ext cx="0" cy="13381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449CFF6-61F4-43B1-8904-1510C6CABDC3}"/>
              </a:ext>
            </a:extLst>
          </p:cNvPr>
          <p:cNvCxnSpPr>
            <a:cxnSpLocks/>
          </p:cNvCxnSpPr>
          <p:nvPr/>
        </p:nvCxnSpPr>
        <p:spPr>
          <a:xfrm>
            <a:off x="4405196" y="6176988"/>
            <a:ext cx="2235993"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B520D98-DE1F-4103-8101-267EAB9DBCA6}"/>
              </a:ext>
            </a:extLst>
          </p:cNvPr>
          <p:cNvSpPr txBox="1"/>
          <p:nvPr/>
        </p:nvSpPr>
        <p:spPr>
          <a:xfrm>
            <a:off x="6633043" y="5982642"/>
            <a:ext cx="2157963" cy="338554"/>
          </a:xfrm>
          <a:prstGeom prst="rect">
            <a:avLst/>
          </a:prstGeom>
          <a:noFill/>
        </p:spPr>
        <p:txBody>
          <a:bodyPr wrap="none" rtlCol="0">
            <a:spAutoFit/>
          </a:bodyPr>
          <a:lstStyle/>
          <a:p>
            <a:r>
              <a:rPr lang="en-US" sz="1600" dirty="0"/>
              <a:t>Noise/interference level</a:t>
            </a:r>
          </a:p>
        </p:txBody>
      </p:sp>
      <p:sp>
        <p:nvSpPr>
          <p:cNvPr id="41" name="TextBox 40">
            <a:extLst>
              <a:ext uri="{FF2B5EF4-FFF2-40B4-BE49-F238E27FC236}">
                <a16:creationId xmlns:a16="http://schemas.microsoft.com/office/drawing/2014/main" id="{E999EEED-B9F1-4A59-8398-E9F5047F540F}"/>
              </a:ext>
            </a:extLst>
          </p:cNvPr>
          <p:cNvSpPr txBox="1"/>
          <p:nvPr/>
        </p:nvSpPr>
        <p:spPr>
          <a:xfrm>
            <a:off x="3153022" y="5562137"/>
            <a:ext cx="1418978" cy="338554"/>
          </a:xfrm>
          <a:prstGeom prst="rect">
            <a:avLst/>
          </a:prstGeom>
          <a:noFill/>
        </p:spPr>
        <p:txBody>
          <a:bodyPr wrap="none" rtlCol="0">
            <a:spAutoFit/>
          </a:bodyPr>
          <a:lstStyle/>
          <a:p>
            <a:r>
              <a:rPr lang="en-US" sz="1600" dirty="0"/>
              <a:t>Fake 1</a:t>
            </a:r>
            <a:r>
              <a:rPr lang="en-US" sz="1600" baseline="30000" dirty="0"/>
              <a:t>st</a:t>
            </a:r>
            <a:r>
              <a:rPr lang="en-US" sz="1600" dirty="0"/>
              <a:t> arrival</a:t>
            </a:r>
          </a:p>
        </p:txBody>
      </p:sp>
      <p:sp>
        <p:nvSpPr>
          <p:cNvPr id="42" name="TextBox 41">
            <a:extLst>
              <a:ext uri="{FF2B5EF4-FFF2-40B4-BE49-F238E27FC236}">
                <a16:creationId xmlns:a16="http://schemas.microsoft.com/office/drawing/2014/main" id="{5031E7C7-D343-4FC1-AC15-574A8C6A1A62}"/>
              </a:ext>
            </a:extLst>
          </p:cNvPr>
          <p:cNvSpPr txBox="1"/>
          <p:nvPr/>
        </p:nvSpPr>
        <p:spPr>
          <a:xfrm>
            <a:off x="5285057" y="5708865"/>
            <a:ext cx="1715534" cy="338554"/>
          </a:xfrm>
          <a:prstGeom prst="rect">
            <a:avLst/>
          </a:prstGeom>
          <a:noFill/>
        </p:spPr>
        <p:txBody>
          <a:bodyPr wrap="none" rtlCol="0">
            <a:spAutoFit/>
          </a:bodyPr>
          <a:lstStyle/>
          <a:p>
            <a:r>
              <a:rPr lang="en-US" sz="1600" dirty="0"/>
              <a:t>Genuine 1</a:t>
            </a:r>
            <a:r>
              <a:rPr lang="en-US" sz="1600" baseline="30000" dirty="0"/>
              <a:t>st</a:t>
            </a:r>
            <a:r>
              <a:rPr lang="en-US" sz="1600" dirty="0"/>
              <a:t> arrival</a:t>
            </a:r>
          </a:p>
        </p:txBody>
      </p:sp>
      <p:cxnSp>
        <p:nvCxnSpPr>
          <p:cNvPr id="44" name="Connector: Curved 43">
            <a:extLst>
              <a:ext uri="{FF2B5EF4-FFF2-40B4-BE49-F238E27FC236}">
                <a16:creationId xmlns:a16="http://schemas.microsoft.com/office/drawing/2014/main" id="{6A9C174B-E2A3-475A-8B01-31D5ABA2C9F1}"/>
              </a:ext>
            </a:extLst>
          </p:cNvPr>
          <p:cNvCxnSpPr>
            <a:cxnSpLocks/>
          </p:cNvCxnSpPr>
          <p:nvPr/>
        </p:nvCxnSpPr>
        <p:spPr>
          <a:xfrm>
            <a:off x="4506264" y="5775147"/>
            <a:ext cx="258524" cy="65599"/>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or: Curved 47">
            <a:extLst>
              <a:ext uri="{FF2B5EF4-FFF2-40B4-BE49-F238E27FC236}">
                <a16:creationId xmlns:a16="http://schemas.microsoft.com/office/drawing/2014/main" id="{B011F305-08CD-495E-845A-4858201BF3F1}"/>
              </a:ext>
            </a:extLst>
          </p:cNvPr>
          <p:cNvCxnSpPr>
            <a:cxnSpLocks/>
          </p:cNvCxnSpPr>
          <p:nvPr/>
        </p:nvCxnSpPr>
        <p:spPr>
          <a:xfrm rot="10800000" flipV="1">
            <a:off x="5063461" y="5914783"/>
            <a:ext cx="258515" cy="11585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4605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17</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346370" y="1540885"/>
            <a:ext cx="8612868" cy="1241442"/>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Received signal is reconstructed using the estimated channel arrivals above threshold </a:t>
            </a:r>
          </a:p>
          <a:p>
            <a:r>
              <a:rPr lang="en-US" sz="2400" dirty="0"/>
              <a:t>The reconstructed signal is subtracted from the received signal</a:t>
            </a:r>
          </a:p>
          <a:p>
            <a:r>
              <a:rPr lang="en-US" sz="2400" dirty="0"/>
              <a:t>Large residual triggers an alert</a:t>
            </a:r>
          </a:p>
        </p:txBody>
      </p:sp>
      <p:cxnSp>
        <p:nvCxnSpPr>
          <p:cNvPr id="13" name="Straight Arrow Connector 12">
            <a:extLst>
              <a:ext uri="{FF2B5EF4-FFF2-40B4-BE49-F238E27FC236}">
                <a16:creationId xmlns:a16="http://schemas.microsoft.com/office/drawing/2014/main" id="{68D879D1-A20C-466A-AE6C-6F22322B4A1E}"/>
              </a:ext>
            </a:extLst>
          </p:cNvPr>
          <p:cNvCxnSpPr>
            <a:cxnSpLocks/>
          </p:cNvCxnSpPr>
          <p:nvPr/>
        </p:nvCxnSpPr>
        <p:spPr>
          <a:xfrm flipV="1">
            <a:off x="2631286" y="3966799"/>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359C42-1785-45AA-8459-E3E224E8169D}"/>
              </a:ext>
            </a:extLst>
          </p:cNvPr>
          <p:cNvCxnSpPr>
            <a:cxnSpLocks/>
          </p:cNvCxnSpPr>
          <p:nvPr/>
        </p:nvCxnSpPr>
        <p:spPr>
          <a:xfrm>
            <a:off x="2631286" y="4762136"/>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9A0E102-2178-48B6-BA7F-EAAB72610447}"/>
              </a:ext>
            </a:extLst>
          </p:cNvPr>
          <p:cNvSpPr/>
          <p:nvPr/>
        </p:nvSpPr>
        <p:spPr>
          <a:xfrm>
            <a:off x="5274156" y="3700468"/>
            <a:ext cx="988218" cy="2663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20" name="Rectangle 19">
            <a:extLst>
              <a:ext uri="{FF2B5EF4-FFF2-40B4-BE49-F238E27FC236}">
                <a16:creationId xmlns:a16="http://schemas.microsoft.com/office/drawing/2014/main" id="{08B490E4-1CD0-4744-A360-3C1B691E1C9D}"/>
              </a:ext>
            </a:extLst>
          </p:cNvPr>
          <p:cNvSpPr/>
          <p:nvPr/>
        </p:nvSpPr>
        <p:spPr>
          <a:xfrm>
            <a:off x="6259995" y="3700469"/>
            <a:ext cx="988218" cy="2607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23" name="TextBox 22">
            <a:extLst>
              <a:ext uri="{FF2B5EF4-FFF2-40B4-BE49-F238E27FC236}">
                <a16:creationId xmlns:a16="http://schemas.microsoft.com/office/drawing/2014/main" id="{52AFC3FE-CFB2-4C03-A72C-7DC57CBED2BF}"/>
              </a:ext>
            </a:extLst>
          </p:cNvPr>
          <p:cNvSpPr txBox="1"/>
          <p:nvPr/>
        </p:nvSpPr>
        <p:spPr>
          <a:xfrm>
            <a:off x="545117" y="3557830"/>
            <a:ext cx="2993127" cy="369332"/>
          </a:xfrm>
          <a:prstGeom prst="rect">
            <a:avLst/>
          </a:prstGeom>
          <a:noFill/>
        </p:spPr>
        <p:txBody>
          <a:bodyPr wrap="none" rtlCol="0">
            <a:spAutoFit/>
          </a:bodyPr>
          <a:lstStyle/>
          <a:p>
            <a:r>
              <a:rPr lang="en-US" sz="1800" dirty="0"/>
              <a:t>Received superimposed signal</a:t>
            </a:r>
          </a:p>
        </p:txBody>
      </p:sp>
      <p:sp>
        <p:nvSpPr>
          <p:cNvPr id="24" name="TextBox 23">
            <a:extLst>
              <a:ext uri="{FF2B5EF4-FFF2-40B4-BE49-F238E27FC236}">
                <a16:creationId xmlns:a16="http://schemas.microsoft.com/office/drawing/2014/main" id="{A4C83912-5741-4D98-9EB1-854C8BD81723}"/>
              </a:ext>
            </a:extLst>
          </p:cNvPr>
          <p:cNvSpPr txBox="1"/>
          <p:nvPr/>
        </p:nvSpPr>
        <p:spPr>
          <a:xfrm>
            <a:off x="545118" y="4364234"/>
            <a:ext cx="3409908" cy="369332"/>
          </a:xfrm>
          <a:prstGeom prst="rect">
            <a:avLst/>
          </a:prstGeom>
          <a:noFill/>
        </p:spPr>
        <p:txBody>
          <a:bodyPr wrap="none" rtlCol="0">
            <a:spAutoFit/>
          </a:bodyPr>
          <a:lstStyle/>
          <a:p>
            <a:r>
              <a:rPr lang="en-US" sz="1800" dirty="0"/>
              <a:t>Estimated channel above threshold</a:t>
            </a:r>
          </a:p>
        </p:txBody>
      </p:sp>
      <p:sp>
        <p:nvSpPr>
          <p:cNvPr id="25" name="Rectangle 24">
            <a:extLst>
              <a:ext uri="{FF2B5EF4-FFF2-40B4-BE49-F238E27FC236}">
                <a16:creationId xmlns:a16="http://schemas.microsoft.com/office/drawing/2014/main" id="{34B6E6C3-4950-441F-9B85-96B08A79A7BC}"/>
              </a:ext>
            </a:extLst>
          </p:cNvPr>
          <p:cNvSpPr/>
          <p:nvPr/>
        </p:nvSpPr>
        <p:spPr>
          <a:xfrm>
            <a:off x="6069495" y="3348072"/>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cxnSp>
        <p:nvCxnSpPr>
          <p:cNvPr id="4" name="Straight Arrow Connector 3">
            <a:extLst>
              <a:ext uri="{FF2B5EF4-FFF2-40B4-BE49-F238E27FC236}">
                <a16:creationId xmlns:a16="http://schemas.microsoft.com/office/drawing/2014/main" id="{30D9155B-6C40-401F-A5EB-096F4B83D74B}"/>
              </a:ext>
            </a:extLst>
          </p:cNvPr>
          <p:cNvCxnSpPr>
            <a:cxnSpLocks/>
          </p:cNvCxnSpPr>
          <p:nvPr/>
        </p:nvCxnSpPr>
        <p:spPr>
          <a:xfrm flipV="1">
            <a:off x="5271778" y="4428756"/>
            <a:ext cx="0" cy="321204"/>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A6599D6-CD3D-4744-97F3-EA88434C99AD}"/>
              </a:ext>
            </a:extLst>
          </p:cNvPr>
          <p:cNvCxnSpPr>
            <a:cxnSpLocks/>
          </p:cNvCxnSpPr>
          <p:nvPr/>
        </p:nvCxnSpPr>
        <p:spPr>
          <a:xfrm flipV="1">
            <a:off x="5074135" y="4228732"/>
            <a:ext cx="0" cy="52837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999EEED-B9F1-4A59-8398-E9F5047F540F}"/>
              </a:ext>
            </a:extLst>
          </p:cNvPr>
          <p:cNvSpPr txBox="1"/>
          <p:nvPr/>
        </p:nvSpPr>
        <p:spPr>
          <a:xfrm>
            <a:off x="3326729" y="4083839"/>
            <a:ext cx="1261884" cy="307777"/>
          </a:xfrm>
          <a:prstGeom prst="rect">
            <a:avLst/>
          </a:prstGeom>
          <a:noFill/>
        </p:spPr>
        <p:txBody>
          <a:bodyPr wrap="none" rtlCol="0">
            <a:spAutoFit/>
          </a:bodyPr>
          <a:lstStyle/>
          <a:p>
            <a:r>
              <a:rPr lang="en-US" sz="1400" dirty="0"/>
              <a:t>Fake 1</a:t>
            </a:r>
            <a:r>
              <a:rPr lang="en-US" sz="1400" baseline="30000" dirty="0"/>
              <a:t>st</a:t>
            </a:r>
            <a:r>
              <a:rPr lang="en-US" sz="1400" dirty="0"/>
              <a:t> arrival</a:t>
            </a:r>
          </a:p>
        </p:txBody>
      </p:sp>
      <p:sp>
        <p:nvSpPr>
          <p:cNvPr id="42" name="TextBox 41">
            <a:extLst>
              <a:ext uri="{FF2B5EF4-FFF2-40B4-BE49-F238E27FC236}">
                <a16:creationId xmlns:a16="http://schemas.microsoft.com/office/drawing/2014/main" id="{5031E7C7-D343-4FC1-AC15-574A8C6A1A62}"/>
              </a:ext>
            </a:extLst>
          </p:cNvPr>
          <p:cNvSpPr txBox="1"/>
          <p:nvPr/>
        </p:nvSpPr>
        <p:spPr>
          <a:xfrm>
            <a:off x="5568244" y="4158871"/>
            <a:ext cx="1521570" cy="307777"/>
          </a:xfrm>
          <a:prstGeom prst="rect">
            <a:avLst/>
          </a:prstGeom>
          <a:noFill/>
        </p:spPr>
        <p:txBody>
          <a:bodyPr wrap="none" rtlCol="0">
            <a:spAutoFit/>
          </a:bodyPr>
          <a:lstStyle/>
          <a:p>
            <a:r>
              <a:rPr lang="en-US" sz="1400" dirty="0"/>
              <a:t>Genuine 1</a:t>
            </a:r>
            <a:r>
              <a:rPr lang="en-US" sz="1400" baseline="30000" dirty="0"/>
              <a:t>st</a:t>
            </a:r>
            <a:r>
              <a:rPr lang="en-US" sz="1400" dirty="0"/>
              <a:t> arrival</a:t>
            </a:r>
          </a:p>
        </p:txBody>
      </p:sp>
      <p:cxnSp>
        <p:nvCxnSpPr>
          <p:cNvPr id="44" name="Connector: Curved 43">
            <a:extLst>
              <a:ext uri="{FF2B5EF4-FFF2-40B4-BE49-F238E27FC236}">
                <a16:creationId xmlns:a16="http://schemas.microsoft.com/office/drawing/2014/main" id="{6A9C174B-E2A3-475A-8B01-31D5ABA2C9F1}"/>
              </a:ext>
            </a:extLst>
          </p:cNvPr>
          <p:cNvCxnSpPr>
            <a:cxnSpLocks/>
            <a:stCxn id="41" idx="3"/>
          </p:cNvCxnSpPr>
          <p:nvPr/>
        </p:nvCxnSpPr>
        <p:spPr>
          <a:xfrm>
            <a:off x="4588613" y="4237727"/>
            <a:ext cx="415618" cy="809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or: Curved 47">
            <a:extLst>
              <a:ext uri="{FF2B5EF4-FFF2-40B4-BE49-F238E27FC236}">
                <a16:creationId xmlns:a16="http://schemas.microsoft.com/office/drawing/2014/main" id="{B011F305-08CD-495E-845A-4858201BF3F1}"/>
              </a:ext>
            </a:extLst>
          </p:cNvPr>
          <p:cNvCxnSpPr>
            <a:cxnSpLocks/>
          </p:cNvCxnSpPr>
          <p:nvPr/>
        </p:nvCxnSpPr>
        <p:spPr>
          <a:xfrm rot="10800000" flipV="1">
            <a:off x="5337426" y="4327153"/>
            <a:ext cx="258515" cy="11585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6E36B98-3FD8-467F-A79D-B7E84D64F393}"/>
              </a:ext>
            </a:extLst>
          </p:cNvPr>
          <p:cNvCxnSpPr>
            <a:cxnSpLocks/>
          </p:cNvCxnSpPr>
          <p:nvPr/>
        </p:nvCxnSpPr>
        <p:spPr>
          <a:xfrm flipV="1">
            <a:off x="2626518" y="5462231"/>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5A463A3-5DFF-448C-AE7A-AA75478DAE37}"/>
              </a:ext>
            </a:extLst>
          </p:cNvPr>
          <p:cNvCxnSpPr>
            <a:cxnSpLocks/>
          </p:cNvCxnSpPr>
          <p:nvPr/>
        </p:nvCxnSpPr>
        <p:spPr>
          <a:xfrm>
            <a:off x="2626518" y="6257568"/>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CC18D395-C707-4308-A8D4-BF33007EC3CC}"/>
              </a:ext>
            </a:extLst>
          </p:cNvPr>
          <p:cNvSpPr/>
          <p:nvPr/>
        </p:nvSpPr>
        <p:spPr>
          <a:xfrm>
            <a:off x="5269388" y="5195900"/>
            <a:ext cx="988218" cy="266331"/>
          </a:xfrm>
          <a:prstGeom prst="rect">
            <a:avLst/>
          </a:prstGeom>
          <a:solidFill>
            <a:srgbClr val="FFC0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39" name="Rectangle 38">
            <a:extLst>
              <a:ext uri="{FF2B5EF4-FFF2-40B4-BE49-F238E27FC236}">
                <a16:creationId xmlns:a16="http://schemas.microsoft.com/office/drawing/2014/main" id="{2477D061-66CE-4487-BB78-9F890AC66D01}"/>
              </a:ext>
            </a:extLst>
          </p:cNvPr>
          <p:cNvSpPr/>
          <p:nvPr/>
        </p:nvSpPr>
        <p:spPr>
          <a:xfrm>
            <a:off x="6255227" y="5195901"/>
            <a:ext cx="988218" cy="260763"/>
          </a:xfrm>
          <a:prstGeom prst="rect">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43" name="TextBox 42">
            <a:extLst>
              <a:ext uri="{FF2B5EF4-FFF2-40B4-BE49-F238E27FC236}">
                <a16:creationId xmlns:a16="http://schemas.microsoft.com/office/drawing/2014/main" id="{0CF514C9-EA9D-45C1-B8A4-D8F5AE79FC92}"/>
              </a:ext>
            </a:extLst>
          </p:cNvPr>
          <p:cNvSpPr txBox="1"/>
          <p:nvPr/>
        </p:nvSpPr>
        <p:spPr>
          <a:xfrm>
            <a:off x="540349" y="5053262"/>
            <a:ext cx="2954655" cy="369332"/>
          </a:xfrm>
          <a:prstGeom prst="rect">
            <a:avLst/>
          </a:prstGeom>
          <a:noFill/>
        </p:spPr>
        <p:txBody>
          <a:bodyPr wrap="none" rtlCol="0">
            <a:spAutoFit/>
          </a:bodyPr>
          <a:lstStyle/>
          <a:p>
            <a:r>
              <a:rPr lang="en-US" sz="1800" dirty="0"/>
              <a:t>Reconstructed received signal</a:t>
            </a:r>
          </a:p>
        </p:txBody>
      </p:sp>
      <p:sp>
        <p:nvSpPr>
          <p:cNvPr id="46" name="Rectangle 45">
            <a:extLst>
              <a:ext uri="{FF2B5EF4-FFF2-40B4-BE49-F238E27FC236}">
                <a16:creationId xmlns:a16="http://schemas.microsoft.com/office/drawing/2014/main" id="{77B17EDB-B62A-4F97-A80A-A8EDEFB64BB4}"/>
              </a:ext>
            </a:extLst>
          </p:cNvPr>
          <p:cNvSpPr/>
          <p:nvPr/>
        </p:nvSpPr>
        <p:spPr>
          <a:xfrm>
            <a:off x="6064727" y="4900409"/>
            <a:ext cx="988218" cy="292367"/>
          </a:xfrm>
          <a:prstGeom prst="rect">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54" name="Rectangle 53">
            <a:extLst>
              <a:ext uri="{FF2B5EF4-FFF2-40B4-BE49-F238E27FC236}">
                <a16:creationId xmlns:a16="http://schemas.microsoft.com/office/drawing/2014/main" id="{C1CDD742-958A-4F41-9D77-00AD2D8E324A}"/>
              </a:ext>
            </a:extLst>
          </p:cNvPr>
          <p:cNvSpPr/>
          <p:nvPr/>
        </p:nvSpPr>
        <p:spPr>
          <a:xfrm>
            <a:off x="5069367" y="4900257"/>
            <a:ext cx="988218" cy="285503"/>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56" name="Rectangle 55">
            <a:extLst>
              <a:ext uri="{FF2B5EF4-FFF2-40B4-BE49-F238E27FC236}">
                <a16:creationId xmlns:a16="http://schemas.microsoft.com/office/drawing/2014/main" id="{09C83F24-BB54-4AD2-A735-C5A801D53BCC}"/>
              </a:ext>
            </a:extLst>
          </p:cNvPr>
          <p:cNvSpPr/>
          <p:nvPr/>
        </p:nvSpPr>
        <p:spPr>
          <a:xfrm>
            <a:off x="6064727" y="6178984"/>
            <a:ext cx="988218" cy="7375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8" name="Rectangle 57">
            <a:extLst>
              <a:ext uri="{FF2B5EF4-FFF2-40B4-BE49-F238E27FC236}">
                <a16:creationId xmlns:a16="http://schemas.microsoft.com/office/drawing/2014/main" id="{3271F477-FF8A-48F9-828A-82FFD3143EA8}"/>
              </a:ext>
            </a:extLst>
          </p:cNvPr>
          <p:cNvSpPr/>
          <p:nvPr/>
        </p:nvSpPr>
        <p:spPr>
          <a:xfrm>
            <a:off x="5069367" y="5986955"/>
            <a:ext cx="988533" cy="26346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cxnSp>
        <p:nvCxnSpPr>
          <p:cNvPr id="59" name="Straight Connector 58">
            <a:extLst>
              <a:ext uri="{FF2B5EF4-FFF2-40B4-BE49-F238E27FC236}">
                <a16:creationId xmlns:a16="http://schemas.microsoft.com/office/drawing/2014/main" id="{70D08A8B-4217-4F49-B824-C025EAB6CE66}"/>
              </a:ext>
            </a:extLst>
          </p:cNvPr>
          <p:cNvCxnSpPr>
            <a:cxnSpLocks/>
          </p:cNvCxnSpPr>
          <p:nvPr/>
        </p:nvCxnSpPr>
        <p:spPr>
          <a:xfrm flipV="1">
            <a:off x="4722751" y="6110064"/>
            <a:ext cx="2330195" cy="22786"/>
          </a:xfrm>
          <a:prstGeom prst="line">
            <a:avLst/>
          </a:prstGeom>
          <a:ln w="9525">
            <a:prstDash val="dash"/>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34B6660D-5F6D-4D0D-9FE3-8188289B5E9E}"/>
              </a:ext>
            </a:extLst>
          </p:cNvPr>
          <p:cNvSpPr txBox="1"/>
          <p:nvPr/>
        </p:nvSpPr>
        <p:spPr>
          <a:xfrm>
            <a:off x="7052946" y="5927600"/>
            <a:ext cx="1906291" cy="307777"/>
          </a:xfrm>
          <a:prstGeom prst="rect">
            <a:avLst/>
          </a:prstGeom>
          <a:noFill/>
        </p:spPr>
        <p:txBody>
          <a:bodyPr wrap="none" rtlCol="0">
            <a:spAutoFit/>
          </a:bodyPr>
          <a:lstStyle/>
          <a:p>
            <a:r>
              <a:rPr lang="en-US" sz="1400" dirty="0"/>
              <a:t>Noise/interference level</a:t>
            </a:r>
          </a:p>
        </p:txBody>
      </p:sp>
      <p:cxnSp>
        <p:nvCxnSpPr>
          <p:cNvPr id="61" name="Connector: Curved 60">
            <a:extLst>
              <a:ext uri="{FF2B5EF4-FFF2-40B4-BE49-F238E27FC236}">
                <a16:creationId xmlns:a16="http://schemas.microsoft.com/office/drawing/2014/main" id="{4DA1A6B8-3910-43E4-8225-3DAD0EA5AC2A}"/>
              </a:ext>
            </a:extLst>
          </p:cNvPr>
          <p:cNvCxnSpPr>
            <a:cxnSpLocks/>
          </p:cNvCxnSpPr>
          <p:nvPr/>
        </p:nvCxnSpPr>
        <p:spPr>
          <a:xfrm>
            <a:off x="4690376" y="5904611"/>
            <a:ext cx="316232" cy="809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D3A78CC-6505-489A-8E0A-648E0BAD5CE2}"/>
              </a:ext>
            </a:extLst>
          </p:cNvPr>
          <p:cNvSpPr txBox="1"/>
          <p:nvPr/>
        </p:nvSpPr>
        <p:spPr>
          <a:xfrm>
            <a:off x="3790501" y="5664394"/>
            <a:ext cx="1213730" cy="307777"/>
          </a:xfrm>
          <a:prstGeom prst="rect">
            <a:avLst/>
          </a:prstGeom>
          <a:noFill/>
        </p:spPr>
        <p:txBody>
          <a:bodyPr wrap="none" rtlCol="0">
            <a:spAutoFit/>
          </a:bodyPr>
          <a:lstStyle/>
          <a:p>
            <a:r>
              <a:rPr lang="en-US" sz="1400" dirty="0"/>
              <a:t>Large residual</a:t>
            </a:r>
          </a:p>
        </p:txBody>
      </p:sp>
      <p:sp>
        <p:nvSpPr>
          <p:cNvPr id="63" name="TextBox 62">
            <a:extLst>
              <a:ext uri="{FF2B5EF4-FFF2-40B4-BE49-F238E27FC236}">
                <a16:creationId xmlns:a16="http://schemas.microsoft.com/office/drawing/2014/main" id="{5DD0DDCB-CEC7-46C0-9DD7-B5918469BEBE}"/>
              </a:ext>
            </a:extLst>
          </p:cNvPr>
          <p:cNvSpPr txBox="1"/>
          <p:nvPr/>
        </p:nvSpPr>
        <p:spPr>
          <a:xfrm>
            <a:off x="666946" y="5895385"/>
            <a:ext cx="3166251" cy="369332"/>
          </a:xfrm>
          <a:prstGeom prst="rect">
            <a:avLst/>
          </a:prstGeom>
          <a:noFill/>
        </p:spPr>
        <p:txBody>
          <a:bodyPr wrap="none" rtlCol="0">
            <a:spAutoFit/>
          </a:bodyPr>
          <a:lstStyle/>
          <a:p>
            <a:r>
              <a:rPr lang="en-US" sz="1800" dirty="0"/>
              <a:t>Residual signal after subtraction</a:t>
            </a:r>
          </a:p>
        </p:txBody>
      </p:sp>
      <p:sp>
        <p:nvSpPr>
          <p:cNvPr id="33" name="Date Placeholder 7">
            <a:extLst>
              <a:ext uri="{FF2B5EF4-FFF2-40B4-BE49-F238E27FC236}">
                <a16:creationId xmlns:a16="http://schemas.microsoft.com/office/drawing/2014/main" id="{B0496BBF-B5CD-4B87-9254-3854C9B0CBBB}"/>
              </a:ext>
            </a:extLst>
          </p:cNvPr>
          <p:cNvSpPr txBox="1">
            <a:spLocks/>
          </p:cNvSpPr>
          <p:nvPr/>
        </p:nvSpPr>
        <p:spPr>
          <a:xfrm>
            <a:off x="909347" y="803468"/>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Recap of Attack Detection (2/2)</a:t>
            </a:r>
          </a:p>
        </p:txBody>
      </p:sp>
    </p:spTree>
    <p:extLst>
      <p:ext uri="{BB962C8B-B14F-4D97-AF65-F5344CB8AC3E}">
        <p14:creationId xmlns:p14="http://schemas.microsoft.com/office/powerpoint/2010/main" val="3011329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E0FC01C3-AAF6-4284-879D-FB99577BC4A4}"/>
              </a:ext>
            </a:extLst>
          </p:cNvPr>
          <p:cNvSpPr>
            <a:spLocks noGrp="1"/>
          </p:cNvSpPr>
          <p:nvPr>
            <p:ph idx="1"/>
          </p:nvPr>
        </p:nvSpPr>
        <p:spPr/>
        <p:txBody>
          <a:bodyPr>
            <a:normAutofit/>
          </a:bodyPr>
          <a:lstStyle/>
          <a:p>
            <a:r>
              <a:rPr lang="en-US" sz="2400" dirty="0"/>
              <a:t>The feasibility of the attack is questionable</a:t>
            </a:r>
          </a:p>
          <a:p>
            <a:pPr lvl="1"/>
            <a:r>
              <a:rPr lang="en-US" sz="2200" dirty="0"/>
              <a:t>Use of horn antennas</a:t>
            </a:r>
          </a:p>
          <a:p>
            <a:pPr lvl="1"/>
            <a:r>
              <a:rPr lang="en-US" sz="2200" dirty="0"/>
              <a:t>Access to Wi-Fi PHY</a:t>
            </a:r>
          </a:p>
          <a:p>
            <a:pPr lvl="1"/>
            <a:r>
              <a:rPr lang="en-US" sz="2200" dirty="0"/>
              <a:t>Ability to make architecture HW changes to incorporate a huge amount of correlators and feed into transmission</a:t>
            </a:r>
          </a:p>
          <a:p>
            <a:pPr lvl="1"/>
            <a:r>
              <a:rPr lang="en-US" sz="2200" dirty="0"/>
              <a:t>Cost of HW development (how many GFLOPs ?)</a:t>
            </a:r>
          </a:p>
          <a:p>
            <a:r>
              <a:rPr lang="en-US" sz="2400" dirty="0"/>
              <a:t>There are low cost ways to deal with the attack</a:t>
            </a:r>
          </a:p>
          <a:p>
            <a:pPr lvl="1"/>
            <a:r>
              <a:rPr lang="en-US" sz="2200" dirty="0"/>
              <a:t>Transmitter sends covering signal protecting the beginning portion of the sounding signal</a:t>
            </a:r>
          </a:p>
          <a:p>
            <a:pPr lvl="1"/>
            <a:r>
              <a:rPr lang="en-US" sz="2200" dirty="0"/>
              <a:t>Receiver identifies the presence of partial attack signal</a:t>
            </a:r>
          </a:p>
          <a:p>
            <a:pPr lvl="1"/>
            <a:r>
              <a:rPr lang="en-US" sz="2200" dirty="0"/>
              <a:t>Solutions are proprietary without any spec change</a:t>
            </a:r>
          </a:p>
        </p:txBody>
      </p:sp>
      <p:sp>
        <p:nvSpPr>
          <p:cNvPr id="4" name="Date Placeholder 1">
            <a:extLst>
              <a:ext uri="{FF2B5EF4-FFF2-40B4-BE49-F238E27FC236}">
                <a16:creationId xmlns:a16="http://schemas.microsoft.com/office/drawing/2014/main" id="{CCCF7316-A47F-4FB0-8A2E-B76326158B47}"/>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0675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p:txBody>
          <a:bodyPr/>
          <a:lstStyle/>
          <a:p>
            <a:r>
              <a:rPr lang="en-US" b="1" dirty="0"/>
              <a:t>Reference</a:t>
            </a:r>
          </a:p>
        </p:txBody>
      </p:sp>
      <p:sp>
        <p:nvSpPr>
          <p:cNvPr id="3" name="Content Placeholder 2">
            <a:extLst>
              <a:ext uri="{FF2B5EF4-FFF2-40B4-BE49-F238E27FC236}">
                <a16:creationId xmlns:a16="http://schemas.microsoft.com/office/drawing/2014/main" id="{E0FC01C3-AAF6-4284-879D-FB99577BC4A4}"/>
              </a:ext>
            </a:extLst>
          </p:cNvPr>
          <p:cNvSpPr>
            <a:spLocks noGrp="1"/>
          </p:cNvSpPr>
          <p:nvPr>
            <p:ph idx="1"/>
          </p:nvPr>
        </p:nvSpPr>
        <p:spPr/>
        <p:txBody>
          <a:bodyPr/>
          <a:lstStyle/>
          <a:p>
            <a:pPr marL="0" indent="0">
              <a:buNone/>
            </a:pPr>
            <a:r>
              <a:rPr lang="en-US" b="0" dirty="0"/>
              <a:t>[1] Qinghua Li, Feng Jiang, Jonathan Segev, </a:t>
            </a:r>
            <a:r>
              <a:rPr lang="en-US" b="0" i="1" dirty="0"/>
              <a:t>et al</a:t>
            </a:r>
            <a:r>
              <a:rPr lang="en-US" b="0" dirty="0"/>
              <a:t>., “</a:t>
            </a:r>
            <a:r>
              <a:rPr lang="en-US" b="0" i="1" dirty="0">
                <a:latin typeface="Times New Roman" panose="02020603050405020304" pitchFamily="18" charset="0"/>
                <a:cs typeface="Times New Roman" panose="02020603050405020304" pitchFamily="18" charset="0"/>
              </a:rPr>
              <a:t>On Unintentional Beamforming</a:t>
            </a:r>
            <a:r>
              <a:rPr lang="en-US" b="0" dirty="0">
                <a:latin typeface="Times New Roman" panose="02020603050405020304" pitchFamily="18" charset="0"/>
                <a:cs typeface="Times New Roman" panose="02020603050405020304" pitchFamily="18" charset="0"/>
              </a:rPr>
              <a:t>,” IEEE 802.11-19/2032r4</a:t>
            </a:r>
          </a:p>
          <a:p>
            <a:pPr marL="0" indent="0">
              <a:buNone/>
            </a:pPr>
            <a:r>
              <a:rPr lang="en-US" b="0" dirty="0">
                <a:solidFill>
                  <a:schemeClr val="dk2"/>
                </a:solidFill>
                <a:latin typeface="Times New Roman" panose="02020603050405020304" pitchFamily="18" charset="0"/>
                <a:ea typeface="Times New Roman"/>
                <a:cs typeface="Times New Roman" panose="02020603050405020304" pitchFamily="18" charset="0"/>
                <a:sym typeface="Times New Roman"/>
              </a:rPr>
              <a:t>[2]</a:t>
            </a:r>
            <a:r>
              <a:rPr lang="en-US" b="0" dirty="0"/>
              <a:t> Feng Jiang, Qinghua Li, Jonathan Segev, </a:t>
            </a:r>
            <a:r>
              <a:rPr lang="en-US" b="0" i="1" dirty="0"/>
              <a:t>et al</a:t>
            </a:r>
            <a:r>
              <a:rPr lang="en-US" b="0" dirty="0"/>
              <a:t>., “</a:t>
            </a:r>
            <a:r>
              <a:rPr lang="en-GB" b="0" i="1" dirty="0">
                <a:latin typeface="Times New Roman" panose="02020603050405020304" pitchFamily="18" charset="0"/>
                <a:cs typeface="Times New Roman" panose="02020603050405020304" pitchFamily="18" charset="0"/>
              </a:rPr>
              <a:t>Replay Attack Detection Using LTF with Zero Prefix</a:t>
            </a:r>
            <a:r>
              <a:rPr lang="en-US" b="0" dirty="0">
                <a:latin typeface="Times New Roman" panose="02020603050405020304" pitchFamily="18" charset="0"/>
                <a:cs typeface="Times New Roman" panose="02020603050405020304" pitchFamily="18" charset="0"/>
              </a:rPr>
              <a:t>,” IEEE 802.11-18/0208r0</a:t>
            </a:r>
          </a:p>
          <a:p>
            <a:pPr marL="0" indent="0">
              <a:buNone/>
            </a:pPr>
            <a:r>
              <a:rPr lang="en-US" b="0" dirty="0">
                <a:solidFill>
                  <a:schemeClr val="dk2"/>
                </a:solidFill>
                <a:latin typeface="Times New Roman" panose="02020603050405020304" pitchFamily="18" charset="0"/>
                <a:ea typeface="Times New Roman"/>
                <a:cs typeface="Times New Roman" panose="02020603050405020304" pitchFamily="18" charset="0"/>
                <a:sym typeface="Times New Roman"/>
              </a:rPr>
              <a:t>[3] </a:t>
            </a:r>
            <a:r>
              <a:rPr lang="en-US" b="0" dirty="0"/>
              <a:t>Apple Inc., </a:t>
            </a:r>
            <a:r>
              <a:rPr lang="en-US" b="0" i="1" dirty="0"/>
              <a:t>“Computational Attacks on 11az PHY Secure Ranging.”</a:t>
            </a:r>
          </a:p>
        </p:txBody>
      </p:sp>
      <p:sp>
        <p:nvSpPr>
          <p:cNvPr id="4" name="Date Placeholder 1">
            <a:extLst>
              <a:ext uri="{FF2B5EF4-FFF2-40B4-BE49-F238E27FC236}">
                <a16:creationId xmlns:a16="http://schemas.microsoft.com/office/drawing/2014/main" id="{42B2945D-F842-43DD-996C-B04933399B28}"/>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66709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800" b="0" dirty="0"/>
              <a:t>A concern was raised as to the strength of the secured mode against time-domain brute force (computational intensive) attack at the sub-symbol level</a:t>
            </a:r>
          </a:p>
          <a:p>
            <a:r>
              <a:rPr lang="en-US" sz="2800" b="0" dirty="0"/>
              <a:t>This submission addresses the concern related to CID 3911</a:t>
            </a:r>
          </a:p>
          <a:p>
            <a:endParaRPr lang="en-US" sz="1600" dirty="0"/>
          </a:p>
        </p:txBody>
      </p:sp>
      <p:sp>
        <p:nvSpPr>
          <p:cNvPr id="2" name="Title 1"/>
          <p:cNvSpPr>
            <a:spLocks noGrp="1"/>
          </p:cNvSpPr>
          <p:nvPr>
            <p:ph type="title"/>
          </p:nvPr>
        </p:nvSpPr>
        <p:spPr/>
        <p:txBody>
          <a:bodyPr/>
          <a:lstStyle/>
          <a:p>
            <a:r>
              <a:rPr lang="en-US" b="1" dirty="0"/>
              <a:t>Background</a:t>
            </a:r>
          </a:p>
        </p:txBody>
      </p:sp>
      <p:sp>
        <p:nvSpPr>
          <p:cNvPr id="5" name="Date Placeholder 1">
            <a:extLst>
              <a:ext uri="{FF2B5EF4-FFF2-40B4-BE49-F238E27FC236}">
                <a16:creationId xmlns:a16="http://schemas.microsoft.com/office/drawing/2014/main" id="{EAF5C0A7-58CB-48A7-A82D-A980031384F3}"/>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868762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a:xfrm>
            <a:off x="677491" y="2564904"/>
            <a:ext cx="7772400" cy="1066800"/>
          </a:xfrm>
        </p:spPr>
        <p:txBody>
          <a:bodyPr/>
          <a:lstStyle/>
          <a:p>
            <a:r>
              <a:rPr lang="en-US" b="1" dirty="0"/>
              <a:t>Backup</a:t>
            </a:r>
          </a:p>
        </p:txBody>
      </p:sp>
      <p:sp>
        <p:nvSpPr>
          <p:cNvPr id="4" name="Date Placeholder 1">
            <a:extLst>
              <a:ext uri="{FF2B5EF4-FFF2-40B4-BE49-F238E27FC236}">
                <a16:creationId xmlns:a16="http://schemas.microsoft.com/office/drawing/2014/main" id="{094F836E-7025-421C-9DA8-363BF789801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52277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CDFF2-9F45-48FF-8DAB-F3CE17C89820}"/>
              </a:ext>
            </a:extLst>
          </p:cNvPr>
          <p:cNvSpPr>
            <a:spLocks noGrp="1"/>
          </p:cNvSpPr>
          <p:nvPr>
            <p:ph type="title"/>
          </p:nvPr>
        </p:nvSpPr>
        <p:spPr/>
        <p:txBody>
          <a:bodyPr/>
          <a:lstStyle/>
          <a:p>
            <a:r>
              <a:rPr lang="en-US" dirty="0"/>
              <a:t>Other considerations…</a:t>
            </a:r>
            <a:r>
              <a:rPr lang="en-US" sz="1400" dirty="0"/>
              <a:t>(even without considering 11az changes)</a:t>
            </a:r>
            <a:endParaRPr lang="en-US" dirty="0"/>
          </a:p>
        </p:txBody>
      </p:sp>
      <p:sp>
        <p:nvSpPr>
          <p:cNvPr id="3" name="Content Placeholder 2">
            <a:extLst>
              <a:ext uri="{FF2B5EF4-FFF2-40B4-BE49-F238E27FC236}">
                <a16:creationId xmlns:a16="http://schemas.microsoft.com/office/drawing/2014/main" id="{CF40465B-A233-4FED-9F50-79BE5FC5B49B}"/>
              </a:ext>
            </a:extLst>
          </p:cNvPr>
          <p:cNvSpPr>
            <a:spLocks noGrp="1"/>
          </p:cNvSpPr>
          <p:nvPr>
            <p:ph idx="1"/>
          </p:nvPr>
        </p:nvSpPr>
        <p:spPr/>
        <p:txBody>
          <a:bodyPr/>
          <a:lstStyle/>
          <a:p>
            <a:r>
              <a:rPr lang="en-US" dirty="0"/>
              <a:t>The requirement on the attacker are quite high:</a:t>
            </a:r>
          </a:p>
          <a:p>
            <a:pPr lvl="1"/>
            <a:r>
              <a:rPr lang="en-US" dirty="0"/>
              <a:t>Attack cost: non-recurring cost</a:t>
            </a:r>
          </a:p>
          <a:p>
            <a:pPr lvl="2"/>
            <a:r>
              <a:rPr lang="en-US" dirty="0"/>
              <a:t>Attacker has to have access to 802.11ax PHY.</a:t>
            </a:r>
          </a:p>
          <a:p>
            <a:pPr lvl="2"/>
            <a:r>
              <a:rPr lang="en-US" dirty="0"/>
              <a:t>Attacker has to be able to make HW architecture and FW changes to 802.11ax PHY to support:</a:t>
            </a:r>
          </a:p>
          <a:p>
            <a:pPr lvl="3"/>
            <a:r>
              <a:rPr lang="en-US" dirty="0"/>
              <a:t>Insertion of sampler at the correct timing reading of the Ranging NDP frame Legacy and HE portions. </a:t>
            </a:r>
          </a:p>
          <a:p>
            <a:pPr lvl="3"/>
            <a:r>
              <a:rPr lang="en-US" dirty="0"/>
              <a:t>HW and memory to compute of correlators of brute force (including 10</a:t>
            </a:r>
            <a:r>
              <a:rPr lang="en-US" baseline="30000" dirty="0"/>
              <a:t>9 </a:t>
            </a:r>
            <a:r>
              <a:rPr lang="en-US" dirty="0"/>
              <a:t>sequences storing for 20MHz, &gt;10</a:t>
            </a:r>
            <a:r>
              <a:rPr lang="en-US" baseline="30000" dirty="0"/>
              <a:t>12</a:t>
            </a:r>
            <a:r>
              <a:rPr lang="en-US" dirty="0"/>
              <a:t> for 160MHZ). </a:t>
            </a:r>
          </a:p>
          <a:p>
            <a:pPr lvl="3"/>
            <a:r>
              <a:rPr lang="en-US" dirty="0"/>
              <a:t>Injection of synthesized symbol with highest correlation back into Tx path with Timing Advance control mechanism</a:t>
            </a:r>
          </a:p>
          <a:p>
            <a:pPr marL="628650" lvl="3" indent="0">
              <a:buNone/>
            </a:pPr>
            <a:endParaRPr lang="en-US" dirty="0"/>
          </a:p>
          <a:p>
            <a:pPr lvl="1"/>
            <a:r>
              <a:rPr lang="en-US" dirty="0"/>
              <a:t>Attack cost: recurring</a:t>
            </a:r>
          </a:p>
          <a:p>
            <a:pPr lvl="2"/>
            <a:r>
              <a:rPr lang="en-US" dirty="0"/>
              <a:t>Attacker relies on LOS assuming AWGS flat channel.</a:t>
            </a:r>
          </a:p>
          <a:p>
            <a:pPr lvl="2"/>
            <a:r>
              <a:rPr lang="en-US" dirty="0"/>
              <a:t>Most likely would have to use horn antennas (physically large and expensive)</a:t>
            </a:r>
          </a:p>
          <a:p>
            <a:pPr lvl="2"/>
            <a:endParaRPr lang="en-US" dirty="0"/>
          </a:p>
          <a:p>
            <a:pPr marL="403225" lvl="2" indent="0">
              <a:buNone/>
            </a:pPr>
            <a:endParaRPr lang="en-US" dirty="0"/>
          </a:p>
          <a:p>
            <a:endParaRPr lang="en-US" dirty="0"/>
          </a:p>
          <a:p>
            <a:pPr marL="0" indent="0">
              <a:buNone/>
            </a:pPr>
            <a:endParaRPr lang="en-US" dirty="0"/>
          </a:p>
        </p:txBody>
      </p:sp>
      <p:pic>
        <p:nvPicPr>
          <p:cNvPr id="6146" name="Picture 2" descr="Image result for horn antenna">
            <a:extLst>
              <a:ext uri="{FF2B5EF4-FFF2-40B4-BE49-F238E27FC236}">
                <a16:creationId xmlns:a16="http://schemas.microsoft.com/office/drawing/2014/main" id="{0AF27FC2-B7FB-4F90-B57A-AC4D63FB67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7663" y="4055220"/>
            <a:ext cx="1830355" cy="1372766"/>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1">
            <a:extLst>
              <a:ext uri="{FF2B5EF4-FFF2-40B4-BE49-F238E27FC236}">
                <a16:creationId xmlns:a16="http://schemas.microsoft.com/office/drawing/2014/main" id="{08FFD840-CE1C-47CC-AF64-858629A9C41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41281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CDFF2-9F45-48FF-8DAB-F3CE17C89820}"/>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CF40465B-A233-4FED-9F50-79BE5FC5B49B}"/>
              </a:ext>
            </a:extLst>
          </p:cNvPr>
          <p:cNvSpPr>
            <a:spLocks noGrp="1"/>
          </p:cNvSpPr>
          <p:nvPr>
            <p:ph idx="1"/>
          </p:nvPr>
        </p:nvSpPr>
        <p:spPr/>
        <p:txBody>
          <a:bodyPr/>
          <a:lstStyle/>
          <a:p>
            <a:r>
              <a:rPr lang="en-US" dirty="0"/>
              <a:t>Reduced set brute force correlator (reduced computation):</a:t>
            </a:r>
          </a:p>
          <a:p>
            <a:pPr lvl="1"/>
            <a:r>
              <a:rPr lang="en-US" dirty="0"/>
              <a:t>In [3] the author proposes to simplify the computation by trying only 1/100 reducing computation to 1% at the expense of success rate reduced to 1%.</a:t>
            </a:r>
          </a:p>
          <a:p>
            <a:pPr lvl="1"/>
            <a:r>
              <a:rPr lang="en-US" dirty="0"/>
              <a:t>This approach is fallacy from attacker side:</a:t>
            </a:r>
          </a:p>
          <a:p>
            <a:pPr lvl="2"/>
            <a:r>
              <a:rPr lang="en-US" dirty="0"/>
              <a:t>11az support multi LTF symbol per frame each LTF symbol sequence is independent, </a:t>
            </a:r>
          </a:p>
          <a:p>
            <a:pPr lvl="2"/>
            <a:r>
              <a:rPr lang="en-US" dirty="0"/>
              <a:t>Reduced brute force attack can easily be fended off using 11az Repetition.</a:t>
            </a:r>
          </a:p>
          <a:p>
            <a:pPr lvl="2"/>
            <a:r>
              <a:rPr lang="en-US" dirty="0"/>
              <a:t>Repetition = 2 will yield 1/10</a:t>
            </a:r>
            <a:r>
              <a:rPr lang="en-US" baseline="30000" dirty="0"/>
              <a:t>4</a:t>
            </a:r>
            <a:r>
              <a:rPr lang="en-US" dirty="0"/>
              <a:t> probability, repetition of 3 will yield 1/10</a:t>
            </a:r>
            <a:r>
              <a:rPr lang="en-US" baseline="30000" dirty="0"/>
              <a:t>6</a:t>
            </a:r>
            <a:r>
              <a:rPr lang="en-US" dirty="0"/>
              <a:t> ,repetition 4 will yield 1/10</a:t>
            </a:r>
            <a:r>
              <a:rPr lang="en-US" baseline="30000" dirty="0"/>
              <a:t>8 </a:t>
            </a:r>
            <a:r>
              <a:rPr lang="en-US" dirty="0"/>
              <a:t>effectively making the attack negligible at almost no medium cost (8usec per repetition to maximum of 64).</a:t>
            </a:r>
          </a:p>
          <a:p>
            <a:endParaRPr lang="en-US" dirty="0"/>
          </a:p>
          <a:p>
            <a:pPr marL="0" indent="0">
              <a:buNone/>
            </a:pPr>
            <a:endParaRPr lang="en-US" dirty="0"/>
          </a:p>
        </p:txBody>
      </p:sp>
      <p:sp>
        <p:nvSpPr>
          <p:cNvPr id="4" name="Date Placeholder 1">
            <a:extLst>
              <a:ext uri="{FF2B5EF4-FFF2-40B4-BE49-F238E27FC236}">
                <a16:creationId xmlns:a16="http://schemas.microsoft.com/office/drawing/2014/main" id="{E8233AD0-57BF-4CED-9CE2-414494A00E21}"/>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943262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EBF3-C062-4A8F-A35C-E9DDEC9C7F69}"/>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63467AF6-66D3-4BF3-98B1-2E017FD0DC6B}"/>
              </a:ext>
            </a:extLst>
          </p:cNvPr>
          <p:cNvSpPr>
            <a:spLocks noGrp="1"/>
          </p:cNvSpPr>
          <p:nvPr>
            <p:ph idx="1"/>
          </p:nvPr>
        </p:nvSpPr>
        <p:spPr>
          <a:xfrm>
            <a:off x="685800" y="1824039"/>
            <a:ext cx="7772400" cy="3832225"/>
          </a:xfrm>
        </p:spPr>
        <p:txBody>
          <a:bodyPr>
            <a:normAutofit/>
          </a:bodyPr>
          <a:lstStyle/>
          <a:p>
            <a:r>
              <a:rPr lang="en-US" sz="2800" b="0" dirty="0"/>
              <a:t>Recap of 11az secured mode</a:t>
            </a:r>
          </a:p>
          <a:p>
            <a:r>
              <a:rPr lang="en-US" sz="2800" b="0" dirty="0"/>
              <a:t>Recap of the brute force attack</a:t>
            </a:r>
          </a:p>
          <a:p>
            <a:r>
              <a:rPr lang="en-US" sz="2800" b="0" dirty="0"/>
              <a:t>Requirements of the attack</a:t>
            </a:r>
          </a:p>
          <a:p>
            <a:r>
              <a:rPr lang="en-US" sz="2800" b="0" dirty="0"/>
              <a:t>Implementation specific solutions</a:t>
            </a:r>
          </a:p>
        </p:txBody>
      </p:sp>
      <p:sp>
        <p:nvSpPr>
          <p:cNvPr id="4" name="Date Placeholder 1">
            <a:extLst>
              <a:ext uri="{FF2B5EF4-FFF2-40B4-BE49-F238E27FC236}">
                <a16:creationId xmlns:a16="http://schemas.microsoft.com/office/drawing/2014/main" id="{97A6DE8E-3DFE-43D8-9112-7C92B29CDE4B}"/>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7340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Intel Clear" panose="020B0604020203020204" pitchFamily="34" charset="0"/>
              </a:rPr>
              <a:t>PHY Level Protection (1/2)</a:t>
            </a:r>
            <a:endParaRPr lang="en-US" b="1" dirty="0"/>
          </a:p>
        </p:txBody>
      </p:sp>
      <p:sp>
        <p:nvSpPr>
          <p:cNvPr id="3" name="Content Placeholder 2"/>
          <p:cNvSpPr>
            <a:spLocks noGrp="1"/>
          </p:cNvSpPr>
          <p:nvPr>
            <p:ph idx="1"/>
          </p:nvPr>
        </p:nvSpPr>
        <p:spPr>
          <a:xfrm>
            <a:off x="178268" y="1802645"/>
            <a:ext cx="8687127" cy="2850491"/>
          </a:xfrm>
        </p:spPr>
        <p:txBody>
          <a:bodyPr>
            <a:normAutofit/>
          </a:bodyPr>
          <a:lstStyle/>
          <a:p>
            <a:r>
              <a:rPr lang="en-US" sz="2400" b="0" dirty="0"/>
              <a:t>Protection is achieved by sounding signal randomization and consistency check</a:t>
            </a:r>
          </a:p>
          <a:p>
            <a:r>
              <a:rPr lang="en-US" sz="2400" b="0" dirty="0"/>
              <a:t>Large sets of randomized sounding signals are generated e.g. 2×10</a:t>
            </a:r>
            <a:r>
              <a:rPr lang="en-US" sz="2400" b="0" baseline="30000" dirty="0"/>
              <a:t>9</a:t>
            </a:r>
            <a:r>
              <a:rPr lang="en-US" sz="2400" b="0" dirty="0"/>
              <a:t> and 8×10</a:t>
            </a:r>
            <a:r>
              <a:rPr lang="en-US" sz="2400" b="0" baseline="30000" dirty="0"/>
              <a:t>12</a:t>
            </a:r>
            <a:r>
              <a:rPr lang="en-US" sz="2400" b="0" dirty="0"/>
              <a:t> for 20 and 160 MHz channels, respectively  </a:t>
            </a:r>
          </a:p>
          <a:p>
            <a:pPr lvl="1"/>
            <a:r>
              <a:rPr lang="en-US" sz="2000" dirty="0"/>
              <a:t>Randomized sounding symbols vary from symbol to symbol</a:t>
            </a:r>
          </a:p>
          <a:p>
            <a:pPr lvl="1"/>
            <a:r>
              <a:rPr lang="en-US" sz="2000" dirty="0"/>
              <a:t>The randomization is on both frequency and time domains i.e. 8PSK modulation and random CSD</a:t>
            </a:r>
          </a:p>
        </p:txBody>
      </p:sp>
      <p:grpSp>
        <p:nvGrpSpPr>
          <p:cNvPr id="4" name="Group 3">
            <a:extLst>
              <a:ext uri="{FF2B5EF4-FFF2-40B4-BE49-F238E27FC236}">
                <a16:creationId xmlns:a16="http://schemas.microsoft.com/office/drawing/2014/main" id="{E885F526-0A3D-4D01-8AFF-551E1B204014}"/>
              </a:ext>
            </a:extLst>
          </p:cNvPr>
          <p:cNvGrpSpPr/>
          <p:nvPr/>
        </p:nvGrpSpPr>
        <p:grpSpPr>
          <a:xfrm>
            <a:off x="179436" y="4703181"/>
            <a:ext cx="8785128" cy="1588037"/>
            <a:chOff x="178267" y="3027908"/>
            <a:chExt cx="8785128" cy="1588037"/>
          </a:xfrm>
        </p:grpSpPr>
        <p:graphicFrame>
          <p:nvGraphicFramePr>
            <p:cNvPr id="5" name="Object 4"/>
            <p:cNvGraphicFramePr>
              <a:graphicFrameLocks noChangeAspect="1"/>
            </p:cNvGraphicFramePr>
            <p:nvPr/>
          </p:nvGraphicFramePr>
          <p:xfrm>
            <a:off x="178267" y="3387629"/>
            <a:ext cx="8785128" cy="1228316"/>
          </p:xfrm>
          <a:graphic>
            <a:graphicData uri="http://schemas.openxmlformats.org/presentationml/2006/ole">
              <mc:AlternateContent xmlns:mc="http://schemas.openxmlformats.org/markup-compatibility/2006">
                <mc:Choice xmlns:v="urn:schemas-microsoft-com:vml" Requires="v">
                  <p:oleObj spid="_x0000_s3109" name="Visio" r:id="rId3" imgW="7480127" imgH="1054071" progId="Visio.Drawing.15">
                    <p:embed/>
                  </p:oleObj>
                </mc:Choice>
                <mc:Fallback>
                  <p:oleObj name="Visio" r:id="rId3" imgW="7480127" imgH="1054071" progId="Visio.Drawing.15">
                    <p:embed/>
                    <p:pic>
                      <p:nvPicPr>
                        <p:cNvPr id="5" name="Object 4"/>
                        <p:cNvPicPr>
                          <a:picLocks noChangeAspect="1" noChangeArrowheads="1"/>
                        </p:cNvPicPr>
                        <p:nvPr/>
                      </p:nvPicPr>
                      <p:blipFill>
                        <a:blip r:embed="rId4"/>
                        <a:srcRect/>
                        <a:stretch>
                          <a:fillRect/>
                        </a:stretch>
                      </p:blipFill>
                      <p:spPr bwMode="auto">
                        <a:xfrm>
                          <a:off x="178267" y="3387629"/>
                          <a:ext cx="8785128" cy="1228316"/>
                        </a:xfrm>
                        <a:prstGeom prst="rect">
                          <a:avLst/>
                        </a:prstGeom>
                        <a:noFill/>
                      </p:spPr>
                    </p:pic>
                  </p:oleObj>
                </mc:Fallback>
              </mc:AlternateContent>
            </a:graphicData>
          </a:graphic>
        </p:graphicFrame>
        <p:sp>
          <p:nvSpPr>
            <p:cNvPr id="7" name="Rectangle: Rounded Corners 6">
              <a:extLst>
                <a:ext uri="{FF2B5EF4-FFF2-40B4-BE49-F238E27FC236}">
                  <a16:creationId xmlns:a16="http://schemas.microsoft.com/office/drawing/2014/main" id="{0889B831-9CE8-4B7B-8678-1B4FB3E7FA7B}"/>
                </a:ext>
              </a:extLst>
            </p:cNvPr>
            <p:cNvSpPr/>
            <p:nvPr/>
          </p:nvSpPr>
          <p:spPr>
            <a:xfrm>
              <a:off x="178267" y="3387629"/>
              <a:ext cx="2779246"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621A446F-6CB2-480D-BE41-E642B2A334E4}"/>
                </a:ext>
              </a:extLst>
            </p:cNvPr>
            <p:cNvSpPr/>
            <p:nvPr/>
          </p:nvSpPr>
          <p:spPr>
            <a:xfrm>
              <a:off x="2957513" y="3387629"/>
              <a:ext cx="6005881"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44D9E10-F2B0-4A36-8791-35454BF18E1C}"/>
                </a:ext>
              </a:extLst>
            </p:cNvPr>
            <p:cNvSpPr txBox="1"/>
            <p:nvPr/>
          </p:nvSpPr>
          <p:spPr>
            <a:xfrm>
              <a:off x="1109680" y="3027908"/>
              <a:ext cx="1378483" cy="307777"/>
            </a:xfrm>
            <a:prstGeom prst="rect">
              <a:avLst/>
            </a:prstGeom>
            <a:noFill/>
          </p:spPr>
          <p:txBody>
            <a:bodyPr wrap="square" rtlCol="0">
              <a:spAutoFit/>
            </a:bodyPr>
            <a:lstStyle/>
            <a:p>
              <a:r>
                <a:rPr lang="en-US" sz="1400" dirty="0"/>
                <a:t>Legacy portion</a:t>
              </a:r>
            </a:p>
          </p:txBody>
        </p:sp>
        <p:sp>
          <p:nvSpPr>
            <p:cNvPr id="10" name="TextBox 9">
              <a:extLst>
                <a:ext uri="{FF2B5EF4-FFF2-40B4-BE49-F238E27FC236}">
                  <a16:creationId xmlns:a16="http://schemas.microsoft.com/office/drawing/2014/main" id="{39D8BDA3-1163-43D7-9ADC-F2ABE7BEFCDE}"/>
                </a:ext>
              </a:extLst>
            </p:cNvPr>
            <p:cNvSpPr txBox="1"/>
            <p:nvPr/>
          </p:nvSpPr>
          <p:spPr>
            <a:xfrm>
              <a:off x="5612416" y="3027908"/>
              <a:ext cx="1378483" cy="307777"/>
            </a:xfrm>
            <a:prstGeom prst="rect">
              <a:avLst/>
            </a:prstGeom>
            <a:noFill/>
          </p:spPr>
          <p:txBody>
            <a:bodyPr wrap="square" rtlCol="0">
              <a:spAutoFit/>
            </a:bodyPr>
            <a:lstStyle/>
            <a:p>
              <a:r>
                <a:rPr lang="en-US" sz="1400" dirty="0"/>
                <a:t>HE portion</a:t>
              </a:r>
            </a:p>
          </p:txBody>
        </p:sp>
      </p:grpSp>
      <p:sp>
        <p:nvSpPr>
          <p:cNvPr id="11" name="Date Placeholder 1">
            <a:extLst>
              <a:ext uri="{FF2B5EF4-FFF2-40B4-BE49-F238E27FC236}">
                <a16:creationId xmlns:a16="http://schemas.microsoft.com/office/drawing/2014/main" id="{3C6A3875-0C58-44FF-8AA0-A63532015A8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70439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512135"/>
            <a:ext cx="7772400" cy="1066800"/>
          </a:xfrm>
        </p:spPr>
        <p:txBody>
          <a:bodyPr/>
          <a:lstStyle/>
          <a:p>
            <a:r>
              <a:rPr lang="en-US" b="1" dirty="0">
                <a:cs typeface="Intel Clear" panose="020B0604020203020204" pitchFamily="34" charset="0"/>
              </a:rPr>
              <a:t>PHY Level Protection (2/2)</a:t>
            </a:r>
            <a:endParaRPr lang="en-US" b="1" dirty="0"/>
          </a:p>
        </p:txBody>
      </p:sp>
      <p:sp>
        <p:nvSpPr>
          <p:cNvPr id="3" name="Content Placeholder 2"/>
          <p:cNvSpPr>
            <a:spLocks noGrp="1"/>
          </p:cNvSpPr>
          <p:nvPr>
            <p:ph idx="1"/>
          </p:nvPr>
        </p:nvSpPr>
        <p:spPr>
          <a:xfrm>
            <a:off x="338534" y="1390793"/>
            <a:ext cx="8772901" cy="2557520"/>
          </a:xfrm>
        </p:spPr>
        <p:txBody>
          <a:bodyPr>
            <a:noAutofit/>
          </a:bodyPr>
          <a:lstStyle/>
          <a:p>
            <a:r>
              <a:rPr lang="en-US" sz="2200" b="0" dirty="0"/>
              <a:t>Receiver checks whether the channels estimated from multiple sets of sounding symbols are the same</a:t>
            </a:r>
          </a:p>
          <a:p>
            <a:r>
              <a:rPr lang="en-US" sz="2200" b="0" dirty="0"/>
              <a:t>If the attack signal is not the genuine sounding signal, it generates fake channel arrivals widely spread in the time domain. Furthermore, the fake channel arrivals vary from sounding to sounding because the attack signal can’t follow the sounding signal variation consistently</a:t>
            </a:r>
          </a:p>
        </p:txBody>
      </p:sp>
      <p:grpSp>
        <p:nvGrpSpPr>
          <p:cNvPr id="5" name="Group 18452">
            <a:extLst>
              <a:ext uri="{FF2B5EF4-FFF2-40B4-BE49-F238E27FC236}">
                <a16:creationId xmlns:a16="http://schemas.microsoft.com/office/drawing/2014/main" id="{7ECC704D-E087-47BE-8A7D-CDB937F24850}"/>
              </a:ext>
            </a:extLst>
          </p:cNvPr>
          <p:cNvGrpSpPr>
            <a:grpSpLocks/>
          </p:cNvGrpSpPr>
          <p:nvPr/>
        </p:nvGrpSpPr>
        <p:grpSpPr bwMode="auto">
          <a:xfrm>
            <a:off x="279882" y="3885478"/>
            <a:ext cx="8444979" cy="2464536"/>
            <a:chOff x="-867547" y="2018960"/>
            <a:chExt cx="9471995" cy="4855768"/>
          </a:xfrm>
        </p:grpSpPr>
        <p:sp>
          <p:nvSpPr>
            <p:cNvPr id="6" name="TextBox 14">
              <a:extLst>
                <a:ext uri="{FF2B5EF4-FFF2-40B4-BE49-F238E27FC236}">
                  <a16:creationId xmlns:a16="http://schemas.microsoft.com/office/drawing/2014/main" id="{2501F0C5-C691-4A8B-91DB-C3EFBE0A7F4C}"/>
                </a:ext>
              </a:extLst>
            </p:cNvPr>
            <p:cNvSpPr txBox="1">
              <a:spLocks noChangeArrowheads="1"/>
            </p:cNvSpPr>
            <p:nvPr/>
          </p:nvSpPr>
          <p:spPr bwMode="auto">
            <a:xfrm>
              <a:off x="1428749" y="2443330"/>
              <a:ext cx="1487325" cy="54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Spoofed 1</a:t>
              </a:r>
              <a:r>
                <a:rPr lang="en-US" altLang="en-US" sz="1200" b="0" baseline="30000" dirty="0"/>
                <a:t>st</a:t>
              </a:r>
              <a:r>
                <a:rPr lang="en-US" altLang="en-US" sz="1200" b="0" dirty="0"/>
                <a:t> tap</a:t>
              </a:r>
            </a:p>
          </p:txBody>
        </p:sp>
        <p:cxnSp>
          <p:nvCxnSpPr>
            <p:cNvPr id="7" name="Curved Connector 2">
              <a:extLst>
                <a:ext uri="{FF2B5EF4-FFF2-40B4-BE49-F238E27FC236}">
                  <a16:creationId xmlns:a16="http://schemas.microsoft.com/office/drawing/2014/main" id="{15C8E6A4-85D4-4E7A-AF87-A8249E9A104C}"/>
                </a:ext>
              </a:extLst>
            </p:cNvPr>
            <p:cNvCxnSpPr>
              <a:cxnSpLocks noChangeShapeType="1"/>
            </p:cNvCxnSpPr>
            <p:nvPr/>
          </p:nvCxnSpPr>
          <p:spPr bwMode="auto">
            <a:xfrm rot="16200000" flipH="1">
              <a:off x="4873705" y="4910336"/>
              <a:ext cx="414478" cy="376975"/>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5">
              <a:extLst>
                <a:ext uri="{FF2B5EF4-FFF2-40B4-BE49-F238E27FC236}">
                  <a16:creationId xmlns:a16="http://schemas.microsoft.com/office/drawing/2014/main" id="{2E6496DC-B453-4A33-8FB0-EB1FB4505E51}"/>
                </a:ext>
              </a:extLst>
            </p:cNvPr>
            <p:cNvSpPr txBox="1">
              <a:spLocks noChangeArrowheads="1"/>
            </p:cNvSpPr>
            <p:nvPr/>
          </p:nvSpPr>
          <p:spPr bwMode="auto">
            <a:xfrm>
              <a:off x="3637381" y="4582504"/>
              <a:ext cx="1646156" cy="727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b="0"/>
                <a:t>True 1</a:t>
              </a:r>
              <a:r>
                <a:rPr lang="en-US" altLang="en-US" sz="1800" b="0" baseline="30000"/>
                <a:t>st</a:t>
              </a:r>
              <a:r>
                <a:rPr lang="en-US" altLang="en-US" sz="1800" b="0"/>
                <a:t> tap</a:t>
              </a:r>
            </a:p>
          </p:txBody>
        </p:sp>
        <p:cxnSp>
          <p:nvCxnSpPr>
            <p:cNvPr id="9" name="Straight Arrow Connector 3">
              <a:extLst>
                <a:ext uri="{FF2B5EF4-FFF2-40B4-BE49-F238E27FC236}">
                  <a16:creationId xmlns:a16="http://schemas.microsoft.com/office/drawing/2014/main" id="{422228E0-C637-4033-8B89-969370832132}"/>
                </a:ext>
              </a:extLst>
            </p:cNvPr>
            <p:cNvCxnSpPr>
              <a:cxnSpLocks noChangeShapeType="1"/>
            </p:cNvCxnSpPr>
            <p:nvPr/>
          </p:nvCxnSpPr>
          <p:spPr bwMode="auto">
            <a:xfrm>
              <a:off x="2334274" y="6165298"/>
              <a:ext cx="6192688" cy="0"/>
            </a:xfrm>
            <a:prstGeom prst="straightConnector1">
              <a:avLst/>
            </a:prstGeom>
            <a:noFill/>
            <a:ln w="1270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6">
              <a:extLst>
                <a:ext uri="{FF2B5EF4-FFF2-40B4-BE49-F238E27FC236}">
                  <a16:creationId xmlns:a16="http://schemas.microsoft.com/office/drawing/2014/main" id="{5ED3CF2B-9ACD-4A10-8D60-9545FD8BEF9B}"/>
                </a:ext>
              </a:extLst>
            </p:cNvPr>
            <p:cNvCxnSpPr>
              <a:cxnSpLocks noChangeShapeType="1"/>
            </p:cNvCxnSpPr>
            <p:nvPr/>
          </p:nvCxnSpPr>
          <p:spPr bwMode="auto">
            <a:xfrm flipV="1">
              <a:off x="5496441" y="4891585"/>
              <a:ext cx="0" cy="1273717"/>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Arrow Connector 15">
              <a:extLst>
                <a:ext uri="{FF2B5EF4-FFF2-40B4-BE49-F238E27FC236}">
                  <a16:creationId xmlns:a16="http://schemas.microsoft.com/office/drawing/2014/main" id="{ED33B13C-F9EB-4A00-8A47-AD6098F50295}"/>
                </a:ext>
              </a:extLst>
            </p:cNvPr>
            <p:cNvCxnSpPr>
              <a:cxnSpLocks noChangeShapeType="1"/>
            </p:cNvCxnSpPr>
            <p:nvPr/>
          </p:nvCxnSpPr>
          <p:spPr bwMode="auto">
            <a:xfrm flipV="1">
              <a:off x="5723453" y="5251626"/>
              <a:ext cx="0" cy="913675"/>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9">
              <a:extLst>
                <a:ext uri="{FF2B5EF4-FFF2-40B4-BE49-F238E27FC236}">
                  <a16:creationId xmlns:a16="http://schemas.microsoft.com/office/drawing/2014/main" id="{CFF1D067-DE9F-4150-84E4-2895EA1D24D9}"/>
                </a:ext>
              </a:extLst>
            </p:cNvPr>
            <p:cNvCxnSpPr>
              <a:cxnSpLocks noChangeShapeType="1"/>
            </p:cNvCxnSpPr>
            <p:nvPr/>
          </p:nvCxnSpPr>
          <p:spPr bwMode="auto">
            <a:xfrm flipV="1">
              <a:off x="5291405" y="5395641"/>
              <a:ext cx="0" cy="769661"/>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21">
              <a:extLst>
                <a:ext uri="{FF2B5EF4-FFF2-40B4-BE49-F238E27FC236}">
                  <a16:creationId xmlns:a16="http://schemas.microsoft.com/office/drawing/2014/main" id="{C8A9D130-5C7A-4C00-B32D-25B9F39427BC}"/>
                </a:ext>
              </a:extLst>
            </p:cNvPr>
            <p:cNvCxnSpPr>
              <a:cxnSpLocks noChangeShapeType="1"/>
            </p:cNvCxnSpPr>
            <p:nvPr/>
          </p:nvCxnSpPr>
          <p:spPr bwMode="auto">
            <a:xfrm flipV="1">
              <a:off x="6155501" y="5611665"/>
              <a:ext cx="0" cy="553638"/>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23">
              <a:extLst>
                <a:ext uri="{FF2B5EF4-FFF2-40B4-BE49-F238E27FC236}">
                  <a16:creationId xmlns:a16="http://schemas.microsoft.com/office/drawing/2014/main" id="{088EA60A-3C69-4120-B09A-EEC4B5359D1D}"/>
                </a:ext>
              </a:extLst>
            </p:cNvPr>
            <p:cNvCxnSpPr>
              <a:cxnSpLocks noChangeShapeType="1"/>
            </p:cNvCxnSpPr>
            <p:nvPr/>
          </p:nvCxnSpPr>
          <p:spPr bwMode="auto">
            <a:xfrm flipV="1">
              <a:off x="6803573" y="5708463"/>
              <a:ext cx="0" cy="456840"/>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25">
              <a:extLst>
                <a:ext uri="{FF2B5EF4-FFF2-40B4-BE49-F238E27FC236}">
                  <a16:creationId xmlns:a16="http://schemas.microsoft.com/office/drawing/2014/main" id="{7EA92CEA-2E74-4447-B046-C4008E77C398}"/>
                </a:ext>
              </a:extLst>
            </p:cNvPr>
            <p:cNvCxnSpPr>
              <a:cxnSpLocks noChangeShapeType="1"/>
            </p:cNvCxnSpPr>
            <p:nvPr/>
          </p:nvCxnSpPr>
          <p:spPr bwMode="auto">
            <a:xfrm flipV="1">
              <a:off x="7017649" y="5888484"/>
              <a:ext cx="1948" cy="276819"/>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27">
              <a:extLst>
                <a:ext uri="{FF2B5EF4-FFF2-40B4-BE49-F238E27FC236}">
                  <a16:creationId xmlns:a16="http://schemas.microsoft.com/office/drawing/2014/main" id="{F1332879-8197-4411-A9DF-5E8263963260}"/>
                </a:ext>
              </a:extLst>
            </p:cNvPr>
            <p:cNvCxnSpPr>
              <a:cxnSpLocks noChangeShapeType="1"/>
            </p:cNvCxnSpPr>
            <p:nvPr/>
          </p:nvCxnSpPr>
          <p:spPr bwMode="auto">
            <a:xfrm flipV="1">
              <a:off x="7233672" y="5976955"/>
              <a:ext cx="0" cy="188346"/>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30">
              <a:extLst>
                <a:ext uri="{FF2B5EF4-FFF2-40B4-BE49-F238E27FC236}">
                  <a16:creationId xmlns:a16="http://schemas.microsoft.com/office/drawing/2014/main" id="{EE9E21FB-EBB8-4FA4-8599-292A1682AB26}"/>
                </a:ext>
              </a:extLst>
            </p:cNvPr>
            <p:cNvCxnSpPr>
              <a:cxnSpLocks noChangeShapeType="1"/>
            </p:cNvCxnSpPr>
            <p:nvPr/>
          </p:nvCxnSpPr>
          <p:spPr bwMode="auto">
            <a:xfrm flipH="1" flipV="1">
              <a:off x="4571325" y="5888485"/>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31">
              <a:extLst>
                <a:ext uri="{FF2B5EF4-FFF2-40B4-BE49-F238E27FC236}">
                  <a16:creationId xmlns:a16="http://schemas.microsoft.com/office/drawing/2014/main" id="{17A653EC-5F17-49F5-866F-D364C2B1F19F}"/>
                </a:ext>
              </a:extLst>
            </p:cNvPr>
            <p:cNvCxnSpPr>
              <a:cxnSpLocks noChangeShapeType="1"/>
            </p:cNvCxnSpPr>
            <p:nvPr/>
          </p:nvCxnSpPr>
          <p:spPr bwMode="auto">
            <a:xfrm flipH="1" flipV="1">
              <a:off x="4813246" y="5888484"/>
              <a:ext cx="974" cy="27682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32">
              <a:extLst>
                <a:ext uri="{FF2B5EF4-FFF2-40B4-BE49-F238E27FC236}">
                  <a16:creationId xmlns:a16="http://schemas.microsoft.com/office/drawing/2014/main" id="{2394F25C-C1FE-4E93-B858-65A742389EEF}"/>
                </a:ext>
              </a:extLst>
            </p:cNvPr>
            <p:cNvCxnSpPr>
              <a:cxnSpLocks noChangeShapeType="1"/>
            </p:cNvCxnSpPr>
            <p:nvPr/>
          </p:nvCxnSpPr>
          <p:spPr bwMode="auto">
            <a:xfrm flipV="1">
              <a:off x="5030243" y="5976955"/>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36">
              <a:extLst>
                <a:ext uri="{FF2B5EF4-FFF2-40B4-BE49-F238E27FC236}">
                  <a16:creationId xmlns:a16="http://schemas.microsoft.com/office/drawing/2014/main" id="{FC814AEB-5FBC-4429-9A2A-56492CAAD1DF}"/>
                </a:ext>
              </a:extLst>
            </p:cNvPr>
            <p:cNvCxnSpPr>
              <a:cxnSpLocks noChangeShapeType="1"/>
            </p:cNvCxnSpPr>
            <p:nvPr/>
          </p:nvCxnSpPr>
          <p:spPr bwMode="auto">
            <a:xfrm flipH="1" flipV="1">
              <a:off x="3851245" y="588848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37">
              <a:extLst>
                <a:ext uri="{FF2B5EF4-FFF2-40B4-BE49-F238E27FC236}">
                  <a16:creationId xmlns:a16="http://schemas.microsoft.com/office/drawing/2014/main" id="{99A47B99-4AF0-475A-B470-CBFF9448F20B}"/>
                </a:ext>
              </a:extLst>
            </p:cNvPr>
            <p:cNvCxnSpPr>
              <a:cxnSpLocks noChangeShapeType="1"/>
            </p:cNvCxnSpPr>
            <p:nvPr/>
          </p:nvCxnSpPr>
          <p:spPr bwMode="auto">
            <a:xfrm flipH="1" flipV="1">
              <a:off x="4093166" y="5888481"/>
              <a:ext cx="974" cy="27682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38">
              <a:extLst>
                <a:ext uri="{FF2B5EF4-FFF2-40B4-BE49-F238E27FC236}">
                  <a16:creationId xmlns:a16="http://schemas.microsoft.com/office/drawing/2014/main" id="{000B1F2F-F899-468F-AD20-F8915CCF55F7}"/>
                </a:ext>
              </a:extLst>
            </p:cNvPr>
            <p:cNvCxnSpPr>
              <a:cxnSpLocks noChangeShapeType="1"/>
            </p:cNvCxnSpPr>
            <p:nvPr/>
          </p:nvCxnSpPr>
          <p:spPr bwMode="auto">
            <a:xfrm flipV="1">
              <a:off x="4310163" y="5976952"/>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39">
              <a:extLst>
                <a:ext uri="{FF2B5EF4-FFF2-40B4-BE49-F238E27FC236}">
                  <a16:creationId xmlns:a16="http://schemas.microsoft.com/office/drawing/2014/main" id="{54262B85-4B21-42C0-B78C-C66C0FEE3D6A}"/>
                </a:ext>
              </a:extLst>
            </p:cNvPr>
            <p:cNvCxnSpPr>
              <a:cxnSpLocks noChangeShapeType="1"/>
            </p:cNvCxnSpPr>
            <p:nvPr/>
          </p:nvCxnSpPr>
          <p:spPr bwMode="auto">
            <a:xfrm flipH="1" flipV="1">
              <a:off x="3602546" y="5888485"/>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40">
              <a:extLst>
                <a:ext uri="{FF2B5EF4-FFF2-40B4-BE49-F238E27FC236}">
                  <a16:creationId xmlns:a16="http://schemas.microsoft.com/office/drawing/2014/main" id="{6B16DEC5-6260-453E-9477-8DD24A27E866}"/>
                </a:ext>
              </a:extLst>
            </p:cNvPr>
            <p:cNvCxnSpPr>
              <a:cxnSpLocks noChangeShapeType="1"/>
            </p:cNvCxnSpPr>
            <p:nvPr/>
          </p:nvCxnSpPr>
          <p:spPr bwMode="auto">
            <a:xfrm flipH="1" flipV="1">
              <a:off x="2882466" y="5976952"/>
              <a:ext cx="2"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41">
              <a:extLst>
                <a:ext uri="{FF2B5EF4-FFF2-40B4-BE49-F238E27FC236}">
                  <a16:creationId xmlns:a16="http://schemas.microsoft.com/office/drawing/2014/main" id="{2ECA76E1-FB59-4A90-830C-3A607B448985}"/>
                </a:ext>
              </a:extLst>
            </p:cNvPr>
            <p:cNvCxnSpPr>
              <a:cxnSpLocks noChangeShapeType="1"/>
            </p:cNvCxnSpPr>
            <p:nvPr/>
          </p:nvCxnSpPr>
          <p:spPr bwMode="auto">
            <a:xfrm flipV="1">
              <a:off x="3125361" y="5976952"/>
              <a:ext cx="0" cy="188349"/>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42">
              <a:extLst>
                <a:ext uri="{FF2B5EF4-FFF2-40B4-BE49-F238E27FC236}">
                  <a16:creationId xmlns:a16="http://schemas.microsoft.com/office/drawing/2014/main" id="{0AE53CBC-6EFB-4A2C-ACB1-280BC222A2EC}"/>
                </a:ext>
              </a:extLst>
            </p:cNvPr>
            <p:cNvCxnSpPr>
              <a:cxnSpLocks noChangeShapeType="1"/>
            </p:cNvCxnSpPr>
            <p:nvPr/>
          </p:nvCxnSpPr>
          <p:spPr bwMode="auto">
            <a:xfrm flipH="1" flipV="1">
              <a:off x="3338482" y="5976952"/>
              <a:ext cx="2902" cy="188347"/>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47">
              <a:extLst>
                <a:ext uri="{FF2B5EF4-FFF2-40B4-BE49-F238E27FC236}">
                  <a16:creationId xmlns:a16="http://schemas.microsoft.com/office/drawing/2014/main" id="{0DF4CE5B-CF91-4C7B-A586-AA9F2D5B101B}"/>
                </a:ext>
              </a:extLst>
            </p:cNvPr>
            <p:cNvCxnSpPr>
              <a:cxnSpLocks noChangeShapeType="1"/>
            </p:cNvCxnSpPr>
            <p:nvPr/>
          </p:nvCxnSpPr>
          <p:spPr bwMode="auto">
            <a:xfrm>
              <a:off x="2450925" y="6027637"/>
              <a:ext cx="6153523" cy="2471"/>
            </a:xfrm>
            <a:prstGeom prst="line">
              <a:avLst/>
            </a:prstGeom>
            <a:noFill/>
            <a:ln w="12700" algn="ctr">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50">
              <a:extLst>
                <a:ext uri="{FF2B5EF4-FFF2-40B4-BE49-F238E27FC236}">
                  <a16:creationId xmlns:a16="http://schemas.microsoft.com/office/drawing/2014/main" id="{77B778AF-6EC1-44B2-A0B3-4F7D6007D965}"/>
                </a:ext>
              </a:extLst>
            </p:cNvPr>
            <p:cNvSpPr txBox="1">
              <a:spLocks noChangeArrowheads="1"/>
            </p:cNvSpPr>
            <p:nvPr/>
          </p:nvSpPr>
          <p:spPr bwMode="auto">
            <a:xfrm>
              <a:off x="1267178" y="5676273"/>
              <a:ext cx="1339064"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Noise level</a:t>
              </a:r>
            </a:p>
          </p:txBody>
        </p:sp>
        <p:cxnSp>
          <p:nvCxnSpPr>
            <p:cNvPr id="29" name="Straight Arrow Connector 56">
              <a:extLst>
                <a:ext uri="{FF2B5EF4-FFF2-40B4-BE49-F238E27FC236}">
                  <a16:creationId xmlns:a16="http://schemas.microsoft.com/office/drawing/2014/main" id="{E149850D-3593-4349-BC0E-0386474779A9}"/>
                </a:ext>
              </a:extLst>
            </p:cNvPr>
            <p:cNvCxnSpPr>
              <a:cxnSpLocks noChangeShapeType="1"/>
            </p:cNvCxnSpPr>
            <p:nvPr/>
          </p:nvCxnSpPr>
          <p:spPr bwMode="auto">
            <a:xfrm flipH="1" flipV="1">
              <a:off x="7751752" y="588848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Arrow Connector 57">
              <a:extLst>
                <a:ext uri="{FF2B5EF4-FFF2-40B4-BE49-F238E27FC236}">
                  <a16:creationId xmlns:a16="http://schemas.microsoft.com/office/drawing/2014/main" id="{440C95A7-1AA0-4124-B997-CED221BC01B1}"/>
                </a:ext>
              </a:extLst>
            </p:cNvPr>
            <p:cNvCxnSpPr>
              <a:cxnSpLocks noChangeShapeType="1"/>
            </p:cNvCxnSpPr>
            <p:nvPr/>
          </p:nvCxnSpPr>
          <p:spPr bwMode="auto">
            <a:xfrm flipV="1">
              <a:off x="7974250" y="5987862"/>
              <a:ext cx="3724" cy="17743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58">
              <a:extLst>
                <a:ext uri="{FF2B5EF4-FFF2-40B4-BE49-F238E27FC236}">
                  <a16:creationId xmlns:a16="http://schemas.microsoft.com/office/drawing/2014/main" id="{0B3FE55D-9C68-4152-8C13-EF161BB8B2B6}"/>
                </a:ext>
              </a:extLst>
            </p:cNvPr>
            <p:cNvCxnSpPr>
              <a:cxnSpLocks noChangeShapeType="1"/>
            </p:cNvCxnSpPr>
            <p:nvPr/>
          </p:nvCxnSpPr>
          <p:spPr bwMode="auto">
            <a:xfrm flipV="1">
              <a:off x="8210670" y="5976952"/>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59">
              <a:extLst>
                <a:ext uri="{FF2B5EF4-FFF2-40B4-BE49-F238E27FC236}">
                  <a16:creationId xmlns:a16="http://schemas.microsoft.com/office/drawing/2014/main" id="{F93717E8-D33C-4CE5-B657-FA00A641B621}"/>
                </a:ext>
              </a:extLst>
            </p:cNvPr>
            <p:cNvCxnSpPr>
              <a:cxnSpLocks noChangeShapeType="1"/>
            </p:cNvCxnSpPr>
            <p:nvPr/>
          </p:nvCxnSpPr>
          <p:spPr bwMode="auto">
            <a:xfrm flipV="1">
              <a:off x="7535729" y="6026890"/>
              <a:ext cx="0" cy="13840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Curved Connector 75">
              <a:extLst>
                <a:ext uri="{FF2B5EF4-FFF2-40B4-BE49-F238E27FC236}">
                  <a16:creationId xmlns:a16="http://schemas.microsoft.com/office/drawing/2014/main" id="{DDB510E7-9B0D-4DCE-8C5E-52EF60F37882}"/>
                </a:ext>
              </a:extLst>
            </p:cNvPr>
            <p:cNvCxnSpPr>
              <a:cxnSpLocks noChangeShapeType="1"/>
            </p:cNvCxnSpPr>
            <p:nvPr/>
          </p:nvCxnSpPr>
          <p:spPr bwMode="auto">
            <a:xfrm rot="16200000" flipH="1">
              <a:off x="4873030" y="2366963"/>
              <a:ext cx="414478" cy="376975"/>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76">
              <a:extLst>
                <a:ext uri="{FF2B5EF4-FFF2-40B4-BE49-F238E27FC236}">
                  <a16:creationId xmlns:a16="http://schemas.microsoft.com/office/drawing/2014/main" id="{E18372B9-A21E-4ED9-8893-4979D8A2EE86}"/>
                </a:ext>
              </a:extLst>
            </p:cNvPr>
            <p:cNvSpPr txBox="1">
              <a:spLocks noChangeArrowheads="1"/>
            </p:cNvSpPr>
            <p:nvPr/>
          </p:nvSpPr>
          <p:spPr bwMode="auto">
            <a:xfrm>
              <a:off x="3686029" y="2018960"/>
              <a:ext cx="1334940"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True 1</a:t>
              </a:r>
              <a:r>
                <a:rPr lang="en-US" altLang="en-US" sz="1400" b="0" baseline="30000" dirty="0"/>
                <a:t>st</a:t>
              </a:r>
              <a:r>
                <a:rPr lang="en-US" altLang="en-US" sz="1400" b="0" dirty="0"/>
                <a:t> tap</a:t>
              </a:r>
            </a:p>
          </p:txBody>
        </p:sp>
        <p:cxnSp>
          <p:nvCxnSpPr>
            <p:cNvPr id="35" name="Curved Connector 77">
              <a:extLst>
                <a:ext uri="{FF2B5EF4-FFF2-40B4-BE49-F238E27FC236}">
                  <a16:creationId xmlns:a16="http://schemas.microsoft.com/office/drawing/2014/main" id="{B0EFCDCD-4594-4BFA-865B-7A18066CFBEA}"/>
                </a:ext>
              </a:extLst>
            </p:cNvPr>
            <p:cNvCxnSpPr>
              <a:cxnSpLocks noChangeShapeType="1"/>
            </p:cNvCxnSpPr>
            <p:nvPr/>
          </p:nvCxnSpPr>
          <p:spPr bwMode="auto">
            <a:xfrm flipV="1">
              <a:off x="2901035" y="2556442"/>
              <a:ext cx="644936" cy="305170"/>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78">
              <a:extLst>
                <a:ext uri="{FF2B5EF4-FFF2-40B4-BE49-F238E27FC236}">
                  <a16:creationId xmlns:a16="http://schemas.microsoft.com/office/drawing/2014/main" id="{13EA6D06-422B-4BE6-B1E1-65E984C10B9F}"/>
                </a:ext>
              </a:extLst>
            </p:cNvPr>
            <p:cNvCxnSpPr>
              <a:cxnSpLocks noChangeShapeType="1"/>
            </p:cNvCxnSpPr>
            <p:nvPr/>
          </p:nvCxnSpPr>
          <p:spPr bwMode="auto">
            <a:xfrm>
              <a:off x="2333599" y="3621925"/>
              <a:ext cx="6192688" cy="0"/>
            </a:xfrm>
            <a:prstGeom prst="straightConnector1">
              <a:avLst/>
            </a:prstGeom>
            <a:noFill/>
            <a:ln w="1270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79">
              <a:extLst>
                <a:ext uri="{FF2B5EF4-FFF2-40B4-BE49-F238E27FC236}">
                  <a16:creationId xmlns:a16="http://schemas.microsoft.com/office/drawing/2014/main" id="{12A43568-5100-402C-A686-8DE56E8D5735}"/>
                </a:ext>
              </a:extLst>
            </p:cNvPr>
            <p:cNvCxnSpPr>
              <a:cxnSpLocks noChangeShapeType="1"/>
            </p:cNvCxnSpPr>
            <p:nvPr/>
          </p:nvCxnSpPr>
          <p:spPr bwMode="auto">
            <a:xfrm flipV="1">
              <a:off x="5495766" y="2348212"/>
              <a:ext cx="0" cy="1273717"/>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80">
              <a:extLst>
                <a:ext uri="{FF2B5EF4-FFF2-40B4-BE49-F238E27FC236}">
                  <a16:creationId xmlns:a16="http://schemas.microsoft.com/office/drawing/2014/main" id="{0A320205-0D06-4948-BB8B-83EBC5FEC6CB}"/>
                </a:ext>
              </a:extLst>
            </p:cNvPr>
            <p:cNvCxnSpPr>
              <a:cxnSpLocks noChangeShapeType="1"/>
            </p:cNvCxnSpPr>
            <p:nvPr/>
          </p:nvCxnSpPr>
          <p:spPr bwMode="auto">
            <a:xfrm flipV="1">
              <a:off x="5722778" y="2708253"/>
              <a:ext cx="0" cy="913675"/>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81">
              <a:extLst>
                <a:ext uri="{FF2B5EF4-FFF2-40B4-BE49-F238E27FC236}">
                  <a16:creationId xmlns:a16="http://schemas.microsoft.com/office/drawing/2014/main" id="{FF0126F3-6BAB-4A5C-9DA0-EFD615DB28F5}"/>
                </a:ext>
              </a:extLst>
            </p:cNvPr>
            <p:cNvCxnSpPr>
              <a:cxnSpLocks noChangeShapeType="1"/>
            </p:cNvCxnSpPr>
            <p:nvPr/>
          </p:nvCxnSpPr>
          <p:spPr bwMode="auto">
            <a:xfrm flipV="1">
              <a:off x="5290730" y="2852268"/>
              <a:ext cx="0" cy="769661"/>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82">
              <a:extLst>
                <a:ext uri="{FF2B5EF4-FFF2-40B4-BE49-F238E27FC236}">
                  <a16:creationId xmlns:a16="http://schemas.microsoft.com/office/drawing/2014/main" id="{A1550006-483B-4285-8D6B-152FA03A9B9A}"/>
                </a:ext>
              </a:extLst>
            </p:cNvPr>
            <p:cNvCxnSpPr>
              <a:cxnSpLocks noChangeShapeType="1"/>
            </p:cNvCxnSpPr>
            <p:nvPr/>
          </p:nvCxnSpPr>
          <p:spPr bwMode="auto">
            <a:xfrm flipV="1">
              <a:off x="6154826" y="3068292"/>
              <a:ext cx="0" cy="553638"/>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Arrow Connector 83">
              <a:extLst>
                <a:ext uri="{FF2B5EF4-FFF2-40B4-BE49-F238E27FC236}">
                  <a16:creationId xmlns:a16="http://schemas.microsoft.com/office/drawing/2014/main" id="{AEE60BB3-630D-4BF1-9734-A1256B51A577}"/>
                </a:ext>
              </a:extLst>
            </p:cNvPr>
            <p:cNvCxnSpPr>
              <a:cxnSpLocks noChangeShapeType="1"/>
            </p:cNvCxnSpPr>
            <p:nvPr/>
          </p:nvCxnSpPr>
          <p:spPr bwMode="auto">
            <a:xfrm flipV="1">
              <a:off x="6802898" y="3165090"/>
              <a:ext cx="0" cy="456840"/>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84">
              <a:extLst>
                <a:ext uri="{FF2B5EF4-FFF2-40B4-BE49-F238E27FC236}">
                  <a16:creationId xmlns:a16="http://schemas.microsoft.com/office/drawing/2014/main" id="{E81934E5-C5E3-44CF-916A-F0477B9E0E8F}"/>
                </a:ext>
              </a:extLst>
            </p:cNvPr>
            <p:cNvCxnSpPr>
              <a:cxnSpLocks noChangeShapeType="1"/>
            </p:cNvCxnSpPr>
            <p:nvPr/>
          </p:nvCxnSpPr>
          <p:spPr bwMode="auto">
            <a:xfrm flipV="1">
              <a:off x="7016974" y="3345111"/>
              <a:ext cx="1948" cy="276819"/>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85">
              <a:extLst>
                <a:ext uri="{FF2B5EF4-FFF2-40B4-BE49-F238E27FC236}">
                  <a16:creationId xmlns:a16="http://schemas.microsoft.com/office/drawing/2014/main" id="{B81FF122-1AC7-4B7A-BE7E-AD1BAAD20829}"/>
                </a:ext>
              </a:extLst>
            </p:cNvPr>
            <p:cNvCxnSpPr>
              <a:cxnSpLocks noChangeShapeType="1"/>
            </p:cNvCxnSpPr>
            <p:nvPr/>
          </p:nvCxnSpPr>
          <p:spPr bwMode="auto">
            <a:xfrm flipV="1">
              <a:off x="7232997" y="3433582"/>
              <a:ext cx="0" cy="188346"/>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89">
              <a:extLst>
                <a:ext uri="{FF2B5EF4-FFF2-40B4-BE49-F238E27FC236}">
                  <a16:creationId xmlns:a16="http://schemas.microsoft.com/office/drawing/2014/main" id="{F2CE2E96-D5E0-4D74-AE60-49C0369ABCC4}"/>
                </a:ext>
              </a:extLst>
            </p:cNvPr>
            <p:cNvCxnSpPr>
              <a:cxnSpLocks noChangeShapeType="1"/>
            </p:cNvCxnSpPr>
            <p:nvPr/>
          </p:nvCxnSpPr>
          <p:spPr bwMode="auto">
            <a:xfrm flipV="1">
              <a:off x="3850572" y="3221690"/>
              <a:ext cx="3326" cy="400235"/>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90">
              <a:extLst>
                <a:ext uri="{FF2B5EF4-FFF2-40B4-BE49-F238E27FC236}">
                  <a16:creationId xmlns:a16="http://schemas.microsoft.com/office/drawing/2014/main" id="{073546B6-D850-4E1A-8714-A0AE2B01BCF6}"/>
                </a:ext>
              </a:extLst>
            </p:cNvPr>
            <p:cNvCxnSpPr>
              <a:cxnSpLocks noChangeShapeType="1"/>
            </p:cNvCxnSpPr>
            <p:nvPr/>
          </p:nvCxnSpPr>
          <p:spPr bwMode="auto">
            <a:xfrm flipV="1">
              <a:off x="4099657" y="3088690"/>
              <a:ext cx="0" cy="53323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91">
              <a:extLst>
                <a:ext uri="{FF2B5EF4-FFF2-40B4-BE49-F238E27FC236}">
                  <a16:creationId xmlns:a16="http://schemas.microsoft.com/office/drawing/2014/main" id="{F989E644-85EC-49B7-A296-19BFEC6FC49F}"/>
                </a:ext>
              </a:extLst>
            </p:cNvPr>
            <p:cNvCxnSpPr>
              <a:cxnSpLocks noChangeShapeType="1"/>
            </p:cNvCxnSpPr>
            <p:nvPr/>
          </p:nvCxnSpPr>
          <p:spPr bwMode="auto">
            <a:xfrm flipV="1">
              <a:off x="4309488" y="3433579"/>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92">
              <a:extLst>
                <a:ext uri="{FF2B5EF4-FFF2-40B4-BE49-F238E27FC236}">
                  <a16:creationId xmlns:a16="http://schemas.microsoft.com/office/drawing/2014/main" id="{7ECFA0DC-B599-459B-9CBF-3920AEBF23CF}"/>
                </a:ext>
              </a:extLst>
            </p:cNvPr>
            <p:cNvCxnSpPr>
              <a:cxnSpLocks noChangeShapeType="1"/>
            </p:cNvCxnSpPr>
            <p:nvPr/>
          </p:nvCxnSpPr>
          <p:spPr bwMode="auto">
            <a:xfrm flipV="1">
              <a:off x="3601873" y="2555450"/>
              <a:ext cx="6777" cy="1066478"/>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96">
              <a:extLst>
                <a:ext uri="{FF2B5EF4-FFF2-40B4-BE49-F238E27FC236}">
                  <a16:creationId xmlns:a16="http://schemas.microsoft.com/office/drawing/2014/main" id="{AC1A4913-7AE5-4B7A-ACCC-59CFCDE7582F}"/>
                </a:ext>
              </a:extLst>
            </p:cNvPr>
            <p:cNvCxnSpPr>
              <a:cxnSpLocks noChangeShapeType="1"/>
            </p:cNvCxnSpPr>
            <p:nvPr/>
          </p:nvCxnSpPr>
          <p:spPr bwMode="auto">
            <a:xfrm>
              <a:off x="2450250" y="3484264"/>
              <a:ext cx="6153523" cy="2471"/>
            </a:xfrm>
            <a:prstGeom prst="line">
              <a:avLst/>
            </a:prstGeom>
            <a:noFill/>
            <a:ln w="12700" algn="ctr">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97">
              <a:extLst>
                <a:ext uri="{FF2B5EF4-FFF2-40B4-BE49-F238E27FC236}">
                  <a16:creationId xmlns:a16="http://schemas.microsoft.com/office/drawing/2014/main" id="{0798F4FE-0513-4587-A7D1-144DED3339DC}"/>
                </a:ext>
              </a:extLst>
            </p:cNvPr>
            <p:cNvSpPr txBox="1">
              <a:spLocks noChangeArrowheads="1"/>
            </p:cNvSpPr>
            <p:nvPr/>
          </p:nvSpPr>
          <p:spPr bwMode="auto">
            <a:xfrm>
              <a:off x="1227008" y="3068291"/>
              <a:ext cx="1339064"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Noise level</a:t>
              </a:r>
            </a:p>
          </p:txBody>
        </p:sp>
        <p:cxnSp>
          <p:nvCxnSpPr>
            <p:cNvPr id="50" name="Straight Arrow Connector 108">
              <a:extLst>
                <a:ext uri="{FF2B5EF4-FFF2-40B4-BE49-F238E27FC236}">
                  <a16:creationId xmlns:a16="http://schemas.microsoft.com/office/drawing/2014/main" id="{31E54800-F144-4AE6-BF38-5B16954C5C56}"/>
                </a:ext>
              </a:extLst>
            </p:cNvPr>
            <p:cNvCxnSpPr>
              <a:cxnSpLocks noChangeShapeType="1"/>
            </p:cNvCxnSpPr>
            <p:nvPr/>
          </p:nvCxnSpPr>
          <p:spPr bwMode="auto">
            <a:xfrm flipH="1" flipV="1">
              <a:off x="6377002" y="587727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109">
              <a:extLst>
                <a:ext uri="{FF2B5EF4-FFF2-40B4-BE49-F238E27FC236}">
                  <a16:creationId xmlns:a16="http://schemas.microsoft.com/office/drawing/2014/main" id="{5E2CFB88-0F5E-4EE7-AB2B-DC8D11A4E9C0}"/>
                </a:ext>
              </a:extLst>
            </p:cNvPr>
            <p:cNvCxnSpPr>
              <a:cxnSpLocks noChangeShapeType="1"/>
            </p:cNvCxnSpPr>
            <p:nvPr/>
          </p:nvCxnSpPr>
          <p:spPr bwMode="auto">
            <a:xfrm flipV="1">
              <a:off x="6599500" y="5976652"/>
              <a:ext cx="3724" cy="17743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Left Brace 18448">
              <a:extLst>
                <a:ext uri="{FF2B5EF4-FFF2-40B4-BE49-F238E27FC236}">
                  <a16:creationId xmlns:a16="http://schemas.microsoft.com/office/drawing/2014/main" id="{C8F0B477-5DB0-438C-885B-6840E5E92A83}"/>
                </a:ext>
              </a:extLst>
            </p:cNvPr>
            <p:cNvSpPr>
              <a:spLocks/>
            </p:cNvSpPr>
            <p:nvPr/>
          </p:nvSpPr>
          <p:spPr bwMode="auto">
            <a:xfrm>
              <a:off x="1076348" y="2048474"/>
              <a:ext cx="183284" cy="1740566"/>
            </a:xfrm>
            <a:prstGeom prst="leftBrace">
              <a:avLst>
                <a:gd name="adj1" fmla="val 8353"/>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3" name="TextBox 18449">
              <a:extLst>
                <a:ext uri="{FF2B5EF4-FFF2-40B4-BE49-F238E27FC236}">
                  <a16:creationId xmlns:a16="http://schemas.microsoft.com/office/drawing/2014/main" id="{65B6D205-B52D-48F0-93AB-87BC326C00B6}"/>
                </a:ext>
              </a:extLst>
            </p:cNvPr>
            <p:cNvSpPr txBox="1">
              <a:spLocks noChangeArrowheads="1"/>
            </p:cNvSpPr>
            <p:nvPr/>
          </p:nvSpPr>
          <p:spPr bwMode="auto">
            <a:xfrm>
              <a:off x="-801762" y="2476633"/>
              <a:ext cx="2002716" cy="103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With Legacy LTF symbols</a:t>
              </a:r>
            </a:p>
          </p:txBody>
        </p:sp>
        <p:sp>
          <p:nvSpPr>
            <p:cNvPr id="54" name="Left Brace 113">
              <a:extLst>
                <a:ext uri="{FF2B5EF4-FFF2-40B4-BE49-F238E27FC236}">
                  <a16:creationId xmlns:a16="http://schemas.microsoft.com/office/drawing/2014/main" id="{10C2084C-94D1-49F4-BAD7-357C566DC891}"/>
                </a:ext>
              </a:extLst>
            </p:cNvPr>
            <p:cNvSpPr>
              <a:spLocks/>
            </p:cNvSpPr>
            <p:nvPr/>
          </p:nvSpPr>
          <p:spPr bwMode="auto">
            <a:xfrm>
              <a:off x="1068720" y="4582504"/>
              <a:ext cx="190912" cy="1671146"/>
            </a:xfrm>
            <a:prstGeom prst="leftBrace">
              <a:avLst>
                <a:gd name="adj1" fmla="val 8348"/>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5" name="TextBox 114">
              <a:extLst>
                <a:ext uri="{FF2B5EF4-FFF2-40B4-BE49-F238E27FC236}">
                  <a16:creationId xmlns:a16="http://schemas.microsoft.com/office/drawing/2014/main" id="{80B7DFD1-17F5-436B-B4F2-1445BE09221C}"/>
                </a:ext>
              </a:extLst>
            </p:cNvPr>
            <p:cNvSpPr txBox="1">
              <a:spLocks noChangeArrowheads="1"/>
            </p:cNvSpPr>
            <p:nvPr/>
          </p:nvSpPr>
          <p:spPr bwMode="auto">
            <a:xfrm>
              <a:off x="-867547" y="4846292"/>
              <a:ext cx="2427733" cy="103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With random sounding symbols</a:t>
              </a:r>
            </a:p>
          </p:txBody>
        </p:sp>
        <p:sp>
          <p:nvSpPr>
            <p:cNvPr id="56" name="Left Brace 18450">
              <a:extLst>
                <a:ext uri="{FF2B5EF4-FFF2-40B4-BE49-F238E27FC236}">
                  <a16:creationId xmlns:a16="http://schemas.microsoft.com/office/drawing/2014/main" id="{3E370E30-1B7B-484D-A202-CAD4EADFA44A}"/>
                </a:ext>
              </a:extLst>
            </p:cNvPr>
            <p:cNvSpPr>
              <a:spLocks/>
            </p:cNvSpPr>
            <p:nvPr/>
          </p:nvSpPr>
          <p:spPr bwMode="auto">
            <a:xfrm rot="-5400000">
              <a:off x="3872235" y="3308486"/>
              <a:ext cx="162343" cy="853108"/>
            </a:xfrm>
            <a:prstGeom prst="leftBrace">
              <a:avLst>
                <a:gd name="adj1" fmla="val 8345"/>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7" name="TextBox 18451">
              <a:extLst>
                <a:ext uri="{FF2B5EF4-FFF2-40B4-BE49-F238E27FC236}">
                  <a16:creationId xmlns:a16="http://schemas.microsoft.com/office/drawing/2014/main" id="{EDAEFC04-910C-4A77-B457-75A590899A9B}"/>
                </a:ext>
              </a:extLst>
            </p:cNvPr>
            <p:cNvSpPr txBox="1">
              <a:spLocks noChangeArrowheads="1"/>
            </p:cNvSpPr>
            <p:nvPr/>
          </p:nvSpPr>
          <p:spPr bwMode="auto">
            <a:xfrm>
              <a:off x="2731486" y="3757028"/>
              <a:ext cx="4014187"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solidFill>
                    <a:srgbClr val="C00000"/>
                  </a:solidFill>
                </a:rPr>
                <a:t>Concentrated, high power spoofed taps</a:t>
              </a:r>
            </a:p>
          </p:txBody>
        </p:sp>
        <p:sp>
          <p:nvSpPr>
            <p:cNvPr id="58" name="Left Brace 117">
              <a:extLst>
                <a:ext uri="{FF2B5EF4-FFF2-40B4-BE49-F238E27FC236}">
                  <a16:creationId xmlns:a16="http://schemas.microsoft.com/office/drawing/2014/main" id="{C4D308D7-931F-4A0F-AD8A-8E0D3A415CFF}"/>
                </a:ext>
              </a:extLst>
            </p:cNvPr>
            <p:cNvSpPr>
              <a:spLocks/>
            </p:cNvSpPr>
            <p:nvPr/>
          </p:nvSpPr>
          <p:spPr bwMode="auto">
            <a:xfrm rot="-5400000">
              <a:off x="3875687" y="5076904"/>
              <a:ext cx="128177" cy="2416577"/>
            </a:xfrm>
            <a:prstGeom prst="leftBrace">
              <a:avLst>
                <a:gd name="adj1" fmla="val 8292"/>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9" name="TextBox 118">
              <a:extLst>
                <a:ext uri="{FF2B5EF4-FFF2-40B4-BE49-F238E27FC236}">
                  <a16:creationId xmlns:a16="http://schemas.microsoft.com/office/drawing/2014/main" id="{6CEE3A57-1693-41A5-A564-04CD9CC7C681}"/>
                </a:ext>
              </a:extLst>
            </p:cNvPr>
            <p:cNvSpPr txBox="1">
              <a:spLocks noChangeArrowheads="1"/>
            </p:cNvSpPr>
            <p:nvPr/>
          </p:nvSpPr>
          <p:spPr bwMode="auto">
            <a:xfrm>
              <a:off x="1447013" y="6268328"/>
              <a:ext cx="4590316"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solidFill>
                    <a:srgbClr val="C00000"/>
                  </a:solidFill>
                </a:rPr>
                <a:t>Suppressed, low power spoofed taps</a:t>
              </a:r>
            </a:p>
          </p:txBody>
        </p:sp>
      </p:grpSp>
      <p:sp>
        <p:nvSpPr>
          <p:cNvPr id="60" name="Date Placeholder 1">
            <a:extLst>
              <a:ext uri="{FF2B5EF4-FFF2-40B4-BE49-F238E27FC236}">
                <a16:creationId xmlns:a16="http://schemas.microsoft.com/office/drawing/2014/main" id="{7AADAFA6-1756-4E5C-B331-6CAD2ACED1B1}"/>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42491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7972"/>
            <a:ext cx="7772400" cy="1066800"/>
          </a:xfrm>
        </p:spPr>
        <p:txBody>
          <a:bodyPr/>
          <a:lstStyle/>
          <a:p>
            <a:r>
              <a:rPr lang="en-US" b="1" dirty="0"/>
              <a:t>Brute Force Attack</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395536" y="1523949"/>
            <a:ext cx="8496944" cy="1593179"/>
          </a:xfrm>
        </p:spPr>
        <p:txBody>
          <a:bodyPr>
            <a:noAutofit/>
          </a:bodyPr>
          <a:lstStyle/>
          <a:p>
            <a:r>
              <a:rPr lang="en-US" sz="2400" b="0" dirty="0"/>
              <a:t>Attacker detects which sounding signal is being sent by analyzing the beginning portion of the signal</a:t>
            </a:r>
          </a:p>
          <a:p>
            <a:r>
              <a:rPr lang="en-US" sz="2400" b="0" dirty="0"/>
              <a:t>Once detected, attacker sends the remaining portion of the sounding signal ahead of the genuine transmitter </a:t>
            </a:r>
          </a:p>
        </p:txBody>
      </p:sp>
      <p:sp>
        <p:nvSpPr>
          <p:cNvPr id="22" name="Rectangle 21">
            <a:extLst>
              <a:ext uri="{FF2B5EF4-FFF2-40B4-BE49-F238E27FC236}">
                <a16:creationId xmlns:a16="http://schemas.microsoft.com/office/drawing/2014/main" id="{0DBAB328-45F0-4AD6-8722-AE4E2E6EDB64}"/>
              </a:ext>
            </a:extLst>
          </p:cNvPr>
          <p:cNvSpPr/>
          <p:nvPr/>
        </p:nvSpPr>
        <p:spPr>
          <a:xfrm>
            <a:off x="2914878" y="5780862"/>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2x10</a:t>
            </a:r>
            <a:r>
              <a:rPr lang="en-US" sz="1400" i="1" baseline="30000" dirty="0"/>
              <a:t>9</a:t>
            </a:r>
            <a:r>
              <a:rPr lang="en-US" sz="1400" dirty="0"/>
              <a:t>)</a:t>
            </a:r>
          </a:p>
        </p:txBody>
      </p:sp>
      <p:sp>
        <p:nvSpPr>
          <p:cNvPr id="23" name="Rectangle 22">
            <a:extLst>
              <a:ext uri="{FF2B5EF4-FFF2-40B4-BE49-F238E27FC236}">
                <a16:creationId xmlns:a16="http://schemas.microsoft.com/office/drawing/2014/main" id="{62C6A239-DDBD-4BF9-87B8-535AE1DC21F2}"/>
              </a:ext>
            </a:extLst>
          </p:cNvPr>
          <p:cNvSpPr/>
          <p:nvPr/>
        </p:nvSpPr>
        <p:spPr>
          <a:xfrm>
            <a:off x="3903095" y="5783243"/>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2x10</a:t>
            </a:r>
            <a:r>
              <a:rPr lang="en-US" sz="1400" i="1" baseline="30000" dirty="0"/>
              <a:t>9</a:t>
            </a:r>
            <a:r>
              <a:rPr lang="en-US" sz="1400" dirty="0"/>
              <a:t>)</a:t>
            </a:r>
          </a:p>
        </p:txBody>
      </p:sp>
      <p:sp>
        <p:nvSpPr>
          <p:cNvPr id="24" name="Rectangle 23">
            <a:extLst>
              <a:ext uri="{FF2B5EF4-FFF2-40B4-BE49-F238E27FC236}">
                <a16:creationId xmlns:a16="http://schemas.microsoft.com/office/drawing/2014/main" id="{DE1BF088-CA71-47D9-A3CA-E3652DD5BBD8}"/>
              </a:ext>
            </a:extLst>
          </p:cNvPr>
          <p:cNvSpPr/>
          <p:nvPr/>
        </p:nvSpPr>
        <p:spPr>
          <a:xfrm>
            <a:off x="628546" y="4861476"/>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25" name="Rectangle 24">
            <a:extLst>
              <a:ext uri="{FF2B5EF4-FFF2-40B4-BE49-F238E27FC236}">
                <a16:creationId xmlns:a16="http://schemas.microsoft.com/office/drawing/2014/main" id="{57B25163-71D5-4B1F-98A9-A98EFB7B086B}"/>
              </a:ext>
            </a:extLst>
          </p:cNvPr>
          <p:cNvSpPr/>
          <p:nvPr/>
        </p:nvSpPr>
        <p:spPr>
          <a:xfrm>
            <a:off x="1616763" y="4863857"/>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26" name="Rectangle 25">
            <a:extLst>
              <a:ext uri="{FF2B5EF4-FFF2-40B4-BE49-F238E27FC236}">
                <a16:creationId xmlns:a16="http://schemas.microsoft.com/office/drawing/2014/main" id="{F5C14170-24A6-45D6-8FF6-596F9433EB1A}"/>
              </a:ext>
            </a:extLst>
          </p:cNvPr>
          <p:cNvSpPr/>
          <p:nvPr/>
        </p:nvSpPr>
        <p:spPr>
          <a:xfrm>
            <a:off x="2914878" y="3832998"/>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(1)</a:t>
            </a:r>
          </a:p>
        </p:txBody>
      </p:sp>
      <p:sp>
        <p:nvSpPr>
          <p:cNvPr id="27" name="Rectangle 26">
            <a:extLst>
              <a:ext uri="{FF2B5EF4-FFF2-40B4-BE49-F238E27FC236}">
                <a16:creationId xmlns:a16="http://schemas.microsoft.com/office/drawing/2014/main" id="{E2C7B052-35E8-4802-BA3B-1E88902E7EDB}"/>
              </a:ext>
            </a:extLst>
          </p:cNvPr>
          <p:cNvSpPr/>
          <p:nvPr/>
        </p:nvSpPr>
        <p:spPr>
          <a:xfrm>
            <a:off x="3903095" y="3835379"/>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(1)</a:t>
            </a:r>
          </a:p>
        </p:txBody>
      </p:sp>
      <p:sp>
        <p:nvSpPr>
          <p:cNvPr id="28" name="TextBox 27">
            <a:extLst>
              <a:ext uri="{FF2B5EF4-FFF2-40B4-BE49-F238E27FC236}">
                <a16:creationId xmlns:a16="http://schemas.microsoft.com/office/drawing/2014/main" id="{86D1AA71-C398-4AD9-B97A-0358E0EE3E7D}"/>
              </a:ext>
            </a:extLst>
          </p:cNvPr>
          <p:cNvSpPr txBox="1"/>
          <p:nvPr/>
        </p:nvSpPr>
        <p:spPr>
          <a:xfrm>
            <a:off x="3259068" y="5197232"/>
            <a:ext cx="553998" cy="400110"/>
          </a:xfrm>
          <a:prstGeom prst="rect">
            <a:avLst/>
          </a:prstGeom>
          <a:noFill/>
        </p:spPr>
        <p:txBody>
          <a:bodyPr vert="eaVert" wrap="none" rtlCol="0">
            <a:spAutoFit/>
          </a:bodyPr>
          <a:lstStyle/>
          <a:p>
            <a:r>
              <a:rPr lang="en-US" sz="2400" dirty="0"/>
              <a:t>…</a:t>
            </a:r>
          </a:p>
        </p:txBody>
      </p:sp>
      <p:cxnSp>
        <p:nvCxnSpPr>
          <p:cNvPr id="30" name="Straight Arrow Connector 29">
            <a:extLst>
              <a:ext uri="{FF2B5EF4-FFF2-40B4-BE49-F238E27FC236}">
                <a16:creationId xmlns:a16="http://schemas.microsoft.com/office/drawing/2014/main" id="{62FD1ED3-9D09-46D5-B8C7-E3292B0F01F7}"/>
              </a:ext>
            </a:extLst>
          </p:cNvPr>
          <p:cNvCxnSpPr>
            <a:stCxn id="24" idx="0"/>
            <a:endCxn id="26" idx="1"/>
          </p:cNvCxnSpPr>
          <p:nvPr/>
        </p:nvCxnSpPr>
        <p:spPr>
          <a:xfrm flipV="1">
            <a:off x="1122656" y="4000876"/>
            <a:ext cx="1792223" cy="86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B8F93DFE-8C17-4472-873B-C9D7D4AFF97B}"/>
              </a:ext>
            </a:extLst>
          </p:cNvPr>
          <p:cNvCxnSpPr>
            <a:cxnSpLocks/>
            <a:stCxn id="24" idx="2"/>
            <a:endCxn id="22" idx="1"/>
          </p:cNvCxnSpPr>
          <p:nvPr/>
        </p:nvCxnSpPr>
        <p:spPr>
          <a:xfrm>
            <a:off x="1122656" y="5197232"/>
            <a:ext cx="1792223" cy="751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5125D7DC-70C5-48D3-AB67-112B04CA5E4B}"/>
              </a:ext>
            </a:extLst>
          </p:cNvPr>
          <p:cNvSpPr/>
          <p:nvPr/>
        </p:nvSpPr>
        <p:spPr>
          <a:xfrm>
            <a:off x="2914878" y="4576218"/>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35" name="Rectangle 34">
            <a:extLst>
              <a:ext uri="{FF2B5EF4-FFF2-40B4-BE49-F238E27FC236}">
                <a16:creationId xmlns:a16="http://schemas.microsoft.com/office/drawing/2014/main" id="{3AB80D75-1F71-42DB-B24B-9BE18DC4644E}"/>
              </a:ext>
            </a:extLst>
          </p:cNvPr>
          <p:cNvSpPr/>
          <p:nvPr/>
        </p:nvSpPr>
        <p:spPr>
          <a:xfrm>
            <a:off x="3903095" y="4574060"/>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cxnSp>
        <p:nvCxnSpPr>
          <p:cNvPr id="36" name="Straight Arrow Connector 35">
            <a:extLst>
              <a:ext uri="{FF2B5EF4-FFF2-40B4-BE49-F238E27FC236}">
                <a16:creationId xmlns:a16="http://schemas.microsoft.com/office/drawing/2014/main" id="{97D61C4C-6054-4CD3-9E48-CEFC767F5CC2}"/>
              </a:ext>
            </a:extLst>
          </p:cNvPr>
          <p:cNvCxnSpPr>
            <a:cxnSpLocks/>
            <a:stCxn id="24" idx="0"/>
            <a:endCxn id="34" idx="1"/>
          </p:cNvCxnSpPr>
          <p:nvPr/>
        </p:nvCxnSpPr>
        <p:spPr>
          <a:xfrm flipV="1">
            <a:off x="1122656" y="4744096"/>
            <a:ext cx="1792223" cy="117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7346D93-844B-4E98-A8F6-117C5EE5F170}"/>
              </a:ext>
            </a:extLst>
          </p:cNvPr>
          <p:cNvSpPr txBox="1"/>
          <p:nvPr/>
        </p:nvSpPr>
        <p:spPr>
          <a:xfrm>
            <a:off x="3234247" y="4180376"/>
            <a:ext cx="553998" cy="400110"/>
          </a:xfrm>
          <a:prstGeom prst="rect">
            <a:avLst/>
          </a:prstGeom>
          <a:noFill/>
        </p:spPr>
        <p:txBody>
          <a:bodyPr vert="eaVert" wrap="none" rtlCol="0">
            <a:spAutoFit/>
          </a:bodyPr>
          <a:lstStyle/>
          <a:p>
            <a:r>
              <a:rPr lang="en-US" sz="2400" dirty="0"/>
              <a:t>…</a:t>
            </a:r>
          </a:p>
        </p:txBody>
      </p:sp>
      <p:sp>
        <p:nvSpPr>
          <p:cNvPr id="40" name="Rectangle: Rounded Corners 39">
            <a:extLst>
              <a:ext uri="{FF2B5EF4-FFF2-40B4-BE49-F238E27FC236}">
                <a16:creationId xmlns:a16="http://schemas.microsoft.com/office/drawing/2014/main" id="{8A5E946E-EF11-4D70-88E0-99E19AEDE8F7}"/>
              </a:ext>
            </a:extLst>
          </p:cNvPr>
          <p:cNvSpPr/>
          <p:nvPr/>
        </p:nvSpPr>
        <p:spPr>
          <a:xfrm>
            <a:off x="2789105" y="3629844"/>
            <a:ext cx="1213224" cy="260746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4A693B7-87C0-4B3B-A76C-67567B45FDD3}"/>
              </a:ext>
            </a:extLst>
          </p:cNvPr>
          <p:cNvSpPr txBox="1"/>
          <p:nvPr/>
        </p:nvSpPr>
        <p:spPr>
          <a:xfrm>
            <a:off x="2135018" y="3258082"/>
            <a:ext cx="3536154" cy="400110"/>
          </a:xfrm>
          <a:prstGeom prst="rect">
            <a:avLst/>
          </a:prstGeom>
          <a:noFill/>
        </p:spPr>
        <p:txBody>
          <a:bodyPr wrap="square" rtlCol="0">
            <a:spAutoFit/>
          </a:bodyPr>
          <a:lstStyle/>
          <a:p>
            <a:r>
              <a:rPr lang="en-US" sz="2000" dirty="0"/>
              <a:t>Billions or trillions of correlators </a:t>
            </a:r>
          </a:p>
        </p:txBody>
      </p:sp>
      <p:cxnSp>
        <p:nvCxnSpPr>
          <p:cNvPr id="43" name="Connector: Elbow 42">
            <a:extLst>
              <a:ext uri="{FF2B5EF4-FFF2-40B4-BE49-F238E27FC236}">
                <a16:creationId xmlns:a16="http://schemas.microsoft.com/office/drawing/2014/main" id="{A48C85C7-5B0E-4C08-A03A-58A8D5CCB90C}"/>
              </a:ext>
            </a:extLst>
          </p:cNvPr>
          <p:cNvCxnSpPr>
            <a:cxnSpLocks/>
            <a:stCxn id="35" idx="2"/>
          </p:cNvCxnSpPr>
          <p:nvPr/>
        </p:nvCxnSpPr>
        <p:spPr>
          <a:xfrm rot="16200000" flipH="1">
            <a:off x="5475894" y="3831126"/>
            <a:ext cx="203626" cy="2361006"/>
          </a:xfrm>
          <a:prstGeom prst="bentConnector2">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FB5F6FEA-291B-4094-A4DB-18F2FDBDE5EA}"/>
              </a:ext>
            </a:extLst>
          </p:cNvPr>
          <p:cNvSpPr txBox="1"/>
          <p:nvPr/>
        </p:nvSpPr>
        <p:spPr>
          <a:xfrm>
            <a:off x="6012160" y="4097779"/>
            <a:ext cx="2736304" cy="1015663"/>
          </a:xfrm>
          <a:prstGeom prst="rect">
            <a:avLst/>
          </a:prstGeom>
          <a:noFill/>
        </p:spPr>
        <p:txBody>
          <a:bodyPr wrap="square" rtlCol="0">
            <a:spAutoFit/>
          </a:bodyPr>
          <a:lstStyle/>
          <a:p>
            <a:r>
              <a:rPr lang="en-US" sz="2000" dirty="0"/>
              <a:t>Find the matched signal and send the latter portion with a time shift</a:t>
            </a:r>
          </a:p>
        </p:txBody>
      </p:sp>
      <p:sp>
        <p:nvSpPr>
          <p:cNvPr id="21" name="Date Placeholder 1">
            <a:extLst>
              <a:ext uri="{FF2B5EF4-FFF2-40B4-BE49-F238E27FC236}">
                <a16:creationId xmlns:a16="http://schemas.microsoft.com/office/drawing/2014/main" id="{096E1678-B6AE-4B0B-A00C-23CA963C2C5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92903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Remarks</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539551" y="1778795"/>
            <a:ext cx="8333149" cy="3882453"/>
          </a:xfrm>
        </p:spPr>
        <p:txBody>
          <a:bodyPr>
            <a:noAutofit/>
          </a:bodyPr>
          <a:lstStyle/>
          <a:p>
            <a:r>
              <a:rPr lang="en-US" sz="2800" b="0" dirty="0"/>
              <a:t>Listen before attack</a:t>
            </a:r>
          </a:p>
          <a:p>
            <a:pPr lvl="1"/>
            <a:r>
              <a:rPr lang="en-US" sz="2600" dirty="0"/>
              <a:t>The transmitted attack signal is always partial i.e. missing the beginning portion</a:t>
            </a:r>
          </a:p>
          <a:p>
            <a:endParaRPr lang="en-US" sz="2400" dirty="0"/>
          </a:p>
          <a:p>
            <a:r>
              <a:rPr lang="en-US" sz="2800" b="0" dirty="0"/>
              <a:t>Inherent problem for OFDM</a:t>
            </a:r>
          </a:p>
          <a:p>
            <a:pPr lvl="1"/>
            <a:r>
              <a:rPr lang="en-US" sz="2600" dirty="0"/>
              <a:t>There are other ways to attack OFDM sounding signal</a:t>
            </a:r>
            <a:endParaRPr lang="en-US" sz="2600" b="0" dirty="0"/>
          </a:p>
          <a:p>
            <a:pPr lvl="1"/>
            <a:endParaRPr lang="en-US" sz="2200" dirty="0"/>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55798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t>Requirements of the Attack</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467543" y="1641675"/>
            <a:ext cx="8424937" cy="4530525"/>
          </a:xfrm>
        </p:spPr>
        <p:txBody>
          <a:bodyPr>
            <a:noAutofit/>
          </a:bodyPr>
          <a:lstStyle/>
          <a:p>
            <a:r>
              <a:rPr lang="en-US" sz="2600" b="0" dirty="0"/>
              <a:t>Detection rate needs to be high e.g. 25%. Otherwise, consistency check catch the attack e.g. after 8 repetitions</a:t>
            </a:r>
          </a:p>
          <a:p>
            <a:r>
              <a:rPr lang="en-US" sz="2600" b="0" dirty="0"/>
              <a:t>Received signal needs to be interference-free and distortion-free. Otherwise, detection rate gets affected</a:t>
            </a:r>
          </a:p>
          <a:p>
            <a:pPr lvl="1"/>
            <a:r>
              <a:rPr lang="en-US" sz="2400" dirty="0"/>
              <a:t>Result in visible horn antennas</a:t>
            </a:r>
            <a:endParaRPr lang="en-US" sz="2400" b="0" dirty="0"/>
          </a:p>
          <a:p>
            <a:r>
              <a:rPr lang="en-US" sz="2600" b="0" dirty="0"/>
              <a:t>High complexities e.g. billions or trillions of correlators are needed to meet the stringent delay requirement </a:t>
            </a:r>
          </a:p>
          <a:p>
            <a:pPr lvl="1"/>
            <a:r>
              <a:rPr lang="en-US" sz="2400" dirty="0"/>
              <a:t>Check 2×10</a:t>
            </a:r>
            <a:r>
              <a:rPr lang="en-US" sz="2400" baseline="30000" dirty="0"/>
              <a:t>9</a:t>
            </a:r>
            <a:r>
              <a:rPr lang="en-US" sz="2400" dirty="0"/>
              <a:t> ~ 8×10</a:t>
            </a:r>
            <a:r>
              <a:rPr lang="en-US" sz="2400" baseline="30000" dirty="0"/>
              <a:t>12</a:t>
            </a:r>
            <a:r>
              <a:rPr lang="en-US" sz="2400" dirty="0"/>
              <a:t> sequences within few microseconds e.g. 4×10</a:t>
            </a:r>
            <a:r>
              <a:rPr lang="en-US" sz="2400" baseline="30000" dirty="0"/>
              <a:t>-6</a:t>
            </a:r>
            <a:r>
              <a:rPr lang="en-US" sz="2400" dirty="0"/>
              <a:t> seconds </a:t>
            </a:r>
          </a:p>
          <a:p>
            <a:pPr lvl="1"/>
            <a:r>
              <a:rPr lang="en-US" sz="2400" dirty="0"/>
              <a:t>For example, 1.6×10</a:t>
            </a:r>
            <a:r>
              <a:rPr lang="en-US" sz="2400" baseline="30000" dirty="0"/>
              <a:t>16</a:t>
            </a:r>
            <a:r>
              <a:rPr lang="en-US" sz="2400" dirty="0"/>
              <a:t> ~ 6.4×10</a:t>
            </a:r>
            <a:r>
              <a:rPr lang="en-US" sz="2400" baseline="30000" dirty="0"/>
              <a:t>20</a:t>
            </a:r>
            <a:r>
              <a:rPr lang="en-US" sz="2400" dirty="0"/>
              <a:t> multiplications per second</a:t>
            </a:r>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416489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t>Requirements of the Attack (2/2)</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467543" y="1752601"/>
            <a:ext cx="8405157" cy="1388368"/>
          </a:xfrm>
        </p:spPr>
        <p:txBody>
          <a:bodyPr>
            <a:noAutofit/>
          </a:bodyPr>
          <a:lstStyle/>
          <a:p>
            <a:r>
              <a:rPr lang="en-US" sz="2800" b="0" dirty="0"/>
              <a:t>Synchronize to the attenuated, received signal</a:t>
            </a:r>
          </a:p>
          <a:p>
            <a:r>
              <a:rPr lang="en-US" sz="2800" b="0" dirty="0"/>
              <a:t>Handle the unknown windowing function </a:t>
            </a:r>
            <a:endParaRPr lang="en-US" sz="2400" dirty="0"/>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cxnSp>
        <p:nvCxnSpPr>
          <p:cNvPr id="6" name="Straight Arrow Connector 5">
            <a:extLst>
              <a:ext uri="{FF2B5EF4-FFF2-40B4-BE49-F238E27FC236}">
                <a16:creationId xmlns:a16="http://schemas.microsoft.com/office/drawing/2014/main" id="{6D0ECE37-9B63-42B4-9D1E-5A0CD0669F0B}"/>
              </a:ext>
            </a:extLst>
          </p:cNvPr>
          <p:cNvCxnSpPr/>
          <p:nvPr/>
        </p:nvCxnSpPr>
        <p:spPr bwMode="auto">
          <a:xfrm>
            <a:off x="2376364" y="5157192"/>
            <a:ext cx="554461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Freeform: Shape 7">
            <a:extLst>
              <a:ext uri="{FF2B5EF4-FFF2-40B4-BE49-F238E27FC236}">
                <a16:creationId xmlns:a16="http://schemas.microsoft.com/office/drawing/2014/main" id="{99861FE2-8094-4CFB-B373-04D025E45A3F}"/>
              </a:ext>
            </a:extLst>
          </p:cNvPr>
          <p:cNvSpPr/>
          <p:nvPr/>
        </p:nvSpPr>
        <p:spPr bwMode="auto">
          <a:xfrm>
            <a:off x="2773016" y="4293097"/>
            <a:ext cx="4067844" cy="864096"/>
          </a:xfrm>
          <a:custGeom>
            <a:avLst/>
            <a:gdLst>
              <a:gd name="connsiteX0" fmla="*/ 0 w 3076575"/>
              <a:gd name="connsiteY0" fmla="*/ 847881 h 847881"/>
              <a:gd name="connsiteX1" fmla="*/ 495300 w 3076575"/>
              <a:gd name="connsiteY1" fmla="*/ 790731 h 847881"/>
              <a:gd name="connsiteX2" fmla="*/ 781050 w 3076575"/>
              <a:gd name="connsiteY2" fmla="*/ 581181 h 847881"/>
              <a:gd name="connsiteX3" fmla="*/ 981075 w 3076575"/>
              <a:gd name="connsiteY3" fmla="*/ 133506 h 847881"/>
              <a:gd name="connsiteX4" fmla="*/ 1162050 w 3076575"/>
              <a:gd name="connsiteY4" fmla="*/ 19206 h 847881"/>
              <a:gd name="connsiteX5" fmla="*/ 1457325 w 3076575"/>
              <a:gd name="connsiteY5" fmla="*/ 156 h 847881"/>
              <a:gd name="connsiteX6" fmla="*/ 3076575 w 3076575"/>
              <a:gd name="connsiteY6" fmla="*/ 9681 h 847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6575" h="847881">
                <a:moveTo>
                  <a:pt x="0" y="847881"/>
                </a:moveTo>
                <a:cubicBezTo>
                  <a:pt x="182562" y="841531"/>
                  <a:pt x="365125" y="835181"/>
                  <a:pt x="495300" y="790731"/>
                </a:cubicBezTo>
                <a:cubicBezTo>
                  <a:pt x="625475" y="746281"/>
                  <a:pt x="700088" y="690718"/>
                  <a:pt x="781050" y="581181"/>
                </a:cubicBezTo>
                <a:cubicBezTo>
                  <a:pt x="862012" y="471644"/>
                  <a:pt x="917575" y="227169"/>
                  <a:pt x="981075" y="133506"/>
                </a:cubicBezTo>
                <a:cubicBezTo>
                  <a:pt x="1044575" y="39843"/>
                  <a:pt x="1082675" y="41431"/>
                  <a:pt x="1162050" y="19206"/>
                </a:cubicBezTo>
                <a:cubicBezTo>
                  <a:pt x="1241425" y="-3019"/>
                  <a:pt x="1457325" y="156"/>
                  <a:pt x="1457325" y="156"/>
                </a:cubicBezTo>
                <a:lnTo>
                  <a:pt x="3076575" y="9681"/>
                </a:lnTo>
              </a:path>
            </a:pathLst>
          </a:cu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9D65F38D-AE0F-4854-BE45-082E1EA3C447}"/>
              </a:ext>
            </a:extLst>
          </p:cNvPr>
          <p:cNvSpPr txBox="1"/>
          <p:nvPr/>
        </p:nvSpPr>
        <p:spPr>
          <a:xfrm>
            <a:off x="7888611" y="4957137"/>
            <a:ext cx="715837" cy="400110"/>
          </a:xfrm>
          <a:prstGeom prst="rect">
            <a:avLst/>
          </a:prstGeom>
          <a:noFill/>
        </p:spPr>
        <p:txBody>
          <a:bodyPr wrap="none" rtlCol="0">
            <a:spAutoFit/>
          </a:bodyPr>
          <a:lstStyle/>
          <a:p>
            <a:r>
              <a:rPr lang="en-US" sz="2000" dirty="0"/>
              <a:t>Time</a:t>
            </a:r>
          </a:p>
        </p:txBody>
      </p:sp>
      <p:sp>
        <p:nvSpPr>
          <p:cNvPr id="15" name="Freeform: Shape 14">
            <a:extLst>
              <a:ext uri="{FF2B5EF4-FFF2-40B4-BE49-F238E27FC236}">
                <a16:creationId xmlns:a16="http://schemas.microsoft.com/office/drawing/2014/main" id="{460BC0F1-02EA-4416-BA9C-F3A69EC333D3}"/>
              </a:ext>
            </a:extLst>
          </p:cNvPr>
          <p:cNvSpPr/>
          <p:nvPr/>
        </p:nvSpPr>
        <p:spPr bwMode="auto">
          <a:xfrm>
            <a:off x="3384476" y="4382516"/>
            <a:ext cx="4404346" cy="741047"/>
          </a:xfrm>
          <a:custGeom>
            <a:avLst/>
            <a:gdLst>
              <a:gd name="connsiteX0" fmla="*/ 0 w 2752725"/>
              <a:gd name="connsiteY0" fmla="*/ 899641 h 899641"/>
              <a:gd name="connsiteX1" fmla="*/ 276225 w 2752725"/>
              <a:gd name="connsiteY1" fmla="*/ 747241 h 899641"/>
              <a:gd name="connsiteX2" fmla="*/ 466725 w 2752725"/>
              <a:gd name="connsiteY2" fmla="*/ 880591 h 899641"/>
              <a:gd name="connsiteX3" fmla="*/ 628650 w 2752725"/>
              <a:gd name="connsiteY3" fmla="*/ 804391 h 899641"/>
              <a:gd name="connsiteX4" fmla="*/ 695325 w 2752725"/>
              <a:gd name="connsiteY4" fmla="*/ 223366 h 899641"/>
              <a:gd name="connsiteX5" fmla="*/ 828675 w 2752725"/>
              <a:gd name="connsiteY5" fmla="*/ 223366 h 899641"/>
              <a:gd name="connsiteX6" fmla="*/ 895350 w 2752725"/>
              <a:gd name="connsiteY6" fmla="*/ 80491 h 899641"/>
              <a:gd name="connsiteX7" fmla="*/ 1009650 w 2752725"/>
              <a:gd name="connsiteY7" fmla="*/ 51916 h 899641"/>
              <a:gd name="connsiteX8" fmla="*/ 1209675 w 2752725"/>
              <a:gd name="connsiteY8" fmla="*/ 794866 h 899641"/>
              <a:gd name="connsiteX9" fmla="*/ 1333500 w 2752725"/>
              <a:gd name="connsiteY9" fmla="*/ 471016 h 899641"/>
              <a:gd name="connsiteX10" fmla="*/ 1447800 w 2752725"/>
              <a:gd name="connsiteY10" fmla="*/ 861541 h 899641"/>
              <a:gd name="connsiteX11" fmla="*/ 1609725 w 2752725"/>
              <a:gd name="connsiteY11" fmla="*/ 432916 h 899641"/>
              <a:gd name="connsiteX12" fmla="*/ 1828800 w 2752725"/>
              <a:gd name="connsiteY12" fmla="*/ 585316 h 899641"/>
              <a:gd name="connsiteX13" fmla="*/ 1943100 w 2752725"/>
              <a:gd name="connsiteY13" fmla="*/ 394816 h 899641"/>
              <a:gd name="connsiteX14" fmla="*/ 2124075 w 2752725"/>
              <a:gd name="connsiteY14" fmla="*/ 299566 h 899641"/>
              <a:gd name="connsiteX15" fmla="*/ 2238375 w 2752725"/>
              <a:gd name="connsiteY15" fmla="*/ 90016 h 899641"/>
              <a:gd name="connsiteX16" fmla="*/ 2314575 w 2752725"/>
              <a:gd name="connsiteY16" fmla="*/ 499591 h 899641"/>
              <a:gd name="connsiteX17" fmla="*/ 2428875 w 2752725"/>
              <a:gd name="connsiteY17" fmla="*/ 499591 h 899641"/>
              <a:gd name="connsiteX18" fmla="*/ 2514600 w 2752725"/>
              <a:gd name="connsiteY18" fmla="*/ 804391 h 899641"/>
              <a:gd name="connsiteX19" fmla="*/ 2514600 w 2752725"/>
              <a:gd name="connsiteY19" fmla="*/ 804391 h 899641"/>
              <a:gd name="connsiteX20" fmla="*/ 2505075 w 2752725"/>
              <a:gd name="connsiteY20" fmla="*/ 804391 h 899641"/>
              <a:gd name="connsiteX21" fmla="*/ 2505075 w 2752725"/>
              <a:gd name="connsiteY21" fmla="*/ 804391 h 899641"/>
              <a:gd name="connsiteX22" fmla="*/ 2752725 w 2752725"/>
              <a:gd name="connsiteY22" fmla="*/ 766291 h 89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52725" h="899641">
                <a:moveTo>
                  <a:pt x="0" y="899641"/>
                </a:moveTo>
                <a:cubicBezTo>
                  <a:pt x="99219" y="825028"/>
                  <a:pt x="198438" y="750416"/>
                  <a:pt x="276225" y="747241"/>
                </a:cubicBezTo>
                <a:cubicBezTo>
                  <a:pt x="354012" y="744066"/>
                  <a:pt x="407988" y="871066"/>
                  <a:pt x="466725" y="880591"/>
                </a:cubicBezTo>
                <a:cubicBezTo>
                  <a:pt x="525463" y="890116"/>
                  <a:pt x="590550" y="913929"/>
                  <a:pt x="628650" y="804391"/>
                </a:cubicBezTo>
                <a:cubicBezTo>
                  <a:pt x="666750" y="694853"/>
                  <a:pt x="661988" y="320203"/>
                  <a:pt x="695325" y="223366"/>
                </a:cubicBezTo>
                <a:cubicBezTo>
                  <a:pt x="728663" y="126528"/>
                  <a:pt x="795338" y="247178"/>
                  <a:pt x="828675" y="223366"/>
                </a:cubicBezTo>
                <a:cubicBezTo>
                  <a:pt x="862012" y="199554"/>
                  <a:pt x="865188" y="109066"/>
                  <a:pt x="895350" y="80491"/>
                </a:cubicBezTo>
                <a:cubicBezTo>
                  <a:pt x="925512" y="51916"/>
                  <a:pt x="957263" y="-67146"/>
                  <a:pt x="1009650" y="51916"/>
                </a:cubicBezTo>
                <a:cubicBezTo>
                  <a:pt x="1062037" y="170978"/>
                  <a:pt x="1155700" y="725016"/>
                  <a:pt x="1209675" y="794866"/>
                </a:cubicBezTo>
                <a:cubicBezTo>
                  <a:pt x="1263650" y="864716"/>
                  <a:pt x="1293813" y="459903"/>
                  <a:pt x="1333500" y="471016"/>
                </a:cubicBezTo>
                <a:cubicBezTo>
                  <a:pt x="1373188" y="482128"/>
                  <a:pt x="1401762" y="867891"/>
                  <a:pt x="1447800" y="861541"/>
                </a:cubicBezTo>
                <a:cubicBezTo>
                  <a:pt x="1493838" y="855191"/>
                  <a:pt x="1546225" y="478953"/>
                  <a:pt x="1609725" y="432916"/>
                </a:cubicBezTo>
                <a:cubicBezTo>
                  <a:pt x="1673225" y="386879"/>
                  <a:pt x="1773238" y="591666"/>
                  <a:pt x="1828800" y="585316"/>
                </a:cubicBezTo>
                <a:cubicBezTo>
                  <a:pt x="1884362" y="578966"/>
                  <a:pt x="1893888" y="442441"/>
                  <a:pt x="1943100" y="394816"/>
                </a:cubicBezTo>
                <a:cubicBezTo>
                  <a:pt x="1992313" y="347191"/>
                  <a:pt x="2074863" y="350366"/>
                  <a:pt x="2124075" y="299566"/>
                </a:cubicBezTo>
                <a:cubicBezTo>
                  <a:pt x="2173288" y="248766"/>
                  <a:pt x="2206625" y="56679"/>
                  <a:pt x="2238375" y="90016"/>
                </a:cubicBezTo>
                <a:cubicBezTo>
                  <a:pt x="2270125" y="123353"/>
                  <a:pt x="2282825" y="431328"/>
                  <a:pt x="2314575" y="499591"/>
                </a:cubicBezTo>
                <a:cubicBezTo>
                  <a:pt x="2346325" y="567853"/>
                  <a:pt x="2395538" y="448791"/>
                  <a:pt x="2428875" y="499591"/>
                </a:cubicBezTo>
                <a:cubicBezTo>
                  <a:pt x="2462212" y="550391"/>
                  <a:pt x="2514600" y="804391"/>
                  <a:pt x="2514600" y="804391"/>
                </a:cubicBezTo>
                <a:lnTo>
                  <a:pt x="2514600" y="804391"/>
                </a:lnTo>
                <a:lnTo>
                  <a:pt x="2505075" y="804391"/>
                </a:lnTo>
                <a:lnTo>
                  <a:pt x="2505075" y="804391"/>
                </a:lnTo>
                <a:lnTo>
                  <a:pt x="2752725" y="766291"/>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091781B2-D66F-45D8-8A37-CDDE95019095}"/>
              </a:ext>
            </a:extLst>
          </p:cNvPr>
          <p:cNvSpPr/>
          <p:nvPr/>
        </p:nvSpPr>
        <p:spPr bwMode="auto">
          <a:xfrm flipV="1">
            <a:off x="7344916" y="4886369"/>
            <a:ext cx="517141" cy="1988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Arrow Connector 17">
            <a:extLst>
              <a:ext uri="{FF2B5EF4-FFF2-40B4-BE49-F238E27FC236}">
                <a16:creationId xmlns:a16="http://schemas.microsoft.com/office/drawing/2014/main" id="{5DD30E98-6510-4308-A32B-6D99F8ADC1AA}"/>
              </a:ext>
            </a:extLst>
          </p:cNvPr>
          <p:cNvCxnSpPr>
            <a:cxnSpLocks/>
            <a:endCxn id="8" idx="3"/>
          </p:cNvCxnSpPr>
          <p:nvPr/>
        </p:nvCxnSpPr>
        <p:spPr bwMode="auto">
          <a:xfrm>
            <a:off x="3672508" y="3827374"/>
            <a:ext cx="397684" cy="6017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A4C827EC-2063-45CE-96FE-661F7158029D}"/>
              </a:ext>
            </a:extLst>
          </p:cNvPr>
          <p:cNvSpPr txBox="1"/>
          <p:nvPr/>
        </p:nvSpPr>
        <p:spPr>
          <a:xfrm>
            <a:off x="2276585" y="3207758"/>
            <a:ext cx="2791845" cy="707886"/>
          </a:xfrm>
          <a:prstGeom prst="rect">
            <a:avLst/>
          </a:prstGeom>
          <a:noFill/>
        </p:spPr>
        <p:txBody>
          <a:bodyPr wrap="square" rtlCol="0">
            <a:spAutoFit/>
          </a:bodyPr>
          <a:lstStyle/>
          <a:p>
            <a:r>
              <a:rPr lang="en-US" sz="2000" dirty="0"/>
              <a:t>Windowing function unknown to the attacker</a:t>
            </a:r>
          </a:p>
        </p:txBody>
      </p:sp>
      <p:sp>
        <p:nvSpPr>
          <p:cNvPr id="20" name="TextBox 19">
            <a:extLst>
              <a:ext uri="{FF2B5EF4-FFF2-40B4-BE49-F238E27FC236}">
                <a16:creationId xmlns:a16="http://schemas.microsoft.com/office/drawing/2014/main" id="{CE6C4FA6-3FAC-4DC5-9521-4668207D5B4B}"/>
              </a:ext>
            </a:extLst>
          </p:cNvPr>
          <p:cNvSpPr txBox="1"/>
          <p:nvPr/>
        </p:nvSpPr>
        <p:spPr>
          <a:xfrm>
            <a:off x="323527" y="4290723"/>
            <a:ext cx="3010063" cy="1015663"/>
          </a:xfrm>
          <a:prstGeom prst="rect">
            <a:avLst/>
          </a:prstGeom>
          <a:noFill/>
        </p:spPr>
        <p:txBody>
          <a:bodyPr wrap="square" rtlCol="0">
            <a:spAutoFit/>
          </a:bodyPr>
          <a:lstStyle/>
          <a:p>
            <a:r>
              <a:rPr lang="en-US" sz="2000" dirty="0"/>
              <a:t>Align the attenuated and tampered signal with the stored sequences </a:t>
            </a:r>
          </a:p>
        </p:txBody>
      </p:sp>
      <p:cxnSp>
        <p:nvCxnSpPr>
          <p:cNvPr id="22" name="Straight Arrow Connector 21">
            <a:extLst>
              <a:ext uri="{FF2B5EF4-FFF2-40B4-BE49-F238E27FC236}">
                <a16:creationId xmlns:a16="http://schemas.microsoft.com/office/drawing/2014/main" id="{B5C855BA-5325-4887-9065-39D842746C38}"/>
              </a:ext>
            </a:extLst>
          </p:cNvPr>
          <p:cNvCxnSpPr>
            <a:cxnSpLocks/>
          </p:cNvCxnSpPr>
          <p:nvPr/>
        </p:nvCxnSpPr>
        <p:spPr bwMode="auto">
          <a:xfrm>
            <a:off x="2874787" y="4680670"/>
            <a:ext cx="611460" cy="3705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566828224"/>
      </p:ext>
    </p:extLst>
  </p:cSld>
  <p:clrMapOvr>
    <a:masterClrMapping/>
  </p:clrMapOvr>
</p:sld>
</file>

<file path=ppt/theme/theme1.xml><?xml version="1.0" encoding="utf-8"?>
<a:theme xmlns:a="http://schemas.openxmlformats.org/drawingml/2006/main" name="theme_ieee_Nov_2017">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_Nov_2017" id="{D8D2A906-5859-4348-8103-5A379FFEA262}" vid="{1D3E55C7-5FA0-493E-B581-6A652CD13FE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theme_ieee_Nov_2017</Template>
  <TotalTime>205465</TotalTime>
  <Words>1560</Words>
  <Application>Microsoft Office PowerPoint</Application>
  <PresentationFormat>On-screen Show (4:3)</PresentationFormat>
  <Paragraphs>242</Paragraphs>
  <Slides>22</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8" baseType="lpstr">
      <vt:lpstr>Arial</vt:lpstr>
      <vt:lpstr>Cambria Math</vt:lpstr>
      <vt:lpstr>Times New Roman</vt:lpstr>
      <vt:lpstr>theme_ieee_Nov_2017</vt:lpstr>
      <vt:lpstr>Microsoft Word 97 - 2003 Document</vt:lpstr>
      <vt:lpstr>Visio</vt:lpstr>
      <vt:lpstr>On Brute Force Attack to 11z Secured Mode</vt:lpstr>
      <vt:lpstr>Background</vt:lpstr>
      <vt:lpstr>Content</vt:lpstr>
      <vt:lpstr>PHY Level Protection (1/2)</vt:lpstr>
      <vt:lpstr>PHY Level Protection (2/2)</vt:lpstr>
      <vt:lpstr>Brute Force Attack</vt:lpstr>
      <vt:lpstr>Remarks</vt:lpstr>
      <vt:lpstr>Requirements of the Attack</vt:lpstr>
      <vt:lpstr>Requirements of the Attack (2/2)</vt:lpstr>
      <vt:lpstr>Fending off the Attacker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Reference</vt:lpstr>
      <vt:lpstr>Backup</vt:lpstr>
      <vt:lpstr>Other considerations…(even without considering 11az changes)</vt:lpstr>
      <vt:lpstr>Other considerations…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 CTPClassification=CTP_NT</cp:keywords>
  <cp:lastModifiedBy>Li, Qinghua</cp:lastModifiedBy>
  <cp:revision>2190</cp:revision>
  <cp:lastPrinted>2017-04-25T02:33:57Z</cp:lastPrinted>
  <dcterms:created xsi:type="dcterms:W3CDTF">2009-11-13T19:11:16Z</dcterms:created>
  <dcterms:modified xsi:type="dcterms:W3CDTF">2020-03-07T00:29:00Z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e9496e09-feea-4faa-b586-946f0eaecc58</vt:lpwstr>
  </property>
  <property fmtid="{D5CDD505-2E9C-101B-9397-08002B2CF9AE}" pid="4" name="CTP_BU">
    <vt:lpwstr>NA</vt:lpwstr>
  </property>
  <property fmtid="{D5CDD505-2E9C-101B-9397-08002B2CF9AE}" pid="5" name="CTP_TimeStamp">
    <vt:lpwstr>2020-03-07 00:29:00Z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