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8" r:id="rId3"/>
    <p:sldId id="283" r:id="rId4"/>
    <p:sldId id="299" r:id="rId5"/>
    <p:sldId id="300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6" r:id="rId22"/>
    <p:sldId id="337" r:id="rId23"/>
    <p:sldId id="340" r:id="rId24"/>
    <p:sldId id="341" r:id="rId25"/>
    <p:sldId id="342" r:id="rId26"/>
    <p:sldId id="343" r:id="rId27"/>
    <p:sldId id="345" r:id="rId28"/>
    <p:sldId id="346" r:id="rId29"/>
    <p:sldId id="347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26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3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Secure LTF Attacker Simulation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March,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CB36-2110-4B81-AFE7-C2E808AE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Size Receiver FFT Processing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9B178C-6852-4BFE-9922-9DDB20659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Need larger FFT window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FFT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Easiest is double size FFT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FFT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Use frequency spacing of 1/(2</a:t>
                </a:r>
                <a:r>
                  <a:rPr lang="en-US" i="1" dirty="0"/>
                  <a:t>T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Half samples are original subcarriers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9B178C-6852-4BFE-9922-9DDB20659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AFFA-BAA1-414B-9302-9203E86D9CB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8F82D-C7C8-4AE0-8911-7AB45FD0CA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6C63A-B2B7-43D4-AEA9-D8218C821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CFCC29-AE3C-4BA5-A5DF-7D82D2F004F9}"/>
              </a:ext>
            </a:extLst>
          </p:cNvPr>
          <p:cNvGrpSpPr/>
          <p:nvPr/>
        </p:nvGrpSpPr>
        <p:grpSpPr>
          <a:xfrm>
            <a:off x="3652894" y="4038600"/>
            <a:ext cx="2237682" cy="1535854"/>
            <a:chOff x="6051099" y="1868156"/>
            <a:chExt cx="2237682" cy="153585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C958BF7-C4CE-4717-88ED-1C5755EB4160}"/>
                </a:ext>
              </a:extLst>
            </p:cNvPr>
            <p:cNvSpPr/>
            <p:nvPr/>
          </p:nvSpPr>
          <p:spPr bwMode="auto">
            <a:xfrm>
              <a:off x="6077050" y="2184579"/>
              <a:ext cx="720080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LTF</a:t>
              </a:r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2F57EBB-A7D9-4291-AB2F-27C9FDB0DC43}"/>
                </a:ext>
              </a:extLst>
            </p:cNvPr>
            <p:cNvCxnSpPr/>
            <p:nvPr/>
          </p:nvCxnSpPr>
          <p:spPr bwMode="auto">
            <a:xfrm>
              <a:off x="6051099" y="2803846"/>
              <a:ext cx="94213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sm"/>
              <a:tailEnd type="triangle" w="lg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E42C4E4-B15D-49DE-9206-6F7FA4D10647}"/>
                </a:ext>
              </a:extLst>
            </p:cNvPr>
            <p:cNvSpPr txBox="1"/>
            <p:nvPr/>
          </p:nvSpPr>
          <p:spPr>
            <a:xfrm>
              <a:off x="6058092" y="2803846"/>
              <a:ext cx="83708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Calibri" panose="020F0502020204030204" pitchFamily="34" charset="0"/>
                </a:rPr>
                <a:t>Receiver </a:t>
              </a:r>
            </a:p>
            <a:p>
              <a:r>
                <a:rPr lang="en-US" sz="1100" b="1" dirty="0">
                  <a:latin typeface="Calibri" panose="020F0502020204030204" pitchFamily="34" charset="0"/>
                </a:rPr>
                <a:t>Processing </a:t>
              </a:r>
            </a:p>
            <a:p>
              <a:r>
                <a:rPr lang="en-US" sz="1100" b="1" dirty="0">
                  <a:latin typeface="Calibri" panose="020F0502020204030204" pitchFamily="34" charset="0"/>
                </a:rPr>
                <a:t>T’ = T+T</a:t>
              </a:r>
              <a:r>
                <a:rPr lang="en-US" sz="1100" b="1" baseline="-25000" dirty="0">
                  <a:latin typeface="Calibri" panose="020F0502020204030204" pitchFamily="34" charset="0"/>
                </a:rPr>
                <a:t>GI</a:t>
              </a:r>
              <a:endParaRPr lang="en-US" sz="1400" b="1" baseline="-25000" dirty="0">
                <a:latin typeface="Calibri" panose="020F0502020204030204" pitchFamily="34" charset="0"/>
              </a:endParaRPr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8FF3459F-95E0-41F6-A20B-5C7452E7E8E1}"/>
                </a:ext>
              </a:extLst>
            </p:cNvPr>
            <p:cNvSpPr/>
            <p:nvPr/>
          </p:nvSpPr>
          <p:spPr bwMode="auto">
            <a:xfrm>
              <a:off x="6797130" y="2184579"/>
              <a:ext cx="145357" cy="421105"/>
            </a:xfrm>
            <a:prstGeom prst="rtTriangl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106283-17CB-40DF-9AD1-133614C29CCB}"/>
                </a:ext>
              </a:extLst>
            </p:cNvPr>
            <p:cNvCxnSpPr/>
            <p:nvPr/>
          </p:nvCxnSpPr>
          <p:spPr bwMode="auto">
            <a:xfrm>
              <a:off x="6051099" y="2136095"/>
              <a:ext cx="0" cy="7053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5DB811-BBFB-4CAA-BBA2-0E6D60687D9D}"/>
                </a:ext>
              </a:extLst>
            </p:cNvPr>
            <p:cNvCxnSpPr/>
            <p:nvPr/>
          </p:nvCxnSpPr>
          <p:spPr bwMode="auto">
            <a:xfrm>
              <a:off x="6993233" y="2136095"/>
              <a:ext cx="0" cy="7053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365133-3F9A-48EA-85C9-E6AF9A9F1B50}"/>
                </a:ext>
              </a:extLst>
            </p:cNvPr>
            <p:cNvCxnSpPr/>
            <p:nvPr/>
          </p:nvCxnSpPr>
          <p:spPr bwMode="auto">
            <a:xfrm flipV="1">
              <a:off x="6051099" y="2643188"/>
              <a:ext cx="1466111" cy="4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400E30-B360-4EF9-B585-276FAC7302A0}"/>
                </a:ext>
              </a:extLst>
            </p:cNvPr>
            <p:cNvCxnSpPr/>
            <p:nvPr/>
          </p:nvCxnSpPr>
          <p:spPr bwMode="auto">
            <a:xfrm>
              <a:off x="6993233" y="2503799"/>
              <a:ext cx="523977" cy="603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sm"/>
              <a:tailEnd type="triangle" w="lg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5D7BADB-1E8D-4336-BC27-8FEE6A00AE91}"/>
                </a:ext>
              </a:extLst>
            </p:cNvPr>
            <p:cNvCxnSpPr/>
            <p:nvPr/>
          </p:nvCxnSpPr>
          <p:spPr bwMode="auto">
            <a:xfrm>
              <a:off x="7517210" y="2136095"/>
              <a:ext cx="0" cy="7053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7B2A9B-1B1F-4D04-A417-227F0565B053}"/>
                </a:ext>
              </a:extLst>
            </p:cNvPr>
            <p:cNvSpPr txBox="1"/>
            <p:nvPr/>
          </p:nvSpPr>
          <p:spPr>
            <a:xfrm>
              <a:off x="6942487" y="1868156"/>
              <a:ext cx="67536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Calibri" panose="020F0502020204030204" pitchFamily="34" charset="0"/>
                </a:rPr>
                <a:t>Zero </a:t>
              </a:r>
            </a:p>
            <a:p>
              <a:r>
                <a:rPr lang="en-US" sz="1100" b="1" dirty="0">
                  <a:latin typeface="Calibri" panose="020F0502020204030204" pitchFamily="34" charset="0"/>
                </a:rPr>
                <a:t>Padding</a:t>
              </a:r>
            </a:p>
            <a:p>
              <a:r>
                <a:rPr lang="en-US" sz="1100" b="1" dirty="0">
                  <a:latin typeface="Calibri" panose="020F0502020204030204" pitchFamily="34" charset="0"/>
                </a:rPr>
                <a:t>T-T</a:t>
              </a:r>
              <a:r>
                <a:rPr lang="en-US" sz="1100" b="1" baseline="-25000" dirty="0">
                  <a:latin typeface="Calibri" panose="020F0502020204030204" pitchFamily="34" charset="0"/>
                </a:rPr>
                <a:t>GI</a:t>
              </a:r>
              <a:endParaRPr lang="en-US" sz="1400" b="1" baseline="-25000" dirty="0">
                <a:latin typeface="Calibri" panose="020F0502020204030204" pitchFamily="34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BA11574-76D8-4583-8BD1-D30F04CC2A35}"/>
                </a:ext>
              </a:extLst>
            </p:cNvPr>
            <p:cNvCxnSpPr/>
            <p:nvPr/>
          </p:nvCxnSpPr>
          <p:spPr bwMode="auto">
            <a:xfrm>
              <a:off x="6051099" y="2697576"/>
              <a:ext cx="1466111" cy="602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triangle" w="lg" len="sm"/>
              <a:tailEnd type="triangle" w="lg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8B3E6B-AD25-45BD-A6B7-F28381D85B8C}"/>
                </a:ext>
              </a:extLst>
            </p:cNvPr>
            <p:cNvSpPr txBox="1"/>
            <p:nvPr/>
          </p:nvSpPr>
          <p:spPr>
            <a:xfrm>
              <a:off x="7203227" y="2767473"/>
              <a:ext cx="1085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FFT Window 2T</a:t>
              </a:r>
              <a:endParaRPr lang="en-US" sz="1400" b="1" baseline="-25000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61E11273-8F0E-4A3A-8FC4-0D18113C4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01" y="2590800"/>
            <a:ext cx="4277225" cy="32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4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7DEF-F20C-446A-90CB-DF558610D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Signal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79537E-8E64-4B7F-BB4B-E8F2330266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Odd subcarriers are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𝑿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−1/2</m:t>
                                  </m:r>
                                </m:e>
                              </m:d>
                            </m:sup>
                          </m:s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−1/2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+1/2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𝒊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𝛅</m:t>
                          </m:r>
                        </m:sub>
                        <m:sup/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Example</a:t>
                </a:r>
              </a:p>
              <a:p>
                <a:pPr marL="40005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𝑿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79537E-8E64-4B7F-BB4B-E8F2330266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2D6D0-FAC0-46D2-A38F-4AD81FDEB3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88A6A-07D6-4E8C-BAA3-0E378011A2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5707D-6D42-4F87-96BB-9005D10850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502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B5CE-3811-493D-9F09-19E81150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Signal Spectrum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56551-59ED-4092-B670-BBFBF302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Spectrum at 1/T spaced subcarriers (QPSK)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AE19B-2F69-44A7-B9EE-58871A806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Spectrum at 1/(2T) spaced subcarriers (QPSK)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6987C4-71AF-40AD-A3F9-1DD5CDF478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D9066-57DE-498E-B3D3-A763B438BF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8EB89-92D3-4D4F-93A0-F550671A95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AB557C99-2390-491D-9EA1-532021B531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1">
            <a:extLst>
              <a:ext uri="{FF2B5EF4-FFF2-40B4-BE49-F238E27FC236}">
                <a16:creationId xmlns:a16="http://schemas.microsoft.com/office/drawing/2014/main" id="{64C3101E-D7DC-4185-A324-C1E0EDD23B0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0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77CD-EC95-43BB-9925-EA2C4FFB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LTF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801F2-9BCB-4A0B-96DA-8344E459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on “odd” subcarriers not uniform</a:t>
            </a:r>
          </a:p>
          <a:p>
            <a:pPr lvl="1"/>
            <a:r>
              <a:rPr lang="en-US" dirty="0"/>
              <a:t>Power random, depends mostly on neighboring subcarriers</a:t>
            </a:r>
          </a:p>
          <a:p>
            <a:pPr lvl="1"/>
            <a:r>
              <a:rPr lang="en-US" dirty="0"/>
              <a:t>Modulation affects power distribution</a:t>
            </a:r>
          </a:p>
          <a:p>
            <a:endParaRPr lang="en-US" dirty="0"/>
          </a:p>
          <a:p>
            <a:r>
              <a:rPr lang="en-US" dirty="0"/>
              <a:t>BPSK not shown</a:t>
            </a:r>
          </a:p>
          <a:p>
            <a:pPr lvl="1"/>
            <a:r>
              <a:rPr lang="en-US" dirty="0"/>
              <a:t>Poor security</a:t>
            </a:r>
          </a:p>
          <a:p>
            <a:r>
              <a:rPr lang="en-US" dirty="0"/>
              <a:t>π/2-BPSK unique</a:t>
            </a:r>
          </a:p>
          <a:p>
            <a:pPr lvl="1"/>
            <a:r>
              <a:rPr lang="en-US" dirty="0"/>
              <a:t>Less small values</a:t>
            </a:r>
          </a:p>
          <a:p>
            <a:r>
              <a:rPr lang="en-US" dirty="0"/>
              <a:t>QPSK fairly representative</a:t>
            </a:r>
          </a:p>
          <a:p>
            <a:pPr lvl="1"/>
            <a:r>
              <a:rPr lang="en-US" dirty="0"/>
              <a:t>Even </a:t>
            </a:r>
            <a:r>
              <a:rPr lang="el-GR" dirty="0"/>
              <a:t>π</a:t>
            </a:r>
            <a:r>
              <a:rPr lang="en-US" dirty="0"/>
              <a:t>/4-QPSK similar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231BB-0C59-4B93-A3C3-187B1490B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DDAFA-44E5-41D2-8707-B8BB10B420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E5A36-9FF2-4AE6-8730-C4D71D3BB5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AC2B42-9CA3-40C6-87FE-F827F6A29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1" y="3163258"/>
            <a:ext cx="4277225" cy="32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0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A156-75E5-4995-827D-39F52A5A9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LTF Channel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0DA06D-55F7-4844-9524-31F32A32C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FFT output is not unit norm</a:t>
                </a:r>
              </a:p>
              <a:p>
                <a:pPr lvl="1"/>
                <a:r>
                  <a:rPr lang="en-US" dirty="0"/>
                  <a:t>How to best estimate the channel?</a:t>
                </a:r>
              </a:p>
              <a:p>
                <a:pPr marL="12573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Corr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𝒀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12573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Inv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𝑿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Inv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Inv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12573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MMSE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𝒀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marL="914400" lvl="1" indent="-457200"/>
                <a:r>
                  <a:rPr lang="en-US" dirty="0"/>
                  <a:t>Trade off between channel distortion and noise amplification</a:t>
                </a:r>
              </a:p>
              <a:p>
                <a:pPr marL="514350" indent="-457200"/>
                <a:r>
                  <a:rPr lang="en-US" dirty="0"/>
                  <a:t>Does channel distortion matter?</a:t>
                </a:r>
              </a:p>
              <a:p>
                <a:pPr marL="914400" lvl="1" indent="-457200"/>
                <a:r>
                  <a:rPr lang="en-US" dirty="0"/>
                  <a:t>Correlator is matched filter (SNR optimal)</a:t>
                </a:r>
              </a:p>
              <a:p>
                <a:pPr marL="914400" lvl="1" indent="-457200"/>
                <a:r>
                  <a:rPr lang="en-US" dirty="0"/>
                  <a:t>Last presentation showed correlation peak is not affected</a:t>
                </a:r>
              </a:p>
              <a:p>
                <a:pPr marL="914400" lvl="1" indent="-457200"/>
                <a:r>
                  <a:rPr lang="en-US" dirty="0"/>
                  <a:t>Does distortion matter for MUSIC based first path </a:t>
                </a:r>
                <a:r>
                  <a:rPr lang="en-US" dirty="0" err="1"/>
                  <a:t>algos</a:t>
                </a:r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0DA06D-55F7-4844-9524-31F32A32C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134D2-CD7C-4443-9DF6-64466BC324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3A0E1-B1D5-42A7-BFF4-8818BFDB9B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6351C-012D-4317-93C1-59742F9C7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8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47F7-2921-4581-A8D1-844525BA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LTF Performance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54911-CE65-4B25-AA68-E708BA844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IEEE 802.11 channel model ‘D’</a:t>
            </a:r>
          </a:p>
          <a:p>
            <a:pPr lvl="1"/>
            <a:r>
              <a:rPr lang="en-US" dirty="0"/>
              <a:t>Generated based on underlying 2.5 ns tap quantization</a:t>
            </a:r>
          </a:p>
          <a:p>
            <a:pPr lvl="1"/>
            <a:r>
              <a:rPr lang="en-US" dirty="0"/>
              <a:t>Interpolated to 320 MHz channel impulse response</a:t>
            </a:r>
          </a:p>
          <a:p>
            <a:pPr lvl="1"/>
            <a:r>
              <a:rPr lang="en-US" dirty="0"/>
              <a:t>Simulated in complex baseband, up-sampled to 320 MHz</a:t>
            </a:r>
          </a:p>
          <a:p>
            <a:pPr lvl="1"/>
            <a:r>
              <a:rPr lang="en-US" dirty="0"/>
              <a:t>4x1 Channel, SNR 18 dB</a:t>
            </a:r>
          </a:p>
          <a:p>
            <a:r>
              <a:rPr lang="en-US" dirty="0"/>
              <a:t>Signal model/receiver</a:t>
            </a:r>
          </a:p>
          <a:p>
            <a:pPr lvl="1"/>
            <a:r>
              <a:rPr lang="en-US" dirty="0"/>
              <a:t>11ac signal design (pilots/dc/</a:t>
            </a:r>
            <a:r>
              <a:rPr lang="en-US" dirty="0" err="1"/>
              <a:t>etc</a:t>
            </a:r>
            <a:r>
              <a:rPr lang="en-US" dirty="0"/>
              <a:t>), but with GI instead of CP</a:t>
            </a:r>
          </a:p>
          <a:p>
            <a:pPr lvl="1"/>
            <a:r>
              <a:rPr lang="en-US" dirty="0"/>
              <a:t>Double size FFT, zero padded from T’ to 2T</a:t>
            </a:r>
          </a:p>
          <a:p>
            <a:pPr lvl="1"/>
            <a:r>
              <a:rPr lang="en-US" dirty="0"/>
              <a:t>Performance base line is using only “even” subcarriers, equivalent to overlap-add (OLA) processing</a:t>
            </a:r>
          </a:p>
          <a:p>
            <a:r>
              <a:rPr lang="en-US" dirty="0"/>
              <a:t>RTT performance</a:t>
            </a:r>
          </a:p>
          <a:p>
            <a:pPr lvl="1"/>
            <a:r>
              <a:rPr lang="en-US" dirty="0"/>
              <a:t>Assume symmetric </a:t>
            </a:r>
            <a:r>
              <a:rPr lang="en-US" dirty="0" err="1"/>
              <a:t>ToA</a:t>
            </a:r>
            <a:r>
              <a:rPr lang="en-US" dirty="0"/>
              <a:t> error distribution on both t2/t4</a:t>
            </a:r>
          </a:p>
          <a:p>
            <a:r>
              <a:rPr lang="en-US" dirty="0"/>
              <a:t>No attacker</a:t>
            </a:r>
          </a:p>
          <a:p>
            <a:pPr lvl="1"/>
            <a:r>
              <a:rPr lang="en-US" dirty="0"/>
              <a:t>Security performance simulated separately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C35BC-CFEE-4FE4-8CAC-9D13020E8E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58ACA-9680-4CF3-BCC8-E5B0460825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3BC0-923F-4267-BB81-5E866A2676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3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CCEA-0E3C-4B29-834D-358F2F7E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‘D’, NLOS, 40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D01C-AADF-4BF7-8445-7C64AF103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Correlator has some performance loss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CBC69-7A79-4E9A-B041-1E0782379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Little difference to QPSK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B00D6-5F5D-4D5B-976E-EC766F02F1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B81B4-5946-436C-88F3-0A353EE7B7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E83F51-5619-4FF8-9671-45FA731160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D0F58E9B-F68C-489A-8F71-7C723B3E51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1">
            <a:extLst>
              <a:ext uri="{FF2B5EF4-FFF2-40B4-BE49-F238E27FC236}">
                <a16:creationId xmlns:a16="http://schemas.microsoft.com/office/drawing/2014/main" id="{3763B1D2-514E-476A-A325-BF8D5F0D39C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45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72D4-9DB5-4804-AE4B-9F82D105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‘D’, LOS, 40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15A4B-6593-4C51-AB6E-A2FB55C08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Correlator has small performance loss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B3596-F353-4981-8FBE-50D2E0198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Mostly same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7D0D91-BD00-4D74-B3A6-B25FA68910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A4B5B1-3560-453E-964B-4225AF7065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944FB-60FA-4FB2-87F8-E8E951F80C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1C514CC5-24B7-472F-A6B0-79A42A6D48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1">
            <a:extLst>
              <a:ext uri="{FF2B5EF4-FFF2-40B4-BE49-F238E27FC236}">
                <a16:creationId xmlns:a16="http://schemas.microsoft.com/office/drawing/2014/main" id="{04694C4F-AC2E-4047-82AC-A07750932CB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5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6938-7EA2-4E44-940F-360344B9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‘D’, NLOS,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1B804-24E6-4E8B-9C6E-67EB0052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Correlator has some performance loss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B7E8D-C51A-4457-8209-51CA91498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Little difference to QPSK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BCC17-8187-49E6-8780-09C3C6AD2F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2025E-E515-4464-8C5D-CA196EB074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EE455-73B5-40AC-B22C-6F044555A8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5E824A5F-DBD3-43DF-98EE-79B91583AF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id="{C1823F72-FF86-430A-B1A4-DB7A3A49242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33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7CA6-ECF2-4B10-B8E3-89E61C1B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‘D’, LOS,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8C698-288F-4A48-A142-460562519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Correlator has some performance loss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B4CDC9-5650-4A28-AB34-77C370FA4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Little difference to QPSK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56DDD-8A24-4DBC-9BC8-3014E88099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3504D-F53D-4636-9E92-B8439357AA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E3999-BFA1-47F3-BB48-9FAE746B2C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0" name="Content Placeholder 13">
            <a:extLst>
              <a:ext uri="{FF2B5EF4-FFF2-40B4-BE49-F238E27FC236}">
                <a16:creationId xmlns:a16="http://schemas.microsoft.com/office/drawing/2014/main" id="{C04982DA-A0D3-47A6-A603-BCEC9488AB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089061B8-BC27-4760-B8F4-397647CE52B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E553B-07E7-4695-93EE-71F9AF41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48BC-3B92-42FD-A7F5-E34B5607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AWGN Channel</a:t>
            </a:r>
          </a:p>
          <a:p>
            <a:pPr lvl="1"/>
            <a:r>
              <a:rPr lang="en-US" dirty="0"/>
              <a:t>Interpolate Tx signal 4x</a:t>
            </a:r>
          </a:p>
          <a:p>
            <a:pPr lvl="1"/>
            <a:r>
              <a:rPr lang="en-US" dirty="0"/>
              <a:t>SINR attacker vs signal, SNR noise vs. signal</a:t>
            </a:r>
          </a:p>
          <a:p>
            <a:r>
              <a:rPr lang="en-US" dirty="0"/>
              <a:t>No attacker</a:t>
            </a:r>
          </a:p>
          <a:p>
            <a:pPr lvl="1"/>
            <a:r>
              <a:rPr lang="en-US" dirty="0"/>
              <a:t>Look at spurious peaks in noise only </a:t>
            </a:r>
          </a:p>
          <a:p>
            <a:pPr lvl="1"/>
            <a:r>
              <a:rPr lang="en-US" dirty="0"/>
              <a:t>SNR=0 dB</a:t>
            </a:r>
          </a:p>
          <a:p>
            <a:r>
              <a:rPr lang="en-US" dirty="0"/>
              <a:t>Brute-force attack</a:t>
            </a:r>
          </a:p>
          <a:p>
            <a:pPr lvl="1"/>
            <a:r>
              <a:rPr lang="en-US" dirty="0"/>
              <a:t>Attacker “guesses” LTF</a:t>
            </a:r>
          </a:p>
          <a:p>
            <a:pPr lvl="1"/>
            <a:r>
              <a:rPr lang="en-US" dirty="0"/>
              <a:t>SINR=0 dB, SNR=18 dB</a:t>
            </a:r>
          </a:p>
          <a:p>
            <a:r>
              <a:rPr lang="en-US" dirty="0"/>
              <a:t>Replay attack</a:t>
            </a:r>
          </a:p>
          <a:p>
            <a:pPr lvl="1"/>
            <a:r>
              <a:rPr lang="en-US" dirty="0"/>
              <a:t>Re-transmits first quarter of LTF</a:t>
            </a:r>
          </a:p>
          <a:p>
            <a:pPr lvl="1"/>
            <a:r>
              <a:rPr lang="en-US" dirty="0"/>
              <a:t>SINR=0 dB, SNR=18 dB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7D855-02E1-4D6E-822D-7D556C508C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B5CEA-1F68-483C-AA00-A702E0C293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C62D2-0644-4A40-8968-164D03074F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08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BA76-0E9D-4D7C-9B85-D8E436A1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Attacker : 40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090CA-FB2F-4C28-BCD8-04B31ADDE6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QPSK – OLA as baseline</a:t>
            </a:r>
          </a:p>
          <a:p>
            <a:r>
              <a:rPr lang="en-US" dirty="0"/>
              <a:t>Double size FFT has 1 dB gain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560B9-0AED-48C4-BF7C-BC69C9EF9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</a:t>
            </a:r>
            <a:r>
              <a:rPr lang="en-US" dirty="0"/>
              <a:t>/2-BPSK - similar gain</a:t>
            </a:r>
          </a:p>
          <a:p>
            <a:r>
              <a:rPr lang="en-US" dirty="0"/>
              <a:t>Less noise amplification loss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330E5-BCF3-436C-B99A-EBABE25FCB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E39CC-367E-44C3-BAC0-A4C2B32D1A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1014D-56D3-45D5-9888-1FB6155CAB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B4284141-4E1B-43BF-8FBC-84A50AADE0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7">
            <a:extLst>
              <a:ext uri="{FF2B5EF4-FFF2-40B4-BE49-F238E27FC236}">
                <a16:creationId xmlns:a16="http://schemas.microsoft.com/office/drawing/2014/main" id="{0988A1EF-63E1-492F-8C98-8909FB335A8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89B6E9-AF34-4CE8-AA90-5091B2F253F1}"/>
              </a:ext>
            </a:extLst>
          </p:cNvPr>
          <p:cNvSpPr txBox="1"/>
          <p:nvPr/>
        </p:nvSpPr>
        <p:spPr>
          <a:xfrm>
            <a:off x="4038600" y="3139366"/>
            <a:ext cx="8258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amplification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E69B11-30BC-431D-971F-64027F4E5F2B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3606552" y="3393282"/>
            <a:ext cx="432048" cy="250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22F889F-FAF6-4252-8F85-49545236BC03}"/>
              </a:ext>
            </a:extLst>
          </p:cNvPr>
          <p:cNvSpPr txBox="1"/>
          <p:nvPr/>
        </p:nvSpPr>
        <p:spPr>
          <a:xfrm>
            <a:off x="2743200" y="4787240"/>
            <a:ext cx="104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channel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gain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A46023-A674-4137-9EB9-DE7F5E80906A}"/>
              </a:ext>
            </a:extLst>
          </p:cNvPr>
          <p:cNvCxnSpPr>
            <a:stCxn id="14" idx="0"/>
          </p:cNvCxnSpPr>
          <p:nvPr/>
        </p:nvCxnSpPr>
        <p:spPr bwMode="auto">
          <a:xfrm flipV="1">
            <a:off x="3263976" y="4283184"/>
            <a:ext cx="19930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9375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B6BB-0163-470B-BA59-5FF08817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Attacker :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FA8A6-B152-42E3-801F-7A1606EB4B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Mostly similar to 40 MHz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FF6F3-D82E-4BF8-B221-7041163DB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 bit better than 40 MHz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D734-FA52-43EB-AC25-FDC7B6D14E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FE384-BEE0-4D01-91BE-EB0565C8865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19B1-53DE-43C9-9120-6B2DCBDD0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369C34D7-D2AA-4C46-A92A-C50C4E322A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7808C84-FB80-467F-AA21-6B416E0F605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20D3E9F-35EF-4D98-A8F5-2B15078673B2}"/>
              </a:ext>
            </a:extLst>
          </p:cNvPr>
          <p:cNvSpPr txBox="1"/>
          <p:nvPr/>
        </p:nvSpPr>
        <p:spPr>
          <a:xfrm>
            <a:off x="4038600" y="3139366"/>
            <a:ext cx="8258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amplification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7C694DB-A359-4BF2-8F7F-6E5C66F414E9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3606552" y="3393282"/>
            <a:ext cx="432048" cy="250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9EE8D3-7E7D-4745-AFA7-67C98DD53D58}"/>
              </a:ext>
            </a:extLst>
          </p:cNvPr>
          <p:cNvSpPr txBox="1"/>
          <p:nvPr/>
        </p:nvSpPr>
        <p:spPr>
          <a:xfrm>
            <a:off x="2565000" y="4796765"/>
            <a:ext cx="104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channel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gain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7A2CBE-FBA1-47FB-A257-5A6C6B100E48}"/>
              </a:ext>
            </a:extLst>
          </p:cNvPr>
          <p:cNvCxnSpPr>
            <a:stCxn id="14" idx="0"/>
          </p:cNvCxnSpPr>
          <p:nvPr/>
        </p:nvCxnSpPr>
        <p:spPr bwMode="auto">
          <a:xfrm flipV="1">
            <a:off x="3085776" y="4292709"/>
            <a:ext cx="19930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6772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2690-3541-4AE3-A5F0-EFC96E95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Brute-Force Attack : 40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CCDFC-6502-47BB-8072-34D4948C69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QPSK brute-force match noise only</a:t>
            </a:r>
          </a:p>
          <a:p>
            <a:r>
              <a:rPr lang="en-US" dirty="0"/>
              <a:t>Loss for </a:t>
            </a:r>
            <a:r>
              <a:rPr lang="en-US" dirty="0" err="1"/>
              <a:t>Inverse+MMSE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BCCF0-8ABB-41C4-9026-39C2A9169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</a:t>
            </a:r>
            <a:r>
              <a:rPr lang="en-US" dirty="0"/>
              <a:t>/2-BPSK modulation has 2 dB loss against noise only, little noise </a:t>
            </a:r>
            <a:r>
              <a:rPr lang="en-US" dirty="0" err="1"/>
              <a:t>ampl</a:t>
            </a:r>
            <a:r>
              <a:rPr lang="en-US" dirty="0"/>
              <a:t>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9A4C3-4EB9-4934-8200-386E6F881F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C9726-FE0D-42CC-AA72-103D64D330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57B8C-03B8-4C15-95A1-172399942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10" name="Content Placeholder 11">
            <a:extLst>
              <a:ext uri="{FF2B5EF4-FFF2-40B4-BE49-F238E27FC236}">
                <a16:creationId xmlns:a16="http://schemas.microsoft.com/office/drawing/2014/main" id="{963E8565-D3BA-42CB-990D-44E9A23CEB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3">
            <a:extLst>
              <a:ext uri="{FF2B5EF4-FFF2-40B4-BE49-F238E27FC236}">
                <a16:creationId xmlns:a16="http://schemas.microsoft.com/office/drawing/2014/main" id="{48216C5C-D9AF-478A-9DD5-56DB11E59B7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4EA37A-ACCE-4AAC-9BBA-3A792A4DA189}"/>
              </a:ext>
            </a:extLst>
          </p:cNvPr>
          <p:cNvSpPr txBox="1"/>
          <p:nvPr/>
        </p:nvSpPr>
        <p:spPr>
          <a:xfrm>
            <a:off x="4343400" y="2921169"/>
            <a:ext cx="8258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amplification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B760EE-D338-4A9B-8F35-B6C9CCC256E2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3911352" y="3175085"/>
            <a:ext cx="432048" cy="250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9FB6B7C-7A85-4E05-9867-82BA6E30C991}"/>
              </a:ext>
            </a:extLst>
          </p:cNvPr>
          <p:cNvSpPr txBox="1"/>
          <p:nvPr/>
        </p:nvSpPr>
        <p:spPr>
          <a:xfrm>
            <a:off x="2535601" y="383111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only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2F3DBD-8454-4ED6-9F5C-B0CEE1FCAE2D}"/>
              </a:ext>
            </a:extLst>
          </p:cNvPr>
          <p:cNvCxnSpPr/>
          <p:nvPr/>
        </p:nvCxnSpPr>
        <p:spPr bwMode="auto">
          <a:xfrm>
            <a:off x="3146829" y="3947229"/>
            <a:ext cx="440567" cy="115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4490F6A-A998-45CE-A243-F2815D025AC8}"/>
              </a:ext>
            </a:extLst>
          </p:cNvPr>
          <p:cNvSpPr txBox="1"/>
          <p:nvPr/>
        </p:nvSpPr>
        <p:spPr>
          <a:xfrm>
            <a:off x="8305800" y="409413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only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32DE1B-5A1B-471F-BD4E-36F97B327882}"/>
              </a:ext>
            </a:extLst>
          </p:cNvPr>
          <p:cNvCxnSpPr>
            <a:cxnSpLocks/>
          </p:cNvCxnSpPr>
          <p:nvPr/>
        </p:nvCxnSpPr>
        <p:spPr bwMode="auto">
          <a:xfrm>
            <a:off x="8977449" y="4209552"/>
            <a:ext cx="440567" cy="115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0A245E7-C36A-4160-AC89-B920278013F8}"/>
              </a:ext>
            </a:extLst>
          </p:cNvPr>
          <p:cNvSpPr txBox="1"/>
          <p:nvPr/>
        </p:nvSpPr>
        <p:spPr>
          <a:xfrm>
            <a:off x="8956552" y="4869372"/>
            <a:ext cx="49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63CC35-5CAE-48DE-B3BF-1F95335BE959}"/>
              </a:ext>
            </a:extLst>
          </p:cNvPr>
          <p:cNvCxnSpPr>
            <a:stCxn id="18" idx="3"/>
          </p:cNvCxnSpPr>
          <p:nvPr/>
        </p:nvCxnSpPr>
        <p:spPr bwMode="auto">
          <a:xfrm flipV="1">
            <a:off x="9448995" y="4647189"/>
            <a:ext cx="443661" cy="406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9B605F-8882-471F-85DB-CE4C31C2D098}"/>
              </a:ext>
            </a:extLst>
          </p:cNvPr>
          <p:cNvCxnSpPr>
            <a:cxnSpLocks/>
          </p:cNvCxnSpPr>
          <p:nvPr/>
        </p:nvCxnSpPr>
        <p:spPr bwMode="auto">
          <a:xfrm>
            <a:off x="9676632" y="4647189"/>
            <a:ext cx="5341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26334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3863-210F-4259-8139-F809325E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Brute-Force Attack :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5F375-CFFA-49C7-AB65-F84F8EF78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Noise only and QPSK brute-force match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CFC57-009B-4144-A3BE-FAE06F515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BPSK modulation has 2 dB loss against brute-force attack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82DD5-9BE8-45E1-B290-120265961A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46AD7-A839-4986-AB73-8D89226D80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405E2-CA86-42B0-8E19-53C4AE070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10" name="Content Placeholder 24">
            <a:extLst>
              <a:ext uri="{FF2B5EF4-FFF2-40B4-BE49-F238E27FC236}">
                <a16:creationId xmlns:a16="http://schemas.microsoft.com/office/drawing/2014/main" id="{D170B91C-A3F3-40DF-807D-A7EADB8C0D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13">
            <a:extLst>
              <a:ext uri="{FF2B5EF4-FFF2-40B4-BE49-F238E27FC236}">
                <a16:creationId xmlns:a16="http://schemas.microsoft.com/office/drawing/2014/main" id="{206D7892-EDE7-4C50-85A9-9636041596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05AA3E-2B95-49AE-9273-033DAFFCA1FE}"/>
              </a:ext>
            </a:extLst>
          </p:cNvPr>
          <p:cNvSpPr txBox="1"/>
          <p:nvPr/>
        </p:nvSpPr>
        <p:spPr>
          <a:xfrm>
            <a:off x="4343400" y="2921169"/>
            <a:ext cx="8258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amplification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891582-6080-432E-A1EB-D0B2FC0398B1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3911352" y="3175085"/>
            <a:ext cx="432048" cy="250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CCD2617-A2A7-44BC-848C-E57EA4542959}"/>
              </a:ext>
            </a:extLst>
          </p:cNvPr>
          <p:cNvSpPr txBox="1"/>
          <p:nvPr/>
        </p:nvSpPr>
        <p:spPr>
          <a:xfrm>
            <a:off x="2514600" y="388514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only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CA78F1-7D25-42D4-97F0-74CAB28B71CB}"/>
              </a:ext>
            </a:extLst>
          </p:cNvPr>
          <p:cNvCxnSpPr/>
          <p:nvPr/>
        </p:nvCxnSpPr>
        <p:spPr bwMode="auto">
          <a:xfrm>
            <a:off x="3125828" y="4001267"/>
            <a:ext cx="440567" cy="115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BCEF55F-67A6-402B-A0AF-2C86141EAB82}"/>
              </a:ext>
            </a:extLst>
          </p:cNvPr>
          <p:cNvSpPr txBox="1"/>
          <p:nvPr/>
        </p:nvSpPr>
        <p:spPr>
          <a:xfrm>
            <a:off x="8236472" y="4009084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only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70C8BE-2014-4091-B209-12C48BF39DA7}"/>
              </a:ext>
            </a:extLst>
          </p:cNvPr>
          <p:cNvCxnSpPr>
            <a:cxnSpLocks/>
          </p:cNvCxnSpPr>
          <p:nvPr/>
        </p:nvCxnSpPr>
        <p:spPr bwMode="auto">
          <a:xfrm>
            <a:off x="8908121" y="4124500"/>
            <a:ext cx="440567" cy="115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F990166-BDAF-495A-9A9A-FB57749A4735}"/>
              </a:ext>
            </a:extLst>
          </p:cNvPr>
          <p:cNvSpPr txBox="1"/>
          <p:nvPr/>
        </p:nvSpPr>
        <p:spPr>
          <a:xfrm>
            <a:off x="8956552" y="4869372"/>
            <a:ext cx="49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8AE90B8-07F2-4930-B83D-06D2F8FE59E8}"/>
              </a:ext>
            </a:extLst>
          </p:cNvPr>
          <p:cNvCxnSpPr>
            <a:stCxn id="18" idx="3"/>
          </p:cNvCxnSpPr>
          <p:nvPr/>
        </p:nvCxnSpPr>
        <p:spPr bwMode="auto">
          <a:xfrm flipV="1">
            <a:off x="9448995" y="4647189"/>
            <a:ext cx="443661" cy="406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E6FA4B5-0812-4700-87BD-0A42132F7A3C}"/>
              </a:ext>
            </a:extLst>
          </p:cNvPr>
          <p:cNvCxnSpPr>
            <a:cxnSpLocks/>
          </p:cNvCxnSpPr>
          <p:nvPr/>
        </p:nvCxnSpPr>
        <p:spPr bwMode="auto">
          <a:xfrm>
            <a:off x="9625572" y="4647189"/>
            <a:ext cx="5341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06668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DBCA-6DF6-4B93-AE9C-EC462827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: 40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35B8D-FBFE-4813-8B32-32FE15EDFA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Correlator almost completely suppresses attacker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27575-8F40-46F7-90AB-23BE2228D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MMSE and Inverse better than equivalent noise only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D4577-19BE-4155-AE00-DB9AF6DBB2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A6AE0-6DD4-4DC1-B9AC-F823AA838A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AD39C6-0676-4F75-8233-53E549DC63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10" name="Content Placeholder 11">
            <a:extLst>
              <a:ext uri="{FF2B5EF4-FFF2-40B4-BE49-F238E27FC236}">
                <a16:creationId xmlns:a16="http://schemas.microsoft.com/office/drawing/2014/main" id="{D8E9B71A-B63A-41A8-9CCA-5A6DCB8D57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69E77014-69AF-44BA-BF1B-E7B8E290B91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0554486-B13B-4515-B801-E6FB5DD8A810}"/>
              </a:ext>
            </a:extLst>
          </p:cNvPr>
          <p:cNvSpPr txBox="1"/>
          <p:nvPr/>
        </p:nvSpPr>
        <p:spPr>
          <a:xfrm>
            <a:off x="1672593" y="47534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attacker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0758A2F-39E8-40CB-A4CB-D40EEB41A3EB}"/>
              </a:ext>
            </a:extLst>
          </p:cNvPr>
          <p:cNvCxnSpPr>
            <a:stCxn id="12" idx="0"/>
          </p:cNvCxnSpPr>
          <p:nvPr/>
        </p:nvCxnSpPr>
        <p:spPr bwMode="auto">
          <a:xfrm flipV="1">
            <a:off x="1995759" y="4393376"/>
            <a:ext cx="18089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7A7616A-F6FB-4206-875C-B9EB9CEC1EF7}"/>
              </a:ext>
            </a:extLst>
          </p:cNvPr>
          <p:cNvSpPr txBox="1"/>
          <p:nvPr/>
        </p:nvSpPr>
        <p:spPr>
          <a:xfrm>
            <a:off x="4333908" y="438408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unmitigated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146107-A8AB-4B56-8B74-89FC4136156A}"/>
              </a:ext>
            </a:extLst>
          </p:cNvPr>
          <p:cNvCxnSpPr>
            <a:stCxn id="14" idx="0"/>
          </p:cNvCxnSpPr>
          <p:nvPr/>
        </p:nvCxnSpPr>
        <p:spPr bwMode="auto">
          <a:xfrm flipV="1">
            <a:off x="4724400" y="4037680"/>
            <a:ext cx="290026" cy="3464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19E3B20-6843-4FC4-92D8-BA774602602A}"/>
              </a:ext>
            </a:extLst>
          </p:cNvPr>
          <p:cNvSpPr txBox="1"/>
          <p:nvPr/>
        </p:nvSpPr>
        <p:spPr>
          <a:xfrm>
            <a:off x="9885899" y="3956474"/>
            <a:ext cx="62068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attacker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noise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42C816-8601-477B-9571-8AEA265BFB71}"/>
              </a:ext>
            </a:extLst>
          </p:cNvPr>
          <p:cNvCxnSpPr>
            <a:stCxn id="17" idx="1"/>
          </p:cNvCxnSpPr>
          <p:nvPr/>
        </p:nvCxnSpPr>
        <p:spPr bwMode="auto">
          <a:xfrm flipH="1">
            <a:off x="9669875" y="4210390"/>
            <a:ext cx="216024" cy="4072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914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C93D-4A14-49A2-9D71-76C2C343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: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75AF-0D79-4EDF-9247-DF63CAD0A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Inverse and MMSE better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B9EE6-766B-4846-BD52-39A47B2EC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Less improvement over 40 MHz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3B130B-44E1-4813-8528-58E6C9E871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92024A-854C-4A17-B0A0-0A8F35FE9B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B6D26-7365-4B55-934F-B0F97DE8CD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10" name="Content Placeholder 35">
            <a:extLst>
              <a:ext uri="{FF2B5EF4-FFF2-40B4-BE49-F238E27FC236}">
                <a16:creationId xmlns:a16="http://schemas.microsoft.com/office/drawing/2014/main" id="{187BD0F0-0CD6-4724-9EB6-58598DBAE2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720" y="2174875"/>
            <a:ext cx="5274148" cy="3951288"/>
          </a:xfrm>
          <a:prstGeom prst="rect">
            <a:avLst/>
          </a:prstGeom>
        </p:spPr>
      </p:pic>
      <p:pic>
        <p:nvPicPr>
          <p:cNvPr id="11" name="Content Placeholder 39">
            <a:extLst>
              <a:ext uri="{FF2B5EF4-FFF2-40B4-BE49-F238E27FC236}">
                <a16:creationId xmlns:a16="http://schemas.microsoft.com/office/drawing/2014/main" id="{06122DA1-DC23-4775-80B2-43665B84205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0545" y="2174875"/>
            <a:ext cx="5274148" cy="39512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9F3AEF-67C9-47C2-A3C7-E2F29C46FA2C}"/>
              </a:ext>
            </a:extLst>
          </p:cNvPr>
          <p:cNvSpPr txBox="1"/>
          <p:nvPr/>
        </p:nvSpPr>
        <p:spPr>
          <a:xfrm>
            <a:off x="3886200" y="3862594"/>
            <a:ext cx="62068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attacker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noise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9B6C07-ED9C-47BA-AD78-75E824F16FA8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3670176" y="4116510"/>
            <a:ext cx="216024" cy="4072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BF3227-601D-4E61-8A4E-F4DD9ECD949C}"/>
              </a:ext>
            </a:extLst>
          </p:cNvPr>
          <p:cNvSpPr txBox="1"/>
          <p:nvPr/>
        </p:nvSpPr>
        <p:spPr>
          <a:xfrm>
            <a:off x="1371600" y="49154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attacker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E1756-D02C-427A-9156-F8553C13FE6A}"/>
              </a:ext>
            </a:extLst>
          </p:cNvPr>
          <p:cNvCxnSpPr>
            <a:stCxn id="14" idx="0"/>
          </p:cNvCxnSpPr>
          <p:nvPr/>
        </p:nvCxnSpPr>
        <p:spPr bwMode="auto">
          <a:xfrm flipV="1">
            <a:off x="1694766" y="4555415"/>
            <a:ext cx="18089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29937C3-F309-4788-99FA-D17B0205F6A6}"/>
              </a:ext>
            </a:extLst>
          </p:cNvPr>
          <p:cNvSpPr txBox="1"/>
          <p:nvPr/>
        </p:nvSpPr>
        <p:spPr>
          <a:xfrm>
            <a:off x="4343400" y="489250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unmitigated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3073935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results for secure LTF</a:t>
            </a:r>
          </a:p>
          <a:p>
            <a:pPr lvl="1"/>
            <a:r>
              <a:rPr lang="en-US" dirty="0"/>
              <a:t>Modulation types QPSK and </a:t>
            </a:r>
            <a:r>
              <a:rPr lang="el-GR" dirty="0"/>
              <a:t>π</a:t>
            </a:r>
            <a:r>
              <a:rPr lang="en-US" dirty="0"/>
              <a:t>/2-BPSK</a:t>
            </a:r>
          </a:p>
          <a:p>
            <a:pPr lvl="1"/>
            <a:r>
              <a:rPr lang="en-US" dirty="0"/>
              <a:t>Three channel estimators, Correlator, Inverse, and MMSE</a:t>
            </a:r>
          </a:p>
          <a:p>
            <a:r>
              <a:rPr lang="en-US" dirty="0"/>
              <a:t>Location estimation performance</a:t>
            </a:r>
          </a:p>
          <a:p>
            <a:pPr lvl="1"/>
            <a:r>
              <a:rPr lang="en-US" dirty="0"/>
              <a:t>For FFT peak finding </a:t>
            </a:r>
            <a:r>
              <a:rPr lang="en-US" dirty="0" err="1"/>
              <a:t>algos</a:t>
            </a:r>
            <a:r>
              <a:rPr lang="en-US" dirty="0"/>
              <a:t> no significant impact in any case</a:t>
            </a:r>
          </a:p>
          <a:p>
            <a:pPr lvl="1"/>
            <a:r>
              <a:rPr lang="en-US" dirty="0"/>
              <a:t>For MUSIC based </a:t>
            </a:r>
            <a:r>
              <a:rPr lang="en-US" dirty="0" err="1"/>
              <a:t>algos</a:t>
            </a:r>
            <a:r>
              <a:rPr lang="en-US" dirty="0"/>
              <a:t>, some loss with Correlator</a:t>
            </a:r>
          </a:p>
          <a:p>
            <a:r>
              <a:rPr lang="en-US" dirty="0"/>
              <a:t>Attacker resilience</a:t>
            </a:r>
          </a:p>
          <a:p>
            <a:pPr lvl="1"/>
            <a:r>
              <a:rPr lang="el-GR" dirty="0"/>
              <a:t>π</a:t>
            </a:r>
            <a:r>
              <a:rPr lang="en-US" dirty="0"/>
              <a:t>/2-BPSK has 2 dB loss for brute-force attack, but less noise amplification with both inverse and MMSE</a:t>
            </a:r>
          </a:p>
          <a:p>
            <a:pPr lvl="1"/>
            <a:r>
              <a:rPr lang="en-US" dirty="0"/>
              <a:t>Both modulation reject replay attack below equivalent noise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41ED00-4EF3-43FB-82CC-10760D80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Study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2F3019-B8C5-4553-AE40-751D02CC22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PAPR for random QPSK modulated LTF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50BA9D-2A12-49D3-8FE4-3444F4597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PAPR for </a:t>
            </a:r>
            <a:r>
              <a:rPr lang="en-US" dirty="0" err="1"/>
              <a:t>Golay</a:t>
            </a:r>
            <a:r>
              <a:rPr lang="en-US" dirty="0"/>
              <a:t> 8PSK modulated LTF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FDD29-5CB9-416F-9E15-636F2A54CF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BA09-7129-41D6-9956-83A7DA374A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3AEF-D28D-45CB-9780-5A0AB6B062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28</a:t>
            </a:fld>
            <a:endParaRPr lang="en-GB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5400280C-B981-45EA-BEE3-AEEEC92171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939" y="2174875"/>
            <a:ext cx="5261709" cy="3951288"/>
          </a:xfrm>
          <a:prstGeom prst="rect">
            <a:avLst/>
          </a:prstGeom>
        </p:spPr>
      </p:pic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BC80BF62-5034-4E5A-9570-769491663AA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6764" y="2174875"/>
            <a:ext cx="5261709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34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D792E-E520-4188-BF15-49638F2F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</a:t>
            </a:r>
            <a:r>
              <a:rPr lang="en-US" dirty="0" err="1"/>
              <a:t>Golay</a:t>
            </a:r>
            <a:r>
              <a:rPr lang="en-US" dirty="0"/>
              <a:t>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75F32-6D99-42B0-88E0-8F9E44B6D6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Brute force attacker, 0 dB SINR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6517C-5569-4754-B6B1-C646399C0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65009-5AF9-457B-BBD5-3F63CE9ADD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9ACBE-DDC4-4748-8640-FDA6BFAEE7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467A7-00B2-4D46-A7F4-7BC51959C9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03800-2BF3-42A7-B3C1-98B4F32CB5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29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7E2D0EB-525A-4908-8BE9-2444910F48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939" y="2174875"/>
            <a:ext cx="5261709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6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Replay attack: for both Cyclic Prefix or Guard Interval, attacker repeats first quarter portion of secure LTF with offset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Brute-force attack: attacker tries to guess the secure LTF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only: performance in low SNR or attacker caused SINR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 Interval (GI) Replay Attack</a:t>
            </a:r>
          </a:p>
          <a:p>
            <a:pPr lvl="1"/>
            <a:r>
              <a:rPr lang="en-US" dirty="0"/>
              <a:t>Attacker will listen to first quarter portion of LTF</a:t>
            </a:r>
          </a:p>
          <a:p>
            <a:pPr lvl="1"/>
            <a:r>
              <a:rPr lang="en-US" dirty="0"/>
              <a:t>Then try to change measured t2 or t4 by re-transmitting the first quarter with timing advance at the end</a:t>
            </a:r>
          </a:p>
          <a:p>
            <a:pPr lvl="1"/>
            <a:r>
              <a:rPr lang="en-US" dirty="0"/>
              <a:t>Will affect overlap-add based receiver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145742" y="4012608"/>
            <a:ext cx="3766767" cy="1514871"/>
            <a:chOff x="1695786" y="4295677"/>
            <a:chExt cx="3766767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6" y="458112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quarter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4175956" y="531013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Copy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695786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Attack</a:t>
            </a:r>
          </a:p>
          <a:p>
            <a:pPr lvl="1"/>
            <a:r>
              <a:rPr lang="en-US" dirty="0"/>
              <a:t>Attacker will try to change measured t2 or t4 by guessing the secure LTF and transmitting with timing advance </a:t>
            </a:r>
          </a:p>
          <a:p>
            <a:pPr lvl="1"/>
            <a:r>
              <a:rPr lang="en-US" dirty="0"/>
              <a:t>Attack efficacy depends on likelihood of high cross-correlation between sequences A and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7F7734-2B4E-4B4A-9979-3B8CB1A390C2}"/>
              </a:ext>
            </a:extLst>
          </p:cNvPr>
          <p:cNvGrpSpPr/>
          <p:nvPr/>
        </p:nvGrpSpPr>
        <p:grpSpPr>
          <a:xfrm>
            <a:off x="5943600" y="4021081"/>
            <a:ext cx="4073574" cy="1509222"/>
            <a:chOff x="4427984" y="4298745"/>
            <a:chExt cx="4073574" cy="15092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FE9C9-7445-4109-AFA3-6126058814E2}"/>
                </a:ext>
              </a:extLst>
            </p:cNvPr>
            <p:cNvSpPr/>
            <p:nvPr/>
          </p:nvSpPr>
          <p:spPr bwMode="auto">
            <a:xfrm>
              <a:off x="4903103" y="4578547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00D4D4-B694-4E3B-9DB6-754644F58325}"/>
                </a:ext>
              </a:extLst>
            </p:cNvPr>
            <p:cNvCxnSpPr/>
            <p:nvPr/>
          </p:nvCxnSpPr>
          <p:spPr bwMode="auto">
            <a:xfrm>
              <a:off x="4644008" y="507895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D9984D-7C1F-4299-8436-1510A5613198}"/>
                </a:ext>
              </a:extLst>
            </p:cNvPr>
            <p:cNvCxnSpPr/>
            <p:nvPr/>
          </p:nvCxnSpPr>
          <p:spPr bwMode="auto">
            <a:xfrm>
              <a:off x="4644008" y="580796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7EAAC0-1A12-44F1-B4C9-990F51F8D8DF}"/>
                </a:ext>
              </a:extLst>
            </p:cNvPr>
            <p:cNvSpPr txBox="1"/>
            <p:nvPr/>
          </p:nvSpPr>
          <p:spPr>
            <a:xfrm>
              <a:off x="4427984" y="4298745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A80733-4263-4E92-80A5-45D982A0BD79}"/>
                </a:ext>
              </a:extLst>
            </p:cNvPr>
            <p:cNvSpPr txBox="1"/>
            <p:nvPr/>
          </p:nvSpPr>
          <p:spPr>
            <a:xfrm>
              <a:off x="4427984" y="5049152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96E411-2B52-4CE6-BD13-ED6B1277E544}"/>
                </a:ext>
              </a:extLst>
            </p:cNvPr>
            <p:cNvCxnSpPr/>
            <p:nvPr/>
          </p:nvCxnSpPr>
          <p:spPr bwMode="auto">
            <a:xfrm>
              <a:off x="7171603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967AFB-45CE-4C88-9AA8-82B63D54A589}"/>
                </a:ext>
              </a:extLst>
            </p:cNvPr>
            <p:cNvSpPr txBox="1"/>
            <p:nvPr/>
          </p:nvSpPr>
          <p:spPr>
            <a:xfrm>
              <a:off x="7326877" y="5091982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28204-049E-484F-8A7C-0D3785E7FC9F}"/>
                </a:ext>
              </a:extLst>
            </p:cNvPr>
            <p:cNvSpPr/>
            <p:nvPr/>
          </p:nvSpPr>
          <p:spPr bwMode="auto">
            <a:xfrm>
              <a:off x="4723083" y="5301951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A93A-028F-4E69-80AF-675D7E8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797E-486A-4625-9459-09D01A1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 Noise</a:t>
            </a:r>
          </a:p>
          <a:p>
            <a:pPr lvl="1"/>
            <a:r>
              <a:rPr lang="en-US" dirty="0"/>
              <a:t>Even without an attacker the likelihood of triggering a false proximity detection increases with decreasing SNR</a:t>
            </a:r>
          </a:p>
          <a:p>
            <a:pPr lvl="1"/>
            <a:r>
              <a:rPr lang="en-US" dirty="0"/>
              <a:t>Attacker can send interference to artificially lower SNR </a:t>
            </a:r>
          </a:p>
          <a:p>
            <a:pPr lvl="1"/>
            <a:r>
              <a:rPr lang="en-US" dirty="0"/>
              <a:t>Used as a baseline to compare effectiveness of attacks</a:t>
            </a:r>
          </a:p>
          <a:p>
            <a:pPr lvl="1"/>
            <a:endParaRPr lang="en-US" dirty="0"/>
          </a:p>
          <a:p>
            <a:r>
              <a:rPr lang="en-US" dirty="0"/>
              <a:t>Measures of PHY security</a:t>
            </a:r>
          </a:p>
          <a:p>
            <a:pPr lvl="1"/>
            <a:r>
              <a:rPr lang="en-US" dirty="0"/>
              <a:t>If brute-force attack achieves no worse performance as noise-only</a:t>
            </a:r>
          </a:p>
          <a:p>
            <a:pPr lvl="1"/>
            <a:r>
              <a:rPr lang="en-US" dirty="0"/>
              <a:t>If replay attack achieves no worse performance than brute-force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80E-9CCC-4B39-83D6-81DDD448D4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77D-BE7B-4617-9D27-89BB8AF9E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49FC-E9A8-4773-88E3-D5E563B73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35FF-AF75-45E0-B785-0BECFA72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GI Replay Attack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CB99D2-FC20-4265-9852-0F6A814024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True delay 250 ns</a:t>
            </a:r>
          </a:p>
          <a:p>
            <a:pPr marL="457200" lvl="1" indent="0"/>
            <a:r>
              <a:rPr lang="en-US" sz="2000" dirty="0"/>
              <a:t>AWGN Channel</a:t>
            </a:r>
          </a:p>
          <a:p>
            <a:pPr marL="457200" lvl="1" indent="0"/>
            <a:r>
              <a:rPr lang="en-US" sz="2000" dirty="0"/>
              <a:t>Attacker delay -33 ns</a:t>
            </a:r>
          </a:p>
          <a:p>
            <a:pPr marL="457200" lvl="1" indent="0"/>
            <a:r>
              <a:rPr lang="en-US" sz="2000" dirty="0"/>
              <a:t>0 dB SINR</a:t>
            </a:r>
          </a:p>
          <a:p>
            <a:pPr marL="457200" lvl="1" indent="0"/>
            <a:r>
              <a:rPr lang="en-US" sz="2000" dirty="0"/>
              <a:t>Peak appears at -6 dB</a:t>
            </a:r>
          </a:p>
          <a:p>
            <a:pPr marL="457200" lvl="1" indent="0"/>
            <a:r>
              <a:rPr lang="en-US" sz="2000" dirty="0"/>
              <a:t>Amplitude normalized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A36B5-F0BE-4695-89BD-F0F3B00B6B3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3F82-0897-4E02-9DC9-F07B1B93A0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24D88-05DD-4287-80E4-909D22F776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7455535-D5C7-489C-895C-C4891B626A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1623"/>
            <a:ext cx="5080000" cy="381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D581-5EDE-4278-BBDE-0D8A4C1A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FFT Processing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459E8E-0BE4-4E5B-B6BA-378C43D07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practice use FFT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𝐘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Frequency domain channel 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Typical frequency spacing of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 dirty="0"/>
                      <m:t>are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Signal observed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𝐺𝐼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459E8E-0BE4-4E5B-B6BA-378C43D07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D101A-87E5-4D2F-A540-8F8CA4B9AB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D445C-DAE7-4BAF-88B1-5E8412E944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F0B1A-4544-437B-BB8A-CBA0F13E7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6E81C9-69DE-4E82-84C5-2BE974ABF133}"/>
              </a:ext>
            </a:extLst>
          </p:cNvPr>
          <p:cNvGrpSpPr/>
          <p:nvPr/>
        </p:nvGrpSpPr>
        <p:grpSpPr>
          <a:xfrm>
            <a:off x="8686800" y="3023832"/>
            <a:ext cx="2302995" cy="3070582"/>
            <a:chOff x="871285" y="1736405"/>
            <a:chExt cx="2302995" cy="307058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861D3C0-DC62-4678-AD4B-CFA34390989E}"/>
                </a:ext>
              </a:extLst>
            </p:cNvPr>
            <p:cNvGrpSpPr/>
            <p:nvPr/>
          </p:nvGrpSpPr>
          <p:grpSpPr>
            <a:xfrm>
              <a:off x="871285" y="1736405"/>
              <a:ext cx="2302995" cy="3070582"/>
              <a:chOff x="871285" y="1736405"/>
              <a:chExt cx="2302995" cy="3070582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3D11565-C4F7-478C-BDA5-2822A9413B02}"/>
                  </a:ext>
                </a:extLst>
              </p:cNvPr>
              <p:cNvCxnSpPr/>
              <p:nvPr/>
            </p:nvCxnSpPr>
            <p:spPr bwMode="auto">
              <a:xfrm flipV="1">
                <a:off x="905394" y="3964054"/>
                <a:ext cx="2268886" cy="8256"/>
              </a:xfrm>
              <a:prstGeom prst="lin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068983-1A24-4194-BDF6-10001CBE0535}"/>
                  </a:ext>
                </a:extLst>
              </p:cNvPr>
              <p:cNvSpPr/>
              <p:nvPr/>
            </p:nvSpPr>
            <p:spPr bwMode="auto">
              <a:xfrm>
                <a:off x="1084707" y="3525732"/>
                <a:ext cx="720080" cy="421105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LTF</a:t>
                </a: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itchFamily="34" charset="-128"/>
                  </a:rPr>
                  <a:t> 1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0666FA-BD77-422C-A8DB-F329C4BC1782}"/>
                  </a:ext>
                </a:extLst>
              </p:cNvPr>
              <p:cNvSpPr txBox="1"/>
              <p:nvPr/>
            </p:nvSpPr>
            <p:spPr>
              <a:xfrm>
                <a:off x="905394" y="3993305"/>
                <a:ext cx="8515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Rx Signal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90946D6-335A-4C88-AA38-C6790D40CE58}"/>
                  </a:ext>
                </a:extLst>
              </p:cNvPr>
              <p:cNvCxnSpPr/>
              <p:nvPr/>
            </p:nvCxnSpPr>
            <p:spPr bwMode="auto">
              <a:xfrm flipV="1">
                <a:off x="905394" y="2703605"/>
                <a:ext cx="2268886" cy="9981"/>
              </a:xfrm>
              <a:prstGeom prst="lin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D15011-32A7-419B-AF6B-EDC09AFAF312}"/>
                  </a:ext>
                </a:extLst>
              </p:cNvPr>
              <p:cNvSpPr txBox="1"/>
              <p:nvPr/>
            </p:nvSpPr>
            <p:spPr>
              <a:xfrm>
                <a:off x="871285" y="2734581"/>
                <a:ext cx="8320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Tx</a:t>
                </a: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 Signal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endParaRP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F41B6CE0-6D12-4430-8DAE-3B9720AE810B}"/>
                  </a:ext>
                </a:extLst>
              </p:cNvPr>
              <p:cNvCxnSpPr/>
              <p:nvPr/>
            </p:nvCxnSpPr>
            <p:spPr bwMode="auto">
              <a:xfrm>
                <a:off x="2670224" y="2605684"/>
                <a:ext cx="216024" cy="0"/>
              </a:xfrm>
              <a:prstGeom prst="straightConnector1">
                <a:avLst/>
              </a:prstGeom>
              <a:solidFill>
                <a:srgbClr val="00CC99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ABBBE1C-E638-48D3-A394-2785F0C6B522}"/>
                  </a:ext>
                </a:extLst>
              </p:cNvPr>
              <p:cNvSpPr/>
              <p:nvPr/>
            </p:nvSpPr>
            <p:spPr bwMode="auto">
              <a:xfrm>
                <a:off x="2020811" y="3525732"/>
                <a:ext cx="720080" cy="421105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itchFamily="34" charset="-128"/>
                  </a:rPr>
                  <a:t>LTF 2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FCFBB54-FA5A-4420-81C3-02243DC9B525}"/>
                  </a:ext>
                </a:extLst>
              </p:cNvPr>
              <p:cNvSpPr/>
              <p:nvPr/>
            </p:nvSpPr>
            <p:spPr bwMode="auto">
              <a:xfrm>
                <a:off x="1014040" y="2282500"/>
                <a:ext cx="720080" cy="421105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itchFamily="34" charset="-128"/>
                  </a:rPr>
                  <a:t>LTF 1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A5A1985-2C38-40D6-92C9-B930DD802E3C}"/>
                  </a:ext>
                </a:extLst>
              </p:cNvPr>
              <p:cNvSpPr/>
              <p:nvPr/>
            </p:nvSpPr>
            <p:spPr bwMode="auto">
              <a:xfrm>
                <a:off x="1950144" y="2282500"/>
                <a:ext cx="720080" cy="421105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itchFamily="34" charset="-128"/>
                  </a:rPr>
                  <a:t>LTF 2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0379296-2B8B-467F-BF73-A455DE6A5062}"/>
                  </a:ext>
                </a:extLst>
              </p:cNvPr>
              <p:cNvCxnSpPr/>
              <p:nvPr/>
            </p:nvCxnSpPr>
            <p:spPr bwMode="auto">
              <a:xfrm>
                <a:off x="1994860" y="4083080"/>
                <a:ext cx="942134" cy="0"/>
              </a:xfrm>
              <a:prstGeom prst="line">
                <a:avLst/>
              </a:prstGeom>
              <a:solidFill>
                <a:srgbClr val="00CC99"/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triangle" w="lg" len="sm"/>
                <a:tailEnd type="triangle" w="lg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20B002D2-F889-48B5-B63E-561D72443C58}"/>
                  </a:ext>
                </a:extLst>
              </p:cNvPr>
              <p:cNvCxnSpPr/>
              <p:nvPr/>
            </p:nvCxnSpPr>
            <p:spPr bwMode="auto">
              <a:xfrm>
                <a:off x="1734120" y="2605684"/>
                <a:ext cx="216024" cy="0"/>
              </a:xfrm>
              <a:prstGeom prst="straightConnector1">
                <a:avLst/>
              </a:prstGeom>
              <a:solidFill>
                <a:srgbClr val="00CC99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ABE5146B-2685-4D3F-8B0C-7BCD3A3F352C}"/>
                  </a:ext>
                </a:extLst>
              </p:cNvPr>
              <p:cNvCxnSpPr/>
              <p:nvPr/>
            </p:nvCxnSpPr>
            <p:spPr bwMode="auto">
              <a:xfrm>
                <a:off x="2269677" y="1968724"/>
                <a:ext cx="431238" cy="292781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BC152D1D-B40F-4808-93AC-0099A62EE08E}"/>
                  </a:ext>
                </a:extLst>
              </p:cNvPr>
              <p:cNvCxnSpPr/>
              <p:nvPr/>
            </p:nvCxnSpPr>
            <p:spPr bwMode="auto">
              <a:xfrm flipH="1">
                <a:off x="1838439" y="1968724"/>
                <a:ext cx="431238" cy="292781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915A9B-67B8-4936-BFB6-9861ACD44195}"/>
                  </a:ext>
                </a:extLst>
              </p:cNvPr>
              <p:cNvSpPr txBox="1"/>
              <p:nvPr/>
            </p:nvSpPr>
            <p:spPr>
              <a:xfrm>
                <a:off x="1693611" y="1736405"/>
                <a:ext cx="13744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Guard Interval (GI)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CD03FBE-A93E-437B-A5B7-5536411434AD}"/>
                  </a:ext>
                </a:extLst>
              </p:cNvPr>
              <p:cNvSpPr txBox="1"/>
              <p:nvPr/>
            </p:nvSpPr>
            <p:spPr>
              <a:xfrm>
                <a:off x="2073946" y="4068323"/>
                <a:ext cx="101444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Receiver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Processing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T’ = T+T</a:t>
                </a:r>
                <a:r>
                  <a:rPr kumimoji="0" lang="en-US" sz="14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GI</a:t>
                </a:r>
                <a:endParaRPr kumimoji="0" lang="en-US" sz="1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1E64D92B-A32B-4BA1-A3D9-22C41DD12A85}"/>
                  </a:ext>
                </a:extLst>
              </p:cNvPr>
              <p:cNvSpPr/>
              <p:nvPr/>
            </p:nvSpPr>
            <p:spPr bwMode="auto">
              <a:xfrm>
                <a:off x="1804787" y="3525732"/>
                <a:ext cx="145357" cy="421105"/>
              </a:xfrm>
              <a:prstGeom prst="rtTriangle">
                <a:avLst/>
              </a:prstGeom>
              <a:solidFill>
                <a:srgbClr val="969696">
                  <a:lumMod val="40000"/>
                  <a:lumOff val="6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246C920C-33B6-45B1-91AE-CC107B15F88D}"/>
                  </a:ext>
                </a:extLst>
              </p:cNvPr>
              <p:cNvSpPr/>
              <p:nvPr/>
            </p:nvSpPr>
            <p:spPr bwMode="auto">
              <a:xfrm>
                <a:off x="2740891" y="3525732"/>
                <a:ext cx="145357" cy="421105"/>
              </a:xfrm>
              <a:prstGeom prst="rtTriangle">
                <a:avLst/>
              </a:prstGeom>
              <a:solidFill>
                <a:srgbClr val="969696">
                  <a:lumMod val="40000"/>
                  <a:lumOff val="6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F0F863E-B1D2-4094-8ABB-EB9F3538CAD7}"/>
                  </a:ext>
                </a:extLst>
              </p:cNvPr>
              <p:cNvCxnSpPr/>
              <p:nvPr/>
            </p:nvCxnSpPr>
            <p:spPr bwMode="auto">
              <a:xfrm>
                <a:off x="1994860" y="3477248"/>
                <a:ext cx="0" cy="705375"/>
              </a:xfrm>
              <a:prstGeom prst="lin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8DAF2A9-DBF7-4A79-90DC-5F77BB3DE05E}"/>
                  </a:ext>
                </a:extLst>
              </p:cNvPr>
              <p:cNvCxnSpPr/>
              <p:nvPr/>
            </p:nvCxnSpPr>
            <p:spPr bwMode="auto">
              <a:xfrm>
                <a:off x="2936994" y="3477248"/>
                <a:ext cx="0" cy="705375"/>
              </a:xfrm>
              <a:prstGeom prst="line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C848751-7AAF-417D-9CE0-9A1C30F914B3}"/>
                </a:ext>
              </a:extLst>
            </p:cNvPr>
            <p:cNvCxnSpPr/>
            <p:nvPr/>
          </p:nvCxnSpPr>
          <p:spPr bwMode="auto">
            <a:xfrm>
              <a:off x="2341677" y="3196295"/>
              <a:ext cx="431238" cy="292781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5727ADA-7D02-4A46-8098-EF6665A69E18}"/>
                </a:ext>
              </a:extLst>
            </p:cNvPr>
            <p:cNvCxnSpPr/>
            <p:nvPr/>
          </p:nvCxnSpPr>
          <p:spPr bwMode="auto">
            <a:xfrm flipH="1">
              <a:off x="1910439" y="3196295"/>
              <a:ext cx="431238" cy="292781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CBFD35-D8A7-4CCA-8215-DF5EEC575D25}"/>
                </a:ext>
              </a:extLst>
            </p:cNvPr>
            <p:cNvSpPr txBox="1"/>
            <p:nvPr/>
          </p:nvSpPr>
          <p:spPr>
            <a:xfrm>
              <a:off x="1699833" y="2974780"/>
              <a:ext cx="1186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Channel Spread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55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35C8-9C11-41B0-9631-5EC9E354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Domain Channel Estimates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A32FDD-C660-4247-B5CE-ED5A1B1F0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Frequency domain channel estimate are discrete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400050" lvl="1" indent="0"/>
                <a:endParaRPr lang="en-US" dirty="0"/>
              </a:p>
              <a:p>
                <a:r>
                  <a:rPr lang="en-US" dirty="0"/>
                  <a:t>Estimate time domain channel, by taking inverse FFT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</m:ac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e>
                              </m:d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𝐤</m:t>
                                  </m:r>
                                </m:sub>
                              </m:s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⏟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𝒙𝒙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groupCh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Always cyclic convolution </a:t>
                </a:r>
              </a:p>
              <a:p>
                <a:pPr lvl="1"/>
                <a:r>
                  <a:rPr lang="en-US" dirty="0"/>
                  <a:t>Cyclic with period </a:t>
                </a:r>
                <a:r>
                  <a:rPr lang="en-US" i="1" dirty="0"/>
                  <a:t>T</a:t>
                </a:r>
                <a:r>
                  <a:rPr lang="en-US" dirty="0"/>
                  <a:t>, due to frequency spacing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1">
                            <a:latin typeface="Cambria Math" panose="02040503050406030204" pitchFamily="18" charset="0"/>
                          </a:rPr>
                          <m:t>𝐤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Can move attacker to front since FFT window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A32FDD-C660-4247-B5CE-ED5A1B1F0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b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3DE08-45FF-4FEA-8DA4-C67532C01D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4D64E-B917-42E6-ADD6-DF2E736BA8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CCEC1-C0BC-4058-8407-F97E1BE5C4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8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1519</Words>
  <Application>Microsoft Office PowerPoint</Application>
  <PresentationFormat>Widescreen</PresentationFormat>
  <Paragraphs>335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Office Theme</vt:lpstr>
      <vt:lpstr>Document</vt:lpstr>
      <vt:lpstr>Secure LTF Attacker Simulation</vt:lpstr>
      <vt:lpstr>PHY Security</vt:lpstr>
      <vt:lpstr>Integrity Attack Scenario</vt:lpstr>
      <vt:lpstr>Attacker Type 1</vt:lpstr>
      <vt:lpstr>Attacker Type 2</vt:lpstr>
      <vt:lpstr>Attacker Type 3</vt:lpstr>
      <vt:lpstr>Example: GI Replay Attack</vt:lpstr>
      <vt:lpstr>Receiver FFT Processing</vt:lpstr>
      <vt:lpstr>Time Domain Channel Estimates</vt:lpstr>
      <vt:lpstr>Double Size Receiver FFT Processing</vt:lpstr>
      <vt:lpstr>Calculation of Signal</vt:lpstr>
      <vt:lpstr>Tx Signal Spectrum</vt:lpstr>
      <vt:lpstr>Secure LTF Modulation</vt:lpstr>
      <vt:lpstr>Secure LTF Channel Estimation</vt:lpstr>
      <vt:lpstr>Secure LTF Performance Study</vt:lpstr>
      <vt:lpstr>Model ‘D’, NLOS, 40 MHz</vt:lpstr>
      <vt:lpstr>Model ‘D’, LOS, 40 MHz</vt:lpstr>
      <vt:lpstr>Model ‘D’, NLOS, 80 MHz</vt:lpstr>
      <vt:lpstr>Model ‘D’, LOS, 80 MHz</vt:lpstr>
      <vt:lpstr>Security Study</vt:lpstr>
      <vt:lpstr>No Attacker : 40 MHz</vt:lpstr>
      <vt:lpstr>No Attacker : 80 MHz</vt:lpstr>
      <vt:lpstr>Brute-Force Attack : 40 MHz</vt:lpstr>
      <vt:lpstr>Brute-Force Attack : 80 MHz</vt:lpstr>
      <vt:lpstr>Replay Attack : 40 MHz</vt:lpstr>
      <vt:lpstr>Replay Attack : 80 MHz</vt:lpstr>
      <vt:lpstr>Conclusion</vt:lpstr>
      <vt:lpstr>PAPR Study</vt:lpstr>
      <vt:lpstr>Performance of Golay Sequence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126</cp:revision>
  <cp:lastPrinted>1601-01-01T00:00:00Z</cp:lastPrinted>
  <dcterms:created xsi:type="dcterms:W3CDTF">2017-07-11T08:48:30Z</dcterms:created>
  <dcterms:modified xsi:type="dcterms:W3CDTF">2020-03-06T17:36:36Z</dcterms:modified>
</cp:coreProperties>
</file>