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348" r:id="rId3"/>
    <p:sldId id="283" r:id="rId4"/>
    <p:sldId id="299" r:id="rId5"/>
    <p:sldId id="300" r:id="rId6"/>
    <p:sldId id="320" r:id="rId7"/>
    <p:sldId id="321" r:id="rId8"/>
    <p:sldId id="322" r:id="rId9"/>
    <p:sldId id="323" r:id="rId10"/>
    <p:sldId id="324" r:id="rId11"/>
    <p:sldId id="325" r:id="rId12"/>
    <p:sldId id="326" r:id="rId13"/>
    <p:sldId id="327" r:id="rId14"/>
    <p:sldId id="328" r:id="rId15"/>
    <p:sldId id="329" r:id="rId16"/>
    <p:sldId id="330" r:id="rId17"/>
    <p:sldId id="331" r:id="rId18"/>
    <p:sldId id="332" r:id="rId19"/>
    <p:sldId id="333" r:id="rId20"/>
    <p:sldId id="334" r:id="rId21"/>
    <p:sldId id="336" r:id="rId22"/>
    <p:sldId id="337" r:id="rId23"/>
    <p:sldId id="340" r:id="rId24"/>
    <p:sldId id="341" r:id="rId25"/>
    <p:sldId id="342" r:id="rId26"/>
    <p:sldId id="343" r:id="rId27"/>
    <p:sldId id="345" r:id="rId28"/>
    <p:sldId id="346" r:id="rId29"/>
    <p:sldId id="347" r:id="rId3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01" d="100"/>
          <a:sy n="101" d="100"/>
        </p:scale>
        <p:origin x="126" y="30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3178" y="36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3D37E01-832E-4824-9977-3244F8713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D916657-B156-4948-8865-7788C4C95B9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March, 2020</a:t>
            </a:r>
            <a:endParaRPr lang="en-GB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05A4346B-2939-4141-A014-AF0CFACBCDF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21C3C1E5-C7B1-4D4F-8FC8-28BF835EF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A7FFCD3-E3C9-47AA-9F6E-35827164F5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March, 2020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51C6247-15D0-45C3-B20C-9582414EAF8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6868E49-C550-4DFA-9672-DD9808FC6E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7678F93C-57B7-44AF-A98B-B63BBE22024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March, 2020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5C74F4F1-C921-4351-83F2-E90601F6D8D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807D931-3863-40B9-91E0-17584636EB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365991D2-6EB5-4A46-BA7F-9A849896DE3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March, 2020</a:t>
            </a:r>
            <a:endParaRPr lang="en-GB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E4E80D1-D5B0-48AB-9A53-8075D278796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694854B5-44B7-4C80-90C2-923A4F59E1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895B8A51-6364-4865-A6F6-EDFF03A1CEB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March, 2020</a:t>
            </a:r>
            <a:endParaRPr lang="en-GB" dirty="0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DBC9C662-7A3E-414D-A677-7502C9294E9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E4BB36BF-9B36-4FF2-84CA-79F6C24A7D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AD1CB536-4F1C-4051-8290-730B91FE4D4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March, 2020</a:t>
            </a:r>
            <a:endParaRPr lang="en-GB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F6364A6-D544-4A69-9372-2D6914A2D4D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8EEDB370-5CCB-4002-B8C4-AA34FED411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4657257C-F988-46E4-90C4-B9B449504E3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March, 2020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88C45A3-33E6-4261-AE1D-14014868E8C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A95AB8E-F647-4840-BB34-3728FFA3FF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1A7A567-F9CE-43C2-AA00-F53849D3ACE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March, 2020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8BC0F31-8F3A-4960-AFBC-E41877C43B5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3DF9B8C6-BD91-43BB-8B07-3C33AF3D82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956F62AD-7034-4829-8D98-8851E29CD28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March, 2020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10B40A76-AE7F-490A-A9E4-747740994CB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F7E3CA0-713D-4334-A272-E29119C7FE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March,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Christian Berger (NXP)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40103" y="6486183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802.11-20/XXXXr0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Arial" charset="0"/>
                <a:cs typeface="Arial" charset="0"/>
              </a:rPr>
              <a:t>Secure LTF Attacker Simulation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2020-03-03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March,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Christian Berger (NXP)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549568"/>
              </p:ext>
            </p:extLst>
          </p:nvPr>
        </p:nvGraphicFramePr>
        <p:xfrm>
          <a:off x="1001713" y="2419350"/>
          <a:ext cx="9855200" cy="240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9" name="Document" r:id="rId4" imgW="10439485" imgH="2556420" progId="Word.Document.8">
                  <p:embed/>
                </p:oleObj>
              </mc:Choice>
              <mc:Fallback>
                <p:oleObj name="Document" r:id="rId4" imgW="10439485" imgH="255642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19350"/>
                        <a:ext cx="9855200" cy="24098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8CB36-2110-4B81-AFE7-C2E808AEE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Size Receiver FFT Processing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19B178C-6852-4BFE-9922-9DDB2065996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Need larger FFT window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>
                            <a:latin typeface="Cambria Math" panose="02040503050406030204" pitchFamily="18" charset="0"/>
                          </a:rPr>
                          <m:t>FFT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&gt;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Easiest is double size FFT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FFT</m:t>
                        </m:r>
                      </m:sub>
                    </m:sSub>
                    <m:r>
                      <a:rPr lang="en-US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&gt;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Use frequency spacing of 1/(2</a:t>
                </a:r>
                <a:r>
                  <a:rPr lang="en-US" i="1" dirty="0"/>
                  <a:t>T</a:t>
                </a:r>
                <a:r>
                  <a:rPr lang="en-US" dirty="0"/>
                  <a:t>)</a:t>
                </a:r>
              </a:p>
              <a:p>
                <a:pPr lvl="1"/>
                <a:r>
                  <a:rPr lang="en-US" dirty="0"/>
                  <a:t>Half samples are original subcarriers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19B178C-6852-4BFE-9922-9DDB2065996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82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F4AFFA-BAA1-414B-9302-9203E86D9CB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08F82D-C7C8-4AE0-8911-7AB45FD0CA0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F6C63A-B2B7-43D4-AEA9-D8218C8218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5CFCC29-AE3C-4BA5-A5DF-7D82D2F004F9}"/>
              </a:ext>
            </a:extLst>
          </p:cNvPr>
          <p:cNvGrpSpPr/>
          <p:nvPr/>
        </p:nvGrpSpPr>
        <p:grpSpPr>
          <a:xfrm>
            <a:off x="3652894" y="4038600"/>
            <a:ext cx="2237682" cy="1535854"/>
            <a:chOff x="6051099" y="1868156"/>
            <a:chExt cx="2237682" cy="1535854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C958BF7-C4CE-4717-88ED-1C5755EB4160}"/>
                </a:ext>
              </a:extLst>
            </p:cNvPr>
            <p:cNvSpPr/>
            <p:nvPr/>
          </p:nvSpPr>
          <p:spPr bwMode="auto">
            <a:xfrm>
              <a:off x="6077050" y="2184579"/>
              <a:ext cx="720080" cy="42110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400">
                <a:buClrTx/>
                <a:buSzTx/>
              </a:pPr>
              <a:r>
                <a:rPr lang="en-US" sz="1100" dirty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itchFamily="34" charset="-128"/>
                </a:rPr>
                <a:t>LTF</a:t>
              </a:r>
              <a:endParaRPr lang="en-US" sz="1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itchFamily="34" charset="-128"/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2F57EBB-A7D9-4291-AB2F-27C9FDB0DC43}"/>
                </a:ext>
              </a:extLst>
            </p:cNvPr>
            <p:cNvCxnSpPr/>
            <p:nvPr/>
          </p:nvCxnSpPr>
          <p:spPr bwMode="auto">
            <a:xfrm>
              <a:off x="6051099" y="2803846"/>
              <a:ext cx="942134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triangle" w="lg" len="sm"/>
              <a:tailEnd type="triangle" w="lg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E42C4E4-B15D-49DE-9206-6F7FA4D10647}"/>
                </a:ext>
              </a:extLst>
            </p:cNvPr>
            <p:cNvSpPr txBox="1"/>
            <p:nvPr/>
          </p:nvSpPr>
          <p:spPr>
            <a:xfrm>
              <a:off x="6058092" y="2803846"/>
              <a:ext cx="837089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>
                  <a:latin typeface="Calibri" panose="020F0502020204030204" pitchFamily="34" charset="0"/>
                </a:rPr>
                <a:t>Receiver </a:t>
              </a:r>
            </a:p>
            <a:p>
              <a:r>
                <a:rPr lang="en-US" sz="1100" b="1" dirty="0">
                  <a:latin typeface="Calibri" panose="020F0502020204030204" pitchFamily="34" charset="0"/>
                </a:rPr>
                <a:t>Processing </a:t>
              </a:r>
            </a:p>
            <a:p>
              <a:r>
                <a:rPr lang="en-US" sz="1100" b="1" dirty="0">
                  <a:latin typeface="Calibri" panose="020F0502020204030204" pitchFamily="34" charset="0"/>
                </a:rPr>
                <a:t>T’ = T+T</a:t>
              </a:r>
              <a:r>
                <a:rPr lang="en-US" sz="1100" b="1" baseline="-25000" dirty="0">
                  <a:latin typeface="Calibri" panose="020F0502020204030204" pitchFamily="34" charset="0"/>
                </a:rPr>
                <a:t>GI</a:t>
              </a:r>
              <a:endParaRPr lang="en-US" sz="1400" b="1" baseline="-25000" dirty="0">
                <a:latin typeface="Calibri" panose="020F0502020204030204" pitchFamily="34" charset="0"/>
              </a:endParaRPr>
            </a:p>
          </p:txBody>
        </p:sp>
        <p:sp>
          <p:nvSpPr>
            <p:cNvPr id="11" name="Right Triangle 10">
              <a:extLst>
                <a:ext uri="{FF2B5EF4-FFF2-40B4-BE49-F238E27FC236}">
                  <a16:creationId xmlns:a16="http://schemas.microsoft.com/office/drawing/2014/main" id="{8FF3459F-95E0-41F6-A20B-5C7452E7E8E1}"/>
                </a:ext>
              </a:extLst>
            </p:cNvPr>
            <p:cNvSpPr/>
            <p:nvPr/>
          </p:nvSpPr>
          <p:spPr bwMode="auto">
            <a:xfrm>
              <a:off x="6797130" y="2184579"/>
              <a:ext cx="145357" cy="421105"/>
            </a:xfrm>
            <a:prstGeom prst="rtTriangle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</a:pPr>
              <a:endParaRPr lang="en-US"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endParaRP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B106283-17CB-40DF-9AD1-133614C29CCB}"/>
                </a:ext>
              </a:extLst>
            </p:cNvPr>
            <p:cNvCxnSpPr/>
            <p:nvPr/>
          </p:nvCxnSpPr>
          <p:spPr bwMode="auto">
            <a:xfrm>
              <a:off x="6051099" y="2136095"/>
              <a:ext cx="0" cy="70537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475DB811-BBFB-4CAA-BBA2-0E6D60687D9D}"/>
                </a:ext>
              </a:extLst>
            </p:cNvPr>
            <p:cNvCxnSpPr/>
            <p:nvPr/>
          </p:nvCxnSpPr>
          <p:spPr bwMode="auto">
            <a:xfrm>
              <a:off x="6993233" y="2136095"/>
              <a:ext cx="0" cy="70537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B1365133-3F9A-48EA-85C9-E6AF9A9F1B50}"/>
                </a:ext>
              </a:extLst>
            </p:cNvPr>
            <p:cNvCxnSpPr/>
            <p:nvPr/>
          </p:nvCxnSpPr>
          <p:spPr bwMode="auto">
            <a:xfrm flipV="1">
              <a:off x="6051099" y="2643188"/>
              <a:ext cx="1466111" cy="476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34400E30-B360-4EF9-B585-276FAC7302A0}"/>
                </a:ext>
              </a:extLst>
            </p:cNvPr>
            <p:cNvCxnSpPr/>
            <p:nvPr/>
          </p:nvCxnSpPr>
          <p:spPr bwMode="auto">
            <a:xfrm>
              <a:off x="6993233" y="2503799"/>
              <a:ext cx="523977" cy="603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triangle" w="lg" len="sm"/>
              <a:tailEnd type="triangle" w="lg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5D7BADB-1E8D-4336-BC27-8FEE6A00AE91}"/>
                </a:ext>
              </a:extLst>
            </p:cNvPr>
            <p:cNvCxnSpPr/>
            <p:nvPr/>
          </p:nvCxnSpPr>
          <p:spPr bwMode="auto">
            <a:xfrm>
              <a:off x="7517210" y="2136095"/>
              <a:ext cx="0" cy="70537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07B2A9B-1B1F-4D04-A417-227F0565B053}"/>
                </a:ext>
              </a:extLst>
            </p:cNvPr>
            <p:cNvSpPr txBox="1"/>
            <p:nvPr/>
          </p:nvSpPr>
          <p:spPr>
            <a:xfrm>
              <a:off x="6942487" y="1868156"/>
              <a:ext cx="675364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>
                  <a:latin typeface="Calibri" panose="020F0502020204030204" pitchFamily="34" charset="0"/>
                </a:rPr>
                <a:t>Zero </a:t>
              </a:r>
            </a:p>
            <a:p>
              <a:r>
                <a:rPr lang="en-US" sz="1100" b="1" dirty="0">
                  <a:latin typeface="Calibri" panose="020F0502020204030204" pitchFamily="34" charset="0"/>
                </a:rPr>
                <a:t>Padding</a:t>
              </a:r>
            </a:p>
            <a:p>
              <a:r>
                <a:rPr lang="en-US" sz="1100" b="1" dirty="0">
                  <a:latin typeface="Calibri" panose="020F0502020204030204" pitchFamily="34" charset="0"/>
                </a:rPr>
                <a:t>T-T</a:t>
              </a:r>
              <a:r>
                <a:rPr lang="en-US" sz="1100" b="1" baseline="-25000" dirty="0">
                  <a:latin typeface="Calibri" panose="020F0502020204030204" pitchFamily="34" charset="0"/>
                </a:rPr>
                <a:t>GI</a:t>
              </a:r>
              <a:endParaRPr lang="en-US" sz="1400" b="1" baseline="-25000" dirty="0">
                <a:latin typeface="Calibri" panose="020F0502020204030204" pitchFamily="34" charset="0"/>
              </a:endParaRP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BA11574-76D8-4583-8BD1-D30F04CC2A35}"/>
                </a:ext>
              </a:extLst>
            </p:cNvPr>
            <p:cNvCxnSpPr/>
            <p:nvPr/>
          </p:nvCxnSpPr>
          <p:spPr bwMode="auto">
            <a:xfrm>
              <a:off x="6051099" y="2697576"/>
              <a:ext cx="1466111" cy="602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triangle" w="lg" len="sm"/>
              <a:tailEnd type="triangle" w="lg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58B3E6B-AD25-45BD-A6B7-F28381D85B8C}"/>
                </a:ext>
              </a:extLst>
            </p:cNvPr>
            <p:cNvSpPr txBox="1"/>
            <p:nvPr/>
          </p:nvSpPr>
          <p:spPr>
            <a:xfrm>
              <a:off x="7203227" y="2767473"/>
              <a:ext cx="108555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>
                  <a:solidFill>
                    <a:srgbClr val="C00000"/>
                  </a:solidFill>
                  <a:latin typeface="Calibri" panose="020F0502020204030204" pitchFamily="34" charset="0"/>
                </a:rPr>
                <a:t>FFT Window 2T</a:t>
              </a:r>
              <a:endParaRPr lang="en-US" sz="1400" b="1" baseline="-25000" dirty="0">
                <a:solidFill>
                  <a:srgbClr val="C00000"/>
                </a:solidFill>
                <a:latin typeface="Calibri" panose="020F0502020204030204" pitchFamily="34" charset="0"/>
              </a:endParaRPr>
            </a:p>
          </p:txBody>
        </p:sp>
      </p:grpSp>
      <p:pic>
        <p:nvPicPr>
          <p:cNvPr id="20" name="Picture 19">
            <a:extLst>
              <a:ext uri="{FF2B5EF4-FFF2-40B4-BE49-F238E27FC236}">
                <a16:creationId xmlns:a16="http://schemas.microsoft.com/office/drawing/2014/main" id="{61E11273-8F0E-4A3A-8FC4-0D18113C40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4101" y="2590800"/>
            <a:ext cx="4277225" cy="3204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144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47DEF-F20C-446A-90CB-DF558610D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Calculation of Signal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B79537E-8E64-4B7F-BB4B-E8F23302662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Odd subcarriers are</a:t>
                </a:r>
              </a:p>
              <a:p>
                <a:pPr marL="0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𝑿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US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  <m:sup/>
                        <m:e>
                          <m:r>
                            <a:rPr lang="en-US">
                              <a:latin typeface="Cambria Math" panose="02040503050406030204" pitchFamily="18" charset="0"/>
                            </a:rPr>
                            <m:t>𝑠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b="0" i="1">
                                      <a:latin typeface="Cambria Math" panose="02040503050406030204" pitchFamily="18" charset="0"/>
                                    </a:rPr>
                                    <m:t>−1/2</m:t>
                                  </m:r>
                                </m:e>
                              </m:d>
                            </m:sup>
                          </m:sSup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  <m:d>
                                        <m:d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b="0" i="1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b="0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  <m:r>
                                            <a:rPr lang="en-US" b="0" i="1">
                                              <a:latin typeface="Cambria Math" panose="02040503050406030204" pitchFamily="18" charset="0"/>
                                            </a:rPr>
                                            <m:t>−1/2</m:t>
                                          </m:r>
                                        </m:e>
                                      </m:d>
                                    </m:e>
                                  </m:d>
                                </m:e>
                              </m:func>
                            </m:num>
                            <m:den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b="0" i="1">
                                      <a:latin typeface="Cambria Math" panose="02040503050406030204" pitchFamily="18" charset="0"/>
                                    </a:rPr>
                                    <m:t>+1/2</m:t>
                                  </m:r>
                                </m:e>
                              </m:d>
                            </m:den>
                          </m:f>
                        </m:e>
                      </m:nary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𝒊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𝛅</m:t>
                          </m:r>
                        </m:sub>
                        <m:sup/>
                        <m:e>
                          <m:r>
                            <a:rPr lang="en-US">
                              <a:latin typeface="Cambria Math" panose="02040503050406030204" pitchFamily="18" charset="0"/>
                            </a:rPr>
                            <m:t>𝑠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</m:e>
                          </m:d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b="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𝛿</m:t>
                                  </m:r>
                                  <m:r>
                                    <a:rPr lang="en-US" b="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den>
                          </m:f>
                        </m:e>
                      </m:nary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Example</a:t>
                </a:r>
              </a:p>
              <a:p>
                <a:pPr marL="400050" lvl="1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𝑿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𝒌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US" b="1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d>
                        <m:d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>
                              <a:latin typeface="Cambria Math" panose="02040503050406030204" pitchFamily="18" charset="0"/>
                            </a:rPr>
                            <m:t>𝑠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>
                              <a:latin typeface="Cambria Math" panose="02040503050406030204" pitchFamily="18" charset="0"/>
                            </a:rPr>
                            <m:t>𝑠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</m:d>
                      <m:r>
                        <a:rPr lang="en-US" b="1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>
                              <a:latin typeface="Cambria Math" panose="02040503050406030204" pitchFamily="18" charset="0"/>
                            </a:rPr>
                            <m:t>𝑠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>
                              <a:latin typeface="Cambria Math" panose="02040503050406030204" pitchFamily="18" charset="0"/>
                            </a:rPr>
                            <m:t>𝑠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dirty="0"/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US">
                              <a:latin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r>
                        <a:rPr lang="en-US" b="1" i="1"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US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>
                              <a:latin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US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>
                              <a:latin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B79537E-8E64-4B7F-BB4B-E8F23302662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82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2D6D0-FAC0-46D2-A38F-4AD81FDEB37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788A6A-07D6-4E8C-BAA3-0E378011A24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85707D-6D42-4F87-96BB-9005D10850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502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2B5CE-3811-493D-9F09-19E81150C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Tx Signal Spectrum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F56551-59ED-4092-B670-BBFBF302D30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Spectrum at 1/T spaced subcarriers (QPSK)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FAE19B-2F69-44A7-B9EE-58871A8065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Spectrum at 1/(2T) spaced subcarriers (QPSK)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6987C4-71AF-40AD-A3F9-1DD5CDF4788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March, 2020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7D9066-57DE-498E-B3D3-A763B438BF7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28EB89-92D3-4D4F-93A0-F550671A95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/>
          </a:p>
        </p:txBody>
      </p:sp>
      <p:pic>
        <p:nvPicPr>
          <p:cNvPr id="10" name="Content Placeholder 8">
            <a:extLst>
              <a:ext uri="{FF2B5EF4-FFF2-40B4-BE49-F238E27FC236}">
                <a16:creationId xmlns:a16="http://schemas.microsoft.com/office/drawing/2014/main" id="{AB557C99-2390-491D-9EA1-532021B5314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5720" y="2174875"/>
            <a:ext cx="5274148" cy="3951288"/>
          </a:xfrm>
          <a:prstGeom prst="rect">
            <a:avLst/>
          </a:prstGeom>
        </p:spPr>
      </p:pic>
      <p:pic>
        <p:nvPicPr>
          <p:cNvPr id="11" name="Content Placeholder 11">
            <a:extLst>
              <a:ext uri="{FF2B5EF4-FFF2-40B4-BE49-F238E27FC236}">
                <a16:creationId xmlns:a16="http://schemas.microsoft.com/office/drawing/2014/main" id="{64C3101E-D7DC-4185-A324-C1E0EDD23B0C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250545" y="2174875"/>
            <a:ext cx="5274148" cy="395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1060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B77CD-EC95-43BB-9925-EA2C4FFBB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Secure LTF Modulation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5801F2-9BCB-4A0B-96DA-8344E45946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Power on “odd” subcarriers not uniform</a:t>
            </a:r>
          </a:p>
          <a:p>
            <a:pPr lvl="1"/>
            <a:r>
              <a:rPr lang="en-US" dirty="0"/>
              <a:t>Power random, depends mostly on neighboring subcarriers</a:t>
            </a:r>
          </a:p>
          <a:p>
            <a:pPr lvl="1"/>
            <a:r>
              <a:rPr lang="en-US" dirty="0"/>
              <a:t>Modulation affects power distribution</a:t>
            </a:r>
          </a:p>
          <a:p>
            <a:endParaRPr lang="en-US" dirty="0"/>
          </a:p>
          <a:p>
            <a:r>
              <a:rPr lang="en-US" dirty="0"/>
              <a:t>BPSK not shown</a:t>
            </a:r>
          </a:p>
          <a:p>
            <a:pPr lvl="1"/>
            <a:r>
              <a:rPr lang="en-US" dirty="0"/>
              <a:t>Poor security</a:t>
            </a:r>
          </a:p>
          <a:p>
            <a:r>
              <a:rPr lang="en-US" dirty="0"/>
              <a:t>π/2-BPSK unique</a:t>
            </a:r>
          </a:p>
          <a:p>
            <a:pPr lvl="1"/>
            <a:r>
              <a:rPr lang="en-US" dirty="0"/>
              <a:t>Less small values</a:t>
            </a:r>
          </a:p>
          <a:p>
            <a:r>
              <a:rPr lang="en-US" dirty="0"/>
              <a:t>QPSK fairly representative</a:t>
            </a:r>
          </a:p>
          <a:p>
            <a:pPr lvl="1"/>
            <a:r>
              <a:rPr lang="en-US" dirty="0"/>
              <a:t>Even </a:t>
            </a:r>
            <a:r>
              <a:rPr lang="el-GR" dirty="0"/>
              <a:t>π</a:t>
            </a:r>
            <a:r>
              <a:rPr lang="en-US" dirty="0"/>
              <a:t>/4-QPSK similar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231BB-0C59-4B93-A3C3-187B1490BA0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0DDAFA-44E5-41D2-8707-B8BB10B4206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5E5A36-9FF2-4AE6-8730-C4D71D3BB5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13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1AC2B42-9CA3-40C6-87FE-F827F6A29D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4101" y="3163258"/>
            <a:ext cx="4277225" cy="3204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1020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CA156-75E5-4995-827D-39F52A5A9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Secure LTF Channel Estimation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A0DA06D-55F7-4844-9524-31F32A32CB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FFT output is not unit norm</a:t>
                </a:r>
              </a:p>
              <a:p>
                <a:pPr lvl="1"/>
                <a:r>
                  <a:rPr lang="en-US" dirty="0"/>
                  <a:t>How to best estimate the channel?</a:t>
                </a:r>
              </a:p>
              <a:p>
                <a:pPr marL="1257300" lvl="2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</m:acc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Corr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𝒀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𝑿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d>
                  </m:oMath>
                </a14:m>
                <a:endParaRPr lang="en-US" dirty="0"/>
              </a:p>
              <a:p>
                <a:pPr marL="1257300" lvl="2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</m:acc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Inv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𝒀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𝒌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𝑿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1" i="1">
                                          <a:latin typeface="Cambria Math" panose="02040503050406030204" pitchFamily="18" charset="0"/>
                                        </a:rPr>
                                        <m:t>𝑿</m:t>
                                      </m:r>
                                      <m:d>
                                        <m:d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𝑓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𝑿</m:t>
                                  </m:r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  <m:acc>
                                    <m:accPr>
                                      <m:chr m:val="̂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</a:rPr>
                                    <m:t>Inv</m:t>
                                  </m:r>
                                </m:sub>
                              </m:sSub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𝒌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</a:rPr>
                                    <m:t>Inv</m:t>
                                  </m:r>
                                </m:sub>
                              </m:sSub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𝒌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else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</a:t>
                </a:r>
              </a:p>
              <a:p>
                <a:pPr marL="1257300" lvl="2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</m:acc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MMSE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𝒀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𝑿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</m:e>
                        </m:d>
                      </m:num>
                      <m:den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1" i="1">
                                        <a:latin typeface="Cambria Math" panose="02040503050406030204" pitchFamily="18" charset="0"/>
                                      </a:rPr>
                                      <m:t>𝑿</m:t>
                                    </m:r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𝑓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𝑘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</m:d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den>
                    </m:f>
                  </m:oMath>
                </a14:m>
                <a:endParaRPr lang="en-US" dirty="0"/>
              </a:p>
              <a:p>
                <a:pPr marL="914400" lvl="1" indent="-457200"/>
                <a:r>
                  <a:rPr lang="en-US" dirty="0"/>
                  <a:t>Trade off between channel distortion and noise amplification</a:t>
                </a:r>
              </a:p>
              <a:p>
                <a:pPr marL="514350" indent="-457200"/>
                <a:r>
                  <a:rPr lang="en-US" dirty="0"/>
                  <a:t>Does channel distortion matter?</a:t>
                </a:r>
              </a:p>
              <a:p>
                <a:pPr marL="914400" lvl="1" indent="-457200"/>
                <a:r>
                  <a:rPr lang="en-US" dirty="0"/>
                  <a:t>Correlator is matched filter (SNR optimal)</a:t>
                </a:r>
              </a:p>
              <a:p>
                <a:pPr marL="914400" lvl="1" indent="-457200"/>
                <a:r>
                  <a:rPr lang="en-US" dirty="0"/>
                  <a:t>Last presentation showed correlation peak is not affected</a:t>
                </a:r>
              </a:p>
              <a:p>
                <a:pPr marL="914400" lvl="1" indent="-457200"/>
                <a:r>
                  <a:rPr lang="en-US" dirty="0"/>
                  <a:t>Does distortion matter for MUSIC based first path </a:t>
                </a:r>
                <a:r>
                  <a:rPr lang="en-US" dirty="0" err="1"/>
                  <a:t>algos</a:t>
                </a:r>
                <a:r>
                  <a:rPr lang="en-US" dirty="0"/>
                  <a:t>?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A0DA06D-55F7-4844-9524-31F32A32CB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82" t="-20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5134D2-CD7C-4443-9DF6-64466BC324D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43A0E1-B1D5-42A7-BFF4-8818BFDB9B2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16351C-012D-4317-93C1-59742F9C76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6849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747F7-2921-4581-A8D1-844525BAC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Secure LTF Performance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54911-CE65-4B25-AA68-E708BA844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Use IEEE 802.11 channel model ‘D’</a:t>
            </a:r>
          </a:p>
          <a:p>
            <a:pPr lvl="1"/>
            <a:r>
              <a:rPr lang="en-US" dirty="0"/>
              <a:t>Generated based on underlying 2.5 ns tap quantization</a:t>
            </a:r>
          </a:p>
          <a:p>
            <a:pPr lvl="1"/>
            <a:r>
              <a:rPr lang="en-US" dirty="0"/>
              <a:t>Interpolated to 320 MHz channel impulse response</a:t>
            </a:r>
          </a:p>
          <a:p>
            <a:pPr lvl="1"/>
            <a:r>
              <a:rPr lang="en-US" dirty="0"/>
              <a:t>Simulated in complex baseband, up-sampled to 320 MHz</a:t>
            </a:r>
          </a:p>
          <a:p>
            <a:pPr lvl="1"/>
            <a:r>
              <a:rPr lang="en-US" dirty="0"/>
              <a:t>4x1 Channel, SNR 18 dB</a:t>
            </a:r>
          </a:p>
          <a:p>
            <a:r>
              <a:rPr lang="en-US" dirty="0"/>
              <a:t>Signal model/receiver</a:t>
            </a:r>
          </a:p>
          <a:p>
            <a:pPr lvl="1"/>
            <a:r>
              <a:rPr lang="en-US" dirty="0"/>
              <a:t>11ac signal design (pilots/dc/</a:t>
            </a:r>
            <a:r>
              <a:rPr lang="en-US" dirty="0" err="1"/>
              <a:t>etc</a:t>
            </a:r>
            <a:r>
              <a:rPr lang="en-US" dirty="0"/>
              <a:t>), but with GI instead of CP</a:t>
            </a:r>
          </a:p>
          <a:p>
            <a:pPr lvl="1"/>
            <a:r>
              <a:rPr lang="en-US" dirty="0"/>
              <a:t>Double size FFT, zero padded from T’ to 2T</a:t>
            </a:r>
          </a:p>
          <a:p>
            <a:pPr lvl="1"/>
            <a:r>
              <a:rPr lang="en-US" dirty="0"/>
              <a:t>Performance base line is using only “even” subcarriers, equivalent to overlap-add (OLA) processing</a:t>
            </a:r>
          </a:p>
          <a:p>
            <a:r>
              <a:rPr lang="en-US" dirty="0"/>
              <a:t>RTT performance</a:t>
            </a:r>
          </a:p>
          <a:p>
            <a:pPr lvl="1"/>
            <a:r>
              <a:rPr lang="en-US" dirty="0"/>
              <a:t>Assume symmetric </a:t>
            </a:r>
            <a:r>
              <a:rPr lang="en-US" dirty="0" err="1"/>
              <a:t>ToA</a:t>
            </a:r>
            <a:r>
              <a:rPr lang="en-US" dirty="0"/>
              <a:t> error distribution on both t2/t4</a:t>
            </a:r>
          </a:p>
          <a:p>
            <a:r>
              <a:rPr lang="en-US" dirty="0"/>
              <a:t>No attacker</a:t>
            </a:r>
          </a:p>
          <a:p>
            <a:pPr lvl="1"/>
            <a:r>
              <a:rPr lang="en-US" dirty="0"/>
              <a:t>Security performance simulated separately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0C35BC-CFEE-4FE4-8CAC-9D13020E8E3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A58ACA-9680-4CF3-BCC8-E5B0460825A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663BC0-923F-4267-BB81-5E866A2676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1314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FCCEA-0E3C-4B29-834D-358F2F7EB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‘D’, NLOS, 40 MHz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D6D01C-AADF-4BF7-8445-7C64AF103B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Correlator has some performance loss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0CBC69-7A79-4E9A-B041-1E0782379E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Little difference to QPSK</a:t>
            </a:r>
          </a:p>
          <a:p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2B00D6-5F5D-4D5B-976E-EC766F02F17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March, 2020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5B81B4-5946-436C-88F3-0A353EE7B7A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E83F51-5619-4FF8-9671-45FA731160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16</a:t>
            </a:fld>
            <a:endParaRPr lang="en-GB"/>
          </a:p>
        </p:txBody>
      </p:sp>
      <p:pic>
        <p:nvPicPr>
          <p:cNvPr id="10" name="Content Placeholder 5">
            <a:extLst>
              <a:ext uri="{FF2B5EF4-FFF2-40B4-BE49-F238E27FC236}">
                <a16:creationId xmlns:a16="http://schemas.microsoft.com/office/drawing/2014/main" id="{D0F58E9B-F68C-489A-8F71-7C723B3E51E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5720" y="2174875"/>
            <a:ext cx="5274148" cy="3951288"/>
          </a:xfrm>
          <a:prstGeom prst="rect">
            <a:avLst/>
          </a:prstGeom>
        </p:spPr>
      </p:pic>
      <p:pic>
        <p:nvPicPr>
          <p:cNvPr id="11" name="Content Placeholder 11">
            <a:extLst>
              <a:ext uri="{FF2B5EF4-FFF2-40B4-BE49-F238E27FC236}">
                <a16:creationId xmlns:a16="http://schemas.microsoft.com/office/drawing/2014/main" id="{3763B1D2-514E-476A-A325-BF8D5F0D39C1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250545" y="2174875"/>
            <a:ext cx="5274148" cy="395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9456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272D4-9DB5-4804-AE4B-9F82D1055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‘D’, LOS, 40 MHz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C15A4B-6593-4C51-AB6E-A2FB55C085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Correlator has small performance loss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DB3596-F353-4981-8FBE-50D2E01984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Mostly same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7D0D91-BD00-4D74-B3A6-B25FA689103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March, 2020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A4B5B1-3560-453E-964B-4225AF70651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A944FB-60FA-4FB2-87F8-E8E951F80C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17</a:t>
            </a:fld>
            <a:endParaRPr lang="en-GB"/>
          </a:p>
        </p:txBody>
      </p:sp>
      <p:pic>
        <p:nvPicPr>
          <p:cNvPr id="10" name="Content Placeholder 4">
            <a:extLst>
              <a:ext uri="{FF2B5EF4-FFF2-40B4-BE49-F238E27FC236}">
                <a16:creationId xmlns:a16="http://schemas.microsoft.com/office/drawing/2014/main" id="{1C514CC5-24B7-472F-A6B0-79A42A6D480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5720" y="2174875"/>
            <a:ext cx="5274148" cy="3951288"/>
          </a:xfrm>
          <a:prstGeom prst="rect">
            <a:avLst/>
          </a:prstGeom>
        </p:spPr>
      </p:pic>
      <p:pic>
        <p:nvPicPr>
          <p:cNvPr id="11" name="Content Placeholder 11">
            <a:extLst>
              <a:ext uri="{FF2B5EF4-FFF2-40B4-BE49-F238E27FC236}">
                <a16:creationId xmlns:a16="http://schemas.microsoft.com/office/drawing/2014/main" id="{04694C4F-AC2E-4047-82AC-A07750932CB7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250545" y="2174875"/>
            <a:ext cx="5274148" cy="395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6564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B6938-7EA2-4E44-940F-360344B94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‘D’, NLOS, 80 MHz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91B804-24E6-4E8B-9C6E-67EB005259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Correlator has some performance loss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4B7E8D-C51A-4457-8209-51CA91498B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Little difference to QPSK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2BCC17-8187-49E6-8780-09C3C6AD2F9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March, 2020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02025E-E515-4464-8C5D-CA196EB0741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5EE455-73B5-40AC-B22C-6F044555A8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18</a:t>
            </a:fld>
            <a:endParaRPr lang="en-GB"/>
          </a:p>
        </p:txBody>
      </p:sp>
      <p:pic>
        <p:nvPicPr>
          <p:cNvPr id="12" name="Content Placeholder 13">
            <a:extLst>
              <a:ext uri="{FF2B5EF4-FFF2-40B4-BE49-F238E27FC236}">
                <a16:creationId xmlns:a16="http://schemas.microsoft.com/office/drawing/2014/main" id="{5E824A5F-DBD3-43DF-98EE-79B91583AF8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5720" y="2174875"/>
            <a:ext cx="5274148" cy="3951288"/>
          </a:xfrm>
          <a:prstGeom prst="rect">
            <a:avLst/>
          </a:prstGeom>
        </p:spPr>
      </p:pic>
      <p:pic>
        <p:nvPicPr>
          <p:cNvPr id="13" name="Content Placeholder 5">
            <a:extLst>
              <a:ext uri="{FF2B5EF4-FFF2-40B4-BE49-F238E27FC236}">
                <a16:creationId xmlns:a16="http://schemas.microsoft.com/office/drawing/2014/main" id="{C1823F72-FF86-430A-B1A4-DB7A3A49242A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250545" y="2174875"/>
            <a:ext cx="5274148" cy="395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1333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A7CA6-ECF2-4B10-B8E3-89E61C1BB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‘D’, LOS, 80 MHz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18C698-288F-4A48-A142-4605625195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Correlator has some performance loss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B4CDC9-5650-4A28-AB34-77C370FA4F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Little difference to QPSK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356DDD-8A24-4DBC-9BC8-3014E88099A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March, 2020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13504D-F53D-4636-9E92-B8439357AA7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0E3999-BFA1-47F3-BB48-9FAE746B2C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19</a:t>
            </a:fld>
            <a:endParaRPr lang="en-GB"/>
          </a:p>
        </p:txBody>
      </p:sp>
      <p:pic>
        <p:nvPicPr>
          <p:cNvPr id="10" name="Content Placeholder 13">
            <a:extLst>
              <a:ext uri="{FF2B5EF4-FFF2-40B4-BE49-F238E27FC236}">
                <a16:creationId xmlns:a16="http://schemas.microsoft.com/office/drawing/2014/main" id="{C04982DA-A0D3-47A6-A603-BCEC9488ABD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5720" y="2174875"/>
            <a:ext cx="5274148" cy="3951288"/>
          </a:xfrm>
          <a:prstGeom prst="rect">
            <a:avLst/>
          </a:prstGeom>
        </p:spPr>
      </p:pic>
      <p:pic>
        <p:nvPicPr>
          <p:cNvPr id="11" name="Content Placeholder 5">
            <a:extLst>
              <a:ext uri="{FF2B5EF4-FFF2-40B4-BE49-F238E27FC236}">
                <a16:creationId xmlns:a16="http://schemas.microsoft.com/office/drawing/2014/main" id="{089061B8-BC27-4760-B8F4-397647CE52BD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250545" y="2174875"/>
            <a:ext cx="5274148" cy="395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C5626-18E1-41BA-874D-C3556560F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240AB-3C48-4B27-AE48-D35F0D5E1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Attacker tries to modify the measured range</a:t>
            </a:r>
          </a:p>
          <a:p>
            <a:pPr lvl="1"/>
            <a:r>
              <a:rPr lang="en-US" sz="1800" dirty="0"/>
              <a:t>Make STA appear closer to AP to fake proximity detection</a:t>
            </a:r>
          </a:p>
          <a:p>
            <a:pPr lvl="1"/>
            <a:r>
              <a:rPr lang="en-US" sz="1800" dirty="0"/>
              <a:t>Spoof time-stamps t2 or t4 to achieve that</a:t>
            </a:r>
          </a:p>
          <a:p>
            <a:pPr lvl="1"/>
            <a:endParaRPr lang="en-US" sz="1800" dirty="0"/>
          </a:p>
          <a:p>
            <a:r>
              <a:rPr lang="en-US" sz="2000" dirty="0"/>
              <a:t>Focus on physical layer attack</a:t>
            </a:r>
          </a:p>
          <a:p>
            <a:pPr lvl="1"/>
            <a:r>
              <a:rPr lang="en-US" sz="1800" dirty="0"/>
              <a:t>Assume that MAC level is authenticated/encrypted</a:t>
            </a:r>
          </a:p>
          <a:p>
            <a:pPr lvl="1"/>
            <a:r>
              <a:rPr lang="en-US" sz="1800" dirty="0"/>
              <a:t>Includes time-stamps t1/t4 feedback to initiator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DBAE5-22DB-49AF-8E9F-21E83197BCA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91AB38-5134-495E-B8A3-48C97FB5C3B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D588AF-B4D6-4931-8CAD-3A068C1993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C4AB8DE-60DD-472B-8FA0-6534C47EBD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746626"/>
            <a:ext cx="6832600" cy="160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00016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E553B-07E7-4695-93EE-71F9AF41C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C48BC-3B92-42FD-A7F5-E34B5607A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Use AWGN Channel</a:t>
            </a:r>
          </a:p>
          <a:p>
            <a:pPr lvl="1"/>
            <a:r>
              <a:rPr lang="en-US" dirty="0"/>
              <a:t>Interpolate Tx signal 4x</a:t>
            </a:r>
          </a:p>
          <a:p>
            <a:pPr lvl="1"/>
            <a:r>
              <a:rPr lang="en-US" dirty="0"/>
              <a:t>SINR attacker vs signal, SNR noise vs. signal</a:t>
            </a:r>
          </a:p>
          <a:p>
            <a:r>
              <a:rPr lang="en-US" dirty="0"/>
              <a:t>No attacker</a:t>
            </a:r>
          </a:p>
          <a:p>
            <a:pPr lvl="1"/>
            <a:r>
              <a:rPr lang="en-US" dirty="0"/>
              <a:t>Look at spurious peaks in noise only </a:t>
            </a:r>
          </a:p>
          <a:p>
            <a:pPr lvl="1"/>
            <a:r>
              <a:rPr lang="en-US" dirty="0"/>
              <a:t>SNR=0 dB</a:t>
            </a:r>
          </a:p>
          <a:p>
            <a:r>
              <a:rPr lang="en-US" dirty="0"/>
              <a:t>Brute-force attack</a:t>
            </a:r>
          </a:p>
          <a:p>
            <a:pPr lvl="1"/>
            <a:r>
              <a:rPr lang="en-US" dirty="0"/>
              <a:t>Attacker “guesses” LTF</a:t>
            </a:r>
          </a:p>
          <a:p>
            <a:pPr lvl="1"/>
            <a:r>
              <a:rPr lang="en-US" dirty="0"/>
              <a:t>SINR=0 dB, SNR=18 dB</a:t>
            </a:r>
          </a:p>
          <a:p>
            <a:r>
              <a:rPr lang="en-US" dirty="0"/>
              <a:t>Replay attack</a:t>
            </a:r>
          </a:p>
          <a:p>
            <a:pPr lvl="1"/>
            <a:r>
              <a:rPr lang="en-US" dirty="0"/>
              <a:t>Re-transmits first quarter of LTF</a:t>
            </a:r>
          </a:p>
          <a:p>
            <a:pPr lvl="1"/>
            <a:r>
              <a:rPr lang="en-US" dirty="0"/>
              <a:t>SINR=0 dB, SNR=18 dB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E7D855-02E1-4D6E-822D-7D556C508CD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3B5CEA-1F68-483C-AA00-A702E0C2932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C62D2-0644-4A40-8968-164D03074F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76082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0BA76-0E9D-4D7C-9B85-D8E436A1A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 Attacker : 40 MHz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C090CA-FB2F-4C28-BCD8-04B31ADDE6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QPSK – OLA as baseline</a:t>
            </a:r>
          </a:p>
          <a:p>
            <a:r>
              <a:rPr lang="en-US" dirty="0"/>
              <a:t>Double size FFT has 1 dB gain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A560B9-0AED-48C4-BF7C-BC69C9EF99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π</a:t>
            </a:r>
            <a:r>
              <a:rPr lang="en-US" dirty="0"/>
              <a:t>/2-BPSK - similar gain</a:t>
            </a:r>
          </a:p>
          <a:p>
            <a:r>
              <a:rPr lang="en-US" dirty="0"/>
              <a:t>Less noise amplification loss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7330E5-BCF3-436C-B99A-EBABE25FCB6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March, 2020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FE39CC-367E-44C3-BAC0-A4C2B32D1A8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21014D-56D3-45D5-9888-1FB6155CAB2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21</a:t>
            </a:fld>
            <a:endParaRPr lang="en-GB"/>
          </a:p>
        </p:txBody>
      </p:sp>
      <p:pic>
        <p:nvPicPr>
          <p:cNvPr id="10" name="Content Placeholder 10">
            <a:extLst>
              <a:ext uri="{FF2B5EF4-FFF2-40B4-BE49-F238E27FC236}">
                <a16:creationId xmlns:a16="http://schemas.microsoft.com/office/drawing/2014/main" id="{B4284141-4E1B-43BF-8FBC-84A50AADE06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5720" y="2174875"/>
            <a:ext cx="5274148" cy="3951288"/>
          </a:xfrm>
          <a:prstGeom prst="rect">
            <a:avLst/>
          </a:prstGeom>
        </p:spPr>
      </p:pic>
      <p:pic>
        <p:nvPicPr>
          <p:cNvPr id="11" name="Content Placeholder 7">
            <a:extLst>
              <a:ext uri="{FF2B5EF4-FFF2-40B4-BE49-F238E27FC236}">
                <a16:creationId xmlns:a16="http://schemas.microsoft.com/office/drawing/2014/main" id="{0988A1EF-63E1-492F-8C98-8909FB335A8D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250545" y="2174875"/>
            <a:ext cx="5274148" cy="395128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889B6E9-AF34-4CE8-AA90-5091B2F253F1}"/>
              </a:ext>
            </a:extLst>
          </p:cNvPr>
          <p:cNvSpPr txBox="1"/>
          <p:nvPr/>
        </p:nvSpPr>
        <p:spPr>
          <a:xfrm>
            <a:off x="4038600" y="3139366"/>
            <a:ext cx="825867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noise </a:t>
            </a:r>
          </a:p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amplification</a:t>
            </a:r>
          </a:p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loss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8E69B11-30BC-431D-971F-64027F4E5F2B}"/>
              </a:ext>
            </a:extLst>
          </p:cNvPr>
          <p:cNvCxnSpPr>
            <a:stCxn id="12" idx="1"/>
          </p:cNvCxnSpPr>
          <p:nvPr/>
        </p:nvCxnSpPr>
        <p:spPr bwMode="auto">
          <a:xfrm flipH="1">
            <a:off x="3606552" y="3393282"/>
            <a:ext cx="432048" cy="2501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222F889F-FAF6-4252-8F85-49545236BC03}"/>
              </a:ext>
            </a:extLst>
          </p:cNvPr>
          <p:cNvSpPr txBox="1"/>
          <p:nvPr/>
        </p:nvSpPr>
        <p:spPr>
          <a:xfrm>
            <a:off x="2743200" y="4787240"/>
            <a:ext cx="104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full channel</a:t>
            </a:r>
          </a:p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processing gain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EA46023-A674-4137-9EB9-DE7F5E80906A}"/>
              </a:ext>
            </a:extLst>
          </p:cNvPr>
          <p:cNvCxnSpPr>
            <a:stCxn id="14" idx="0"/>
          </p:cNvCxnSpPr>
          <p:nvPr/>
        </p:nvCxnSpPr>
        <p:spPr bwMode="auto">
          <a:xfrm flipV="1">
            <a:off x="3263976" y="4283184"/>
            <a:ext cx="199304" cy="504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2593753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EB6BB-0163-470B-BA59-5FF088173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 Attacker : 80 MHz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2FA8A6-B152-42E3-801F-7A1606EB4B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Mostly similar to 40 MHz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2FF6F3-D82E-4BF8-B221-7041163DBB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A bit better than 40 MHz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52D734-FA52-43EB-AC25-FDC7B6D14EF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March, 2020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0FE384-BEE0-4D01-91BE-EB0565C8865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1419B1-53DE-43C9-9120-6B2DCBDD0AC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22</a:t>
            </a:fld>
            <a:endParaRPr lang="en-GB"/>
          </a:p>
        </p:txBody>
      </p:sp>
      <p:pic>
        <p:nvPicPr>
          <p:cNvPr id="10" name="Content Placeholder 4">
            <a:extLst>
              <a:ext uri="{FF2B5EF4-FFF2-40B4-BE49-F238E27FC236}">
                <a16:creationId xmlns:a16="http://schemas.microsoft.com/office/drawing/2014/main" id="{369C34D7-D2AA-4C46-A92A-C50C4E322A3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5720" y="2174875"/>
            <a:ext cx="5274148" cy="3951288"/>
          </a:xfrm>
          <a:prstGeom prst="rect">
            <a:avLst/>
          </a:prstGeom>
        </p:spPr>
      </p:pic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97808C84-FB80-467F-AA21-6B416E0F605D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250545" y="2174875"/>
            <a:ext cx="5274148" cy="395128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20D3E9F-35EF-4D98-A8F5-2B15078673B2}"/>
              </a:ext>
            </a:extLst>
          </p:cNvPr>
          <p:cNvSpPr txBox="1"/>
          <p:nvPr/>
        </p:nvSpPr>
        <p:spPr>
          <a:xfrm>
            <a:off x="4038600" y="3139366"/>
            <a:ext cx="825867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noise </a:t>
            </a:r>
          </a:p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amplification</a:t>
            </a:r>
          </a:p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loss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7C694DB-A359-4BF2-8F7F-6E5C66F414E9}"/>
              </a:ext>
            </a:extLst>
          </p:cNvPr>
          <p:cNvCxnSpPr>
            <a:stCxn id="12" idx="1"/>
          </p:cNvCxnSpPr>
          <p:nvPr/>
        </p:nvCxnSpPr>
        <p:spPr bwMode="auto">
          <a:xfrm flipH="1">
            <a:off x="3606552" y="3393282"/>
            <a:ext cx="432048" cy="2501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C09EE8D3-7E7D-4745-AFA7-67C98DD53D58}"/>
              </a:ext>
            </a:extLst>
          </p:cNvPr>
          <p:cNvSpPr txBox="1"/>
          <p:nvPr/>
        </p:nvSpPr>
        <p:spPr>
          <a:xfrm>
            <a:off x="2565000" y="4796765"/>
            <a:ext cx="104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full channel</a:t>
            </a:r>
          </a:p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processing gain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77A2CBE-FBA1-47FB-A257-5A6C6B100E48}"/>
              </a:ext>
            </a:extLst>
          </p:cNvPr>
          <p:cNvCxnSpPr>
            <a:stCxn id="14" idx="0"/>
          </p:cNvCxnSpPr>
          <p:nvPr/>
        </p:nvCxnSpPr>
        <p:spPr bwMode="auto">
          <a:xfrm flipV="1">
            <a:off x="3085776" y="4292709"/>
            <a:ext cx="199304" cy="504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1867725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12690-3541-4AE3-A5F0-EFC96E955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Brute-Force Attack : 40 MHz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6CCDFC-6502-47BB-8072-34D4948C69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QPSK brute-force match noise only</a:t>
            </a:r>
          </a:p>
          <a:p>
            <a:r>
              <a:rPr lang="en-US" dirty="0"/>
              <a:t>Loss for </a:t>
            </a:r>
            <a:r>
              <a:rPr lang="en-US" dirty="0" err="1"/>
              <a:t>Inverse+MMSE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2BCCF0-8ABB-41C4-9026-39C2A91694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π</a:t>
            </a:r>
            <a:r>
              <a:rPr lang="en-US" dirty="0"/>
              <a:t>/2-BPSK modulation has 2 dB loss against noise only, little noise </a:t>
            </a:r>
            <a:r>
              <a:rPr lang="en-US" dirty="0" err="1"/>
              <a:t>ampl</a:t>
            </a:r>
            <a:r>
              <a:rPr lang="en-US" dirty="0"/>
              <a:t>.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19A4C3-4EB9-4934-8200-386E6F881F0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March, 2020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3C9726-FE0D-42CC-AA72-103D64D3305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157B8C-03B8-4C15-95A1-1723999422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23</a:t>
            </a:fld>
            <a:endParaRPr lang="en-GB"/>
          </a:p>
        </p:txBody>
      </p:sp>
      <p:pic>
        <p:nvPicPr>
          <p:cNvPr id="10" name="Content Placeholder 11">
            <a:extLst>
              <a:ext uri="{FF2B5EF4-FFF2-40B4-BE49-F238E27FC236}">
                <a16:creationId xmlns:a16="http://schemas.microsoft.com/office/drawing/2014/main" id="{963E8565-D3BA-42CB-990D-44E9A23CEBD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5720" y="2174875"/>
            <a:ext cx="5274148" cy="3951288"/>
          </a:xfrm>
          <a:prstGeom prst="rect">
            <a:avLst/>
          </a:prstGeom>
        </p:spPr>
      </p:pic>
      <p:pic>
        <p:nvPicPr>
          <p:cNvPr id="11" name="Content Placeholder 13">
            <a:extLst>
              <a:ext uri="{FF2B5EF4-FFF2-40B4-BE49-F238E27FC236}">
                <a16:creationId xmlns:a16="http://schemas.microsoft.com/office/drawing/2014/main" id="{48216C5C-D9AF-478A-9DD5-56DB11E59B74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250545" y="2174875"/>
            <a:ext cx="5274148" cy="395128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34EA37A-ACCE-4AAC-9BBA-3A792A4DA189}"/>
              </a:ext>
            </a:extLst>
          </p:cNvPr>
          <p:cNvSpPr txBox="1"/>
          <p:nvPr/>
        </p:nvSpPr>
        <p:spPr>
          <a:xfrm>
            <a:off x="4343400" y="2921169"/>
            <a:ext cx="825867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noise </a:t>
            </a:r>
          </a:p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amplification</a:t>
            </a:r>
          </a:p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loss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CB760EE-D338-4A9B-8F35-B6C9CCC256E2}"/>
              </a:ext>
            </a:extLst>
          </p:cNvPr>
          <p:cNvCxnSpPr>
            <a:stCxn id="12" idx="1"/>
          </p:cNvCxnSpPr>
          <p:nvPr/>
        </p:nvCxnSpPr>
        <p:spPr bwMode="auto">
          <a:xfrm flipH="1">
            <a:off x="3911352" y="3175085"/>
            <a:ext cx="432048" cy="2501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9FB6B7C-7A85-4E05-9867-82BA6E30C991}"/>
              </a:ext>
            </a:extLst>
          </p:cNvPr>
          <p:cNvSpPr txBox="1"/>
          <p:nvPr/>
        </p:nvSpPr>
        <p:spPr>
          <a:xfrm>
            <a:off x="2535601" y="3831110"/>
            <a:ext cx="7200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noise only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02F3DBD-8454-4ED6-9F5C-B0CEE1FCAE2D}"/>
              </a:ext>
            </a:extLst>
          </p:cNvPr>
          <p:cNvCxnSpPr/>
          <p:nvPr/>
        </p:nvCxnSpPr>
        <p:spPr bwMode="auto">
          <a:xfrm>
            <a:off x="3146829" y="3947229"/>
            <a:ext cx="440567" cy="1154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D4490F6A-A998-45CE-A243-F2815D025AC8}"/>
              </a:ext>
            </a:extLst>
          </p:cNvPr>
          <p:cNvSpPr txBox="1"/>
          <p:nvPr/>
        </p:nvSpPr>
        <p:spPr>
          <a:xfrm>
            <a:off x="8305800" y="4094136"/>
            <a:ext cx="7200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noise only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332DE1B-5A1B-471F-BD4E-36F97B327882}"/>
              </a:ext>
            </a:extLst>
          </p:cNvPr>
          <p:cNvCxnSpPr>
            <a:cxnSpLocks/>
          </p:cNvCxnSpPr>
          <p:nvPr/>
        </p:nvCxnSpPr>
        <p:spPr bwMode="auto">
          <a:xfrm>
            <a:off x="8977449" y="4209552"/>
            <a:ext cx="440567" cy="1154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B0A245E7-C36A-4160-AC89-B920278013F8}"/>
              </a:ext>
            </a:extLst>
          </p:cNvPr>
          <p:cNvSpPr txBox="1"/>
          <p:nvPr/>
        </p:nvSpPr>
        <p:spPr>
          <a:xfrm>
            <a:off x="8956552" y="4869372"/>
            <a:ext cx="492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BPSK</a:t>
            </a:r>
          </a:p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loss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263CC35-5CAE-48DE-B3BF-1F95335BE959}"/>
              </a:ext>
            </a:extLst>
          </p:cNvPr>
          <p:cNvCxnSpPr>
            <a:stCxn id="18" idx="3"/>
          </p:cNvCxnSpPr>
          <p:nvPr/>
        </p:nvCxnSpPr>
        <p:spPr bwMode="auto">
          <a:xfrm flipV="1">
            <a:off x="9448995" y="4647189"/>
            <a:ext cx="443661" cy="4068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59B605F-8882-471F-85DB-CE4C31C2D098}"/>
              </a:ext>
            </a:extLst>
          </p:cNvPr>
          <p:cNvCxnSpPr>
            <a:cxnSpLocks/>
          </p:cNvCxnSpPr>
          <p:nvPr/>
        </p:nvCxnSpPr>
        <p:spPr bwMode="auto">
          <a:xfrm>
            <a:off x="9676632" y="4647189"/>
            <a:ext cx="53416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sm"/>
            <a:tailEnd type="triangle" w="med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9263340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63863-210F-4259-8139-F809325E1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Brute-Force Attack : 80 MHz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B5F375-CFFA-49C7-AB65-F84F8EF78B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Noise only and QPSK brute-force match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0CFC57-009B-4144-A3BE-FAE06F5155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BPSK modulation has 2 dB loss against brute-force attack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882DD5-9BE8-45E1-B290-120265961A4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March, 2020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546AD7-A839-4986-AB73-8D89226D808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A405E2-CA86-42B0-8E19-53C4AE0701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24</a:t>
            </a:fld>
            <a:endParaRPr lang="en-GB"/>
          </a:p>
        </p:txBody>
      </p:sp>
      <p:pic>
        <p:nvPicPr>
          <p:cNvPr id="10" name="Content Placeholder 24">
            <a:extLst>
              <a:ext uri="{FF2B5EF4-FFF2-40B4-BE49-F238E27FC236}">
                <a16:creationId xmlns:a16="http://schemas.microsoft.com/office/drawing/2014/main" id="{D170B91C-A3F3-40DF-807D-A7EADB8C0DC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5720" y="2174875"/>
            <a:ext cx="5274148" cy="3951288"/>
          </a:xfrm>
          <a:prstGeom prst="rect">
            <a:avLst/>
          </a:prstGeom>
        </p:spPr>
      </p:pic>
      <p:pic>
        <p:nvPicPr>
          <p:cNvPr id="11" name="Content Placeholder 13">
            <a:extLst>
              <a:ext uri="{FF2B5EF4-FFF2-40B4-BE49-F238E27FC236}">
                <a16:creationId xmlns:a16="http://schemas.microsoft.com/office/drawing/2014/main" id="{206D7892-EDE7-4C50-85A9-963604159652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250545" y="2174875"/>
            <a:ext cx="5274148" cy="395128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A05AA3E-2B95-49AE-9273-033DAFFCA1FE}"/>
              </a:ext>
            </a:extLst>
          </p:cNvPr>
          <p:cNvSpPr txBox="1"/>
          <p:nvPr/>
        </p:nvSpPr>
        <p:spPr>
          <a:xfrm>
            <a:off x="4343400" y="2921169"/>
            <a:ext cx="825867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noise </a:t>
            </a:r>
          </a:p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amplification</a:t>
            </a:r>
          </a:p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loss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6891582-6080-432E-A1EB-D0B2FC0398B1}"/>
              </a:ext>
            </a:extLst>
          </p:cNvPr>
          <p:cNvCxnSpPr>
            <a:stCxn id="12" idx="1"/>
          </p:cNvCxnSpPr>
          <p:nvPr/>
        </p:nvCxnSpPr>
        <p:spPr bwMode="auto">
          <a:xfrm flipH="1">
            <a:off x="3911352" y="3175085"/>
            <a:ext cx="432048" cy="2501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CCD2617-A2A7-44BC-848C-E57EA4542959}"/>
              </a:ext>
            </a:extLst>
          </p:cNvPr>
          <p:cNvSpPr txBox="1"/>
          <p:nvPr/>
        </p:nvSpPr>
        <p:spPr>
          <a:xfrm>
            <a:off x="2514600" y="3885148"/>
            <a:ext cx="7200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noise only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5CA78F1-7D25-42D4-97F0-74CAB28B71CB}"/>
              </a:ext>
            </a:extLst>
          </p:cNvPr>
          <p:cNvCxnSpPr/>
          <p:nvPr/>
        </p:nvCxnSpPr>
        <p:spPr bwMode="auto">
          <a:xfrm>
            <a:off x="3125828" y="4001267"/>
            <a:ext cx="440567" cy="1154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BCEF55F-67A6-402B-A0AF-2C86141EAB82}"/>
              </a:ext>
            </a:extLst>
          </p:cNvPr>
          <p:cNvSpPr txBox="1"/>
          <p:nvPr/>
        </p:nvSpPr>
        <p:spPr>
          <a:xfrm>
            <a:off x="8236472" y="4009084"/>
            <a:ext cx="7200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noise only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A70C8BE-2014-4091-B209-12C48BF39DA7}"/>
              </a:ext>
            </a:extLst>
          </p:cNvPr>
          <p:cNvCxnSpPr>
            <a:cxnSpLocks/>
          </p:cNvCxnSpPr>
          <p:nvPr/>
        </p:nvCxnSpPr>
        <p:spPr bwMode="auto">
          <a:xfrm>
            <a:off x="8908121" y="4124500"/>
            <a:ext cx="440567" cy="1154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4F990166-BDAF-495A-9A9A-FB57749A4735}"/>
              </a:ext>
            </a:extLst>
          </p:cNvPr>
          <p:cNvSpPr txBox="1"/>
          <p:nvPr/>
        </p:nvSpPr>
        <p:spPr>
          <a:xfrm>
            <a:off x="8956552" y="4869372"/>
            <a:ext cx="492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BPSK</a:t>
            </a:r>
          </a:p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loss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8AE90B8-07F2-4930-B83D-06D2F8FE59E8}"/>
              </a:ext>
            </a:extLst>
          </p:cNvPr>
          <p:cNvCxnSpPr>
            <a:stCxn id="18" idx="3"/>
          </p:cNvCxnSpPr>
          <p:nvPr/>
        </p:nvCxnSpPr>
        <p:spPr bwMode="auto">
          <a:xfrm flipV="1">
            <a:off x="9448995" y="4647189"/>
            <a:ext cx="443661" cy="4068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AE6FA4B5-0812-4700-87BD-0A42132F7A3C}"/>
              </a:ext>
            </a:extLst>
          </p:cNvPr>
          <p:cNvCxnSpPr>
            <a:cxnSpLocks/>
          </p:cNvCxnSpPr>
          <p:nvPr/>
        </p:nvCxnSpPr>
        <p:spPr bwMode="auto">
          <a:xfrm>
            <a:off x="9625572" y="4647189"/>
            <a:ext cx="53416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sm"/>
            <a:tailEnd type="triangle" w="med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6066683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3DBCA-6DF6-4B93-AE9C-EC4628270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Replay Attack : 40 MHz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235B8D-FBFE-4813-8B32-32FE15EDFA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Correlator almost completely suppresses attacker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327575-8F40-46F7-90AB-23BE2228DD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Both MMSE and Inverse better than equivalent noise only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1D4577-19BE-4155-AE00-DB9AF6DBB26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March, 2020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2A6AE0-6DD4-4DC1-B9AC-F823AA838A3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AD39C6-0676-4F75-8233-53E549DC63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25</a:t>
            </a:fld>
            <a:endParaRPr lang="en-GB"/>
          </a:p>
        </p:txBody>
      </p:sp>
      <p:pic>
        <p:nvPicPr>
          <p:cNvPr id="10" name="Content Placeholder 11">
            <a:extLst>
              <a:ext uri="{FF2B5EF4-FFF2-40B4-BE49-F238E27FC236}">
                <a16:creationId xmlns:a16="http://schemas.microsoft.com/office/drawing/2014/main" id="{D8E9B71A-B63A-41A8-9CCA-5A6DCB8D575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5720" y="2174875"/>
            <a:ext cx="5274148" cy="3951288"/>
          </a:xfrm>
          <a:prstGeom prst="rect">
            <a:avLst/>
          </a:prstGeom>
        </p:spPr>
      </p:pic>
      <p:pic>
        <p:nvPicPr>
          <p:cNvPr id="11" name="Content Placeholder 9">
            <a:extLst>
              <a:ext uri="{FF2B5EF4-FFF2-40B4-BE49-F238E27FC236}">
                <a16:creationId xmlns:a16="http://schemas.microsoft.com/office/drawing/2014/main" id="{69E77014-69AF-44BA-BF1B-E7B8E290B91D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250545" y="2174875"/>
            <a:ext cx="5274148" cy="395128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0554486-B13B-4515-B801-E6FB5DD8A810}"/>
              </a:ext>
            </a:extLst>
          </p:cNvPr>
          <p:cNvSpPr txBox="1"/>
          <p:nvPr/>
        </p:nvSpPr>
        <p:spPr>
          <a:xfrm>
            <a:off x="1672593" y="475341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attacker</a:t>
            </a:r>
          </a:p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canceled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0758A2F-39E8-40CB-A4CB-D40EEB41A3EB}"/>
              </a:ext>
            </a:extLst>
          </p:cNvPr>
          <p:cNvCxnSpPr>
            <a:stCxn id="12" idx="0"/>
          </p:cNvCxnSpPr>
          <p:nvPr/>
        </p:nvCxnSpPr>
        <p:spPr bwMode="auto">
          <a:xfrm flipV="1">
            <a:off x="1995759" y="4393376"/>
            <a:ext cx="180890" cy="3600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7A7616A-F6FB-4206-875C-B9EB9CEC1EF7}"/>
              </a:ext>
            </a:extLst>
          </p:cNvPr>
          <p:cNvSpPr txBox="1"/>
          <p:nvPr/>
        </p:nvSpPr>
        <p:spPr>
          <a:xfrm>
            <a:off x="4333908" y="4384084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unmitigated</a:t>
            </a:r>
          </a:p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attack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B146107-A8AB-4B56-8B74-89FC4136156A}"/>
              </a:ext>
            </a:extLst>
          </p:cNvPr>
          <p:cNvCxnSpPr>
            <a:stCxn id="14" idx="0"/>
          </p:cNvCxnSpPr>
          <p:nvPr/>
        </p:nvCxnSpPr>
        <p:spPr bwMode="auto">
          <a:xfrm flipV="1">
            <a:off x="4724400" y="4037680"/>
            <a:ext cx="290026" cy="34640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B19E3B20-6843-4FC4-92D8-BA774602602A}"/>
              </a:ext>
            </a:extLst>
          </p:cNvPr>
          <p:cNvSpPr txBox="1"/>
          <p:nvPr/>
        </p:nvSpPr>
        <p:spPr>
          <a:xfrm>
            <a:off x="9885899" y="3956474"/>
            <a:ext cx="62068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attacker</a:t>
            </a:r>
          </a:p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equal </a:t>
            </a:r>
          </a:p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noise 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742C816-8601-477B-9571-8AEA265BFB71}"/>
              </a:ext>
            </a:extLst>
          </p:cNvPr>
          <p:cNvCxnSpPr>
            <a:stCxn id="17" idx="1"/>
          </p:cNvCxnSpPr>
          <p:nvPr/>
        </p:nvCxnSpPr>
        <p:spPr bwMode="auto">
          <a:xfrm flipH="1">
            <a:off x="9669875" y="4210390"/>
            <a:ext cx="216024" cy="4072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2691474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7C93D-4A14-49A2-9D71-76C2C3431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Replay Attack : 80 MHz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3375AF-0D79-4EDF-9247-DF63CAD0AE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Both Inverse and MMSE better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7B9EE6-766B-4846-BD52-39A47B2EC8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Less improvement over 40 MHz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3B130B-44E1-4813-8528-58E6C9E871F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March, 2020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92024A-854C-4A17-B0A0-0A8F35FE9BD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EB6D26-7365-4B55-934F-B0F97DE8CD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26</a:t>
            </a:fld>
            <a:endParaRPr lang="en-GB"/>
          </a:p>
        </p:txBody>
      </p:sp>
      <p:pic>
        <p:nvPicPr>
          <p:cNvPr id="10" name="Content Placeholder 35">
            <a:extLst>
              <a:ext uri="{FF2B5EF4-FFF2-40B4-BE49-F238E27FC236}">
                <a16:creationId xmlns:a16="http://schemas.microsoft.com/office/drawing/2014/main" id="{187BD0F0-0CD6-4724-9EB6-58598DBAE2A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5720" y="2174875"/>
            <a:ext cx="5274148" cy="3951288"/>
          </a:xfrm>
          <a:prstGeom prst="rect">
            <a:avLst/>
          </a:prstGeom>
        </p:spPr>
      </p:pic>
      <p:pic>
        <p:nvPicPr>
          <p:cNvPr id="11" name="Content Placeholder 39">
            <a:extLst>
              <a:ext uri="{FF2B5EF4-FFF2-40B4-BE49-F238E27FC236}">
                <a16:creationId xmlns:a16="http://schemas.microsoft.com/office/drawing/2014/main" id="{06122DA1-DC23-4775-80B2-43665B842053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250545" y="2174875"/>
            <a:ext cx="5274148" cy="395128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49F3AEF-67C9-47C2-A3C7-E2F29C46FA2C}"/>
              </a:ext>
            </a:extLst>
          </p:cNvPr>
          <p:cNvSpPr txBox="1"/>
          <p:nvPr/>
        </p:nvSpPr>
        <p:spPr>
          <a:xfrm>
            <a:off x="3886200" y="3862594"/>
            <a:ext cx="62068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attacker</a:t>
            </a:r>
          </a:p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equal </a:t>
            </a:r>
          </a:p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noise 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E9B6C07-ED9C-47BA-AD78-75E824F16FA8}"/>
              </a:ext>
            </a:extLst>
          </p:cNvPr>
          <p:cNvCxnSpPr>
            <a:stCxn id="12" idx="1"/>
          </p:cNvCxnSpPr>
          <p:nvPr/>
        </p:nvCxnSpPr>
        <p:spPr bwMode="auto">
          <a:xfrm flipH="1">
            <a:off x="3670176" y="4116510"/>
            <a:ext cx="216024" cy="4072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CBF3227-601D-4E61-8A4E-F4DD9ECD949C}"/>
              </a:ext>
            </a:extLst>
          </p:cNvPr>
          <p:cNvSpPr txBox="1"/>
          <p:nvPr/>
        </p:nvSpPr>
        <p:spPr>
          <a:xfrm>
            <a:off x="1371600" y="491545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attacker</a:t>
            </a:r>
          </a:p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canceled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D7E1756-D02C-427A-9156-F8553C13FE6A}"/>
              </a:ext>
            </a:extLst>
          </p:cNvPr>
          <p:cNvCxnSpPr>
            <a:stCxn id="14" idx="0"/>
          </p:cNvCxnSpPr>
          <p:nvPr/>
        </p:nvCxnSpPr>
        <p:spPr bwMode="auto">
          <a:xfrm flipV="1">
            <a:off x="1694766" y="4555415"/>
            <a:ext cx="180890" cy="3600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F29937C3-F309-4788-99FA-D17B0205F6A6}"/>
              </a:ext>
            </a:extLst>
          </p:cNvPr>
          <p:cNvSpPr txBox="1"/>
          <p:nvPr/>
        </p:nvSpPr>
        <p:spPr>
          <a:xfrm>
            <a:off x="4343400" y="4892505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unmitigated</a:t>
            </a:r>
          </a:p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attack</a:t>
            </a:r>
          </a:p>
        </p:txBody>
      </p:sp>
    </p:spTree>
    <p:extLst>
      <p:ext uri="{BB962C8B-B14F-4D97-AF65-F5344CB8AC3E}">
        <p14:creationId xmlns:p14="http://schemas.microsoft.com/office/powerpoint/2010/main" val="30739355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6BDCB-8B62-479A-B319-76540CE3C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9D25B-4E36-4816-9FE9-00A949103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Presented results for secure LTF</a:t>
            </a:r>
          </a:p>
          <a:p>
            <a:pPr lvl="1"/>
            <a:r>
              <a:rPr lang="en-US" dirty="0"/>
              <a:t>Modulation types QPSK and </a:t>
            </a:r>
            <a:r>
              <a:rPr lang="el-GR" dirty="0"/>
              <a:t>π</a:t>
            </a:r>
            <a:r>
              <a:rPr lang="en-US" dirty="0"/>
              <a:t>/2-BPSK</a:t>
            </a:r>
          </a:p>
          <a:p>
            <a:pPr lvl="1"/>
            <a:r>
              <a:rPr lang="en-US" dirty="0"/>
              <a:t>Three channel estimators, Correlator, Inverse, and MMSE</a:t>
            </a:r>
          </a:p>
          <a:p>
            <a:r>
              <a:rPr lang="en-US" dirty="0"/>
              <a:t>Location estimation performance</a:t>
            </a:r>
          </a:p>
          <a:p>
            <a:pPr lvl="1"/>
            <a:r>
              <a:rPr lang="en-US" dirty="0"/>
              <a:t>For FFT peak finding </a:t>
            </a:r>
            <a:r>
              <a:rPr lang="en-US" dirty="0" err="1"/>
              <a:t>algos</a:t>
            </a:r>
            <a:r>
              <a:rPr lang="en-US" dirty="0"/>
              <a:t> no significant impact in any case</a:t>
            </a:r>
          </a:p>
          <a:p>
            <a:pPr lvl="1"/>
            <a:r>
              <a:rPr lang="en-US" dirty="0"/>
              <a:t>For MUSIC based </a:t>
            </a:r>
            <a:r>
              <a:rPr lang="en-US" dirty="0" err="1"/>
              <a:t>algos</a:t>
            </a:r>
            <a:r>
              <a:rPr lang="en-US" dirty="0"/>
              <a:t>, some loss with Correlator</a:t>
            </a:r>
          </a:p>
          <a:p>
            <a:r>
              <a:rPr lang="en-US" dirty="0"/>
              <a:t>Attacker resilience</a:t>
            </a:r>
          </a:p>
          <a:p>
            <a:pPr lvl="1"/>
            <a:r>
              <a:rPr lang="el-GR" dirty="0"/>
              <a:t>π</a:t>
            </a:r>
            <a:r>
              <a:rPr lang="en-US" dirty="0"/>
              <a:t>/2-BPSK has 2 dB loss for brute-force attack, but less noise amplification with both inverse and MMSE</a:t>
            </a:r>
          </a:p>
          <a:p>
            <a:pPr lvl="1"/>
            <a:r>
              <a:rPr lang="en-US" dirty="0"/>
              <a:t>Both modulation reject replay attack below equivalent noise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9F0230-A921-47CB-8FFC-DBE83DF7570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EC1273-B3B0-4F8D-8A4F-2658C79A265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BF650-E5BE-4DBA-B578-921CB653EF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1639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141ED00-4EF3-43FB-82CC-10760D80D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PAPR Study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82F3019-B8C5-4553-AE40-751D02CC22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PAPR for random QPSK modulated LTF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650BA9D-2A12-49D3-8FE4-3444F4597C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PAPR for </a:t>
            </a:r>
            <a:r>
              <a:rPr lang="en-US" dirty="0" err="1"/>
              <a:t>Golay</a:t>
            </a:r>
            <a:r>
              <a:rPr lang="en-US" dirty="0"/>
              <a:t> 8PSK modulated LTF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1FDD29-5CB9-416F-9E15-636F2A54CF4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22BA09-7129-41D6-9956-83A7DA374A5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6C3AEF-D28D-45CB-9780-5A0AB6B062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28</a:t>
            </a:fld>
            <a:endParaRPr lang="en-GB"/>
          </a:p>
        </p:txBody>
      </p:sp>
      <p:pic>
        <p:nvPicPr>
          <p:cNvPr id="18" name="Content Placeholder 17">
            <a:extLst>
              <a:ext uri="{FF2B5EF4-FFF2-40B4-BE49-F238E27FC236}">
                <a16:creationId xmlns:a16="http://schemas.microsoft.com/office/drawing/2014/main" id="{5400280C-B981-45EA-BEE3-AEEEC92171E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1939" y="2174875"/>
            <a:ext cx="5261709" cy="3951288"/>
          </a:xfrm>
          <a:prstGeom prst="rect">
            <a:avLst/>
          </a:prstGeom>
        </p:spPr>
      </p:pic>
      <p:pic>
        <p:nvPicPr>
          <p:cNvPr id="21" name="Content Placeholder 20">
            <a:extLst>
              <a:ext uri="{FF2B5EF4-FFF2-40B4-BE49-F238E27FC236}">
                <a16:creationId xmlns:a16="http://schemas.microsoft.com/office/drawing/2014/main" id="{BC80BF62-5034-4E5A-9570-769491663AAB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256764" y="2174875"/>
            <a:ext cx="5261709" cy="395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9344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D792E-E520-4188-BF15-49638F2F4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of </a:t>
            </a:r>
            <a:r>
              <a:rPr lang="en-US" dirty="0" err="1"/>
              <a:t>Golay</a:t>
            </a:r>
            <a:r>
              <a:rPr lang="en-US" dirty="0"/>
              <a:t> Sequence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D75F32-6D99-42B0-88E0-8F9E44B6D6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Brute force attacker, 0 dB SINR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F6517C-5569-4754-B6B1-C646399C0D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565009-5AF9-457B-BBD5-3F63CE9ADD4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79ACBE-DDC4-4748-8640-FDA6BFAEE7E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March, 2020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4467A7-00B2-4D46-A7F4-7BC51959C98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F03800-2BF3-42A7-B3C1-98B4F32CB5C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29</a:t>
            </a:fld>
            <a:endParaRPr lang="en-GB"/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37E2D0EB-525A-4908-8BE9-2444910F48E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1939" y="2174875"/>
            <a:ext cx="5261709" cy="395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169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F7D14-E6F8-4FEA-862B-4118AFFFA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Integrity Attack Scenario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AB2DB-99F3-4B3B-9EBE-783FFBAFC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line security</a:t>
            </a:r>
          </a:p>
          <a:p>
            <a:pPr lvl="1"/>
            <a:r>
              <a:rPr lang="en-US" dirty="0"/>
              <a:t>Use secure LTF (sequence unknown to attacker)</a:t>
            </a:r>
          </a:p>
          <a:p>
            <a:pPr lvl="1"/>
            <a:r>
              <a:rPr lang="en-US" dirty="0"/>
              <a:t>Replace Cyclic Prefix (CP) with zero-padded Guard Interval (to reduce structure)</a:t>
            </a:r>
          </a:p>
          <a:p>
            <a:pPr lvl="1"/>
            <a:endParaRPr lang="en-US" dirty="0"/>
          </a:p>
          <a:p>
            <a:r>
              <a:rPr lang="en-US" dirty="0"/>
              <a:t>Attack types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Replay attack: for both Cyclic Prefix or Guard Interval, attacker repeats first quarter portion of secure LTF with offset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Brute-force attack: attacker tries to guess the secure LTF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Noise only: performance in low SNR or attacker caused SINR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0E1BF7-853F-4478-99EF-598AFAD098E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888398-37C2-46F6-AB35-56ED5491081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259FED-D58E-4DDD-B5D2-E7B5124C2F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528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C0315-D84A-461D-88EB-BD05AFE73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Attacker Type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404B9-707E-4A04-BB91-130AF6CED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Guard Interval (GI) Replay Attack</a:t>
            </a:r>
          </a:p>
          <a:p>
            <a:pPr lvl="1"/>
            <a:r>
              <a:rPr lang="en-US" dirty="0"/>
              <a:t>Attacker will listen to first quarter portion of LTF</a:t>
            </a:r>
          </a:p>
          <a:p>
            <a:pPr lvl="1"/>
            <a:r>
              <a:rPr lang="en-US" dirty="0"/>
              <a:t>Then try to change measured t2 or t4 by re-transmitting the first quarter with timing advance at the end</a:t>
            </a:r>
          </a:p>
          <a:p>
            <a:pPr lvl="1"/>
            <a:r>
              <a:rPr lang="en-US" dirty="0"/>
              <a:t>Will affect overlap-add based receiver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505D24-35D7-416F-97BE-7144F37F6EB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B6E245-5F15-4647-B344-24188F57BDE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A1C97-0E31-4065-9E1A-D878F42087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3D63077-1D93-471B-BAB1-A1D155951F2D}"/>
              </a:ext>
            </a:extLst>
          </p:cNvPr>
          <p:cNvGrpSpPr/>
          <p:nvPr/>
        </p:nvGrpSpPr>
        <p:grpSpPr>
          <a:xfrm>
            <a:off x="6145742" y="4012608"/>
            <a:ext cx="3766767" cy="1514871"/>
            <a:chOff x="1695786" y="4295677"/>
            <a:chExt cx="3766767" cy="1514871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0CF279AC-FDA0-426F-9B2E-10F08AE81F26}"/>
                </a:ext>
              </a:extLst>
            </p:cNvPr>
            <p:cNvSpPr/>
            <p:nvPr/>
          </p:nvSpPr>
          <p:spPr bwMode="auto">
            <a:xfrm>
              <a:off x="1907456" y="4581128"/>
              <a:ext cx="2448520" cy="50041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61D1E6E-AD14-4908-9E39-B85DC57F91B5}"/>
                </a:ext>
              </a:extLst>
            </p:cNvPr>
            <p:cNvCxnSpPr/>
            <p:nvPr/>
          </p:nvCxnSpPr>
          <p:spPr bwMode="auto">
            <a:xfrm>
              <a:off x="1763688" y="5081538"/>
              <a:ext cx="3111525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CC9FB54D-D1D1-414B-A34A-FDF8919BDABF}"/>
                </a:ext>
              </a:extLst>
            </p:cNvPr>
            <p:cNvSpPr/>
            <p:nvPr/>
          </p:nvSpPr>
          <p:spPr bwMode="auto">
            <a:xfrm>
              <a:off x="1907456" y="4581128"/>
              <a:ext cx="612068" cy="50041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First quarter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8FFA32EB-28B2-4DAA-BF81-1EE76FC5D188}"/>
                </a:ext>
              </a:extLst>
            </p:cNvPr>
            <p:cNvSpPr/>
            <p:nvPr/>
          </p:nvSpPr>
          <p:spPr bwMode="auto">
            <a:xfrm>
              <a:off x="4175956" y="5310138"/>
              <a:ext cx="612068" cy="50041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Copy</a:t>
              </a: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A02ED2F-B716-4113-8640-6D865C244F93}"/>
                </a:ext>
              </a:extLst>
            </p:cNvPr>
            <p:cNvCxnSpPr/>
            <p:nvPr/>
          </p:nvCxnSpPr>
          <p:spPr bwMode="auto">
            <a:xfrm>
              <a:off x="1763688" y="5810548"/>
              <a:ext cx="3111525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110BF3AA-17AA-43BD-88B4-204658C95F6E}"/>
                </a:ext>
              </a:extLst>
            </p:cNvPr>
            <p:cNvSpPr txBox="1"/>
            <p:nvPr/>
          </p:nvSpPr>
          <p:spPr>
            <a:xfrm>
              <a:off x="2057957" y="4295677"/>
              <a:ext cx="24804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Waveform for channel measurement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97D3554-3E99-498C-A0F1-D7BC36AE094F}"/>
                </a:ext>
              </a:extLst>
            </p:cNvPr>
            <p:cNvSpPr txBox="1"/>
            <p:nvPr/>
          </p:nvSpPr>
          <p:spPr>
            <a:xfrm>
              <a:off x="1695786" y="5386597"/>
              <a:ext cx="232146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Waveform transmitted by attacker</a:t>
              </a:r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5FE172AB-C6AA-4AB2-898E-2BC255BDBD42}"/>
                </a:ext>
              </a:extLst>
            </p:cNvPr>
            <p:cNvCxnSpPr/>
            <p:nvPr/>
          </p:nvCxnSpPr>
          <p:spPr bwMode="auto">
            <a:xfrm>
              <a:off x="4175956" y="5229200"/>
              <a:ext cx="180020" cy="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triangle" w="sm" len="sm"/>
              <a:tailEnd type="triangl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01FBA84-D51F-40A1-879D-BA7C9369E01B}"/>
                </a:ext>
              </a:extLst>
            </p:cNvPr>
            <p:cNvSpPr txBox="1"/>
            <p:nvPr/>
          </p:nvSpPr>
          <p:spPr>
            <a:xfrm>
              <a:off x="4287872" y="5060300"/>
              <a:ext cx="117468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Timing advance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91103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4AF98-CCF5-4EF6-BBD5-66B1D2459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Attacker Type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E338E-9EDE-47D6-8529-31083EB7A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Brute Force Attack</a:t>
            </a:r>
          </a:p>
          <a:p>
            <a:pPr lvl="1"/>
            <a:r>
              <a:rPr lang="en-US" dirty="0"/>
              <a:t>Attacker will try to change measured t2 or t4 by guessing the secure LTF and transmitting with timing advance </a:t>
            </a:r>
          </a:p>
          <a:p>
            <a:pPr lvl="1"/>
            <a:r>
              <a:rPr lang="en-US" dirty="0"/>
              <a:t>Attack efficacy depends on likelihood of high cross-correlation between sequences A and B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A85833-F892-48C8-B14B-B6FFFB3FFC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22110-FAF7-4216-9D25-060E3E2B047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901E3-8081-4813-86A0-6345DECFFE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F7F7734-2B4E-4B4A-9979-3B8CB1A390C2}"/>
              </a:ext>
            </a:extLst>
          </p:cNvPr>
          <p:cNvGrpSpPr/>
          <p:nvPr/>
        </p:nvGrpSpPr>
        <p:grpSpPr>
          <a:xfrm>
            <a:off x="5943600" y="4021081"/>
            <a:ext cx="4073574" cy="1509222"/>
            <a:chOff x="4427984" y="4298745"/>
            <a:chExt cx="4073574" cy="150922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38FE9C9-7445-4109-AFA3-6126058814E2}"/>
                </a:ext>
              </a:extLst>
            </p:cNvPr>
            <p:cNvSpPr/>
            <p:nvPr/>
          </p:nvSpPr>
          <p:spPr bwMode="auto">
            <a:xfrm>
              <a:off x="4903103" y="4578547"/>
              <a:ext cx="2448520" cy="500410"/>
            </a:xfrm>
            <a:prstGeom prst="rect">
              <a:avLst/>
            </a:prstGeom>
            <a:gradFill flip="none" rotWithShape="1">
              <a:gsLst>
                <a:gs pos="0">
                  <a:srgbClr val="C00000">
                    <a:tint val="66000"/>
                    <a:satMod val="160000"/>
                  </a:srgbClr>
                </a:gs>
                <a:gs pos="50000">
                  <a:srgbClr val="C00000">
                    <a:tint val="44500"/>
                    <a:satMod val="160000"/>
                  </a:srgbClr>
                </a:gs>
                <a:gs pos="100000">
                  <a:srgbClr val="C00000">
                    <a:tint val="23500"/>
                    <a:satMod val="16000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LTF Sequence A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300D4D4-B694-4E3B-9DB6-754644F58325}"/>
                </a:ext>
              </a:extLst>
            </p:cNvPr>
            <p:cNvCxnSpPr/>
            <p:nvPr/>
          </p:nvCxnSpPr>
          <p:spPr bwMode="auto">
            <a:xfrm>
              <a:off x="4644008" y="5078957"/>
              <a:ext cx="3111525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8D9984D-7C1F-4299-8436-1510A5613198}"/>
                </a:ext>
              </a:extLst>
            </p:cNvPr>
            <p:cNvCxnSpPr/>
            <p:nvPr/>
          </p:nvCxnSpPr>
          <p:spPr bwMode="auto">
            <a:xfrm>
              <a:off x="4644008" y="5807967"/>
              <a:ext cx="3111525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A7EAAC0-1A12-44F1-B4C9-990F51F8D8DF}"/>
                </a:ext>
              </a:extLst>
            </p:cNvPr>
            <p:cNvSpPr txBox="1"/>
            <p:nvPr/>
          </p:nvSpPr>
          <p:spPr>
            <a:xfrm>
              <a:off x="4427984" y="4298745"/>
              <a:ext cx="24804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Waveform for channel measurement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CA80733-4263-4E92-80A5-45D982A0BD79}"/>
                </a:ext>
              </a:extLst>
            </p:cNvPr>
            <p:cNvSpPr txBox="1"/>
            <p:nvPr/>
          </p:nvSpPr>
          <p:spPr>
            <a:xfrm>
              <a:off x="4427984" y="5049152"/>
              <a:ext cx="232146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Waveform transmitted by attacker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9796E411-2B52-4CE6-BD13-ED6B1277E544}"/>
                </a:ext>
              </a:extLst>
            </p:cNvPr>
            <p:cNvCxnSpPr/>
            <p:nvPr/>
          </p:nvCxnSpPr>
          <p:spPr bwMode="auto">
            <a:xfrm>
              <a:off x="7171603" y="5229200"/>
              <a:ext cx="180020" cy="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triangle" w="sm" len="sm"/>
              <a:tailEnd type="triangl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41967AFB-45CE-4C88-9AA8-82B63D54A589}"/>
                </a:ext>
              </a:extLst>
            </p:cNvPr>
            <p:cNvSpPr txBox="1"/>
            <p:nvPr/>
          </p:nvSpPr>
          <p:spPr>
            <a:xfrm>
              <a:off x="7326877" y="5091982"/>
              <a:ext cx="117468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Timing advance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4228204-049E-484F-8A7C-0D3785E7FC9F}"/>
                </a:ext>
              </a:extLst>
            </p:cNvPr>
            <p:cNvSpPr/>
            <p:nvPr/>
          </p:nvSpPr>
          <p:spPr bwMode="auto">
            <a:xfrm>
              <a:off x="4723083" y="5301951"/>
              <a:ext cx="2448520" cy="500410"/>
            </a:xfrm>
            <a:prstGeom prst="rect">
              <a:avLst/>
            </a:prstGeom>
            <a:gradFill flip="none" rotWithShape="1">
              <a:gsLst>
                <a:gs pos="0">
                  <a:srgbClr val="0070C0">
                    <a:tint val="66000"/>
                    <a:satMod val="160000"/>
                  </a:srgbClr>
                </a:gs>
                <a:gs pos="50000">
                  <a:srgbClr val="0070C0">
                    <a:tint val="44500"/>
                    <a:satMod val="160000"/>
                  </a:srgbClr>
                </a:gs>
                <a:gs pos="100000">
                  <a:srgbClr val="0070C0">
                    <a:tint val="23500"/>
                    <a:satMod val="16000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LTF Sequence 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76754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2A93A-028F-4E69-80AF-675D7E8CB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Attacker Type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F797E-486A-4625-9459-09D01A1B8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Performance in Noise</a:t>
            </a:r>
          </a:p>
          <a:p>
            <a:pPr lvl="1"/>
            <a:r>
              <a:rPr lang="en-US" dirty="0"/>
              <a:t>Even without an attacker the likelihood of triggering a false proximity detection increases with decreasing SNR</a:t>
            </a:r>
          </a:p>
          <a:p>
            <a:pPr lvl="1"/>
            <a:r>
              <a:rPr lang="en-US" dirty="0"/>
              <a:t>Attacker can send interference to artificially lower SNR </a:t>
            </a:r>
          </a:p>
          <a:p>
            <a:pPr lvl="1"/>
            <a:r>
              <a:rPr lang="en-US" dirty="0"/>
              <a:t>Used as a baseline to compare effectiveness of attacks</a:t>
            </a:r>
          </a:p>
          <a:p>
            <a:pPr lvl="1"/>
            <a:endParaRPr lang="en-US" dirty="0"/>
          </a:p>
          <a:p>
            <a:r>
              <a:rPr lang="en-US" dirty="0"/>
              <a:t>Measures of PHY security</a:t>
            </a:r>
          </a:p>
          <a:p>
            <a:pPr lvl="1"/>
            <a:r>
              <a:rPr lang="en-US" dirty="0"/>
              <a:t>If brute-force attack achieves no worse performance as noise-only</a:t>
            </a:r>
          </a:p>
          <a:p>
            <a:pPr lvl="1"/>
            <a:r>
              <a:rPr lang="en-US" dirty="0"/>
              <a:t>If replay attack achieves no worse performance than brute-force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16E80E-9CCC-4B39-83D6-81DDD448D40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0A077D-BE7B-4617-9D27-89BB8AF9E5D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CB49FC-E9A8-4773-88E3-D5E563B7334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985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735FF-AF75-45E0-B785-0BECFA727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GI Replay Attack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ACB99D2-FC20-4265-9852-0F6A8140243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/>
            <a:r>
              <a:rPr lang="en-US" sz="2400" dirty="0"/>
              <a:t>Setup</a:t>
            </a:r>
          </a:p>
          <a:p>
            <a:pPr marL="457200" lvl="1" indent="0"/>
            <a:r>
              <a:rPr lang="en-US" sz="2000" dirty="0"/>
              <a:t>40 MHz, overlap-add receiver</a:t>
            </a:r>
          </a:p>
          <a:p>
            <a:pPr marL="457200" lvl="1" indent="0"/>
            <a:r>
              <a:rPr lang="en-US" sz="2000" dirty="0"/>
              <a:t>LTF with random QPSK symbols</a:t>
            </a:r>
          </a:p>
          <a:p>
            <a:pPr marL="457200" lvl="1" indent="0"/>
            <a:r>
              <a:rPr lang="en-US" sz="2000" dirty="0"/>
              <a:t>True delay 250 ns</a:t>
            </a:r>
          </a:p>
          <a:p>
            <a:pPr marL="457200" lvl="1" indent="0"/>
            <a:r>
              <a:rPr lang="en-US" sz="2000" dirty="0"/>
              <a:t>AWGN Channel</a:t>
            </a:r>
          </a:p>
          <a:p>
            <a:pPr marL="457200" lvl="1" indent="0"/>
            <a:r>
              <a:rPr lang="en-US" sz="2000" dirty="0"/>
              <a:t>Attacker delay -33 ns</a:t>
            </a:r>
          </a:p>
          <a:p>
            <a:pPr marL="457200" lvl="1" indent="0"/>
            <a:r>
              <a:rPr lang="en-US" sz="2000" dirty="0"/>
              <a:t>0 dB SINR</a:t>
            </a:r>
          </a:p>
          <a:p>
            <a:pPr marL="457200" lvl="1" indent="0"/>
            <a:r>
              <a:rPr lang="en-US" sz="2000" dirty="0"/>
              <a:t>Peak appears at -6 dB</a:t>
            </a:r>
          </a:p>
          <a:p>
            <a:pPr marL="457200" lvl="1" indent="0"/>
            <a:r>
              <a:rPr lang="en-US" sz="2000" dirty="0"/>
              <a:t>Amplitude normalized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A36B5-F0BE-4695-89BD-F0F3B00B6B3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73F82-0897-4E02-9DC9-F07B1B93A0A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24D88-05DD-4287-80E4-909D22F776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A7455535-D5C7-489C-895C-C4891B626A4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96013" y="2131623"/>
            <a:ext cx="5080000" cy="3812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60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AD581-5EDE-4278-BBDE-0D8A4C1A8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Receiver FFT Processing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9459E8E-0BE4-4E5B-B6BA-378C43D0775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In practice use FFT</a:t>
                </a:r>
              </a:p>
              <a:p>
                <a:pPr marL="457200" lvl="1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>
                          <a:latin typeface="Cambria Math" panose="02040503050406030204" pitchFamily="18" charset="0"/>
                        </a:rPr>
                        <m:t>𝐘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>
                              <a:latin typeface="Cambria Math" panose="02040503050406030204" pitchFamily="18" charset="0"/>
                            </a:rPr>
                            <m:t>𝑻</m:t>
                          </m:r>
                        </m:den>
                      </m:f>
                      <m:nary>
                        <m:nary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sup>
                        <m:e>
                          <m:r>
                            <a:rPr lang="en-US">
                              <a:latin typeface="Cambria Math" panose="02040503050406030204" pitchFamily="18" charset="0"/>
                            </a:rPr>
                            <m:t>𝒚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>
                                      <a:latin typeface="Cambria Math" panose="02040503050406030204" pitchFamily="18" charset="0"/>
                                    </a:rPr>
                                    <m:t>𝒌</m:t>
                                  </m:r>
                                </m:sub>
                              </m:sSub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  <m:r>
                            <a:rPr lang="en-US">
                              <a:latin typeface="Cambria Math" panose="02040503050406030204" pitchFamily="18" charset="0"/>
                            </a:rPr>
                            <m:t>𝒅𝒕</m:t>
                          </m:r>
                        </m:e>
                      </m:nary>
                      <m:r>
                        <a:rPr lang="en-US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𝐻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𝑋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d>
                      <m:r>
                        <a:rPr lang="en-US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𝑤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</m:oMath>
                  </m:oMathPara>
                </a14:m>
                <a:endParaRPr lang="en-US" dirty="0"/>
              </a:p>
              <a:p>
                <a:pPr lvl="1"/>
                <a:r>
                  <a:rPr lang="en-US" dirty="0"/>
                  <a:t>Frequency domain channel </a:t>
                </a:r>
                <a:endParaRPr lang="en-US" dirty="0">
                  <a:latin typeface="Cambria Math" panose="02040503050406030204" pitchFamily="18" charset="0"/>
                </a:endParaRPr>
              </a:p>
              <a:p>
                <a:pPr marL="457200" lvl="1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>
                          <a:latin typeface="Cambria Math" panose="02040503050406030204" pitchFamily="18" charset="0"/>
                        </a:rPr>
                        <m:t>𝐻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>
                              <a:latin typeface="Cambria Math" panose="02040503050406030204" pitchFamily="18" charset="0"/>
                            </a:rPr>
                            <m:t>𝑻</m:t>
                          </m:r>
                        </m:den>
                      </m:f>
                      <m:nary>
                        <m:nary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r>
                            <a:rPr lang="en-US">
                              <a:latin typeface="Cambria Math" panose="02040503050406030204" pitchFamily="18" charset="0"/>
                            </a:rPr>
                            <m:t>𝑻</m:t>
                          </m:r>
                        </m:sup>
                        <m:e>
                          <m:r>
                            <a:rPr lang="en-US">
                              <a:latin typeface="Cambria Math" panose="02040503050406030204" pitchFamily="18" charset="0"/>
                            </a:rPr>
                            <m:t>h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  <m:r>
                            <a:rPr lang="en-US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  <a:p>
                <a:pPr lvl="1"/>
                <a:r>
                  <a:rPr lang="en-US" dirty="0"/>
                  <a:t>Typical frequency spacing of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k</m:t>
                        </m:r>
                      </m:sub>
                    </m:sSub>
                    <m:r>
                      <m:rPr>
                        <m:nor/>
                      </m:rPr>
                      <a:rPr lang="en-US"/>
                      <m:t> </m:t>
                    </m:r>
                    <m:r>
                      <m:rPr>
                        <m:nor/>
                      </m:rPr>
                      <a:rPr lang="en-US" dirty="0"/>
                      <m:t>are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>
                            <a:latin typeface="Cambria Math" panose="02040503050406030204" pitchFamily="18" charset="0"/>
                          </a:rPr>
                          <m:t>𝑇</m:t>
                        </m:r>
                      </m:den>
                    </m:f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Signal observed 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𝐺𝐼</m:t>
                        </m:r>
                      </m:sub>
                    </m:sSub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9459E8E-0BE4-4E5B-B6BA-378C43D0775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82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9D101A-87E5-4D2F-A540-8F8CA4B9AB6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CD445C-DAE7-4BAF-88B1-5E8412E9444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0F0B1A-4544-437B-BB8A-CBA0F13E7A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D6E81C9-69DE-4E82-84C5-2BE974ABF133}"/>
              </a:ext>
            </a:extLst>
          </p:cNvPr>
          <p:cNvGrpSpPr/>
          <p:nvPr/>
        </p:nvGrpSpPr>
        <p:grpSpPr>
          <a:xfrm>
            <a:off x="8686800" y="3023832"/>
            <a:ext cx="2302995" cy="3070582"/>
            <a:chOff x="871285" y="1736405"/>
            <a:chExt cx="2302995" cy="3070582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6861D3C0-DC62-4678-AD4B-CFA34390989E}"/>
                </a:ext>
              </a:extLst>
            </p:cNvPr>
            <p:cNvGrpSpPr/>
            <p:nvPr/>
          </p:nvGrpSpPr>
          <p:grpSpPr>
            <a:xfrm>
              <a:off x="871285" y="1736405"/>
              <a:ext cx="2302995" cy="3070582"/>
              <a:chOff x="871285" y="1736405"/>
              <a:chExt cx="2302995" cy="3070582"/>
            </a:xfrm>
          </p:grpSpPr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B3D11565-C4F7-478C-BDA5-2822A9413B02}"/>
                  </a:ext>
                </a:extLst>
              </p:cNvPr>
              <p:cNvCxnSpPr/>
              <p:nvPr/>
            </p:nvCxnSpPr>
            <p:spPr bwMode="auto">
              <a:xfrm flipV="1">
                <a:off x="905394" y="3964054"/>
                <a:ext cx="2268886" cy="8256"/>
              </a:xfrm>
              <a:prstGeom prst="line">
                <a:avLst/>
              </a:prstGeom>
              <a:solidFill>
                <a:srgbClr val="00CC99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F6068983-1A24-4194-BDF6-10001CBE0535}"/>
                  </a:ext>
                </a:extLst>
              </p:cNvPr>
              <p:cNvSpPr/>
              <p:nvPr/>
            </p:nvSpPr>
            <p:spPr bwMode="auto">
              <a:xfrm>
                <a:off x="1084707" y="3525732"/>
                <a:ext cx="720080" cy="421105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</a:rPr>
                  <a:t>LTF</a:t>
                </a: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itchFamily="34" charset="-128"/>
                  </a:rPr>
                  <a:t> 1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</a:endParaRP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80666FA-BD77-422C-A8DB-F329C4BC1782}"/>
                  </a:ext>
                </a:extLst>
              </p:cNvPr>
              <p:cNvSpPr txBox="1"/>
              <p:nvPr/>
            </p:nvSpPr>
            <p:spPr>
              <a:xfrm>
                <a:off x="905394" y="3993305"/>
                <a:ext cx="85151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</a:rPr>
                  <a:t>Rx Signal</a:t>
                </a:r>
                <a:endPara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endParaRPr>
              </a:p>
            </p:txBody>
          </p: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690946D6-335A-4C88-AA38-C6790D40CE58}"/>
                  </a:ext>
                </a:extLst>
              </p:cNvPr>
              <p:cNvCxnSpPr/>
              <p:nvPr/>
            </p:nvCxnSpPr>
            <p:spPr bwMode="auto">
              <a:xfrm flipV="1">
                <a:off x="905394" y="2703605"/>
                <a:ext cx="2268886" cy="9981"/>
              </a:xfrm>
              <a:prstGeom prst="line">
                <a:avLst/>
              </a:prstGeom>
              <a:solidFill>
                <a:srgbClr val="00CC99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7D15011-32A7-419B-AF6B-EDC09AFAF312}"/>
                  </a:ext>
                </a:extLst>
              </p:cNvPr>
              <p:cNvSpPr txBox="1"/>
              <p:nvPr/>
            </p:nvSpPr>
            <p:spPr>
              <a:xfrm>
                <a:off x="871285" y="2734581"/>
                <a:ext cx="83208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</a:rPr>
                  <a:t>Tx</a:t>
                </a: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</a:rPr>
                  <a:t> Signal</a:t>
                </a:r>
                <a:endPara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endParaRPr>
              </a:p>
            </p:txBody>
          </p:sp>
          <p:cxnSp>
            <p:nvCxnSpPr>
              <p:cNvPr id="17" name="Straight Arrow Connector 16">
                <a:extLst>
                  <a:ext uri="{FF2B5EF4-FFF2-40B4-BE49-F238E27FC236}">
                    <a16:creationId xmlns:a16="http://schemas.microsoft.com/office/drawing/2014/main" id="{F41B6CE0-6D12-4430-8DAE-3B9720AE810B}"/>
                  </a:ext>
                </a:extLst>
              </p:cNvPr>
              <p:cNvCxnSpPr/>
              <p:nvPr/>
            </p:nvCxnSpPr>
            <p:spPr bwMode="auto">
              <a:xfrm>
                <a:off x="2670224" y="2605684"/>
                <a:ext cx="216024" cy="0"/>
              </a:xfrm>
              <a:prstGeom prst="straightConnector1">
                <a:avLst/>
              </a:prstGeom>
              <a:solidFill>
                <a:srgbClr val="00CC99"/>
              </a:solidFill>
              <a:ln w="19050" cap="flat" cmpd="sng" algn="ctr">
                <a:solidFill>
                  <a:srgbClr val="000000"/>
                </a:solidFill>
                <a:prstDash val="solid"/>
                <a:round/>
                <a:headEnd type="triangle" w="med" len="med"/>
                <a:tailEnd type="triangle"/>
              </a:ln>
              <a:effectLst/>
            </p:spPr>
          </p:cxn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ABBBE1C-E638-48D3-A394-2785F0C6B522}"/>
                  </a:ext>
                </a:extLst>
              </p:cNvPr>
              <p:cNvSpPr/>
              <p:nvPr/>
            </p:nvSpPr>
            <p:spPr bwMode="auto">
              <a:xfrm>
                <a:off x="2020811" y="3525732"/>
                <a:ext cx="720080" cy="421105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itchFamily="34" charset="-128"/>
                  </a:rPr>
                  <a:t>LTF 2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</a:endParaRP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5FCFBB54-FA5A-4420-81C3-02243DC9B525}"/>
                  </a:ext>
                </a:extLst>
              </p:cNvPr>
              <p:cNvSpPr/>
              <p:nvPr/>
            </p:nvSpPr>
            <p:spPr bwMode="auto">
              <a:xfrm>
                <a:off x="1014040" y="2282500"/>
                <a:ext cx="720080" cy="421105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itchFamily="34" charset="-128"/>
                  </a:rPr>
                  <a:t>LTF 1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6A5A1985-2C38-40D6-92C9-B930DD802E3C}"/>
                  </a:ext>
                </a:extLst>
              </p:cNvPr>
              <p:cNvSpPr/>
              <p:nvPr/>
            </p:nvSpPr>
            <p:spPr bwMode="auto">
              <a:xfrm>
                <a:off x="1950144" y="2282500"/>
                <a:ext cx="720080" cy="421105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itchFamily="34" charset="-128"/>
                  </a:rPr>
                  <a:t>LTF 2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</a:endParaRPr>
              </a:p>
            </p:txBody>
          </p: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30379296-2B8B-467F-BF73-A455DE6A5062}"/>
                  </a:ext>
                </a:extLst>
              </p:cNvPr>
              <p:cNvCxnSpPr/>
              <p:nvPr/>
            </p:nvCxnSpPr>
            <p:spPr bwMode="auto">
              <a:xfrm>
                <a:off x="1994860" y="4083080"/>
                <a:ext cx="942134" cy="0"/>
              </a:xfrm>
              <a:prstGeom prst="line">
                <a:avLst/>
              </a:prstGeom>
              <a:solidFill>
                <a:srgbClr val="00CC99"/>
              </a:solidFill>
              <a:ln w="25400" cap="flat" cmpd="sng" algn="ctr">
                <a:solidFill>
                  <a:srgbClr val="000000"/>
                </a:solidFill>
                <a:prstDash val="solid"/>
                <a:round/>
                <a:headEnd type="triangle" w="lg" len="sm"/>
                <a:tailEnd type="triangle" w="lg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" name="Straight Arrow Connector 21">
                <a:extLst>
                  <a:ext uri="{FF2B5EF4-FFF2-40B4-BE49-F238E27FC236}">
                    <a16:creationId xmlns:a16="http://schemas.microsoft.com/office/drawing/2014/main" id="{20B002D2-F889-48B5-B63E-561D72443C58}"/>
                  </a:ext>
                </a:extLst>
              </p:cNvPr>
              <p:cNvCxnSpPr/>
              <p:nvPr/>
            </p:nvCxnSpPr>
            <p:spPr bwMode="auto">
              <a:xfrm>
                <a:off x="1734120" y="2605684"/>
                <a:ext cx="216024" cy="0"/>
              </a:xfrm>
              <a:prstGeom prst="straightConnector1">
                <a:avLst/>
              </a:prstGeom>
              <a:solidFill>
                <a:srgbClr val="00CC99"/>
              </a:solidFill>
              <a:ln w="19050" cap="flat" cmpd="sng" algn="ctr">
                <a:solidFill>
                  <a:srgbClr val="000000"/>
                </a:solidFill>
                <a:prstDash val="solid"/>
                <a:round/>
                <a:headEnd type="triangle" w="med" len="med"/>
                <a:tailEnd type="triangle"/>
              </a:ln>
              <a:effectLst/>
            </p:spPr>
          </p:cxnSp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ABE5146B-2685-4D3F-8B0C-7BCD3A3F352C}"/>
                  </a:ext>
                </a:extLst>
              </p:cNvPr>
              <p:cNvCxnSpPr/>
              <p:nvPr/>
            </p:nvCxnSpPr>
            <p:spPr bwMode="auto">
              <a:xfrm>
                <a:off x="2269677" y="1968724"/>
                <a:ext cx="431238" cy="292781"/>
              </a:xfrm>
              <a:prstGeom prst="straightConnector1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4" name="Straight Arrow Connector 23">
                <a:extLst>
                  <a:ext uri="{FF2B5EF4-FFF2-40B4-BE49-F238E27FC236}">
                    <a16:creationId xmlns:a16="http://schemas.microsoft.com/office/drawing/2014/main" id="{BC152D1D-B40F-4808-93AC-0099A62EE08E}"/>
                  </a:ext>
                </a:extLst>
              </p:cNvPr>
              <p:cNvCxnSpPr/>
              <p:nvPr/>
            </p:nvCxnSpPr>
            <p:spPr bwMode="auto">
              <a:xfrm flipH="1">
                <a:off x="1838439" y="1968724"/>
                <a:ext cx="431238" cy="292781"/>
              </a:xfrm>
              <a:prstGeom prst="straightConnector1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5915A9B-67B8-4936-BFB6-9861ACD44195}"/>
                  </a:ext>
                </a:extLst>
              </p:cNvPr>
              <p:cNvSpPr txBox="1"/>
              <p:nvPr/>
            </p:nvSpPr>
            <p:spPr>
              <a:xfrm>
                <a:off x="1693611" y="1736405"/>
                <a:ext cx="137447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</a:rPr>
                  <a:t>Guard Interval (GI)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CD03FBE-A93E-437B-A5B7-5536411434AD}"/>
                  </a:ext>
                </a:extLst>
              </p:cNvPr>
              <p:cNvSpPr txBox="1"/>
              <p:nvPr/>
            </p:nvSpPr>
            <p:spPr>
              <a:xfrm>
                <a:off x="2073946" y="4068323"/>
                <a:ext cx="1014445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</a:rPr>
                  <a:t>Receiver </a:t>
                </a: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</a:rPr>
                  <a:t>Processing </a:t>
                </a: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</a:rPr>
                  <a:t>T’ = T+T</a:t>
                </a:r>
                <a:r>
                  <a:rPr kumimoji="0" lang="en-US" sz="1400" b="1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</a:rPr>
                  <a:t>GI</a:t>
                </a:r>
                <a:endParaRPr kumimoji="0" lang="en-US" sz="1800" b="1" i="0" u="none" strike="noStrike" kern="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endParaRPr>
              </a:p>
            </p:txBody>
          </p:sp>
          <p:sp>
            <p:nvSpPr>
              <p:cNvPr id="27" name="Right Triangle 26">
                <a:extLst>
                  <a:ext uri="{FF2B5EF4-FFF2-40B4-BE49-F238E27FC236}">
                    <a16:creationId xmlns:a16="http://schemas.microsoft.com/office/drawing/2014/main" id="{1E64D92B-A32B-4BA1-A3D9-22C41DD12A85}"/>
                  </a:ext>
                </a:extLst>
              </p:cNvPr>
              <p:cNvSpPr/>
              <p:nvPr/>
            </p:nvSpPr>
            <p:spPr bwMode="auto">
              <a:xfrm>
                <a:off x="1804787" y="3525732"/>
                <a:ext cx="145357" cy="421105"/>
              </a:xfrm>
              <a:prstGeom prst="rtTriangle">
                <a:avLst/>
              </a:prstGeom>
              <a:solidFill>
                <a:srgbClr val="969696">
                  <a:lumMod val="40000"/>
                  <a:lumOff val="60000"/>
                </a:srgbClr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ＭＳ Ｐゴシック" pitchFamily="34" charset="-128"/>
                </a:endParaRPr>
              </a:p>
            </p:txBody>
          </p:sp>
          <p:sp>
            <p:nvSpPr>
              <p:cNvPr id="28" name="Right Triangle 27">
                <a:extLst>
                  <a:ext uri="{FF2B5EF4-FFF2-40B4-BE49-F238E27FC236}">
                    <a16:creationId xmlns:a16="http://schemas.microsoft.com/office/drawing/2014/main" id="{246C920C-33B6-45B1-91AE-CC107B15F88D}"/>
                  </a:ext>
                </a:extLst>
              </p:cNvPr>
              <p:cNvSpPr/>
              <p:nvPr/>
            </p:nvSpPr>
            <p:spPr bwMode="auto">
              <a:xfrm>
                <a:off x="2740891" y="3525732"/>
                <a:ext cx="145357" cy="421105"/>
              </a:xfrm>
              <a:prstGeom prst="rtTriangle">
                <a:avLst/>
              </a:prstGeom>
              <a:solidFill>
                <a:srgbClr val="969696">
                  <a:lumMod val="40000"/>
                  <a:lumOff val="60000"/>
                </a:srgbClr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ＭＳ Ｐゴシック" pitchFamily="34" charset="-128"/>
                </a:endParaRPr>
              </a:p>
            </p:txBody>
          </p: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1F0F863E-B1D2-4094-8ABB-EB9F3538CAD7}"/>
                  </a:ext>
                </a:extLst>
              </p:cNvPr>
              <p:cNvCxnSpPr/>
              <p:nvPr/>
            </p:nvCxnSpPr>
            <p:spPr bwMode="auto">
              <a:xfrm>
                <a:off x="1994860" y="3477248"/>
                <a:ext cx="0" cy="705375"/>
              </a:xfrm>
              <a:prstGeom prst="line">
                <a:avLst/>
              </a:prstGeom>
              <a:solidFill>
                <a:srgbClr val="00CC99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A8DAF2A9-DBF7-4A79-90DC-5F77BB3DE05E}"/>
                  </a:ext>
                </a:extLst>
              </p:cNvPr>
              <p:cNvCxnSpPr/>
              <p:nvPr/>
            </p:nvCxnSpPr>
            <p:spPr bwMode="auto">
              <a:xfrm>
                <a:off x="2936994" y="3477248"/>
                <a:ext cx="0" cy="705375"/>
              </a:xfrm>
              <a:prstGeom prst="line">
                <a:avLst/>
              </a:prstGeom>
              <a:solidFill>
                <a:srgbClr val="00CC99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3C848751-7AAF-417D-9CE0-9A1C30F914B3}"/>
                </a:ext>
              </a:extLst>
            </p:cNvPr>
            <p:cNvCxnSpPr/>
            <p:nvPr/>
          </p:nvCxnSpPr>
          <p:spPr bwMode="auto">
            <a:xfrm>
              <a:off x="2341677" y="3196295"/>
              <a:ext cx="431238" cy="292781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15727ADA-7D02-4A46-8098-EF6665A69E18}"/>
                </a:ext>
              </a:extLst>
            </p:cNvPr>
            <p:cNvCxnSpPr/>
            <p:nvPr/>
          </p:nvCxnSpPr>
          <p:spPr bwMode="auto">
            <a:xfrm flipH="1">
              <a:off x="1910439" y="3196295"/>
              <a:ext cx="431238" cy="292781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6CBFD35-D8A7-4CCA-8215-DF5EEC575D25}"/>
                </a:ext>
              </a:extLst>
            </p:cNvPr>
            <p:cNvSpPr txBox="1"/>
            <p:nvPr/>
          </p:nvSpPr>
          <p:spPr>
            <a:xfrm>
              <a:off x="1699833" y="2974780"/>
              <a:ext cx="118641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Channel Spread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09552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C35C8-9C11-41B0-9631-5EC9E354E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Domain Channel Estimates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2A32FDD-C660-4247-B5CE-ED5A1B1F043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Frequency domain channel estimate are discrete</a:t>
                </a:r>
              </a:p>
              <a:p>
                <a:pPr marL="0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</m:acc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𝒀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𝑿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d>
                        <m:dPr>
                          <m:ctrlPr>
                            <a:rPr lang="en-US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b="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  <a:p>
                <a:pPr marL="400050" lvl="1" indent="0"/>
                <a:endParaRPr lang="en-US" dirty="0"/>
              </a:p>
              <a:p>
                <a:r>
                  <a:rPr lang="en-US" dirty="0"/>
                  <a:t>Estimate time domain channel, by taking inverse FFT</a:t>
                </a:r>
              </a:p>
              <a:p>
                <a:pPr marL="0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</m:acc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>
                              <a:latin typeface="Cambria Math" panose="02040503050406030204" pitchFamily="18" charset="0"/>
                            </a:rPr>
                            <m:t>𝐤</m:t>
                          </m:r>
                          <m:r>
                            <a:rPr lang="en-US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US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̂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e>
                              </m:acc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𝒌</m:t>
                                  </m:r>
                                </m:e>
                              </m:d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>
                                      <a:latin typeface="Cambria Math" panose="02040503050406030204" pitchFamily="18" charset="0"/>
                                    </a:rPr>
                                    <m:t>𝐤</m:t>
                                  </m:r>
                                </m:sub>
                              </m:sSub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e>
                      </m:nary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groupChr>
                        <m:groupChrPr>
                          <m:chr m:val="⏟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r>
                            <a:rPr lang="en-US">
                              <a:latin typeface="Cambria Math" panose="02040503050406030204" pitchFamily="18" charset="0"/>
                            </a:rPr>
                            <m:t>𝐡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  <m:r>
                            <a:rPr lang="en-US"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𝝋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𝒙𝒙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</m:e>
                      </m:groupCh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̃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</m:acc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</m:oMath>
                  </m:oMathPara>
                </a14:m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/>
                  <a:t>Always cyclic convolution </a:t>
                </a:r>
              </a:p>
              <a:p>
                <a:pPr lvl="1"/>
                <a:r>
                  <a:rPr lang="en-US" dirty="0"/>
                  <a:t>Cyclic with period </a:t>
                </a:r>
                <a:r>
                  <a:rPr lang="en-US" i="1" dirty="0"/>
                  <a:t>T</a:t>
                </a:r>
                <a:r>
                  <a:rPr lang="en-US" dirty="0"/>
                  <a:t>, due to frequency spacing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1">
                            <a:latin typeface="Cambria Math" panose="02040503050406030204" pitchFamily="18" charset="0"/>
                          </a:rPr>
                          <m:t>𝐤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Can move attacker to front since FFT window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2A32FDD-C660-4247-B5CE-ED5A1B1F043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82" t="-1185" b="-1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93DE08-45FF-4FEA-8DA4-C67532C01D7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B4D64E-B917-42E6-ADD6-DF2E736BA88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CCCEC1-C0BC-4058-8407-F97E1BE5C42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0884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1519</Words>
  <Application>Microsoft Office PowerPoint</Application>
  <PresentationFormat>Widescreen</PresentationFormat>
  <Paragraphs>335</Paragraphs>
  <Slides>29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Cambria Math</vt:lpstr>
      <vt:lpstr>Times New Roman</vt:lpstr>
      <vt:lpstr>Office Theme</vt:lpstr>
      <vt:lpstr>Document</vt:lpstr>
      <vt:lpstr>Secure LTF Attacker Simulation</vt:lpstr>
      <vt:lpstr>PHY Security</vt:lpstr>
      <vt:lpstr>Integrity Attack Scenario</vt:lpstr>
      <vt:lpstr>Attacker Type 1</vt:lpstr>
      <vt:lpstr>Attacker Type 2</vt:lpstr>
      <vt:lpstr>Attacker Type 3</vt:lpstr>
      <vt:lpstr>Example: GI Replay Attack</vt:lpstr>
      <vt:lpstr>Receiver FFT Processing</vt:lpstr>
      <vt:lpstr>Time Domain Channel Estimates</vt:lpstr>
      <vt:lpstr>Double Size Receiver FFT Processing</vt:lpstr>
      <vt:lpstr>Calculation of Signal</vt:lpstr>
      <vt:lpstr>Tx Signal Spectrum</vt:lpstr>
      <vt:lpstr>Secure LTF Modulation</vt:lpstr>
      <vt:lpstr>Secure LTF Channel Estimation</vt:lpstr>
      <vt:lpstr>Secure LTF Performance Study</vt:lpstr>
      <vt:lpstr>Model ‘D’, NLOS, 40 MHz</vt:lpstr>
      <vt:lpstr>Model ‘D’, LOS, 40 MHz</vt:lpstr>
      <vt:lpstr>Model ‘D’, NLOS, 80 MHz</vt:lpstr>
      <vt:lpstr>Model ‘D’, LOS, 80 MHz</vt:lpstr>
      <vt:lpstr>Security Study</vt:lpstr>
      <vt:lpstr>No Attacker : 40 MHz</vt:lpstr>
      <vt:lpstr>No Attacker : 80 MHz</vt:lpstr>
      <vt:lpstr>Brute-Force Attack : 40 MHz</vt:lpstr>
      <vt:lpstr>Brute-Force Attack : 80 MHz</vt:lpstr>
      <vt:lpstr>Replay Attack : 40 MHz</vt:lpstr>
      <vt:lpstr>Replay Attack : 80 MHz</vt:lpstr>
      <vt:lpstr>Conclusion</vt:lpstr>
      <vt:lpstr>PAPR Study</vt:lpstr>
      <vt:lpstr>Performance of Golay Sequence</vt:lpstr>
    </vt:vector>
  </TitlesOfParts>
  <Company>Marvell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VHT Sounding Feedback</dc:title>
  <dc:creator>Christian Berger</dc:creator>
  <cp:lastModifiedBy>Christian Berger</cp:lastModifiedBy>
  <cp:revision>126</cp:revision>
  <cp:lastPrinted>1601-01-01T00:00:00Z</cp:lastPrinted>
  <dcterms:created xsi:type="dcterms:W3CDTF">2017-07-11T08:48:30Z</dcterms:created>
  <dcterms:modified xsi:type="dcterms:W3CDTF">2020-03-06T17:36:36Z</dcterms:modified>
</cp:coreProperties>
</file>