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9" r:id="rId3"/>
    <p:sldId id="275" r:id="rId4"/>
    <p:sldId id="270" r:id="rId5"/>
    <p:sldId id="282" r:id="rId6"/>
    <p:sldId id="276" r:id="rId7"/>
    <p:sldId id="284" r:id="rId8"/>
    <p:sldId id="286" r:id="rId9"/>
    <p:sldId id="287" r:id="rId10"/>
    <p:sldId id="288" r:id="rId11"/>
    <p:sldId id="277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69"/>
            <p14:sldId id="275"/>
            <p14:sldId id="270"/>
            <p14:sldId id="282"/>
            <p14:sldId id="276"/>
            <p14:sldId id="284"/>
            <p14:sldId id="286"/>
            <p14:sldId id="287"/>
            <p14:sldId id="288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gev, Jonathan" initials="SJ" lastIdx="1" clrIdx="0">
    <p:extLst>
      <p:ext uri="{19B8F6BF-5375-455C-9EA6-DF929625EA0E}">
        <p15:presenceInfo xmlns:p15="http://schemas.microsoft.com/office/powerpoint/2012/main" userId="S-1-5-21-725345543-602162358-527237240-39876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49" autoAdjust="0"/>
    <p:restoredTop sz="94307"/>
  </p:normalViewPr>
  <p:slideViewPr>
    <p:cSldViewPr>
      <p:cViewPr varScale="1">
        <p:scale>
          <a:sx n="130" d="100"/>
          <a:sy n="130" d="100"/>
        </p:scale>
        <p:origin x="200" y="2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80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55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56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46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Tianyu Wu,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Tianyu Wu,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Tianyu Wu, Apple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Tianyu Wu,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Tianyu Wu, Apple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Tianyu Wu,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Tianyu Wu,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Tianyu</a:t>
            </a:r>
            <a:r>
              <a:rPr lang="en-GB" dirty="0"/>
              <a:t> Wu, etc., Apple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022723" y="434032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Improved Secure LTF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Tianyu</a:t>
            </a:r>
            <a:r>
              <a:rPr lang="en-GB" dirty="0"/>
              <a:t> Wu, Apple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665571"/>
              </p:ext>
            </p:extLst>
          </p:nvPr>
        </p:nvGraphicFramePr>
        <p:xfrm>
          <a:off x="1003300" y="2487613"/>
          <a:ext cx="10602913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0" name="Document" r:id="rId4" imgW="10769600" imgH="2387600" progId="Word.Document.8">
                  <p:embed/>
                </p:oleObj>
              </mc:Choice>
              <mc:Fallback>
                <p:oleObj name="Document" r:id="rId4" imgW="107696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87613"/>
                        <a:ext cx="10602913" cy="2314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82E21-39F9-704F-AB1E-BC196757C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68F3E-DC63-9446-8707-941D9BFFF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remove the </a:t>
            </a:r>
            <a:r>
              <a:rPr lang="en-US" dirty="0" err="1"/>
              <a:t>Golay</a:t>
            </a:r>
            <a:r>
              <a:rPr lang="en-US" dirty="0"/>
              <a:t> structure and increase the entropy of a secure LTF symbol to a minimum of 244 bits?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altLang="ko-KR" dirty="0"/>
              <a:t>Y/N/A: //</a:t>
            </a:r>
            <a:endParaRPr lang="ko-KR" alt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69F3E-2A17-3341-80C1-D791B5E132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4FE4E-7E3C-5148-825A-B6898BB873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2018A1-BE70-7645-8FF0-68DCEC22C4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239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5139B-A6C1-D148-B5DB-58A2CFD94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1DD04-B220-A846-AC86-6234D5D78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[1] 802.11-20/0374r0 Computational Attacks on 11az PHY Secure Ranging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4C021-0AAE-7041-A90C-D8FCA5B9F2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611C5-0D83-AE4A-8423-044CC43975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30F14B-EE1F-824B-B6CD-BBD9EE0B18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51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F48B9-F1C7-F444-ACED-43187FFCB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Entropy of D2.0 Secure LTF Symbol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B62F9-1762-3247-888B-4306A4D23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Entropy of each IEEE 802.11az D2.0 Secure LTF symbol is shown below: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Since secured LTF is transmitted without any coding, there is a high probability that a Rx will NOT receive all the bits correctly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So detection algorithms at Rx will need to specify a lower threshold (≪ 100%), thereby reducing the overall effective entropy of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2BF6A5-B754-394D-A377-B382047A7C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539F4-CE56-0D43-B8E3-D0C14A8048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E1A110-81D0-9042-B593-D11DA420E6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7C672BF-05F3-614F-9B52-16DCF3C1B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341304"/>
              </p:ext>
            </p:extLst>
          </p:nvPr>
        </p:nvGraphicFramePr>
        <p:xfrm>
          <a:off x="2329317" y="2564904"/>
          <a:ext cx="7632849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9611">
                  <a:extLst>
                    <a:ext uri="{9D8B030D-6E8A-4147-A177-3AD203B41FA5}">
                      <a16:colId xmlns:a16="http://schemas.microsoft.com/office/drawing/2014/main" val="2445917709"/>
                    </a:ext>
                  </a:extLst>
                </a:gridCol>
                <a:gridCol w="1777746">
                  <a:extLst>
                    <a:ext uri="{9D8B030D-6E8A-4147-A177-3AD203B41FA5}">
                      <a16:colId xmlns:a16="http://schemas.microsoft.com/office/drawing/2014/main" val="1937036069"/>
                    </a:ext>
                  </a:extLst>
                </a:gridCol>
                <a:gridCol w="1777746">
                  <a:extLst>
                    <a:ext uri="{9D8B030D-6E8A-4147-A177-3AD203B41FA5}">
                      <a16:colId xmlns:a16="http://schemas.microsoft.com/office/drawing/2014/main" val="454496700"/>
                    </a:ext>
                  </a:extLst>
                </a:gridCol>
                <a:gridCol w="1777746">
                  <a:extLst>
                    <a:ext uri="{9D8B030D-6E8A-4147-A177-3AD203B41FA5}">
                      <a16:colId xmlns:a16="http://schemas.microsoft.com/office/drawing/2014/main" val="17554814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Channel BW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r>
                        <a:rPr lang="en-US" i="1" dirty="0"/>
                        <a:t>P</a:t>
                      </a:r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Entropy (bits)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463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109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7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22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707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599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F48B9-F1C7-F444-ACED-43187FFCB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Attacker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B62F9-1762-3247-888B-4306A4D23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An example of  how a threshold setting can affect entropy: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An effective entropy of: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24 bits of 31 bits is equivalent to ~1/600 chance that a random attacker can break the system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34 bits of 43 bits is equivalent to ~1/11,800 chance that a random attacker can break the system 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Note: </a:t>
            </a:r>
          </a:p>
          <a:p>
            <a:pPr lvl="1"/>
            <a:r>
              <a:rPr lang="en-US" sz="1400" dirty="0"/>
              <a:t>P</a:t>
            </a:r>
            <a:r>
              <a:rPr lang="en-US" sz="1400" b="0" dirty="0"/>
              <a:t>ossible to set a higher threshold, but doing so will reduce effective range of the system</a:t>
            </a:r>
          </a:p>
          <a:p>
            <a:pPr lvl="1"/>
            <a:r>
              <a:rPr lang="en-US" sz="1400" dirty="0"/>
              <a:t>Also random attack does not consider structure of OFDM waveform</a:t>
            </a:r>
            <a:endParaRPr lang="en-US" sz="1400" b="0" dirty="0"/>
          </a:p>
          <a:p>
            <a:r>
              <a:rPr lang="en-US" sz="1800" b="0" dirty="0"/>
              <a:t>Probability that a random attacker can break secure LTF is </a:t>
            </a:r>
            <a:r>
              <a:rPr lang="en-US" sz="1800" b="0" u="sng" dirty="0"/>
              <a:t>not insignificant</a:t>
            </a:r>
            <a:endParaRPr lang="en-US" sz="1800" u="sng" dirty="0"/>
          </a:p>
          <a:p>
            <a:pPr marL="457200" lvl="1" indent="0"/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2BF6A5-B754-394D-A377-B382047A7C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539F4-CE56-0D43-B8E3-D0C14A8048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E1A110-81D0-9042-B593-D11DA420E6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95C2B67-EF4D-C742-B11E-0C6566C70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096520"/>
              </p:ext>
            </p:extLst>
          </p:nvPr>
        </p:nvGraphicFramePr>
        <p:xfrm>
          <a:off x="3103974" y="2399508"/>
          <a:ext cx="5981937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1457">
                  <a:extLst>
                    <a:ext uri="{9D8B030D-6E8A-4147-A177-3AD203B41FA5}">
                      <a16:colId xmlns:a16="http://schemas.microsoft.com/office/drawing/2014/main" val="2445917709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93703606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1406824371"/>
                    </a:ext>
                  </a:extLst>
                </a:gridCol>
              </a:tblGrid>
              <a:tr h="2991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Entropy (bits)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Threshold</a:t>
                      </a:r>
                      <a:endParaRPr lang="en-US" i="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⌊Effective Entropy⌋ (bits)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463430"/>
                  </a:ext>
                </a:extLst>
              </a:tr>
              <a:tr h="30326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109639"/>
                  </a:ext>
                </a:extLst>
              </a:tr>
              <a:tr h="30326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7595"/>
                  </a:ext>
                </a:extLst>
              </a:tr>
              <a:tr h="30326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22799"/>
                  </a:ext>
                </a:extLst>
              </a:tr>
              <a:tr h="30326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707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366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5139B-A6C1-D148-B5DB-58A2CFD94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Intelligent Attacker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1DD04-B220-A846-AC86-6234D5D78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43424"/>
          </a:xfrm>
        </p:spPr>
        <p:txBody>
          <a:bodyPr/>
          <a:lstStyle/>
          <a:p>
            <a:r>
              <a:rPr lang="en-US" sz="2000" b="0" dirty="0"/>
              <a:t>In [1], a more intelligent approach is presented that increases the probability of attacking the secure LTF</a:t>
            </a:r>
          </a:p>
          <a:p>
            <a:pPr lvl="1"/>
            <a:r>
              <a:rPr lang="en-US" sz="1600" b="0" dirty="0"/>
              <a:t>Algorithm exploits: (1) low entropy of secure LTF; (2) inherent structure of the IFFT; and (3) structured </a:t>
            </a:r>
            <a:r>
              <a:rPr lang="en-US" sz="1600" b="0" dirty="0" err="1"/>
              <a:t>Golay</a:t>
            </a:r>
            <a:r>
              <a:rPr lang="en-US" sz="1600" b="0" dirty="0"/>
              <a:t> sequences which introduces a lot of redundancy</a:t>
            </a:r>
          </a:p>
          <a:p>
            <a:pPr lvl="1"/>
            <a:r>
              <a:rPr lang="en-US" sz="1600" dirty="0" err="1"/>
              <a:t>Golay</a:t>
            </a:r>
            <a:r>
              <a:rPr lang="en-US" sz="1600" dirty="0"/>
              <a:t> structure is equivalent to rate 1/15 code</a:t>
            </a:r>
          </a:p>
          <a:p>
            <a:pPr lvl="2"/>
            <a:r>
              <a:rPr lang="en-US" sz="1400" b="0" dirty="0"/>
              <a:t>Possible to recover signal even with most of </a:t>
            </a:r>
            <a:br>
              <a:rPr lang="en-US" sz="1400" dirty="0"/>
            </a:br>
            <a:r>
              <a:rPr lang="en-US" sz="1400" b="0" dirty="0"/>
              <a:t>time domain samples punctured</a:t>
            </a:r>
            <a:endParaRPr lang="en-US" sz="1600" b="0" dirty="0"/>
          </a:p>
          <a:p>
            <a:pPr lvl="1"/>
            <a:endParaRPr lang="en-US" sz="1600" b="0" dirty="0"/>
          </a:p>
          <a:p>
            <a:pPr lvl="1"/>
            <a:r>
              <a:rPr lang="en-US" sz="1600" b="0" dirty="0"/>
              <a:t>Approach allows an attacker to listen to a small portion of LTF symbol, and then predict the remaining samples of LTF symbol with high probability</a:t>
            </a:r>
          </a:p>
          <a:p>
            <a:pPr lvl="1"/>
            <a:r>
              <a:rPr lang="en-US" sz="1600" b="0" dirty="0"/>
              <a:t>Probability that an intelligent attacker can attack the secure LTF is significantly higher!</a:t>
            </a:r>
            <a:endParaRPr lang="en-US" sz="1600" dirty="0"/>
          </a:p>
          <a:p>
            <a:pPr marL="0" indent="0">
              <a:buNone/>
            </a:pPr>
            <a:r>
              <a:rPr lang="en-US" sz="1000" b="0" dirty="0"/>
              <a:t>	</a:t>
            </a:r>
          </a:p>
          <a:p>
            <a:r>
              <a:rPr lang="en-US" sz="2000" b="0" u="sng" dirty="0"/>
              <a:t>Conclusion</a:t>
            </a:r>
            <a:r>
              <a:rPr lang="en-US" sz="2000" b="0" dirty="0"/>
              <a:t>: entropy of secure LTF, as described in D2.0, is too low to protect high value assets, such as laptops, home, cars, etc.</a:t>
            </a:r>
          </a:p>
          <a:p>
            <a:r>
              <a:rPr lang="en-US" sz="2000" b="0" dirty="0"/>
              <a:t>Need a better solution!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4C021-0AAE-7041-A90C-D8FCA5B9F2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611C5-0D83-AE4A-8423-044CC43975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30F14B-EE1F-824B-B6CD-BBD9EE0B18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24E281-5863-B546-8080-BFA8521FC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1944" y="3058198"/>
            <a:ext cx="5400600" cy="1194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509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737097-196C-024D-A456-684FEC5E02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8CC86-B0DD-A543-8A24-C41B47283D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031888-C834-194F-904C-9703976A38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E5B99A-2583-3849-B835-A7CDB1298043}"/>
              </a:ext>
            </a:extLst>
          </p:cNvPr>
          <p:cNvSpPr txBox="1"/>
          <p:nvPr/>
        </p:nvSpPr>
        <p:spPr>
          <a:xfrm>
            <a:off x="1707027" y="3245576"/>
            <a:ext cx="88774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Because of limited entropy, the mapping between LTF sequence and the first few time-domain samples is one-to-one. Therefore, it is possible to estimate the LTF sequence from the first few time-domain samples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41CE08-EBE9-FD43-8205-61517FBDAEA1}"/>
              </a:ext>
            </a:extLst>
          </p:cNvPr>
          <p:cNvSpPr txBox="1"/>
          <p:nvPr/>
        </p:nvSpPr>
        <p:spPr>
          <a:xfrm>
            <a:off x="407368" y="1067090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LTF Sequence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49E4C5-DCF3-1C41-B4C4-CF362EA92BBB}"/>
              </a:ext>
            </a:extLst>
          </p:cNvPr>
          <p:cNvSpPr txBox="1"/>
          <p:nvPr/>
        </p:nvSpPr>
        <p:spPr>
          <a:xfrm>
            <a:off x="317149" y="3992029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LTF Sequence 2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181FBCB-1B89-C247-933F-CBE2CFB1A42C}"/>
              </a:ext>
            </a:extLst>
          </p:cNvPr>
          <p:cNvGrpSpPr/>
          <p:nvPr/>
        </p:nvGrpSpPr>
        <p:grpSpPr>
          <a:xfrm>
            <a:off x="300228" y="606425"/>
            <a:ext cx="11270166" cy="2607272"/>
            <a:chOff x="-126928" y="525832"/>
            <a:chExt cx="12991680" cy="300553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33AAE99-79A9-9E43-AEF2-990B0C9197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26928" y="525832"/>
              <a:ext cx="12991680" cy="3005532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88900BE-4502-C94F-9033-2D83BE2B8681}"/>
                </a:ext>
              </a:extLst>
            </p:cNvPr>
            <p:cNvSpPr/>
            <p:nvPr/>
          </p:nvSpPr>
          <p:spPr bwMode="auto">
            <a:xfrm>
              <a:off x="1371941" y="2204864"/>
              <a:ext cx="835627" cy="864096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C81073-D147-7948-B4E6-CE1AEC739592}"/>
                </a:ext>
              </a:extLst>
            </p:cNvPr>
            <p:cNvCxnSpPr/>
            <p:nvPr/>
          </p:nvCxnSpPr>
          <p:spPr bwMode="auto">
            <a:xfrm>
              <a:off x="1559496" y="1772816"/>
              <a:ext cx="0" cy="50405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C679BF-0F1D-9546-A1C2-C0D0A03A402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063552" y="1772816"/>
              <a:ext cx="7992890" cy="57606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AF5B230-7298-4140-9B74-1D97B7A455B0}"/>
              </a:ext>
            </a:extLst>
          </p:cNvPr>
          <p:cNvGrpSpPr/>
          <p:nvPr/>
        </p:nvGrpSpPr>
        <p:grpSpPr>
          <a:xfrm>
            <a:off x="300228" y="3917353"/>
            <a:ext cx="11270165" cy="2607272"/>
            <a:chOff x="-126928" y="3650857"/>
            <a:chExt cx="12991680" cy="300553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DEC8946-4C54-3C4D-B639-E74B9A9076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26928" y="3650857"/>
              <a:ext cx="12991680" cy="3005532"/>
            </a:xfrm>
            <a:prstGeom prst="rect">
              <a:avLst/>
            </a:prstGeom>
          </p:spPr>
        </p:pic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B7466B1-532A-524D-AE5B-49E97E6C9DEA}"/>
                </a:ext>
              </a:extLst>
            </p:cNvPr>
            <p:cNvSpPr/>
            <p:nvPr/>
          </p:nvSpPr>
          <p:spPr bwMode="auto">
            <a:xfrm>
              <a:off x="1371940" y="5482726"/>
              <a:ext cx="835627" cy="864096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F045CA-2A43-4846-94B1-74D45B67B2B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63569" y="4857861"/>
              <a:ext cx="0" cy="62486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9A07889-93D3-7545-9CA5-6EDD31CB324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063552" y="4917961"/>
              <a:ext cx="7838650" cy="67127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01659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5139B-A6C1-D148-B5DB-58A2CFD94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Improved Secure LTF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1DD04-B220-A846-AC86-6234D5D78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To improve the secure LTF, we must increase the overall entropy each symbol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Proposal:</a:t>
            </a:r>
            <a:endParaRPr lang="en-US" sz="1600" b="0" dirty="0"/>
          </a:p>
          <a:p>
            <a:pPr lvl="1"/>
            <a:r>
              <a:rPr lang="en-US" sz="1600" dirty="0"/>
              <a:t>As defined in D2.0, zero-padded prefix to prevent against replay attack</a:t>
            </a:r>
          </a:p>
          <a:p>
            <a:pPr lvl="1"/>
            <a:r>
              <a:rPr lang="en-US" sz="1600" dirty="0"/>
              <a:t>Map approximately 2</a:t>
            </a:r>
            <a:r>
              <a:rPr lang="en-US" sz="1600" i="1" baseline="30000" dirty="0"/>
              <a:t>P</a:t>
            </a:r>
            <a:r>
              <a:rPr lang="en-US" sz="1600" baseline="30000" dirty="0"/>
              <a:t>+1</a:t>
            </a:r>
            <a:r>
              <a:rPr lang="en-US" sz="1600" dirty="0"/>
              <a:t> random bits onto QPSK</a:t>
            </a:r>
          </a:p>
          <a:p>
            <a:pPr lvl="1"/>
            <a:r>
              <a:rPr lang="en-US" sz="1600" dirty="0"/>
              <a:t>Map resulting QPSK symbols onto each tone of 2x HE-LTF</a:t>
            </a:r>
          </a:p>
          <a:p>
            <a:pPr lvl="1"/>
            <a:r>
              <a:rPr lang="en-US" sz="1600" b="0" dirty="0"/>
              <a:t>As defined in D2.0, use an additional </a:t>
            </a:r>
            <a:r>
              <a:rPr lang="en-US" sz="1600" b="0" i="1" dirty="0"/>
              <a:t>P</a:t>
            </a:r>
            <a:r>
              <a:rPr lang="en-US" sz="1600" b="0" dirty="0"/>
              <a:t> random bits to generate a random cyclic shift (CS) per secure LTF</a:t>
            </a:r>
          </a:p>
          <a:p>
            <a:pPr lvl="1"/>
            <a:r>
              <a:rPr lang="en-US" sz="1600" i="1" dirty="0"/>
              <a:t>P</a:t>
            </a:r>
            <a:r>
              <a:rPr lang="en-US" sz="1600" b="0" dirty="0"/>
              <a:t> = 7</a:t>
            </a:r>
            <a:r>
              <a:rPr lang="en-US" sz="1600" dirty="0"/>
              <a:t>, 8, 9, 10 for 20, 40, 80, 160/80+80 MHz, respectively </a:t>
            </a:r>
          </a:p>
          <a:p>
            <a:endParaRPr lang="en-US" sz="2000" b="0" dirty="0"/>
          </a:p>
          <a:p>
            <a:r>
              <a:rPr lang="en-US" sz="2000" b="0" dirty="0"/>
              <a:t>Key point: proposal eliminates the </a:t>
            </a:r>
            <a:r>
              <a:rPr lang="en-US" sz="2000" b="0" u="sng" dirty="0"/>
              <a:t>structured </a:t>
            </a:r>
            <a:r>
              <a:rPr lang="en-US" sz="2000" b="0" u="sng" dirty="0" err="1"/>
              <a:t>Golay</a:t>
            </a:r>
            <a:r>
              <a:rPr lang="en-US" sz="2000" b="0" u="sng" dirty="0"/>
              <a:t> encoding</a:t>
            </a:r>
            <a:r>
              <a:rPr lang="en-US" sz="2000" b="0" dirty="0"/>
              <a:t>, ensuring that the data mapped on the LTF is significantly more random and has higher entropy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4C021-0AAE-7041-A90C-D8FCA5B9F2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611C5-0D83-AE4A-8423-044CC43975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Tianyu</a:t>
            </a:r>
            <a:r>
              <a:rPr lang="en-GB" dirty="0"/>
              <a:t> Wu,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30F14B-EE1F-824B-B6CD-BBD9EE0B18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040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5139B-A6C1-D148-B5DB-58A2CFD94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Improved Secure LTF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1DD04-B220-A846-AC86-6234D5D78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Overall entropy for proposal: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Significantly higher entropy – order(s) of magnitude higher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Therefore, much more resistant to attack </a:t>
            </a:r>
            <a:r>
              <a:rPr lang="en-US" sz="2000" b="0" dirty="0">
                <a:sym typeface="Wingdings" pitchFamily="2" charset="2"/>
              </a:rPr>
              <a:t>→ better security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4C021-0AAE-7041-A90C-D8FCA5B9F2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611C5-0D83-AE4A-8423-044CC43975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Tianyu</a:t>
            </a:r>
            <a:r>
              <a:rPr lang="en-GB" dirty="0"/>
              <a:t> Wu,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30F14B-EE1F-824B-B6CD-BBD9EE0B18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A936256-DF8D-334B-A95D-769D311E21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43336"/>
              </p:ext>
            </p:extLst>
          </p:nvPr>
        </p:nvGraphicFramePr>
        <p:xfrm>
          <a:off x="1918480" y="2708920"/>
          <a:ext cx="8352926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4389">
                  <a:extLst>
                    <a:ext uri="{9D8B030D-6E8A-4147-A177-3AD203B41FA5}">
                      <a16:colId xmlns:a16="http://schemas.microsoft.com/office/drawing/2014/main" val="2445917709"/>
                    </a:ext>
                  </a:extLst>
                </a:gridCol>
                <a:gridCol w="1213896">
                  <a:extLst>
                    <a:ext uri="{9D8B030D-6E8A-4147-A177-3AD203B41FA5}">
                      <a16:colId xmlns:a16="http://schemas.microsoft.com/office/drawing/2014/main" val="4211300859"/>
                    </a:ext>
                  </a:extLst>
                </a:gridCol>
                <a:gridCol w="3398014">
                  <a:extLst>
                    <a:ext uri="{9D8B030D-6E8A-4147-A177-3AD203B41FA5}">
                      <a16:colId xmlns:a16="http://schemas.microsoft.com/office/drawing/2014/main" val="3224110089"/>
                    </a:ext>
                  </a:extLst>
                </a:gridCol>
                <a:gridCol w="1636627">
                  <a:extLst>
                    <a:ext uri="{9D8B030D-6E8A-4147-A177-3AD203B41FA5}">
                      <a16:colId xmlns:a16="http://schemas.microsoft.com/office/drawing/2014/main" val="17554814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Channel BW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Breakdown of Entropy (bits)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Entropy (bits)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463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baseline="0" dirty="0"/>
                        <a:t>2×122 + 7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251</a:t>
                      </a:r>
                      <a:endParaRPr lang="en-US" i="1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109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baseline="0" dirty="0"/>
                        <a:t>2×242 + 8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492</a:t>
                      </a:r>
                      <a:endParaRPr lang="en-US" i="1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7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baseline="0" dirty="0"/>
                        <a:t>2×498 + 9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1005</a:t>
                      </a:r>
                      <a:endParaRPr lang="en-US" i="1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22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baseline="0" dirty="0"/>
                        <a:t>2×996 + 10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2002</a:t>
                      </a:r>
                      <a:endParaRPr lang="en-US" i="1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707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619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D2C93-AC7D-E249-A4CC-8855F565C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8BA24-452A-F645-8D2F-B39F5BC89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r>
              <a:rPr lang="en-US" sz="2000" b="0" dirty="0"/>
              <a:t>Same example as before: 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endParaRPr lang="en-US" sz="2000" b="0" dirty="0"/>
          </a:p>
          <a:p>
            <a:r>
              <a:rPr lang="en-US" sz="2000" b="0" dirty="0"/>
              <a:t>An effective entropy of:</a:t>
            </a:r>
          </a:p>
          <a:p>
            <a:pPr lvl="1"/>
            <a:r>
              <a:rPr lang="en-US" sz="1600" dirty="0"/>
              <a:t>200 bits of 251 bits is equivalent to ~ 1/4,100,000,000,000,000,000,000 chance that a random attacker can break the system </a:t>
            </a:r>
          </a:p>
          <a:p>
            <a:pPr lvl="1"/>
            <a:r>
              <a:rPr lang="en-US" sz="1800" dirty="0"/>
              <a:t>1601 bits of 2002 bits is equivalent to ~0 chance that a random attacker can break the system</a:t>
            </a:r>
          </a:p>
          <a:p>
            <a:r>
              <a:rPr lang="en-US" sz="2000" b="0" dirty="0"/>
              <a:t>Increased entropy also greatly expands the overall search space, which helps to prevent against attacks from intelligent attackers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E5E704-5451-7E4C-AB37-90ABCBA293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FF8E7-982E-E644-B460-0776526321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705F06-972F-5648-845E-000D07BD05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3B79F25-72C5-E247-B94A-3E1D208BA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974927"/>
              </p:ext>
            </p:extLst>
          </p:nvPr>
        </p:nvGraphicFramePr>
        <p:xfrm>
          <a:off x="3103974" y="2399507"/>
          <a:ext cx="5981937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1457">
                  <a:extLst>
                    <a:ext uri="{9D8B030D-6E8A-4147-A177-3AD203B41FA5}">
                      <a16:colId xmlns:a16="http://schemas.microsoft.com/office/drawing/2014/main" val="2445917709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93703606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1406824371"/>
                    </a:ext>
                  </a:extLst>
                </a:gridCol>
              </a:tblGrid>
              <a:tr h="3355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Entropy (bits)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Threshold</a:t>
                      </a:r>
                      <a:endParaRPr lang="en-US" i="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⌊Effective Entropy⌋ (bits)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463430"/>
                  </a:ext>
                </a:extLst>
              </a:tr>
              <a:tr h="3355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251</a:t>
                      </a:r>
                      <a:endParaRPr lang="en-US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109639"/>
                  </a:ext>
                </a:extLst>
              </a:tr>
              <a:tr h="3355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492</a:t>
                      </a:r>
                      <a:endParaRPr lang="en-US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7595"/>
                  </a:ext>
                </a:extLst>
              </a:tr>
              <a:tr h="3355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1005</a:t>
                      </a:r>
                      <a:endParaRPr lang="en-US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804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22799"/>
                  </a:ext>
                </a:extLst>
              </a:tr>
              <a:tr h="3355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2002</a:t>
                      </a:r>
                      <a:endParaRPr lang="en-US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1601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707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559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94488-0A88-EF40-8D91-2A3DB42DE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 of Secured LTF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C3CCD-A502-3F4A-AD7C-F6BA6743C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PAPR for </a:t>
            </a:r>
            <a:r>
              <a:rPr lang="en-US" sz="2000" b="0" dirty="0" err="1"/>
              <a:t>Golay</a:t>
            </a:r>
            <a:r>
              <a:rPr lang="en-US" sz="2000" b="0" dirty="0"/>
              <a:t> sequences are comparable to 11ax HE-LTF sequences</a:t>
            </a:r>
          </a:p>
          <a:p>
            <a:endParaRPr lang="en-US" sz="2000" b="0" dirty="0"/>
          </a:p>
          <a:p>
            <a:r>
              <a:rPr lang="en-US" sz="2000" b="0" dirty="0"/>
              <a:t>PAPR for random QPSK sequences is approximately 5 dB higher than 11ax HE-LTF sequences</a:t>
            </a:r>
          </a:p>
          <a:p>
            <a:endParaRPr lang="en-US" sz="2000" b="0" dirty="0"/>
          </a:p>
          <a:p>
            <a:r>
              <a:rPr lang="en-US" sz="2000" b="0" dirty="0"/>
              <a:t>Requiring secured ranging to work at the cell edge is not a reasonable expectation</a:t>
            </a:r>
          </a:p>
          <a:p>
            <a:pPr lvl="1"/>
            <a:r>
              <a:rPr lang="en-US" sz="1600" b="0" dirty="0"/>
              <a:t>Unlocking a device from 100 meters away is not a realistic use case</a:t>
            </a:r>
          </a:p>
          <a:p>
            <a:pPr lvl="1"/>
            <a:r>
              <a:rPr lang="en-US" sz="1600" dirty="0"/>
              <a:t>It should be acceptable for </a:t>
            </a:r>
            <a:r>
              <a:rPr lang="en-US" sz="1600" b="0" dirty="0"/>
              <a:t>the range of the secured LTF </a:t>
            </a:r>
            <a:r>
              <a:rPr lang="en-US" sz="1600" dirty="0"/>
              <a:t>to be</a:t>
            </a:r>
            <a:r>
              <a:rPr lang="en-US" sz="1600" b="0" dirty="0"/>
              <a:t> less than the cell edge</a:t>
            </a:r>
          </a:p>
          <a:p>
            <a:endParaRPr lang="en-US" sz="2000" b="0" dirty="0"/>
          </a:p>
          <a:p>
            <a:r>
              <a:rPr lang="en-US" sz="2000" b="0" dirty="0"/>
              <a:t>Trading PAPR for better security is a good technical decision!</a:t>
            </a:r>
          </a:p>
          <a:p>
            <a:endParaRPr lang="en-US" sz="2000" b="0" dirty="0"/>
          </a:p>
          <a:p>
            <a:endParaRPr lang="en-US" sz="2000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B31CD7-06DA-0942-8313-E4375D91EC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2C047-9502-EF40-A0E1-98B7911875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C0CC77-FD5E-F549-BFDB-052E75C118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179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98111</TotalTime>
  <Words>1006</Words>
  <Application>Microsoft Macintosh PowerPoint</Application>
  <PresentationFormat>Widescreen</PresentationFormat>
  <Paragraphs>220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Microsoft Word 97 - 2004 Document</vt:lpstr>
      <vt:lpstr>Improved Secure LTF</vt:lpstr>
      <vt:lpstr>Entropy of D2.0 Secure LTF Symbol</vt:lpstr>
      <vt:lpstr>Random Attacker</vt:lpstr>
      <vt:lpstr>Intelligent Attacker</vt:lpstr>
      <vt:lpstr>PowerPoint Presentation</vt:lpstr>
      <vt:lpstr>Improved Secure LTF (1)</vt:lpstr>
      <vt:lpstr>Improved Secure LTF (2)</vt:lpstr>
      <vt:lpstr>Attacker</vt:lpstr>
      <vt:lpstr>PAPR of Secured LTF</vt:lpstr>
      <vt:lpstr>Straw Poll 1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CTPClassification=CTP_IC, CTPClassification=CTP_NT</cp:keywords>
  <cp:lastModifiedBy>Tianyu Wu</cp:lastModifiedBy>
  <cp:revision>1045</cp:revision>
  <cp:lastPrinted>1601-01-01T00:00:00Z</cp:lastPrinted>
  <dcterms:created xsi:type="dcterms:W3CDTF">2018-08-06T10:28:59Z</dcterms:created>
  <dcterms:modified xsi:type="dcterms:W3CDTF">2020-03-11T16:09:13Z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a874b288-350f-4c98-a9ef-a9d8217135c9</vt:lpwstr>
  </property>
  <property fmtid="{D5CDD505-2E9C-101B-9397-08002B2CF9AE}" pid="3" name="CTP_TimeStamp">
    <vt:lpwstr>2020-01-13 21:33:49Z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