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2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DC26372-C986-4C43-A121-C9C8A44CA076}">
  <a:tblStyle styleId="{0DC26372-C986-4C43-A121-C9C8A44CA076}" styleName="Table_0">
    <a:wholeTbl>
      <a:tcTxStyle b="off" i="off">
        <a:font>
          <a:latin typeface="Times New Roman"/>
          <a:ea typeface="Times New Roman"/>
          <a:cs typeface="Times New Roman"/>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F6EF"/>
          </a:solidFill>
        </a:fill>
      </a:tcStyle>
    </a:wholeTbl>
    <a:band1H>
      <a:tcTxStyle/>
      <a:tcStyle>
        <a:tcBdr/>
        <a:fill>
          <a:solidFill>
            <a:srgbClr val="CAECDD"/>
          </a:solidFill>
        </a:fill>
      </a:tcStyle>
    </a:band1H>
    <a:band2H>
      <a:tcTxStyle/>
      <a:tcStyle>
        <a:tcBdr/>
      </a:tcStyle>
    </a:band2H>
    <a:band1V>
      <a:tcTxStyle/>
      <a:tcStyle>
        <a:tcBdr/>
        <a:fill>
          <a:solidFill>
            <a:srgbClr val="CAECDD"/>
          </a:solidFill>
        </a:fill>
      </a:tcStyle>
    </a:band1V>
    <a:band2V>
      <a:tcTxStyle/>
      <a:tcStyle>
        <a:tcBdr/>
      </a:tcStyle>
    </a:band2V>
    <a:lastCol>
      <a:tcTxStyle b="on" i="off">
        <a:font>
          <a:latin typeface="Times New Roman"/>
          <a:ea typeface="Times New Roman"/>
          <a:cs typeface="Times New Roman"/>
        </a:font>
        <a:schemeClr val="lt1"/>
      </a:tcTxStyle>
      <a:tcStyle>
        <a:tcBdr/>
        <a:fill>
          <a:solidFill>
            <a:schemeClr val="accent1"/>
          </a:solidFill>
        </a:fill>
      </a:tcStyle>
    </a:lastCol>
    <a:firstCol>
      <a:tcTxStyle b="on" i="off">
        <a:font>
          <a:latin typeface="Times New Roman"/>
          <a:ea typeface="Times New Roman"/>
          <a:cs typeface="Times New Roman"/>
        </a:font>
        <a:schemeClr val="lt1"/>
      </a:tcTxStyle>
      <a:tcStyle>
        <a:tcBdr/>
        <a:fill>
          <a:solidFill>
            <a:schemeClr val="accent1"/>
          </a:solidFill>
        </a:fill>
      </a:tcStyle>
    </a:firstCol>
    <a:lastRow>
      <a:tcTxStyle b="on" i="off">
        <a:font>
          <a:latin typeface="Times New Roman"/>
          <a:ea typeface="Times New Roman"/>
          <a:cs typeface="Times New Roman"/>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Times New Roman"/>
          <a:ea typeface="Times New Roman"/>
          <a:cs typeface="Times New Roman"/>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700" y="6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533347d482_2_79:notes"/>
          <p:cNvSpPr txBox="1">
            <a:spLocks noGrp="1"/>
          </p:cNvSpPr>
          <p:nvPr>
            <p:ph type="hdr" idx="2"/>
          </p:nvPr>
        </p:nvSpPr>
        <p:spPr>
          <a:xfrm>
            <a:off x="5564915" y="111084"/>
            <a:ext cx="647344" cy="195859"/>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 sz="1400" b="1" i="0" u="none" strike="noStrike" cap="none">
                <a:solidFill>
                  <a:schemeClr val="dk1"/>
                </a:solidFill>
                <a:latin typeface="Times New Roman"/>
                <a:ea typeface="Times New Roman"/>
                <a:cs typeface="Times New Roman"/>
                <a:sym typeface="Times New Roman"/>
              </a:rPr>
              <a:t>doc.: IEEE 802.11-19/xxxxr0</a:t>
            </a:r>
            <a:endParaRPr/>
          </a:p>
        </p:txBody>
      </p:sp>
      <p:sp>
        <p:nvSpPr>
          <p:cNvPr id="119" name="Google Shape;119;g533347d482_2_79:notes"/>
          <p:cNvSpPr txBox="1"/>
          <p:nvPr/>
        </p:nvSpPr>
        <p:spPr>
          <a:xfrm>
            <a:off x="647344" y="108581"/>
            <a:ext cx="1210188" cy="198363"/>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 sz="1400" b="1" i="0" u="none" strike="noStrike" cap="none">
                <a:solidFill>
                  <a:schemeClr val="dk1"/>
                </a:solidFill>
                <a:latin typeface="Times New Roman"/>
                <a:ea typeface="Times New Roman"/>
                <a:cs typeface="Times New Roman"/>
                <a:sym typeface="Times New Roman"/>
              </a:rPr>
              <a:t>November 2012</a:t>
            </a:r>
            <a:endParaRPr/>
          </a:p>
        </p:txBody>
      </p:sp>
      <p:sp>
        <p:nvSpPr>
          <p:cNvPr id="120" name="Google Shape;120;g533347d482_2_79:notes"/>
          <p:cNvSpPr txBox="1">
            <a:spLocks noGrp="1"/>
          </p:cNvSpPr>
          <p:nvPr>
            <p:ph type="ftr" idx="11"/>
          </p:nvPr>
        </p:nvSpPr>
        <p:spPr>
          <a:xfrm>
            <a:off x="4070307" y="8853135"/>
            <a:ext cx="2141952" cy="170025"/>
          </a:xfrm>
          <a:prstGeom prst="rect">
            <a:avLst/>
          </a:prstGeom>
          <a:noFill/>
          <a:ln>
            <a:noFill/>
          </a:ln>
        </p:spPr>
        <p:txBody>
          <a:bodyPr spcFirstLastPara="1" wrap="square" lIns="0" tIns="0" rIns="0" bIns="0" anchor="t" anchorCtr="0">
            <a:noAutofit/>
          </a:bodyPr>
          <a:lstStyle/>
          <a:p>
            <a:pPr marL="458788" marR="0" lvl="4" indent="0" algn="r"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121" name="Google Shape;121;g533347d482_2_79:notes"/>
          <p:cNvSpPr txBox="1">
            <a:spLocks noGrp="1"/>
          </p:cNvSpPr>
          <p:nvPr>
            <p:ph type="sldNum" idx="12"/>
          </p:nvPr>
        </p:nvSpPr>
        <p:spPr>
          <a:xfrm>
            <a:off x="3175831" y="8853135"/>
            <a:ext cx="517555" cy="16808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22" name="Google Shape;122;g533347d482_2_79:notes"/>
          <p:cNvSpPr>
            <a:spLocks noGrp="1" noRot="1" noChangeAspect="1"/>
          </p:cNvSpPr>
          <p:nvPr>
            <p:ph type="sldImg" idx="3"/>
          </p:nvPr>
        </p:nvSpPr>
        <p:spPr>
          <a:xfrm>
            <a:off x="390525" y="690563"/>
            <a:ext cx="6076950" cy="34178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3" name="Google Shape;123;g533347d482_2_79:notes"/>
          <p:cNvSpPr txBox="1">
            <a:spLocks noGrp="1"/>
          </p:cNvSpPr>
          <p:nvPr>
            <p:ph type="body" idx="1"/>
          </p:nvPr>
        </p:nvSpPr>
        <p:spPr>
          <a:xfrm>
            <a:off x="913332" y="4342523"/>
            <a:ext cx="5031336" cy="4117430"/>
          </a:xfrm>
          <a:prstGeom prst="rect">
            <a:avLst/>
          </a:prstGeom>
          <a:noFill/>
          <a:ln>
            <a:noFill/>
          </a:ln>
        </p:spPr>
        <p:txBody>
          <a:bodyPr spcFirstLastPara="1" wrap="square" lIns="93725" tIns="46075" rIns="93725" bIns="460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533347d482_2_166: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7" name="Google Shape;197;g533347d482_2_166: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533347d482_2_174: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5" name="Google Shape;205;g533347d482_2_174: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533347d482_2_182: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3" name="Google Shape;213;g533347d482_2_182: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533347d482_2_190: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1" name="Google Shape;221;g533347d482_2_19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533347d482_0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9" name="Google Shape;229;g533347d482_0_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533347d482_2_198: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7" name="Google Shape;237;g533347d482_2_19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g533347d482_2_206: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5" name="Google Shape;245;g533347d482_2_206: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533347d482_2_214: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3" name="Google Shape;253;g533347d482_2_214: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533347d482_2_230: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1" name="Google Shape;261;g533347d482_2_23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533347d482_2_94: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3" name="Google Shape;133;g533347d482_2_94: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533347d482_2_102: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g533347d482_2_102: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533347d482_2_110: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 name="Google Shape;149;g533347d482_2_11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533347d482_2_118: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7" name="Google Shape;157;g533347d482_2_11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533347d482_2_134: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g533347d482_2_134: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533347d482_2_142: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3" name="Google Shape;173;g533347d482_2_142: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533347d482_2_150: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1" name="Google Shape;181;g533347d482_2_15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533347d482_2_158: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9" name="Google Shape;189;g533347d482_2_15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9"/>
        <p:cNvGrpSpPr/>
        <p:nvPr/>
      </p:nvGrpSpPr>
      <p:grpSpPr>
        <a:xfrm>
          <a:off x="0" y="0"/>
          <a:ext cx="0" cy="0"/>
          <a:chOff x="0" y="0"/>
          <a:chExt cx="0" cy="0"/>
        </a:xfrm>
      </p:grpSpPr>
      <p:sp>
        <p:nvSpPr>
          <p:cNvPr id="60" name="Google Shape;60;p14"/>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1" name="Google Shape;61;p14"/>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63" name="Google Shape;63;p14"/>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4"/>
        <p:cNvGrpSpPr/>
        <p:nvPr/>
      </p:nvGrpSpPr>
      <p:grpSpPr>
        <a:xfrm>
          <a:off x="0" y="0"/>
          <a:ext cx="0" cy="0"/>
          <a:chOff x="0" y="0"/>
          <a:chExt cx="0" cy="0"/>
        </a:xfrm>
      </p:grpSpPr>
      <p:sp>
        <p:nvSpPr>
          <p:cNvPr id="65" name="Google Shape;65;p15"/>
          <p:cNvSpPr txBox="1">
            <a:spLocks noGrp="1"/>
          </p:cNvSpPr>
          <p:nvPr>
            <p:ph type="ctrTitle"/>
          </p:nvPr>
        </p:nvSpPr>
        <p:spPr>
          <a:xfrm>
            <a:off x="685800" y="1597819"/>
            <a:ext cx="7772400" cy="1102519"/>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6" name="Google Shape;66;p15"/>
          <p:cNvSpPr txBox="1">
            <a:spLocks noGrp="1"/>
          </p:cNvSpPr>
          <p:nvPr>
            <p:ph type="subTitle" idx="1"/>
          </p:nvPr>
        </p:nvSpPr>
        <p:spPr>
          <a:xfrm>
            <a:off x="1371600" y="2914650"/>
            <a:ext cx="6400800" cy="1314450"/>
          </a:xfrm>
          <a:prstGeom prst="rect">
            <a:avLst/>
          </a:prstGeom>
          <a:noFill/>
          <a:ln>
            <a:noFill/>
          </a:ln>
        </p:spPr>
        <p:txBody>
          <a:bodyPr spcFirstLastPara="1" wrap="square" lIns="92075" tIns="46025" rIns="92075" bIns="46025" anchor="t" anchorCtr="0">
            <a:noAutofit/>
          </a:bodyPr>
          <a:lstStyle>
            <a:lvl1pPr lvl="0" algn="ctr">
              <a:spcBef>
                <a:spcPts val="480"/>
              </a:spcBef>
              <a:spcAft>
                <a:spcPts val="0"/>
              </a:spcAft>
              <a:buClr>
                <a:schemeClr val="dk1"/>
              </a:buClr>
              <a:buSzPts val="2400"/>
              <a:buFont typeface="Times New Roman"/>
              <a:buNone/>
              <a:defRPr/>
            </a:lvl1pPr>
            <a:lvl2pPr lvl="1" algn="ctr">
              <a:spcBef>
                <a:spcPts val="400"/>
              </a:spcBef>
              <a:spcAft>
                <a:spcPts val="0"/>
              </a:spcAft>
              <a:buClr>
                <a:schemeClr val="dk1"/>
              </a:buClr>
              <a:buSzPts val="2000"/>
              <a:buFont typeface="Times New Roman"/>
              <a:buNone/>
              <a:defRPr/>
            </a:lvl2pPr>
            <a:lvl3pPr lvl="2" algn="ctr">
              <a:spcBef>
                <a:spcPts val="360"/>
              </a:spcBef>
              <a:spcAft>
                <a:spcPts val="0"/>
              </a:spcAft>
              <a:buClr>
                <a:schemeClr val="dk1"/>
              </a:buClr>
              <a:buSzPts val="1800"/>
              <a:buFont typeface="Times New Roman"/>
              <a:buNone/>
              <a:defRPr/>
            </a:lvl3pPr>
            <a:lvl4pPr lvl="3" algn="ctr">
              <a:spcBef>
                <a:spcPts val="320"/>
              </a:spcBef>
              <a:spcAft>
                <a:spcPts val="0"/>
              </a:spcAft>
              <a:buClr>
                <a:schemeClr val="dk1"/>
              </a:buClr>
              <a:buSzPts val="1600"/>
              <a:buFont typeface="Times New Roman"/>
              <a:buNone/>
              <a:defRPr/>
            </a:lvl4pPr>
            <a:lvl5pPr lvl="4" algn="ctr">
              <a:spcBef>
                <a:spcPts val="320"/>
              </a:spcBef>
              <a:spcAft>
                <a:spcPts val="0"/>
              </a:spcAft>
              <a:buClr>
                <a:schemeClr val="dk1"/>
              </a:buClr>
              <a:buSzPts val="1600"/>
              <a:buFont typeface="Times New Roman"/>
              <a:buNone/>
              <a:defRPr/>
            </a:lvl5pPr>
            <a:lvl6pPr lvl="5" algn="ctr">
              <a:spcBef>
                <a:spcPts val="320"/>
              </a:spcBef>
              <a:spcAft>
                <a:spcPts val="0"/>
              </a:spcAft>
              <a:buClr>
                <a:schemeClr val="dk1"/>
              </a:buClr>
              <a:buSzPts val="1600"/>
              <a:buFont typeface="Times New Roman"/>
              <a:buNone/>
              <a:defRPr/>
            </a:lvl6pPr>
            <a:lvl7pPr lvl="6" algn="ctr">
              <a:spcBef>
                <a:spcPts val="320"/>
              </a:spcBef>
              <a:spcAft>
                <a:spcPts val="0"/>
              </a:spcAft>
              <a:buClr>
                <a:schemeClr val="dk1"/>
              </a:buClr>
              <a:buSzPts val="1600"/>
              <a:buFont typeface="Times New Roman"/>
              <a:buNone/>
              <a:defRPr/>
            </a:lvl7pPr>
            <a:lvl8pPr lvl="7" algn="ctr">
              <a:spcBef>
                <a:spcPts val="320"/>
              </a:spcBef>
              <a:spcAft>
                <a:spcPts val="0"/>
              </a:spcAft>
              <a:buClr>
                <a:schemeClr val="dk1"/>
              </a:buClr>
              <a:buSzPts val="1600"/>
              <a:buFont typeface="Times New Roman"/>
              <a:buNone/>
              <a:defRPr/>
            </a:lvl8pPr>
            <a:lvl9pPr lvl="8" algn="ctr">
              <a:spcBef>
                <a:spcPts val="320"/>
              </a:spcBef>
              <a:spcAft>
                <a:spcPts val="0"/>
              </a:spcAft>
              <a:buClr>
                <a:schemeClr val="dk1"/>
              </a:buClr>
              <a:buSzPts val="1600"/>
              <a:buFont typeface="Times New Roman"/>
              <a:buNone/>
              <a:defRPr/>
            </a:lvl9pPr>
          </a:lstStyle>
          <a:p>
            <a:endParaRPr/>
          </a:p>
        </p:txBody>
      </p:sp>
      <p:sp>
        <p:nvSpPr>
          <p:cNvPr id="67" name="Google Shape;67;p15"/>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9"/>
        <p:cNvGrpSpPr/>
        <p:nvPr/>
      </p:nvGrpSpPr>
      <p:grpSpPr>
        <a:xfrm>
          <a:off x="0" y="0"/>
          <a:ext cx="0" cy="0"/>
          <a:chOff x="0" y="0"/>
          <a:chExt cx="0" cy="0"/>
        </a:xfrm>
      </p:grpSpPr>
      <p:sp>
        <p:nvSpPr>
          <p:cNvPr id="70" name="Google Shape;70;p16"/>
          <p:cNvSpPr txBox="1">
            <a:spLocks noGrp="1"/>
          </p:cNvSpPr>
          <p:nvPr>
            <p:ph type="title"/>
          </p:nvPr>
        </p:nvSpPr>
        <p:spPr>
          <a:xfrm>
            <a:off x="722313" y="3305175"/>
            <a:ext cx="7772400" cy="1021556"/>
          </a:xfrm>
          <a:prstGeom prst="rect">
            <a:avLst/>
          </a:prstGeom>
          <a:noFill/>
          <a:ln>
            <a:noFill/>
          </a:ln>
        </p:spPr>
        <p:txBody>
          <a:bodyPr spcFirstLastPara="1" wrap="square" lIns="92075" tIns="46025" rIns="92075" bIns="46025"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1" name="Google Shape;71;p16"/>
          <p:cNvSpPr txBox="1">
            <a:spLocks noGrp="1"/>
          </p:cNvSpPr>
          <p:nvPr>
            <p:ph type="body" idx="1"/>
          </p:nvPr>
        </p:nvSpPr>
        <p:spPr>
          <a:xfrm>
            <a:off x="722313" y="2180035"/>
            <a:ext cx="7772400" cy="1125140"/>
          </a:xfrm>
          <a:prstGeom prst="rect">
            <a:avLst/>
          </a:prstGeom>
          <a:noFill/>
          <a:ln>
            <a:noFill/>
          </a:ln>
        </p:spPr>
        <p:txBody>
          <a:bodyPr spcFirstLastPara="1" wrap="square" lIns="92075" tIns="46025" rIns="92075" bIns="46025" anchor="b" anchorCtr="0">
            <a:noAutofit/>
          </a:bodyPr>
          <a:lstStyle>
            <a:lvl1pPr marL="457200" lvl="0" indent="-228600" algn="l">
              <a:spcBef>
                <a:spcPts val="400"/>
              </a:spcBef>
              <a:spcAft>
                <a:spcPts val="0"/>
              </a:spcAft>
              <a:buClr>
                <a:schemeClr val="dk1"/>
              </a:buClr>
              <a:buSzPts val="2000"/>
              <a:buFont typeface="Times New Roman"/>
              <a:buNone/>
              <a:defRPr sz="2000"/>
            </a:lvl1pPr>
            <a:lvl2pPr marL="914400" lvl="1" indent="-228600" algn="l">
              <a:spcBef>
                <a:spcPts val="360"/>
              </a:spcBef>
              <a:spcAft>
                <a:spcPts val="0"/>
              </a:spcAft>
              <a:buClr>
                <a:schemeClr val="dk1"/>
              </a:buClr>
              <a:buSzPts val="1800"/>
              <a:buFont typeface="Times New Roman"/>
              <a:buNone/>
              <a:defRPr sz="1800"/>
            </a:lvl2pPr>
            <a:lvl3pPr marL="1371600" lvl="2" indent="-228600" algn="l">
              <a:spcBef>
                <a:spcPts val="320"/>
              </a:spcBef>
              <a:spcAft>
                <a:spcPts val="0"/>
              </a:spcAft>
              <a:buClr>
                <a:schemeClr val="dk1"/>
              </a:buClr>
              <a:buSzPts val="1600"/>
              <a:buFont typeface="Times New Roman"/>
              <a:buNone/>
              <a:defRPr sz="1600"/>
            </a:lvl3pPr>
            <a:lvl4pPr marL="1828800" lvl="3" indent="-228600" algn="l">
              <a:spcBef>
                <a:spcPts val="280"/>
              </a:spcBef>
              <a:spcAft>
                <a:spcPts val="0"/>
              </a:spcAft>
              <a:buClr>
                <a:schemeClr val="dk1"/>
              </a:buClr>
              <a:buSzPts val="1400"/>
              <a:buFont typeface="Times New Roman"/>
              <a:buNone/>
              <a:defRPr sz="1400"/>
            </a:lvl4pPr>
            <a:lvl5pPr marL="2286000" lvl="4" indent="-228600" algn="l">
              <a:spcBef>
                <a:spcPts val="280"/>
              </a:spcBef>
              <a:spcAft>
                <a:spcPts val="0"/>
              </a:spcAft>
              <a:buClr>
                <a:schemeClr val="dk1"/>
              </a:buClr>
              <a:buSzPts val="1400"/>
              <a:buFont typeface="Times New Roman"/>
              <a:buNone/>
              <a:defRPr sz="1400"/>
            </a:lvl5pPr>
            <a:lvl6pPr marL="2743200" lvl="5" indent="-228600" algn="l">
              <a:spcBef>
                <a:spcPts val="280"/>
              </a:spcBef>
              <a:spcAft>
                <a:spcPts val="0"/>
              </a:spcAft>
              <a:buClr>
                <a:schemeClr val="dk1"/>
              </a:buClr>
              <a:buSzPts val="1400"/>
              <a:buFont typeface="Times New Roman"/>
              <a:buNone/>
              <a:defRPr sz="1400"/>
            </a:lvl6pPr>
            <a:lvl7pPr marL="3200400" lvl="6" indent="-228600" algn="l">
              <a:spcBef>
                <a:spcPts val="280"/>
              </a:spcBef>
              <a:spcAft>
                <a:spcPts val="0"/>
              </a:spcAft>
              <a:buClr>
                <a:schemeClr val="dk1"/>
              </a:buClr>
              <a:buSzPts val="1400"/>
              <a:buFont typeface="Times New Roman"/>
              <a:buNone/>
              <a:defRPr sz="1400"/>
            </a:lvl7pPr>
            <a:lvl8pPr marL="3657600" lvl="7" indent="-228600" algn="l">
              <a:spcBef>
                <a:spcPts val="280"/>
              </a:spcBef>
              <a:spcAft>
                <a:spcPts val="0"/>
              </a:spcAft>
              <a:buClr>
                <a:schemeClr val="dk1"/>
              </a:buClr>
              <a:buSzPts val="1400"/>
              <a:buFont typeface="Times New Roman"/>
              <a:buNone/>
              <a:defRPr sz="1400"/>
            </a:lvl8pPr>
            <a:lvl9pPr marL="4114800" lvl="8" indent="-228600" algn="l">
              <a:spcBef>
                <a:spcPts val="280"/>
              </a:spcBef>
              <a:spcAft>
                <a:spcPts val="0"/>
              </a:spcAft>
              <a:buClr>
                <a:schemeClr val="dk1"/>
              </a:buClr>
              <a:buSzPts val="1400"/>
              <a:buFont typeface="Times New Roman"/>
              <a:buNone/>
              <a:defRPr sz="1400"/>
            </a:lvl9pPr>
          </a:lstStyle>
          <a:p>
            <a:endParaRPr/>
          </a:p>
        </p:txBody>
      </p:sp>
      <p:sp>
        <p:nvSpPr>
          <p:cNvPr id="72" name="Google Shape;72;p16"/>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4"/>
        <p:cNvGrpSpPr/>
        <p:nvPr/>
      </p:nvGrpSpPr>
      <p:grpSpPr>
        <a:xfrm>
          <a:off x="0" y="0"/>
          <a:ext cx="0" cy="0"/>
          <a:chOff x="0" y="0"/>
          <a:chExt cx="0" cy="0"/>
        </a:xfrm>
      </p:grpSpPr>
      <p:sp>
        <p:nvSpPr>
          <p:cNvPr id="75" name="Google Shape;75;p17"/>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6" name="Google Shape;76;p17"/>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77" name="Google Shape;77;p17"/>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78" name="Google Shape;78;p17"/>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7"/>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0"/>
        <p:cNvGrpSpPr/>
        <p:nvPr/>
      </p:nvGrpSpPr>
      <p:grpSpPr>
        <a:xfrm>
          <a:off x="0" y="0"/>
          <a:ext cx="0" cy="0"/>
          <a:chOff x="0" y="0"/>
          <a:chExt cx="0" cy="0"/>
        </a:xfrm>
      </p:grpSpPr>
      <p:sp>
        <p:nvSpPr>
          <p:cNvPr id="81" name="Google Shape;81;p18"/>
          <p:cNvSpPr txBox="1">
            <a:spLocks noGrp="1"/>
          </p:cNvSpPr>
          <p:nvPr>
            <p:ph type="title"/>
          </p:nvPr>
        </p:nvSpPr>
        <p:spPr>
          <a:xfrm>
            <a:off x="457200" y="205978"/>
            <a:ext cx="8229600" cy="85725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2" name="Google Shape;82;p18"/>
          <p:cNvSpPr txBox="1">
            <a:spLocks noGrp="1"/>
          </p:cNvSpPr>
          <p:nvPr>
            <p:ph type="body" idx="1"/>
          </p:nvPr>
        </p:nvSpPr>
        <p:spPr>
          <a:xfrm>
            <a:off x="457200" y="1151335"/>
            <a:ext cx="4040188" cy="47982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83" name="Google Shape;83;p18"/>
          <p:cNvSpPr txBox="1">
            <a:spLocks noGrp="1"/>
          </p:cNvSpPr>
          <p:nvPr>
            <p:ph type="body" idx="2"/>
          </p:nvPr>
        </p:nvSpPr>
        <p:spPr>
          <a:xfrm>
            <a:off x="457200" y="1631156"/>
            <a:ext cx="4040188" cy="2963466"/>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84" name="Google Shape;84;p18"/>
          <p:cNvSpPr txBox="1">
            <a:spLocks noGrp="1"/>
          </p:cNvSpPr>
          <p:nvPr>
            <p:ph type="body" idx="3"/>
          </p:nvPr>
        </p:nvSpPr>
        <p:spPr>
          <a:xfrm>
            <a:off x="4645025" y="1151335"/>
            <a:ext cx="4041775" cy="47982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85" name="Google Shape;85;p18"/>
          <p:cNvSpPr txBox="1">
            <a:spLocks noGrp="1"/>
          </p:cNvSpPr>
          <p:nvPr>
            <p:ph type="body" idx="4"/>
          </p:nvPr>
        </p:nvSpPr>
        <p:spPr>
          <a:xfrm>
            <a:off x="4645025" y="1631156"/>
            <a:ext cx="4041775" cy="2963466"/>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86" name="Google Shape;86;p18"/>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8"/>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8"/>
        <p:cNvGrpSpPr/>
        <p:nvPr/>
      </p:nvGrpSpPr>
      <p:grpSpPr>
        <a:xfrm>
          <a:off x="0" y="0"/>
          <a:ext cx="0" cy="0"/>
          <a:chOff x="0" y="0"/>
          <a:chExt cx="0" cy="0"/>
        </a:xfrm>
      </p:grpSpPr>
      <p:sp>
        <p:nvSpPr>
          <p:cNvPr id="89" name="Google Shape;89;p1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0" name="Google Shape;90;p19"/>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9"/>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2"/>
        <p:cNvGrpSpPr/>
        <p:nvPr/>
      </p:nvGrpSpPr>
      <p:grpSpPr>
        <a:xfrm>
          <a:off x="0" y="0"/>
          <a:ext cx="0" cy="0"/>
          <a:chOff x="0" y="0"/>
          <a:chExt cx="0" cy="0"/>
        </a:xfrm>
      </p:grpSpPr>
      <p:sp>
        <p:nvSpPr>
          <p:cNvPr id="93" name="Google Shape;93;p20"/>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2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5"/>
        <p:cNvGrpSpPr/>
        <p:nvPr/>
      </p:nvGrpSpPr>
      <p:grpSpPr>
        <a:xfrm>
          <a:off x="0" y="0"/>
          <a:ext cx="0" cy="0"/>
          <a:chOff x="0" y="0"/>
          <a:chExt cx="0" cy="0"/>
        </a:xfrm>
      </p:grpSpPr>
      <p:sp>
        <p:nvSpPr>
          <p:cNvPr id="96" name="Google Shape;96;p21"/>
          <p:cNvSpPr txBox="1">
            <a:spLocks noGrp="1"/>
          </p:cNvSpPr>
          <p:nvPr>
            <p:ph type="title"/>
          </p:nvPr>
        </p:nvSpPr>
        <p:spPr>
          <a:xfrm>
            <a:off x="457200" y="204788"/>
            <a:ext cx="3008313" cy="871537"/>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7" name="Google Shape;97;p21"/>
          <p:cNvSpPr txBox="1">
            <a:spLocks noGrp="1"/>
          </p:cNvSpPr>
          <p:nvPr>
            <p:ph type="body" idx="1"/>
          </p:nvPr>
        </p:nvSpPr>
        <p:spPr>
          <a:xfrm>
            <a:off x="3575050" y="204788"/>
            <a:ext cx="5111750" cy="4389835"/>
          </a:xfrm>
          <a:prstGeom prst="rect">
            <a:avLst/>
          </a:prstGeom>
          <a:noFill/>
          <a:ln>
            <a:noFill/>
          </a:ln>
        </p:spPr>
        <p:txBody>
          <a:bodyPr spcFirstLastPara="1" wrap="square" lIns="92075" tIns="46025" rIns="92075" bIns="46025" anchor="t" anchorCtr="0">
            <a:noAutofit/>
          </a:bodyPr>
          <a:lstStyle>
            <a:lvl1pPr marL="457200" lvl="0" indent="-431800" algn="l">
              <a:spcBef>
                <a:spcPts val="640"/>
              </a:spcBef>
              <a:spcAft>
                <a:spcPts val="0"/>
              </a:spcAft>
              <a:buClr>
                <a:schemeClr val="dk1"/>
              </a:buClr>
              <a:buSzPts val="3200"/>
              <a:buFont typeface="Times New Roman"/>
              <a:buChar char="•"/>
              <a:defRPr sz="3200"/>
            </a:lvl1pPr>
            <a:lvl2pPr marL="914400" lvl="1" indent="-406400" algn="l">
              <a:spcBef>
                <a:spcPts val="560"/>
              </a:spcBef>
              <a:spcAft>
                <a:spcPts val="0"/>
              </a:spcAft>
              <a:buClr>
                <a:schemeClr val="dk1"/>
              </a:buClr>
              <a:buSzPts val="2800"/>
              <a:buFont typeface="Times New Roman"/>
              <a:buChar char="–"/>
              <a:defRPr sz="2800"/>
            </a:lvl2pPr>
            <a:lvl3pPr marL="1371600" lvl="2" indent="-381000" algn="l">
              <a:spcBef>
                <a:spcPts val="480"/>
              </a:spcBef>
              <a:spcAft>
                <a:spcPts val="0"/>
              </a:spcAft>
              <a:buClr>
                <a:schemeClr val="dk1"/>
              </a:buClr>
              <a:buSzPts val="2400"/>
              <a:buFont typeface="Times New Roman"/>
              <a:buChar char="•"/>
              <a:defRPr sz="2400"/>
            </a:lvl3pPr>
            <a:lvl4pPr marL="1828800" lvl="3" indent="-355600" algn="l">
              <a:spcBef>
                <a:spcPts val="400"/>
              </a:spcBef>
              <a:spcAft>
                <a:spcPts val="0"/>
              </a:spcAft>
              <a:buClr>
                <a:schemeClr val="dk1"/>
              </a:buClr>
              <a:buSzPts val="2000"/>
              <a:buFont typeface="Times New Roman"/>
              <a:buChar char="–"/>
              <a:defRPr sz="2000"/>
            </a:lvl4pPr>
            <a:lvl5pPr marL="2286000" lvl="4" indent="-355600" algn="l">
              <a:spcBef>
                <a:spcPts val="400"/>
              </a:spcBef>
              <a:spcAft>
                <a:spcPts val="0"/>
              </a:spcAft>
              <a:buClr>
                <a:schemeClr val="dk1"/>
              </a:buClr>
              <a:buSzPts val="2000"/>
              <a:buFont typeface="Times New Roman"/>
              <a:buChar char="•"/>
              <a:defRPr sz="2000"/>
            </a:lvl5pPr>
            <a:lvl6pPr marL="2743200" lvl="5" indent="-355600" algn="l">
              <a:spcBef>
                <a:spcPts val="400"/>
              </a:spcBef>
              <a:spcAft>
                <a:spcPts val="0"/>
              </a:spcAft>
              <a:buClr>
                <a:schemeClr val="dk1"/>
              </a:buClr>
              <a:buSzPts val="2000"/>
              <a:buFont typeface="Times New Roman"/>
              <a:buChar char="•"/>
              <a:defRPr sz="2000"/>
            </a:lvl6pPr>
            <a:lvl7pPr marL="3200400" lvl="6" indent="-355600" algn="l">
              <a:spcBef>
                <a:spcPts val="400"/>
              </a:spcBef>
              <a:spcAft>
                <a:spcPts val="0"/>
              </a:spcAft>
              <a:buClr>
                <a:schemeClr val="dk1"/>
              </a:buClr>
              <a:buSzPts val="2000"/>
              <a:buFont typeface="Times New Roman"/>
              <a:buChar char="•"/>
              <a:defRPr sz="2000"/>
            </a:lvl7pPr>
            <a:lvl8pPr marL="3657600" lvl="7" indent="-355600" algn="l">
              <a:spcBef>
                <a:spcPts val="400"/>
              </a:spcBef>
              <a:spcAft>
                <a:spcPts val="0"/>
              </a:spcAft>
              <a:buClr>
                <a:schemeClr val="dk1"/>
              </a:buClr>
              <a:buSzPts val="2000"/>
              <a:buFont typeface="Times New Roman"/>
              <a:buChar char="•"/>
              <a:defRPr sz="2000"/>
            </a:lvl8pPr>
            <a:lvl9pPr marL="4114800" lvl="8" indent="-355600" algn="l">
              <a:spcBef>
                <a:spcPts val="400"/>
              </a:spcBef>
              <a:spcAft>
                <a:spcPts val="0"/>
              </a:spcAft>
              <a:buClr>
                <a:schemeClr val="dk1"/>
              </a:buClr>
              <a:buSzPts val="2000"/>
              <a:buFont typeface="Times New Roman"/>
              <a:buChar char="•"/>
              <a:defRPr sz="2000"/>
            </a:lvl9pPr>
          </a:lstStyle>
          <a:p>
            <a:endParaRPr/>
          </a:p>
        </p:txBody>
      </p:sp>
      <p:sp>
        <p:nvSpPr>
          <p:cNvPr id="98" name="Google Shape;98;p21"/>
          <p:cNvSpPr txBox="1">
            <a:spLocks noGrp="1"/>
          </p:cNvSpPr>
          <p:nvPr>
            <p:ph type="body" idx="2"/>
          </p:nvPr>
        </p:nvSpPr>
        <p:spPr>
          <a:xfrm>
            <a:off x="457200" y="1076325"/>
            <a:ext cx="3008313" cy="3518297"/>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99" name="Google Shape;99;p21"/>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2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1"/>
        <p:cNvGrpSpPr/>
        <p:nvPr/>
      </p:nvGrpSpPr>
      <p:grpSpPr>
        <a:xfrm>
          <a:off x="0" y="0"/>
          <a:ext cx="0" cy="0"/>
          <a:chOff x="0" y="0"/>
          <a:chExt cx="0" cy="0"/>
        </a:xfrm>
      </p:grpSpPr>
      <p:sp>
        <p:nvSpPr>
          <p:cNvPr id="102" name="Google Shape;102;p22"/>
          <p:cNvSpPr txBox="1">
            <a:spLocks noGrp="1"/>
          </p:cNvSpPr>
          <p:nvPr>
            <p:ph type="title"/>
          </p:nvPr>
        </p:nvSpPr>
        <p:spPr>
          <a:xfrm>
            <a:off x="1792288" y="3600450"/>
            <a:ext cx="5486400" cy="425053"/>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3" name="Google Shape;103;p22"/>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04" name="Google Shape;104;p22"/>
          <p:cNvSpPr txBox="1">
            <a:spLocks noGrp="1"/>
          </p:cNvSpPr>
          <p:nvPr>
            <p:ph type="body" idx="1"/>
          </p:nvPr>
        </p:nvSpPr>
        <p:spPr>
          <a:xfrm>
            <a:off x="1792288" y="4025503"/>
            <a:ext cx="5486400" cy="603646"/>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105" name="Google Shape;105;p22"/>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2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7"/>
        <p:cNvGrpSpPr/>
        <p:nvPr/>
      </p:nvGrpSpPr>
      <p:grpSpPr>
        <a:xfrm>
          <a:off x="0" y="0"/>
          <a:ext cx="0" cy="0"/>
          <a:chOff x="0" y="0"/>
          <a:chExt cx="0" cy="0"/>
        </a:xfrm>
      </p:grpSpPr>
      <p:sp>
        <p:nvSpPr>
          <p:cNvPr id="108" name="Google Shape;108;p2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9" name="Google Shape;109;p23"/>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0" name="Google Shape;110;p23"/>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2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2"/>
        <p:cNvGrpSpPr/>
        <p:nvPr/>
      </p:nvGrpSpPr>
      <p:grpSpPr>
        <a:xfrm>
          <a:off x="0" y="0"/>
          <a:ext cx="0" cy="0"/>
          <a:chOff x="0" y="0"/>
          <a:chExt cx="0" cy="0"/>
        </a:xfrm>
      </p:grpSpPr>
      <p:sp>
        <p:nvSpPr>
          <p:cNvPr id="113" name="Google Shape;113;p24"/>
          <p:cNvSpPr txBox="1">
            <a:spLocks noGrp="1"/>
          </p:cNvSpPr>
          <p:nvPr>
            <p:ph type="title"/>
          </p:nvPr>
        </p:nvSpPr>
        <p:spPr>
          <a:xfrm rot="5400000">
            <a:off x="5457825" y="1571625"/>
            <a:ext cx="4057650" cy="1943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4" name="Google Shape;114;p24"/>
          <p:cNvSpPr txBox="1">
            <a:spLocks noGrp="1"/>
          </p:cNvSpPr>
          <p:nvPr>
            <p:ph type="body" idx="1"/>
          </p:nvPr>
        </p:nvSpPr>
        <p:spPr>
          <a:xfrm rot="5400000">
            <a:off x="1495425" y="-295275"/>
            <a:ext cx="4057650" cy="56769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5" name="Google Shape;115;p24"/>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2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52" name="Google Shape;52;p13"/>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53" name="Google Shape;53;p13"/>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800" b="1"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54" name="Google Shape;54;p1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55" name="Google Shape;55;p13"/>
          <p:cNvSpPr/>
          <p:nvPr/>
        </p:nvSpPr>
        <p:spPr>
          <a:xfrm>
            <a:off x="5129148" y="248260"/>
            <a:ext cx="3283015" cy="207749"/>
          </a:xfrm>
          <a:prstGeom prst="rect">
            <a:avLst/>
          </a:prstGeom>
          <a:noFill/>
          <a:ln>
            <a:noFill/>
          </a:ln>
        </p:spPr>
        <p:txBody>
          <a:bodyPr spcFirstLastPara="1" wrap="square" lIns="0" tIns="0" rIns="0" bIns="0" anchor="b" anchorCtr="0">
            <a:noAutofit/>
          </a:bodyPr>
          <a:lstStyle/>
          <a:p>
            <a:pPr marL="457200" marR="0" lvl="4" indent="0" algn="r" rtl="0">
              <a:spcBef>
                <a:spcPts val="0"/>
              </a:spcBef>
              <a:spcAft>
                <a:spcPts val="0"/>
              </a:spcAft>
              <a:buNone/>
            </a:pPr>
            <a:r>
              <a:rPr lang="en" sz="1800" b="1" i="0" u="none" strike="noStrike" cap="none">
                <a:solidFill>
                  <a:schemeClr val="dk1"/>
                </a:solidFill>
                <a:latin typeface="Times New Roman"/>
                <a:ea typeface="Times New Roman"/>
                <a:cs typeface="Times New Roman"/>
                <a:sym typeface="Times New Roman"/>
              </a:rPr>
              <a:t>doc.: IEEE 802.11-20/0363r</a:t>
            </a:r>
            <a:r>
              <a:rPr lang="en" sz="1800" b="1">
                <a:solidFill>
                  <a:schemeClr val="dk1"/>
                </a:solidFill>
                <a:latin typeface="Times New Roman"/>
                <a:ea typeface="Times New Roman"/>
                <a:cs typeface="Times New Roman"/>
                <a:sym typeface="Times New Roman"/>
              </a:rPr>
              <a:t>3</a:t>
            </a:r>
            <a:endParaRPr sz="1800" b="1" i="0" u="none" strike="noStrike" cap="none">
              <a:solidFill>
                <a:schemeClr val="dk1"/>
              </a:solidFill>
              <a:latin typeface="Times New Roman"/>
              <a:ea typeface="Times New Roman"/>
              <a:cs typeface="Times New Roman"/>
              <a:sym typeface="Times New Roman"/>
            </a:endParaRPr>
          </a:p>
        </p:txBody>
      </p:sp>
      <p:cxnSp>
        <p:nvCxnSpPr>
          <p:cNvPr id="56" name="Google Shape;56;p13"/>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57" name="Google Shape;57;p13"/>
          <p:cNvSpPr/>
          <p:nvPr/>
        </p:nvSpPr>
        <p:spPr>
          <a:xfrm>
            <a:off x="685800" y="4856560"/>
            <a:ext cx="718145" cy="1385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Submission</a:t>
            </a:r>
            <a:endParaRPr/>
          </a:p>
        </p:txBody>
      </p:sp>
      <p:cxnSp>
        <p:nvCxnSpPr>
          <p:cNvPr id="58" name="Google Shape;58;p13"/>
          <p:cNvCxnSpPr/>
          <p:nvPr/>
        </p:nvCxnSpPr>
        <p:spPr>
          <a:xfrm>
            <a:off x="685813" y="4820875"/>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indhu.verma@Broadcom.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mailto:Vinko.erceg@Broadcom.com" TargetMode="External"/><Relationship Id="rId5" Type="http://schemas.openxmlformats.org/officeDocument/2006/relationships/hyperlink" Target="mailto:matthew.fischer@broadcom.com" TargetMode="External"/><Relationship Id="rId4" Type="http://schemas.openxmlformats.org/officeDocument/2006/relationships/hyperlink" Target="mailto:hubhodeep.adhikari@broadcom.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SzPts val="1200"/>
              <a:buFont typeface="Times New Roman"/>
              <a:buNone/>
            </a:pPr>
            <a:r>
              <a:rPr lang="en"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26" name="Google Shape;126;p2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dirty="0"/>
              <a:t>Proposals On Unused Bandwidth Utilizations</a:t>
            </a:r>
            <a:endParaRPr dirty="0"/>
          </a:p>
        </p:txBody>
      </p:sp>
      <p:sp>
        <p:nvSpPr>
          <p:cNvPr id="127" name="Google Shape;127;p25"/>
          <p:cNvSpPr txBox="1">
            <a:spLocks noGrp="1"/>
          </p:cNvSpPr>
          <p:nvPr>
            <p:ph type="body" idx="1"/>
          </p:nvPr>
        </p:nvSpPr>
        <p:spPr>
          <a:xfrm>
            <a:off x="685799" y="1478527"/>
            <a:ext cx="7772400" cy="285750"/>
          </a:xfrm>
          <a:prstGeom prst="rect">
            <a:avLst/>
          </a:prstGeom>
          <a:noFill/>
          <a:ln>
            <a:noFill/>
          </a:ln>
        </p:spPr>
        <p:txBody>
          <a:bodyPr spcFirstLastPara="1" wrap="square" lIns="92075" tIns="46025" rIns="92075" bIns="46025" anchor="t" anchorCtr="0">
            <a:noAutofit/>
          </a:bodyPr>
          <a:lstStyle/>
          <a:p>
            <a:pPr marL="342900" lvl="0" indent="-342900" algn="ctr" rtl="0">
              <a:spcBef>
                <a:spcPts val="0"/>
              </a:spcBef>
              <a:spcAft>
                <a:spcPts val="0"/>
              </a:spcAft>
              <a:buClr>
                <a:schemeClr val="dk1"/>
              </a:buClr>
              <a:buSzPts val="2000"/>
              <a:buFont typeface="Times New Roman"/>
              <a:buNone/>
            </a:pPr>
            <a:r>
              <a:rPr lang="en" sz="2000" dirty="0"/>
              <a:t>Date:</a:t>
            </a:r>
            <a:r>
              <a:rPr lang="en" sz="2000" b="0" dirty="0"/>
              <a:t> </a:t>
            </a:r>
            <a:r>
              <a:rPr lang="en" sz="2000" b="0" dirty="0" smtClean="0"/>
              <a:t>2020-08-26</a:t>
            </a:r>
            <a:endParaRPr sz="2000" b="0" dirty="0"/>
          </a:p>
        </p:txBody>
      </p:sp>
      <p:sp>
        <p:nvSpPr>
          <p:cNvPr id="128" name="Google Shape;128;p25"/>
          <p:cNvSpPr/>
          <p:nvPr/>
        </p:nvSpPr>
        <p:spPr>
          <a:xfrm>
            <a:off x="495300" y="1764277"/>
            <a:ext cx="1447800" cy="285750"/>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chemeClr val="dk1"/>
              </a:buClr>
              <a:buSzPts val="2000"/>
              <a:buFont typeface="Times New Roman"/>
              <a:buNone/>
            </a:pPr>
            <a:r>
              <a:rPr lang="en" sz="2000" b="1" i="0" u="none" strike="noStrike" cap="none">
                <a:solidFill>
                  <a:schemeClr val="dk1"/>
                </a:solidFill>
                <a:latin typeface="Times New Roman"/>
                <a:ea typeface="Times New Roman"/>
                <a:cs typeface="Times New Roman"/>
                <a:sym typeface="Times New Roman"/>
              </a:rPr>
              <a:t>Authors:</a:t>
            </a:r>
            <a:endParaRPr sz="2000" b="0" i="0" u="none" strike="noStrike" cap="none">
              <a:solidFill>
                <a:schemeClr val="dk1"/>
              </a:solidFill>
              <a:latin typeface="Times New Roman"/>
              <a:ea typeface="Times New Roman"/>
              <a:cs typeface="Times New Roman"/>
              <a:sym typeface="Times New Roman"/>
            </a:endParaRPr>
          </a:p>
        </p:txBody>
      </p:sp>
      <p:graphicFrame>
        <p:nvGraphicFramePr>
          <p:cNvPr id="129" name="Google Shape;129;p25"/>
          <p:cNvGraphicFramePr/>
          <p:nvPr>
            <p:extLst>
              <p:ext uri="{D42A27DB-BD31-4B8C-83A1-F6EECF244321}">
                <p14:modId xmlns:p14="http://schemas.microsoft.com/office/powerpoint/2010/main" val="3920027963"/>
              </p:ext>
            </p:extLst>
          </p:nvPr>
        </p:nvGraphicFramePr>
        <p:xfrm>
          <a:off x="356838" y="2249040"/>
          <a:ext cx="8452626" cy="2086145"/>
        </p:xfrm>
        <a:graphic>
          <a:graphicData uri="http://schemas.openxmlformats.org/drawingml/2006/table">
            <a:tbl>
              <a:tblPr firstRow="1" bandRow="1">
                <a:noFill/>
                <a:tableStyleId>{0DC26372-C986-4C43-A121-C9C8A44CA076}</a:tableStyleId>
              </a:tblPr>
              <a:tblGrid>
                <a:gridCol w="2011608">
                  <a:extLst>
                    <a:ext uri="{9D8B030D-6E8A-4147-A177-3AD203B41FA5}">
                      <a16:colId xmlns:a16="http://schemas.microsoft.com/office/drawing/2014/main" val="20000"/>
                    </a:ext>
                  </a:extLst>
                </a:gridCol>
                <a:gridCol w="928004">
                  <a:extLst>
                    <a:ext uri="{9D8B030D-6E8A-4147-A177-3AD203B41FA5}">
                      <a16:colId xmlns:a16="http://schemas.microsoft.com/office/drawing/2014/main" val="20001"/>
                    </a:ext>
                  </a:extLst>
                </a:gridCol>
                <a:gridCol w="2467268">
                  <a:extLst>
                    <a:ext uri="{9D8B030D-6E8A-4147-A177-3AD203B41FA5}">
                      <a16:colId xmlns:a16="http://schemas.microsoft.com/office/drawing/2014/main" val="20002"/>
                    </a:ext>
                  </a:extLst>
                </a:gridCol>
                <a:gridCol w="668614">
                  <a:extLst>
                    <a:ext uri="{9D8B030D-6E8A-4147-A177-3AD203B41FA5}">
                      <a16:colId xmlns:a16="http://schemas.microsoft.com/office/drawing/2014/main" val="20003"/>
                    </a:ext>
                  </a:extLst>
                </a:gridCol>
                <a:gridCol w="2377132">
                  <a:extLst>
                    <a:ext uri="{9D8B030D-6E8A-4147-A177-3AD203B41FA5}">
                      <a16:colId xmlns:a16="http://schemas.microsoft.com/office/drawing/2014/main" val="20004"/>
                    </a:ext>
                  </a:extLst>
                </a:gridCol>
              </a:tblGrid>
              <a:tr h="333425">
                <a:tc>
                  <a:txBody>
                    <a:bodyPr/>
                    <a:lstStyle/>
                    <a:p>
                      <a:pPr marL="0" marR="0" lvl="0" indent="0" algn="ctr" rtl="0">
                        <a:spcBef>
                          <a:spcPts val="0"/>
                        </a:spcBef>
                        <a:spcAft>
                          <a:spcPts val="0"/>
                        </a:spcAft>
                        <a:buNone/>
                      </a:pPr>
                      <a:r>
                        <a:rPr lang="en" sz="900" u="none" strike="noStrike" cap="none" dirty="0">
                          <a:solidFill>
                            <a:schemeClr val="dk1"/>
                          </a:solidFill>
                        </a:rPr>
                        <a:t>Name</a:t>
                      </a:r>
                      <a:endParaRPr sz="1100" dirty="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ctr" rtl="0">
                        <a:spcBef>
                          <a:spcPts val="0"/>
                        </a:spcBef>
                        <a:spcAft>
                          <a:spcPts val="0"/>
                        </a:spcAft>
                        <a:buNone/>
                      </a:pPr>
                      <a:r>
                        <a:rPr lang="en" sz="900" u="none" strike="noStrike" cap="none">
                          <a:solidFill>
                            <a:schemeClr val="dk1"/>
                          </a:solidFill>
                        </a:rPr>
                        <a:t>Affiliations</a:t>
                      </a:r>
                      <a:endParaRPr sz="11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ctr" rtl="0">
                        <a:spcBef>
                          <a:spcPts val="0"/>
                        </a:spcBef>
                        <a:spcAft>
                          <a:spcPts val="0"/>
                        </a:spcAft>
                        <a:buNone/>
                      </a:pPr>
                      <a:r>
                        <a:rPr lang="en" sz="900" u="none" strike="noStrike" cap="none">
                          <a:solidFill>
                            <a:schemeClr val="dk1"/>
                          </a:solidFill>
                        </a:rPr>
                        <a:t>Address</a:t>
                      </a:r>
                      <a:endParaRPr sz="11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ctr" rtl="0">
                        <a:spcBef>
                          <a:spcPts val="0"/>
                        </a:spcBef>
                        <a:spcAft>
                          <a:spcPts val="0"/>
                        </a:spcAft>
                        <a:buNone/>
                      </a:pPr>
                      <a:r>
                        <a:rPr lang="en" sz="900" u="none" strike="noStrike" cap="none">
                          <a:solidFill>
                            <a:schemeClr val="dk1"/>
                          </a:solidFill>
                        </a:rPr>
                        <a:t>Phone</a:t>
                      </a:r>
                      <a:endParaRPr sz="11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ctr" rtl="0">
                        <a:spcBef>
                          <a:spcPts val="0"/>
                        </a:spcBef>
                        <a:spcAft>
                          <a:spcPts val="0"/>
                        </a:spcAft>
                        <a:buNone/>
                      </a:pPr>
                      <a:r>
                        <a:rPr lang="en" sz="900" u="none" strike="noStrike" cap="none">
                          <a:solidFill>
                            <a:schemeClr val="dk1"/>
                          </a:solidFill>
                        </a:rPr>
                        <a:t>Email</a:t>
                      </a:r>
                      <a:endParaRPr sz="11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extLst>
                  <a:ext uri="{0D108BD9-81ED-4DB2-BD59-A6C34878D82A}">
                    <a16:rowId xmlns:a16="http://schemas.microsoft.com/office/drawing/2014/main" val="10000"/>
                  </a:ext>
                </a:extLst>
              </a:tr>
              <a:tr h="149900">
                <a:tc>
                  <a:txBody>
                    <a:bodyPr/>
                    <a:lstStyle/>
                    <a:p>
                      <a:pPr marL="0" marR="0" lvl="0" indent="0" algn="ctr" rtl="0">
                        <a:lnSpc>
                          <a:spcPct val="100000"/>
                        </a:lnSpc>
                        <a:spcBef>
                          <a:spcPts val="0"/>
                        </a:spcBef>
                        <a:spcAft>
                          <a:spcPts val="0"/>
                        </a:spcAft>
                        <a:buClr>
                          <a:schemeClr val="dk1"/>
                        </a:buClr>
                        <a:buSzPts val="800"/>
                        <a:buFont typeface="Times New Roman"/>
                        <a:buNone/>
                      </a:pPr>
                      <a:r>
                        <a:rPr lang="en" sz="1100" u="none" strike="noStrike" cap="none" dirty="0"/>
                        <a:t>Sindhu Verma</a:t>
                      </a:r>
                      <a:endParaRPr sz="1100" u="none" strike="noStrike" cap="none" dirty="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rowSpan="4">
                  <a:txBody>
                    <a:bodyPr/>
                    <a:lstStyle/>
                    <a:p>
                      <a:pPr marL="0" marR="0" lvl="0" indent="0" algn="ctr" rtl="0">
                        <a:spcBef>
                          <a:spcPts val="0"/>
                        </a:spcBef>
                        <a:spcAft>
                          <a:spcPts val="0"/>
                        </a:spcAft>
                        <a:buNone/>
                      </a:pPr>
                      <a:r>
                        <a:rPr lang="en" sz="1100" u="none" strike="noStrike" cap="none" dirty="0"/>
                        <a:t>Broadcom</a:t>
                      </a:r>
                      <a:endParaRPr sz="1100" u="none" strike="noStrike" cap="none" dirty="0"/>
                    </a:p>
                  </a:txBody>
                  <a:tcPr marL="91450" marR="91450" marT="34300" marB="34300" anchor="ctr">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rowSpan="2">
                  <a:txBody>
                    <a:bodyPr/>
                    <a:lstStyle/>
                    <a:p>
                      <a:pPr marL="0" lvl="0" indent="0" algn="l" rtl="0">
                        <a:spcBef>
                          <a:spcPts val="0"/>
                        </a:spcBef>
                        <a:spcAft>
                          <a:spcPts val="0"/>
                        </a:spcAft>
                        <a:buNone/>
                      </a:pPr>
                      <a:r>
                        <a:rPr lang="en" sz="1100">
                          <a:solidFill>
                            <a:schemeClr val="dk1"/>
                          </a:solidFill>
                          <a:latin typeface="Times New Roman"/>
                          <a:ea typeface="Times New Roman"/>
                          <a:cs typeface="Times New Roman"/>
                          <a:sym typeface="Times New Roman"/>
                        </a:rPr>
                        <a:t>S1, Wipro Electronic City SEZ,</a:t>
                      </a:r>
                      <a:r>
                        <a:rPr lang="en" sz="1100"/>
                        <a:t> </a:t>
                      </a:r>
                      <a:r>
                        <a:rPr lang="en" sz="1100">
                          <a:solidFill>
                            <a:schemeClr val="dk1"/>
                          </a:solidFill>
                          <a:latin typeface="Times New Roman"/>
                          <a:ea typeface="Times New Roman"/>
                          <a:cs typeface="Times New Roman"/>
                          <a:sym typeface="Times New Roman"/>
                        </a:rPr>
                        <a:t>Bangalore, 560100</a:t>
                      </a:r>
                      <a:endParaRPr sz="1100">
                        <a:solidFill>
                          <a:schemeClr val="dk1"/>
                        </a:solidFill>
                        <a:latin typeface="Times New Roman"/>
                        <a:ea typeface="Times New Roman"/>
                        <a:cs typeface="Times New Roman"/>
                        <a:sym typeface="Times New Roman"/>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ctr" rtl="0">
                        <a:spcBef>
                          <a:spcPts val="0"/>
                        </a:spcBef>
                        <a:spcAft>
                          <a:spcPts val="0"/>
                        </a:spcAft>
                        <a:buNone/>
                      </a:pPr>
                      <a:endParaRPr sz="1100" u="none" strike="noStrike" cap="none">
                        <a:solidFill>
                          <a:schemeClr val="dk1"/>
                        </a:solidFill>
                        <a:latin typeface="Times New Roman"/>
                        <a:ea typeface="Times New Roman"/>
                        <a:cs typeface="Times New Roman"/>
                        <a:sym typeface="Times New Roman"/>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l" rtl="0">
                        <a:spcBef>
                          <a:spcPts val="0"/>
                        </a:spcBef>
                        <a:spcAft>
                          <a:spcPts val="0"/>
                        </a:spcAft>
                        <a:buNone/>
                      </a:pPr>
                      <a:r>
                        <a:rPr lang="en" sz="1100" u="sng">
                          <a:solidFill>
                            <a:schemeClr val="hlink"/>
                          </a:solidFill>
                          <a:hlinkClick r:id="rId3"/>
                        </a:rPr>
                        <a:t>s</a:t>
                      </a:r>
                      <a:r>
                        <a:rPr lang="en" sz="1100" u="sng" strike="noStrike" cap="none">
                          <a:solidFill>
                            <a:schemeClr val="hlink"/>
                          </a:solidFill>
                          <a:hlinkClick r:id="rId3"/>
                        </a:rPr>
                        <a:t>ndhu.verma@</a:t>
                      </a:r>
                      <a:r>
                        <a:rPr lang="en" sz="1100" u="sng">
                          <a:solidFill>
                            <a:schemeClr val="hlink"/>
                          </a:solidFill>
                          <a:hlinkClick r:id="rId3"/>
                        </a:rPr>
                        <a:t>b</a:t>
                      </a:r>
                      <a:r>
                        <a:rPr lang="en" sz="1100" u="sng" strike="noStrike" cap="none">
                          <a:solidFill>
                            <a:schemeClr val="hlink"/>
                          </a:solidFill>
                          <a:hlinkClick r:id="rId3"/>
                        </a:rPr>
                        <a:t>roadcom.com</a:t>
                      </a:r>
                      <a:endParaRPr sz="1100" u="none" strike="noStrike" cap="none"/>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extLst>
                  <a:ext uri="{0D108BD9-81ED-4DB2-BD59-A6C34878D82A}">
                    <a16:rowId xmlns:a16="http://schemas.microsoft.com/office/drawing/2014/main" val="10001"/>
                  </a:ext>
                </a:extLst>
              </a:tr>
              <a:tr h="169184">
                <a:tc>
                  <a:txBody>
                    <a:bodyPr/>
                    <a:lstStyle/>
                    <a:p>
                      <a:pPr marL="0" marR="0" lvl="0" indent="0" algn="ctr" rtl="0">
                        <a:lnSpc>
                          <a:spcPct val="100000"/>
                        </a:lnSpc>
                        <a:spcBef>
                          <a:spcPts val="0"/>
                        </a:spcBef>
                        <a:spcAft>
                          <a:spcPts val="0"/>
                        </a:spcAft>
                        <a:buClr>
                          <a:schemeClr val="dk1"/>
                        </a:buClr>
                        <a:buSzPts val="800"/>
                        <a:buFont typeface="Times New Roman"/>
                        <a:buNone/>
                      </a:pPr>
                      <a:r>
                        <a:rPr lang="en" sz="1100" u="none" strike="noStrike" cap="none" dirty="0"/>
                        <a:t>Shubhodeep Adhikari</a:t>
                      </a:r>
                      <a:endParaRPr sz="1100" u="none" strike="noStrike" cap="none" dirty="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vMerge="1">
                  <a:txBody>
                    <a:bodyPr/>
                    <a:lstStyle/>
                    <a:p>
                      <a:endParaRPr lang="en-US"/>
                    </a:p>
                  </a:txBody>
                  <a:tcPr/>
                </a:tc>
                <a:tc vMerge="1">
                  <a:txBody>
                    <a:bodyPr/>
                    <a:lstStyle/>
                    <a:p>
                      <a:endParaRPr lang="en-US"/>
                    </a:p>
                  </a:txBody>
                  <a:tcPr/>
                </a:tc>
                <a:tc>
                  <a:txBody>
                    <a:bodyPr/>
                    <a:lstStyle/>
                    <a:p>
                      <a:pPr marL="0" marR="0" lvl="0" indent="0" algn="l" rtl="0">
                        <a:spcBef>
                          <a:spcPts val="0"/>
                        </a:spcBef>
                        <a:spcAft>
                          <a:spcPts val="0"/>
                        </a:spcAft>
                        <a:buNone/>
                      </a:pPr>
                      <a:endParaRPr sz="11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l" rtl="0">
                        <a:spcBef>
                          <a:spcPts val="0"/>
                        </a:spcBef>
                        <a:spcAft>
                          <a:spcPts val="0"/>
                        </a:spcAft>
                        <a:buNone/>
                      </a:pPr>
                      <a:r>
                        <a:rPr lang="en" sz="1100" b="0" i="0" u="sng" strike="noStrike" cap="none" dirty="0">
                          <a:solidFill>
                            <a:schemeClr val="hlink"/>
                          </a:solidFill>
                          <a:latin typeface="Times New Roman"/>
                          <a:ea typeface="Times New Roman"/>
                          <a:cs typeface="Times New Roman"/>
                          <a:sym typeface="Arial"/>
                        </a:rPr>
                        <a:t>s</a:t>
                      </a:r>
                      <a:r>
                        <a:rPr lang="en" sz="1100" b="0" i="0" u="sng" strike="noStrike" cap="none" dirty="0">
                          <a:solidFill>
                            <a:schemeClr val="hlink"/>
                          </a:solidFill>
                          <a:latin typeface="Times New Roman"/>
                          <a:ea typeface="Times New Roman"/>
                          <a:cs typeface="Times New Roman"/>
                          <a:sym typeface="Arial"/>
                          <a:hlinkClick r:id="rId4"/>
                        </a:rPr>
                        <a:t>hubhodeep.adhikari@broadcom.com</a:t>
                      </a:r>
                      <a:endParaRPr sz="1100" b="0" i="0" u="sng" strike="noStrike" cap="none" dirty="0">
                        <a:solidFill>
                          <a:schemeClr val="hlink"/>
                        </a:solidFill>
                        <a:latin typeface="Times New Roman"/>
                        <a:ea typeface="Times New Roman"/>
                        <a:cs typeface="Times New Roman"/>
                        <a:sym typeface="Arial"/>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extLst>
                  <a:ext uri="{0D108BD9-81ED-4DB2-BD59-A6C34878D82A}">
                    <a16:rowId xmlns:a16="http://schemas.microsoft.com/office/drawing/2014/main" val="10002"/>
                  </a:ext>
                </a:extLst>
              </a:tr>
              <a:tr h="403880">
                <a:tc>
                  <a:txBody>
                    <a:bodyPr/>
                    <a:lstStyle/>
                    <a:p>
                      <a:pPr marL="0" lvl="0" indent="0" algn="ctr" rtl="0">
                        <a:spcBef>
                          <a:spcPts val="0"/>
                        </a:spcBef>
                        <a:spcAft>
                          <a:spcPts val="0"/>
                        </a:spcAft>
                        <a:buClr>
                          <a:schemeClr val="dk1"/>
                        </a:buClr>
                        <a:buSzPts val="800"/>
                        <a:buFont typeface="Times New Roman"/>
                        <a:buNone/>
                      </a:pPr>
                      <a:r>
                        <a:rPr lang="en" sz="1100" dirty="0"/>
                        <a:t>Matthew </a:t>
                      </a:r>
                      <a:r>
                        <a:rPr lang="en" sz="1100" dirty="0" smtClean="0"/>
                        <a:t>Fischer</a:t>
                      </a:r>
                      <a:endParaRPr sz="1100" dirty="0"/>
                    </a:p>
                  </a:txBody>
                  <a:tcPr marL="91450" marR="91450" marT="34300" marB="34300">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vMerge="1">
                  <a:txBody>
                    <a:bodyPr/>
                    <a:lstStyle/>
                    <a:p>
                      <a:endParaRPr lang="en-US"/>
                    </a:p>
                  </a:txBody>
                  <a:tcPr/>
                </a:tc>
                <a:tc>
                  <a:txBody>
                    <a:bodyPr/>
                    <a:lstStyle/>
                    <a:p>
                      <a:pPr marL="0" lvl="0" indent="0" algn="l" rtl="0">
                        <a:spcBef>
                          <a:spcPts val="0"/>
                        </a:spcBef>
                        <a:spcAft>
                          <a:spcPts val="0"/>
                        </a:spcAft>
                        <a:buClr>
                          <a:schemeClr val="dk1"/>
                        </a:buClr>
                        <a:buSzPts val="800"/>
                        <a:buFont typeface="Times New Roman"/>
                        <a:buNone/>
                      </a:pPr>
                      <a:r>
                        <a:rPr lang="en" sz="1100" dirty="0"/>
                        <a:t>250 Innovation Dr, San Jose, CA 95134</a:t>
                      </a:r>
                      <a:endParaRPr sz="1100" dirty="0"/>
                    </a:p>
                  </a:txBody>
                  <a:tcPr marL="91450" marR="91450" marT="34300" marB="34300">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l" rtl="0">
                        <a:spcBef>
                          <a:spcPts val="0"/>
                        </a:spcBef>
                        <a:spcAft>
                          <a:spcPts val="0"/>
                        </a:spcAft>
                        <a:buNone/>
                      </a:pPr>
                      <a:endParaRPr sz="1100"/>
                    </a:p>
                  </a:txBody>
                  <a:tcPr marL="91450" marR="91450" marT="34300" marB="34300">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l" rtl="0">
                        <a:spcBef>
                          <a:spcPts val="0"/>
                        </a:spcBef>
                        <a:spcAft>
                          <a:spcPts val="0"/>
                        </a:spcAft>
                        <a:buNone/>
                      </a:pPr>
                      <a:r>
                        <a:rPr lang="en" sz="1100" u="sng" dirty="0">
                          <a:solidFill>
                            <a:schemeClr val="hlink"/>
                          </a:solidFill>
                          <a:hlinkClick r:id="rId5"/>
                        </a:rPr>
                        <a:t>matthew.fischer@broadcom.com</a:t>
                      </a:r>
                      <a:r>
                        <a:rPr lang="en" dirty="0"/>
                        <a:t> </a:t>
                      </a:r>
                      <a:endParaRPr sz="1100" dirty="0"/>
                    </a:p>
                  </a:txBody>
                  <a:tcPr marL="91450" marR="91450" marT="34300" marB="34300">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extLst>
                  <a:ext uri="{0D108BD9-81ED-4DB2-BD59-A6C34878D82A}">
                    <a16:rowId xmlns:a16="http://schemas.microsoft.com/office/drawing/2014/main" val="10003"/>
                  </a:ext>
                </a:extLst>
              </a:tr>
              <a:tr h="303296">
                <a:tc>
                  <a:txBody>
                    <a:bodyPr/>
                    <a:lstStyle/>
                    <a:p>
                      <a:pPr marL="0" lvl="0" indent="0" algn="ctr" rtl="0">
                        <a:spcBef>
                          <a:spcPts val="0"/>
                        </a:spcBef>
                        <a:spcAft>
                          <a:spcPts val="0"/>
                        </a:spcAft>
                        <a:buClr>
                          <a:schemeClr val="dk1"/>
                        </a:buClr>
                        <a:buSzPts val="800"/>
                        <a:buFont typeface="Times New Roman"/>
                        <a:buNone/>
                      </a:pPr>
                      <a:r>
                        <a:rPr lang="en" sz="1100" dirty="0"/>
                        <a:t>Vinko Erceg</a:t>
                      </a:r>
                      <a:endParaRPr sz="1100" dirty="0"/>
                    </a:p>
                    <a:p>
                      <a:pPr marL="0" marR="0" lvl="0" indent="0" algn="ctr" rtl="0">
                        <a:lnSpc>
                          <a:spcPct val="100000"/>
                        </a:lnSpc>
                        <a:spcBef>
                          <a:spcPts val="0"/>
                        </a:spcBef>
                        <a:spcAft>
                          <a:spcPts val="0"/>
                        </a:spcAft>
                        <a:buClr>
                          <a:schemeClr val="dk1"/>
                        </a:buClr>
                        <a:buSzPts val="800"/>
                        <a:buFont typeface="Times New Roman"/>
                        <a:buNone/>
                      </a:pPr>
                      <a:endParaRPr sz="1100" dirty="0"/>
                    </a:p>
                  </a:txBody>
                  <a:tcPr marL="91450" marR="91450" marT="34300" marB="34300">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vMerge="1">
                  <a:txBody>
                    <a:bodyPr/>
                    <a:lstStyle/>
                    <a:p>
                      <a:endParaRPr lang="en-US"/>
                    </a:p>
                  </a:txBody>
                  <a:tcPr/>
                </a:tc>
                <a:tc>
                  <a:txBody>
                    <a:bodyPr/>
                    <a:lstStyle/>
                    <a:p>
                      <a:pPr marL="0" marR="0" lvl="0" indent="0" algn="l" rtl="0">
                        <a:lnSpc>
                          <a:spcPct val="100000"/>
                        </a:lnSpc>
                        <a:spcBef>
                          <a:spcPts val="0"/>
                        </a:spcBef>
                        <a:spcAft>
                          <a:spcPts val="0"/>
                        </a:spcAft>
                        <a:buClr>
                          <a:schemeClr val="dk1"/>
                        </a:buClr>
                        <a:buSzPts val="800"/>
                        <a:buFont typeface="Times New Roman"/>
                        <a:buNone/>
                      </a:pPr>
                      <a:endParaRPr sz="110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endParaRPr sz="1100" dirty="0"/>
                    </a:p>
                  </a:txBody>
                  <a:tcPr marL="91450" marR="91450" marT="34300" marB="34300">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l" rtl="0">
                        <a:spcBef>
                          <a:spcPts val="0"/>
                        </a:spcBef>
                        <a:spcAft>
                          <a:spcPts val="0"/>
                        </a:spcAft>
                        <a:buNone/>
                      </a:pPr>
                      <a:endParaRPr sz="1100" dirty="0"/>
                    </a:p>
                  </a:txBody>
                  <a:tcPr marL="91450" marR="91450" marT="34300" marB="34300">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lvl="0" indent="0" algn="l" rtl="0">
                        <a:spcBef>
                          <a:spcPts val="0"/>
                        </a:spcBef>
                        <a:spcAft>
                          <a:spcPts val="0"/>
                        </a:spcAft>
                        <a:buClr>
                          <a:schemeClr val="dk1"/>
                        </a:buClr>
                        <a:buFont typeface="Arial"/>
                        <a:buNone/>
                      </a:pPr>
                      <a:r>
                        <a:rPr lang="en" sz="1100" u="sng" dirty="0">
                          <a:solidFill>
                            <a:schemeClr val="hlink"/>
                          </a:solidFill>
                          <a:hlinkClick r:id="rId6"/>
                        </a:rPr>
                        <a:t>vinko.erceg@broadcom.com</a:t>
                      </a:r>
                      <a:endParaRPr sz="1100" dirty="0"/>
                    </a:p>
                  </a:txBody>
                  <a:tcPr marL="91450" marR="91450" marT="34300" marB="34300">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extLst>
                  <a:ext uri="{0D108BD9-81ED-4DB2-BD59-A6C34878D82A}">
                    <a16:rowId xmlns:a16="http://schemas.microsoft.com/office/drawing/2014/main" val="10004"/>
                  </a:ext>
                </a:extLst>
              </a:tr>
              <a:tr h="221956">
                <a:tc>
                  <a:txBody>
                    <a:bodyPr/>
                    <a:lstStyle/>
                    <a:p>
                      <a:pPr marL="0" marR="0" lvl="0" indent="0" algn="ctr" rtl="0">
                        <a:lnSpc>
                          <a:spcPct val="100000"/>
                        </a:lnSpc>
                        <a:spcBef>
                          <a:spcPts val="0"/>
                        </a:spcBef>
                        <a:spcAft>
                          <a:spcPts val="0"/>
                        </a:spcAft>
                        <a:buClr>
                          <a:schemeClr val="dk1"/>
                        </a:buClr>
                        <a:buSzPts val="800"/>
                        <a:buFont typeface="Times New Roman"/>
                        <a:buNone/>
                      </a:pPr>
                      <a:r>
                        <a:rPr lang="en-US" sz="1100" dirty="0" smtClean="0"/>
                        <a:t>Kaiying Lu</a:t>
                      </a:r>
                      <a:endParaRPr sz="1100" dirty="0"/>
                    </a:p>
                  </a:txBody>
                  <a:tcPr marL="91450" marR="91450" marT="34300" marB="34300">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rowSpan="2">
                  <a:txBody>
                    <a:bodyPr/>
                    <a:lstStyle/>
                    <a:p>
                      <a:pPr marL="0" marR="0" lvl="0" indent="0" algn="ctr" rtl="0">
                        <a:lnSpc>
                          <a:spcPct val="100000"/>
                        </a:lnSpc>
                        <a:spcBef>
                          <a:spcPts val="0"/>
                        </a:spcBef>
                        <a:spcAft>
                          <a:spcPts val="0"/>
                        </a:spcAft>
                        <a:buClr>
                          <a:srgbClr val="000000"/>
                        </a:buClr>
                        <a:buFont typeface="Arial"/>
                        <a:buNone/>
                      </a:pPr>
                      <a:r>
                        <a:rPr lang="en-US" sz="1100" b="0" i="0" u="none" strike="noStrike" cap="none" dirty="0" err="1" smtClean="0">
                          <a:solidFill>
                            <a:schemeClr val="dk1"/>
                          </a:solidFill>
                          <a:latin typeface="Times New Roman"/>
                          <a:ea typeface="Times New Roman"/>
                          <a:cs typeface="Times New Roman"/>
                          <a:sym typeface="Arial"/>
                        </a:rPr>
                        <a:t>Mediatek</a:t>
                      </a:r>
                      <a:endParaRPr lang="en-US" sz="1100" b="0" i="0" u="none" strike="noStrike" cap="none" dirty="0">
                        <a:solidFill>
                          <a:schemeClr val="dk1"/>
                        </a:solidFill>
                        <a:latin typeface="Times New Roman"/>
                        <a:ea typeface="Times New Roman"/>
                        <a:cs typeface="Times New Roman"/>
                        <a:sym typeface="Arial"/>
                      </a:endParaRPr>
                    </a:p>
                  </a:txBody>
                  <a:tcPr marL="91450" marR="91450" marT="34300" marB="3430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l" rtl="0">
                        <a:spcBef>
                          <a:spcPts val="0"/>
                        </a:spcBef>
                        <a:spcAft>
                          <a:spcPts val="0"/>
                        </a:spcAft>
                        <a:buNone/>
                      </a:pPr>
                      <a:endParaRPr sz="1100" dirty="0"/>
                    </a:p>
                  </a:txBody>
                  <a:tcPr marL="91450" marR="91450" marT="34300" marB="34300">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l" rtl="0">
                        <a:spcBef>
                          <a:spcPts val="0"/>
                        </a:spcBef>
                        <a:spcAft>
                          <a:spcPts val="0"/>
                        </a:spcAft>
                        <a:buNone/>
                      </a:pPr>
                      <a:endParaRPr sz="1100" dirty="0"/>
                    </a:p>
                  </a:txBody>
                  <a:tcPr marL="91450" marR="91450" marT="34300" marB="34300">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l" rtl="0">
                        <a:lnSpc>
                          <a:spcPct val="100000"/>
                        </a:lnSpc>
                        <a:spcBef>
                          <a:spcPts val="0"/>
                        </a:spcBef>
                        <a:spcAft>
                          <a:spcPts val="0"/>
                        </a:spcAft>
                        <a:buClr>
                          <a:schemeClr val="dk1"/>
                        </a:buClr>
                        <a:buFont typeface="Arial"/>
                        <a:buNone/>
                      </a:pPr>
                      <a:r>
                        <a:rPr lang="en-US" sz="1100" b="0" i="0" u="sng" strike="noStrike" cap="none" dirty="0" smtClean="0">
                          <a:solidFill>
                            <a:schemeClr val="hlink"/>
                          </a:solidFill>
                          <a:latin typeface="Times New Roman"/>
                          <a:ea typeface="Times New Roman"/>
                          <a:cs typeface="Times New Roman"/>
                          <a:sym typeface="Arial"/>
                        </a:rPr>
                        <a:t>Kaiying.Lu@mediatek.com</a:t>
                      </a:r>
                      <a:endParaRPr sz="1100" b="0" i="0" u="sng" strike="noStrike" cap="none" dirty="0">
                        <a:solidFill>
                          <a:schemeClr val="hlink"/>
                        </a:solidFill>
                        <a:latin typeface="Times New Roman"/>
                        <a:ea typeface="Times New Roman"/>
                        <a:cs typeface="Times New Roman"/>
                        <a:sym typeface="Arial"/>
                      </a:endParaRPr>
                    </a:p>
                  </a:txBody>
                  <a:tcPr marL="91450" marR="91450" marT="34300" marB="34300">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extLst>
                  <a:ext uri="{0D108BD9-81ED-4DB2-BD59-A6C34878D82A}">
                    <a16:rowId xmlns:a16="http://schemas.microsoft.com/office/drawing/2014/main" val="10005"/>
                  </a:ext>
                </a:extLst>
              </a:tr>
              <a:tr h="0">
                <a:tc>
                  <a:txBody>
                    <a:bodyPr/>
                    <a:lstStyle/>
                    <a:p>
                      <a:pPr marL="0" marR="0" lvl="0" indent="0" algn="ctr" rtl="0">
                        <a:lnSpc>
                          <a:spcPct val="100000"/>
                        </a:lnSpc>
                        <a:spcBef>
                          <a:spcPts val="0"/>
                        </a:spcBef>
                        <a:spcAft>
                          <a:spcPts val="0"/>
                        </a:spcAft>
                        <a:buClr>
                          <a:schemeClr val="dk1"/>
                        </a:buClr>
                        <a:buSzPts val="800"/>
                        <a:buFont typeface="Times New Roman"/>
                        <a:buNone/>
                      </a:pPr>
                      <a:r>
                        <a:rPr lang="en-US" sz="1100" b="0" i="0" u="none" strike="noStrike" cap="none" dirty="0" smtClean="0">
                          <a:solidFill>
                            <a:schemeClr val="dk1"/>
                          </a:solidFill>
                          <a:latin typeface="Times New Roman"/>
                          <a:ea typeface="Times New Roman"/>
                          <a:cs typeface="Times New Roman"/>
                          <a:sym typeface="Arial"/>
                        </a:rPr>
                        <a:t>James Yee</a:t>
                      </a:r>
                      <a:endParaRPr sz="1100" b="0" i="0" u="none" strike="noStrike" cap="none" dirty="0">
                        <a:solidFill>
                          <a:schemeClr val="dk1"/>
                        </a:solidFill>
                        <a:latin typeface="Times New Roman"/>
                        <a:ea typeface="Times New Roman"/>
                        <a:cs typeface="Times New Roman"/>
                        <a:sym typeface="Arial"/>
                      </a:endParaRPr>
                    </a:p>
                  </a:txBody>
                  <a:tcPr marL="91450" marR="91450" marT="34300" marB="34300">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vMerge="1">
                  <a:txBody>
                    <a:bodyPr/>
                    <a:lstStyle/>
                    <a:p>
                      <a:pPr marL="0" marR="0" lvl="0" indent="0" algn="ctr" rtl="0">
                        <a:spcBef>
                          <a:spcPts val="0"/>
                        </a:spcBef>
                        <a:spcAft>
                          <a:spcPts val="0"/>
                        </a:spcAft>
                        <a:buNone/>
                      </a:pPr>
                      <a:endParaRPr sz="800" dirty="0"/>
                    </a:p>
                  </a:txBody>
                  <a:tcPr marL="91450" marR="91450" marT="34300" marB="3430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l" rtl="0">
                        <a:spcBef>
                          <a:spcPts val="0"/>
                        </a:spcBef>
                        <a:spcAft>
                          <a:spcPts val="0"/>
                        </a:spcAft>
                        <a:buNone/>
                      </a:pPr>
                      <a:endParaRPr sz="800"/>
                    </a:p>
                  </a:txBody>
                  <a:tcPr marL="91450" marR="91450" marT="34300" marB="34300">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l" rtl="0">
                        <a:spcBef>
                          <a:spcPts val="0"/>
                        </a:spcBef>
                        <a:spcAft>
                          <a:spcPts val="0"/>
                        </a:spcAft>
                        <a:buNone/>
                      </a:pPr>
                      <a:endParaRPr sz="800"/>
                    </a:p>
                  </a:txBody>
                  <a:tcPr marL="91450" marR="91450" marT="34300" marB="34300">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l" rtl="0">
                        <a:lnSpc>
                          <a:spcPct val="100000"/>
                        </a:lnSpc>
                        <a:spcBef>
                          <a:spcPts val="0"/>
                        </a:spcBef>
                        <a:spcAft>
                          <a:spcPts val="0"/>
                        </a:spcAft>
                        <a:buClr>
                          <a:schemeClr val="dk1"/>
                        </a:buClr>
                        <a:buFont typeface="Arial"/>
                        <a:buNone/>
                      </a:pPr>
                      <a:r>
                        <a:rPr lang="en-US" sz="1100" b="0" i="0" u="sng" strike="noStrike" cap="none" dirty="0" smtClean="0">
                          <a:solidFill>
                            <a:schemeClr val="hlink"/>
                          </a:solidFill>
                          <a:latin typeface="Times New Roman"/>
                          <a:ea typeface="Times New Roman"/>
                          <a:cs typeface="Times New Roman"/>
                          <a:sym typeface="Arial"/>
                        </a:rPr>
                        <a:t>james.yee@mediatek.com</a:t>
                      </a:r>
                      <a:endParaRPr sz="1100" b="0" i="0" u="sng" strike="noStrike" cap="none" dirty="0">
                        <a:solidFill>
                          <a:schemeClr val="hlink"/>
                        </a:solidFill>
                        <a:latin typeface="Times New Roman"/>
                        <a:ea typeface="Times New Roman"/>
                        <a:cs typeface="Times New Roman"/>
                        <a:sym typeface="Arial"/>
                      </a:endParaRPr>
                    </a:p>
                  </a:txBody>
                  <a:tcPr marL="91450" marR="91450" marT="34300" marB="34300">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extLst>
                  <a:ext uri="{0D108BD9-81ED-4DB2-BD59-A6C34878D82A}">
                    <a16:rowId xmlns:a16="http://schemas.microsoft.com/office/drawing/2014/main" val="10006"/>
                  </a:ext>
                </a:extLst>
              </a:tr>
            </a:tbl>
          </a:graphicData>
        </a:graphic>
      </p:graphicFrame>
      <p:sp>
        <p:nvSpPr>
          <p:cNvPr id="130" name="Google Shape;130;p25"/>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August 2020</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4"/>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Times New Roman"/>
              <a:buChar char="•"/>
            </a:pPr>
            <a:r>
              <a:rPr lang="en"/>
              <a:t>The behavior described here is specified by the ETSI harmonized standard for 5 GHz (EN 301 893)</a:t>
            </a:r>
            <a:endParaRPr/>
          </a:p>
          <a:p>
            <a:pPr marL="342900" lvl="0" indent="-342900" algn="l" rtl="0">
              <a:spcBef>
                <a:spcPts val="480"/>
              </a:spcBef>
              <a:spcAft>
                <a:spcPts val="0"/>
              </a:spcAft>
              <a:buClr>
                <a:schemeClr val="dk1"/>
              </a:buClr>
              <a:buSzPts val="2400"/>
              <a:buFont typeface="Times New Roman"/>
              <a:buChar char="•"/>
            </a:pPr>
            <a:r>
              <a:rPr lang="en"/>
              <a:t>The behavior is predicted to be copied into the ETSI rules for 6GHz</a:t>
            </a:r>
            <a:endParaRPr/>
          </a:p>
          <a:p>
            <a:pPr marL="342900" lvl="0" indent="-190500" algn="l" rtl="0">
              <a:spcBef>
                <a:spcPts val="480"/>
              </a:spcBef>
              <a:spcAft>
                <a:spcPts val="0"/>
              </a:spcAft>
              <a:buClr>
                <a:schemeClr val="dk1"/>
              </a:buClr>
              <a:buSzPts val="2400"/>
              <a:buFont typeface="Times New Roman"/>
              <a:buNone/>
            </a:pPr>
            <a:endParaRPr/>
          </a:p>
          <a:p>
            <a:pPr marL="342900" lvl="0" indent="-342900" algn="l" rtl="0">
              <a:spcBef>
                <a:spcPts val="480"/>
              </a:spcBef>
              <a:spcAft>
                <a:spcPts val="0"/>
              </a:spcAft>
              <a:buClr>
                <a:schemeClr val="dk1"/>
              </a:buClr>
              <a:buSzPts val="2400"/>
              <a:buFont typeface="Times New Roman"/>
              <a:buChar char="•"/>
            </a:pPr>
            <a:r>
              <a:rPr lang="en"/>
              <a:t>Both options are supported by LAA and NR-U.</a:t>
            </a:r>
            <a:endParaRPr/>
          </a:p>
        </p:txBody>
      </p:sp>
      <p:sp>
        <p:nvSpPr>
          <p:cNvPr id="200" name="Google Shape;200;p34"/>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August 2020</a:t>
            </a:r>
            <a:endParaRPr/>
          </a:p>
        </p:txBody>
      </p:sp>
      <p:sp>
        <p:nvSpPr>
          <p:cNvPr id="201" name="Google Shape;201;p3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10</a:t>
            </a:fld>
            <a:endParaRPr/>
          </a:p>
        </p:txBody>
      </p:sp>
      <p:sp>
        <p:nvSpPr>
          <p:cNvPr id="202" name="Google Shape;202;p34"/>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Precedence of The Access Method</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35"/>
          <p:cNvSpPr txBox="1">
            <a:spLocks noGrp="1"/>
          </p:cNvSpPr>
          <p:nvPr>
            <p:ph type="body" idx="1"/>
          </p:nvPr>
        </p:nvSpPr>
        <p:spPr>
          <a:xfrm>
            <a:off x="236650" y="1263250"/>
            <a:ext cx="8646300" cy="36597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000"/>
              <a:buFont typeface="Times New Roman"/>
              <a:buChar char="•"/>
            </a:pPr>
            <a:r>
              <a:rPr lang="en" sz="2000"/>
              <a:t>Transmissions on any non-primary channels should end at the same time as the BUSY of the primary channel, because:</a:t>
            </a:r>
            <a:endParaRPr/>
          </a:p>
          <a:p>
            <a:pPr marL="742950" lvl="1" indent="-285750" algn="l" rtl="0">
              <a:spcBef>
                <a:spcPts val="360"/>
              </a:spcBef>
              <a:spcAft>
                <a:spcPts val="0"/>
              </a:spcAft>
              <a:buClr>
                <a:schemeClr val="dk1"/>
              </a:buClr>
              <a:buSzPts val="1800"/>
              <a:buFont typeface="Times New Roman"/>
              <a:buChar char="–"/>
            </a:pPr>
            <a:r>
              <a:rPr lang="en" sz="1800"/>
              <a:t>Allows access on the primary 20 MHz channel to devices which cannot sense the primary channel while transmitting on the non-primary channel</a:t>
            </a:r>
            <a:endParaRPr/>
          </a:p>
          <a:p>
            <a:pPr marL="742950" lvl="1" indent="-285750" algn="l" rtl="0">
              <a:spcBef>
                <a:spcPts val="360"/>
              </a:spcBef>
              <a:spcAft>
                <a:spcPts val="0"/>
              </a:spcAft>
              <a:buClr>
                <a:schemeClr val="dk1"/>
              </a:buClr>
              <a:buSzPts val="1800"/>
              <a:buFont typeface="Times New Roman"/>
              <a:buChar char="–"/>
            </a:pPr>
            <a:r>
              <a:rPr lang="en" sz="1800"/>
              <a:t>Allows fair access to devices that only perform Full CCA on the primary 20 MHz channel, by making wider bandwidths available to them</a:t>
            </a:r>
            <a:endParaRPr sz="1800"/>
          </a:p>
          <a:p>
            <a:pPr marL="742950" lvl="1" indent="-285750" algn="l" rtl="0">
              <a:spcBef>
                <a:spcPts val="360"/>
              </a:spcBef>
              <a:spcAft>
                <a:spcPts val="0"/>
              </a:spcAft>
              <a:buClr>
                <a:schemeClr val="dk1"/>
              </a:buClr>
              <a:buSzPts val="1800"/>
              <a:buFont typeface="Times New Roman"/>
              <a:buChar char="–"/>
            </a:pPr>
            <a:r>
              <a:rPr lang="en" sz="1800"/>
              <a:t>Allows potential transmitters and recipients to operate using single RX and TX resources</a:t>
            </a:r>
            <a:endParaRPr/>
          </a:p>
          <a:p>
            <a:pPr marL="742950" lvl="1" indent="-285750" algn="l" rtl="0">
              <a:spcBef>
                <a:spcPts val="360"/>
              </a:spcBef>
              <a:spcAft>
                <a:spcPts val="0"/>
              </a:spcAft>
              <a:buClr>
                <a:schemeClr val="dk1"/>
              </a:buClr>
              <a:buSzPts val="1800"/>
              <a:buFont typeface="Times New Roman"/>
              <a:buChar char="–"/>
            </a:pPr>
            <a:r>
              <a:rPr lang="en" sz="1800"/>
              <a:t>Minimizes loss of channel state information corresponding to the primary channel</a:t>
            </a:r>
            <a:endParaRPr/>
          </a:p>
          <a:p>
            <a:pPr marL="342900" lvl="0" indent="-342900" algn="l" rtl="0">
              <a:spcBef>
                <a:spcPts val="400"/>
              </a:spcBef>
              <a:spcAft>
                <a:spcPts val="0"/>
              </a:spcAft>
              <a:buClr>
                <a:schemeClr val="dk1"/>
              </a:buClr>
              <a:buSzPts val="2000"/>
              <a:buFont typeface="Times New Roman"/>
              <a:buChar char="•"/>
            </a:pPr>
            <a:r>
              <a:rPr lang="en" sz="2000"/>
              <a:t>This is possible when PPDU length and/or NAV information is known for the BUSY primary subchannel</a:t>
            </a:r>
            <a:endParaRPr sz="2000"/>
          </a:p>
        </p:txBody>
      </p:sp>
      <p:sp>
        <p:nvSpPr>
          <p:cNvPr id="208" name="Google Shape;208;p35"/>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August 2020</a:t>
            </a:r>
            <a:endParaRPr/>
          </a:p>
        </p:txBody>
      </p:sp>
      <p:sp>
        <p:nvSpPr>
          <p:cNvPr id="209" name="Google Shape;209;p3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11</a:t>
            </a:fld>
            <a:endParaRPr/>
          </a:p>
        </p:txBody>
      </p:sp>
      <p:sp>
        <p:nvSpPr>
          <p:cNvPr id="210" name="Google Shape;210;p35"/>
          <p:cNvSpPr txBox="1">
            <a:spLocks noGrp="1"/>
          </p:cNvSpPr>
          <p:nvPr>
            <p:ph type="title"/>
          </p:nvPr>
        </p:nvSpPr>
        <p:spPr>
          <a:xfrm>
            <a:off x="0" y="514350"/>
            <a:ext cx="90306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Alignment between Primary and Non-primary Transmissions (1)</a:t>
            </a:r>
            <a:endParaRPr sz="2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6"/>
          <p:cNvSpPr txBox="1">
            <a:spLocks noGrp="1"/>
          </p:cNvSpPr>
          <p:nvPr>
            <p:ph type="body" idx="1"/>
          </p:nvPr>
        </p:nvSpPr>
        <p:spPr>
          <a:xfrm>
            <a:off x="241500" y="1257300"/>
            <a:ext cx="8661000" cy="3702000"/>
          </a:xfrm>
          <a:prstGeom prst="rect">
            <a:avLst/>
          </a:prstGeom>
          <a:noFill/>
          <a:ln>
            <a:noFill/>
          </a:ln>
        </p:spPr>
        <p:txBody>
          <a:bodyPr spcFirstLastPara="1" wrap="square" lIns="92075" tIns="46025" rIns="92075" bIns="46025" anchor="t" anchorCtr="0">
            <a:noAutofit/>
          </a:bodyPr>
          <a:lstStyle/>
          <a:p>
            <a:pPr marL="342900" lvl="0" indent="-330200" algn="l" rtl="0">
              <a:spcBef>
                <a:spcPts val="0"/>
              </a:spcBef>
              <a:spcAft>
                <a:spcPts val="0"/>
              </a:spcAft>
              <a:buClr>
                <a:schemeClr val="dk1"/>
              </a:buClr>
              <a:buSzPts val="2200"/>
              <a:buFont typeface="Times New Roman"/>
              <a:buChar char="•"/>
            </a:pPr>
            <a:r>
              <a:rPr lang="en" sz="2200"/>
              <a:t>When primary channel BUSY duration information is not available</a:t>
            </a:r>
            <a:endParaRPr sz="2200"/>
          </a:p>
          <a:p>
            <a:pPr marL="742950" lvl="1" indent="-285750" algn="l" rtl="0">
              <a:spcBef>
                <a:spcPts val="400"/>
              </a:spcBef>
              <a:spcAft>
                <a:spcPts val="0"/>
              </a:spcAft>
              <a:buClr>
                <a:schemeClr val="dk1"/>
              </a:buClr>
              <a:buSzPts val="2000"/>
              <a:buFont typeface="Times New Roman"/>
              <a:buChar char="–"/>
            </a:pPr>
            <a:r>
              <a:rPr lang="en"/>
              <a:t>E.g. ED based BUSY, e.g. non-802.11 technology, no NAV, no PHY LENGTH</a:t>
            </a:r>
            <a:endParaRPr/>
          </a:p>
          <a:p>
            <a:pPr marL="342900" lvl="0" indent="-330200" algn="l" rtl="0">
              <a:spcBef>
                <a:spcPts val="480"/>
              </a:spcBef>
              <a:spcAft>
                <a:spcPts val="0"/>
              </a:spcAft>
              <a:buClr>
                <a:schemeClr val="dk1"/>
              </a:buClr>
              <a:buSzPts val="2200"/>
              <a:buFont typeface="Times New Roman"/>
              <a:buChar char="•"/>
            </a:pPr>
            <a:r>
              <a:rPr lang="en" sz="2200"/>
              <a:t>Participating STA may:</a:t>
            </a:r>
            <a:endParaRPr sz="2200"/>
          </a:p>
          <a:p>
            <a:pPr marL="742950" lvl="1" indent="-285750" algn="l" rtl="0">
              <a:spcBef>
                <a:spcPts val="400"/>
              </a:spcBef>
              <a:spcAft>
                <a:spcPts val="0"/>
              </a:spcAft>
              <a:buClr>
                <a:schemeClr val="dk1"/>
              </a:buClr>
              <a:buSzPts val="2000"/>
              <a:buFont typeface="Times New Roman"/>
              <a:buChar char="–"/>
            </a:pPr>
            <a:r>
              <a:rPr lang="en"/>
              <a:t>Utilize non-Primary channels anyway</a:t>
            </a:r>
            <a:endParaRPr/>
          </a:p>
          <a:p>
            <a:pPr marL="1085850" lvl="2" indent="-228600" algn="l" rtl="0">
              <a:spcBef>
                <a:spcPts val="360"/>
              </a:spcBef>
              <a:spcAft>
                <a:spcPts val="0"/>
              </a:spcAft>
              <a:buClr>
                <a:schemeClr val="dk1"/>
              </a:buClr>
              <a:buSzPts val="1800"/>
              <a:buFont typeface="Times New Roman"/>
              <a:buChar char="•"/>
            </a:pPr>
            <a:r>
              <a:rPr lang="en"/>
              <a:t>Potentially be required to re-align, per other rules, if it experiences deafness on the primary channel</a:t>
            </a:r>
            <a:endParaRPr/>
          </a:p>
          <a:p>
            <a:pPr marL="742950" lvl="1" indent="-285750" algn="l" rtl="0">
              <a:spcBef>
                <a:spcPts val="400"/>
              </a:spcBef>
              <a:spcAft>
                <a:spcPts val="0"/>
              </a:spcAft>
              <a:buClr>
                <a:schemeClr val="dk1"/>
              </a:buClr>
              <a:buSzPts val="2000"/>
              <a:buFont typeface="Times New Roman"/>
              <a:buChar char="–"/>
            </a:pPr>
            <a:r>
              <a:rPr lang="en"/>
              <a:t>Transmit short bursts on the non-primary channels while periodically polling the primary channel</a:t>
            </a:r>
            <a:endParaRPr/>
          </a:p>
          <a:p>
            <a:pPr marL="1085850" lvl="2" indent="-228600" algn="l" rtl="0">
              <a:spcBef>
                <a:spcPts val="360"/>
              </a:spcBef>
              <a:spcAft>
                <a:spcPts val="0"/>
              </a:spcAft>
              <a:buClr>
                <a:schemeClr val="dk1"/>
              </a:buClr>
              <a:buSzPts val="1800"/>
              <a:buFont typeface="Times New Roman"/>
              <a:buChar char="•"/>
            </a:pPr>
            <a:r>
              <a:rPr lang="en"/>
              <a:t>E.g. a compromise deafness solution</a:t>
            </a:r>
            <a:endParaRPr/>
          </a:p>
        </p:txBody>
      </p:sp>
      <p:sp>
        <p:nvSpPr>
          <p:cNvPr id="216" name="Google Shape;216;p36"/>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August 2020</a:t>
            </a:r>
            <a:endParaRPr/>
          </a:p>
        </p:txBody>
      </p:sp>
      <p:sp>
        <p:nvSpPr>
          <p:cNvPr id="217" name="Google Shape;217;p3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12</a:t>
            </a:fld>
            <a:endParaRPr/>
          </a:p>
        </p:txBody>
      </p:sp>
      <p:sp>
        <p:nvSpPr>
          <p:cNvPr id="218" name="Google Shape;218;p36"/>
          <p:cNvSpPr txBox="1">
            <a:spLocks noGrp="1"/>
          </p:cNvSpPr>
          <p:nvPr>
            <p:ph type="title"/>
          </p:nvPr>
        </p:nvSpPr>
        <p:spPr>
          <a:xfrm>
            <a:off x="241525" y="438150"/>
            <a:ext cx="86610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Clr>
                <a:schemeClr val="dk1"/>
              </a:buClr>
              <a:buFont typeface="Arial"/>
              <a:buNone/>
            </a:pPr>
            <a:r>
              <a:rPr lang="en" sz="2800">
                <a:solidFill>
                  <a:schemeClr val="dk1"/>
                </a:solidFill>
              </a:rPr>
              <a:t>Alignment between Primary and Non-primary Transmissions (2)</a:t>
            </a:r>
            <a:endParaRPr sz="3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37"/>
          <p:cNvSpPr txBox="1">
            <a:spLocks noGrp="1"/>
          </p:cNvSpPr>
          <p:nvPr>
            <p:ph type="body" idx="1"/>
          </p:nvPr>
        </p:nvSpPr>
        <p:spPr>
          <a:xfrm>
            <a:off x="282575" y="1085850"/>
            <a:ext cx="8457300" cy="3086100"/>
          </a:xfrm>
          <a:prstGeom prst="rect">
            <a:avLst/>
          </a:prstGeom>
          <a:noFill/>
          <a:ln>
            <a:noFill/>
          </a:ln>
        </p:spPr>
        <p:txBody>
          <a:bodyPr spcFirstLastPara="1" wrap="square" lIns="92075" tIns="46025" rIns="92075" bIns="46025" anchor="t" anchorCtr="0">
            <a:noAutofit/>
          </a:bodyPr>
          <a:lstStyle/>
          <a:p>
            <a:pPr marL="342900" lvl="0" indent="-330200" algn="l" rtl="0">
              <a:spcBef>
                <a:spcPts val="0"/>
              </a:spcBef>
              <a:spcAft>
                <a:spcPts val="0"/>
              </a:spcAft>
              <a:buClr>
                <a:schemeClr val="dk1"/>
              </a:buClr>
              <a:buSzPts val="2200"/>
              <a:buFont typeface="Times New Roman"/>
              <a:buChar char="•"/>
            </a:pPr>
            <a:r>
              <a:rPr lang="en" sz="2200"/>
              <a:t>There may be loss of NAV information in the following cases:</a:t>
            </a:r>
            <a:endParaRPr sz="2200"/>
          </a:p>
          <a:p>
            <a:pPr marL="742950" lvl="1" indent="-298450" algn="l" rtl="0">
              <a:spcBef>
                <a:spcPts val="0"/>
              </a:spcBef>
              <a:spcAft>
                <a:spcPts val="0"/>
              </a:spcAft>
              <a:buClr>
                <a:schemeClr val="dk1"/>
              </a:buClr>
              <a:buSzPts val="2000"/>
              <a:buFont typeface="Times New Roman"/>
              <a:buChar char="–"/>
            </a:pPr>
            <a:r>
              <a:rPr lang="en" b="1"/>
              <a:t>On the non-primary channels</a:t>
            </a:r>
            <a:r>
              <a:rPr lang="en"/>
              <a:t> if a STA that is capable of Full CCA in a sequential manner only chooses such non-primary channels for transmission.</a:t>
            </a:r>
            <a:endParaRPr/>
          </a:p>
          <a:p>
            <a:pPr marL="742950" lvl="1" indent="-298450" algn="l" rtl="0">
              <a:spcBef>
                <a:spcPts val="0"/>
              </a:spcBef>
              <a:spcAft>
                <a:spcPts val="0"/>
              </a:spcAft>
              <a:buSzPts val="2000"/>
              <a:buChar char="–"/>
            </a:pPr>
            <a:r>
              <a:rPr lang="en" b="1"/>
              <a:t>On the primary channel</a:t>
            </a:r>
            <a:r>
              <a:rPr lang="en"/>
              <a:t> when a STA returns to it for Full CCA after transmitting on the non-primary channels when the primary channel was busy</a:t>
            </a:r>
            <a:endParaRPr/>
          </a:p>
          <a:p>
            <a:pPr marL="1085850" lvl="2" indent="-241300" algn="l" rtl="0">
              <a:spcBef>
                <a:spcPts val="0"/>
              </a:spcBef>
              <a:spcAft>
                <a:spcPts val="0"/>
              </a:spcAft>
              <a:buSzPts val="2000"/>
              <a:buChar char="•"/>
            </a:pPr>
            <a:r>
              <a:rPr lang="en" sz="2000"/>
              <a:t>There is no loss of NAV information if the STA had a non-zero PPDU length or a non-zero NAV on the primary channel and ended its transmission on the non-primary channels before or at the same time and resumed CCA on the primary channel.</a:t>
            </a:r>
            <a:endParaRPr sz="2000" b="1"/>
          </a:p>
        </p:txBody>
      </p:sp>
      <p:sp>
        <p:nvSpPr>
          <p:cNvPr id="224" name="Google Shape;224;p37"/>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August 2020</a:t>
            </a:r>
            <a:endParaRPr/>
          </a:p>
        </p:txBody>
      </p:sp>
      <p:sp>
        <p:nvSpPr>
          <p:cNvPr id="225" name="Google Shape;225;p37"/>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13</a:t>
            </a:fld>
            <a:endParaRPr/>
          </a:p>
        </p:txBody>
      </p:sp>
      <p:sp>
        <p:nvSpPr>
          <p:cNvPr id="226" name="Google Shape;226;p37"/>
          <p:cNvSpPr txBox="1">
            <a:spLocks noGrp="1"/>
          </p:cNvSpPr>
          <p:nvPr>
            <p:ph type="title"/>
          </p:nvPr>
        </p:nvSpPr>
        <p:spPr>
          <a:xfrm>
            <a:off x="685800" y="438150"/>
            <a:ext cx="7772400" cy="6123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3000"/>
              <a:t>NAV Loss Mitigation (1)</a:t>
            </a:r>
            <a:endParaRPr sz="3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8"/>
          <p:cNvSpPr txBox="1">
            <a:spLocks noGrp="1"/>
          </p:cNvSpPr>
          <p:nvPr>
            <p:ph type="body" idx="1"/>
          </p:nvPr>
        </p:nvSpPr>
        <p:spPr>
          <a:xfrm>
            <a:off x="404100" y="1085850"/>
            <a:ext cx="8335800" cy="3086100"/>
          </a:xfrm>
          <a:prstGeom prst="rect">
            <a:avLst/>
          </a:prstGeom>
          <a:noFill/>
          <a:ln>
            <a:noFill/>
          </a:ln>
        </p:spPr>
        <p:txBody>
          <a:bodyPr spcFirstLastPara="1" wrap="square" lIns="92075" tIns="46025" rIns="92075" bIns="46025" anchor="t" anchorCtr="0">
            <a:noAutofit/>
          </a:bodyPr>
          <a:lstStyle/>
          <a:p>
            <a:pPr marL="342900" lvl="0" indent="-330200" algn="l" rtl="0">
              <a:spcBef>
                <a:spcPts val="0"/>
              </a:spcBef>
              <a:spcAft>
                <a:spcPts val="0"/>
              </a:spcAft>
              <a:buClr>
                <a:schemeClr val="dk1"/>
              </a:buClr>
              <a:buSzPts val="2200"/>
              <a:buFont typeface="Times New Roman"/>
              <a:buChar char="•"/>
            </a:pPr>
            <a:r>
              <a:rPr lang="en" sz="2200"/>
              <a:t>Mitigation techniques:</a:t>
            </a:r>
            <a:endParaRPr sz="2200"/>
          </a:p>
          <a:p>
            <a:pPr marL="742950" lvl="1" indent="-298450" algn="l" rtl="0">
              <a:spcBef>
                <a:spcPts val="480"/>
              </a:spcBef>
              <a:spcAft>
                <a:spcPts val="0"/>
              </a:spcAft>
              <a:buClr>
                <a:schemeClr val="dk1"/>
              </a:buClr>
              <a:buSzPts val="2000"/>
              <a:buChar char="–"/>
            </a:pPr>
            <a:r>
              <a:rPr lang="en" sz="2000" b="1"/>
              <a:t>Use a lower ED threshold for CCA on the non-primary channels</a:t>
            </a:r>
            <a:endParaRPr sz="2000" b="1"/>
          </a:p>
          <a:p>
            <a:pPr marL="742950" lvl="1" indent="-298450" algn="l" rtl="0">
              <a:spcBef>
                <a:spcPts val="480"/>
              </a:spcBef>
              <a:spcAft>
                <a:spcPts val="0"/>
              </a:spcAft>
              <a:buClr>
                <a:schemeClr val="dk1"/>
              </a:buClr>
              <a:buSzPts val="2000"/>
              <a:buChar char="–"/>
            </a:pPr>
            <a:r>
              <a:rPr lang="en" sz="2000" b="1"/>
              <a:t>Use RTS/CTS for all TXOPs where the channel monitoring has been interrupted</a:t>
            </a:r>
            <a:endParaRPr sz="2000" b="1"/>
          </a:p>
          <a:p>
            <a:pPr marL="742950" lvl="1" indent="-298450" algn="l" rtl="0">
              <a:spcBef>
                <a:spcPts val="480"/>
              </a:spcBef>
              <a:spcAft>
                <a:spcPts val="0"/>
              </a:spcAft>
              <a:buClr>
                <a:schemeClr val="dk1"/>
              </a:buClr>
              <a:buSzPts val="2000"/>
              <a:buChar char="–"/>
            </a:pPr>
            <a:r>
              <a:rPr lang="en" sz="2000" b="1"/>
              <a:t>Limit retries for a period of time</a:t>
            </a:r>
            <a:endParaRPr sz="2000" b="1"/>
          </a:p>
        </p:txBody>
      </p:sp>
      <p:sp>
        <p:nvSpPr>
          <p:cNvPr id="232" name="Google Shape;232;p38"/>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August 2020</a:t>
            </a:r>
            <a:endParaRPr/>
          </a:p>
        </p:txBody>
      </p:sp>
      <p:sp>
        <p:nvSpPr>
          <p:cNvPr id="233" name="Google Shape;233;p38"/>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14</a:t>
            </a:fld>
            <a:endParaRPr/>
          </a:p>
        </p:txBody>
      </p:sp>
      <p:sp>
        <p:nvSpPr>
          <p:cNvPr id="234" name="Google Shape;234;p38"/>
          <p:cNvSpPr txBox="1">
            <a:spLocks noGrp="1"/>
          </p:cNvSpPr>
          <p:nvPr>
            <p:ph type="title"/>
          </p:nvPr>
        </p:nvSpPr>
        <p:spPr>
          <a:xfrm>
            <a:off x="685800" y="438150"/>
            <a:ext cx="7772400" cy="6123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3000"/>
              <a:t>NAV Loss Mitigation (2)</a:t>
            </a:r>
            <a:endParaRPr sz="3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9"/>
          <p:cNvSpPr txBox="1">
            <a:spLocks noGrp="1"/>
          </p:cNvSpPr>
          <p:nvPr>
            <p:ph type="body" idx="1"/>
          </p:nvPr>
        </p:nvSpPr>
        <p:spPr>
          <a:xfrm>
            <a:off x="684225" y="1314450"/>
            <a:ext cx="7772400" cy="32634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Times New Roman"/>
              <a:buChar char="•"/>
            </a:pPr>
            <a:r>
              <a:rPr lang="en"/>
              <a:t>Do you support the inclusion of the following in the SFD for R2:</a:t>
            </a:r>
            <a:endParaRPr/>
          </a:p>
          <a:p>
            <a:pPr marL="742950" lvl="1" indent="-285750" algn="l" rtl="0">
              <a:spcBef>
                <a:spcPts val="400"/>
              </a:spcBef>
              <a:spcAft>
                <a:spcPts val="0"/>
              </a:spcAft>
              <a:buClr>
                <a:schemeClr val="dk1"/>
              </a:buClr>
              <a:buSzPts val="2000"/>
              <a:buFont typeface="Times New Roman"/>
              <a:buChar char="–"/>
            </a:pPr>
            <a:r>
              <a:rPr lang="en"/>
              <a:t>Non-primary transmission: The concept in which an AP that finds the primary channel to be busy under TBD conditions, can employ techniques to access and transmit on the idle non-primary channels under TBD conditions</a:t>
            </a:r>
            <a:endParaRPr/>
          </a:p>
          <a:p>
            <a:pPr marL="0" lvl="0" indent="0" algn="l" rtl="0">
              <a:spcBef>
                <a:spcPts val="480"/>
              </a:spcBef>
              <a:spcAft>
                <a:spcPts val="0"/>
              </a:spcAft>
              <a:buClr>
                <a:schemeClr val="dk1"/>
              </a:buClr>
              <a:buSzPts val="2400"/>
              <a:buFont typeface="Times New Roman"/>
              <a:buNone/>
            </a:pPr>
            <a:endParaRPr/>
          </a:p>
          <a:p>
            <a:pPr marL="742950" lvl="1" indent="-285750" algn="l" rtl="0">
              <a:spcBef>
                <a:spcPts val="400"/>
              </a:spcBef>
              <a:spcAft>
                <a:spcPts val="0"/>
              </a:spcAft>
              <a:buClr>
                <a:schemeClr val="dk1"/>
              </a:buClr>
              <a:buSzPts val="2000"/>
              <a:buFont typeface="Times New Roman"/>
              <a:buChar char="–"/>
            </a:pPr>
            <a:r>
              <a:rPr lang="en"/>
              <a:t>Y/N/A</a:t>
            </a:r>
            <a:endParaRPr/>
          </a:p>
        </p:txBody>
      </p:sp>
      <p:sp>
        <p:nvSpPr>
          <p:cNvPr id="240" name="Google Shape;240;p39"/>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August 2020</a:t>
            </a:r>
            <a:endParaRPr/>
          </a:p>
        </p:txBody>
      </p:sp>
      <p:sp>
        <p:nvSpPr>
          <p:cNvPr id="241" name="Google Shape;241;p39"/>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15</a:t>
            </a:fld>
            <a:endParaRPr/>
          </a:p>
        </p:txBody>
      </p:sp>
      <p:sp>
        <p:nvSpPr>
          <p:cNvPr id="242" name="Google Shape;242;p3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Straw Poll 1</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40"/>
          <p:cNvSpPr txBox="1">
            <a:spLocks noGrp="1"/>
          </p:cNvSpPr>
          <p:nvPr>
            <p:ph type="body" idx="1"/>
          </p:nvPr>
        </p:nvSpPr>
        <p:spPr>
          <a:xfrm>
            <a:off x="684213" y="1034654"/>
            <a:ext cx="7772400" cy="30861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Times New Roman"/>
              <a:buChar char="•"/>
            </a:pPr>
            <a:r>
              <a:rPr lang="en"/>
              <a:t>Do you support the inclusion of the following in the SFD in R2:</a:t>
            </a:r>
            <a:endParaRPr/>
          </a:p>
          <a:p>
            <a:pPr marL="742950" lvl="1" indent="-285750" algn="l" rtl="0">
              <a:spcBef>
                <a:spcPts val="400"/>
              </a:spcBef>
              <a:spcAft>
                <a:spcPts val="0"/>
              </a:spcAft>
              <a:buClr>
                <a:schemeClr val="dk1"/>
              </a:buClr>
              <a:buSzPts val="2000"/>
              <a:buFont typeface="Times New Roman"/>
              <a:buChar char="–"/>
            </a:pPr>
            <a:r>
              <a:rPr lang="en"/>
              <a:t>To handle missed NAV information on non-primary channels before selecting them for transmission when performing non-primary transmission, that the following mechanisms should be used:</a:t>
            </a:r>
            <a:endParaRPr/>
          </a:p>
          <a:p>
            <a:pPr marL="1085850" lvl="2" indent="-228600" algn="l" rtl="0">
              <a:spcBef>
                <a:spcPts val="360"/>
              </a:spcBef>
              <a:spcAft>
                <a:spcPts val="0"/>
              </a:spcAft>
              <a:buClr>
                <a:schemeClr val="dk1"/>
              </a:buClr>
              <a:buSzPts val="1800"/>
              <a:buFont typeface="Times New Roman"/>
              <a:buChar char="•"/>
            </a:pPr>
            <a:r>
              <a:rPr lang="en"/>
              <a:t>EDCA uses a lower (TBD) ED threshold</a:t>
            </a:r>
            <a:endParaRPr/>
          </a:p>
          <a:p>
            <a:pPr marL="1085850" lvl="2" indent="-228600" algn="l" rtl="0">
              <a:spcBef>
                <a:spcPts val="360"/>
              </a:spcBef>
              <a:spcAft>
                <a:spcPts val="0"/>
              </a:spcAft>
              <a:buClr>
                <a:schemeClr val="dk1"/>
              </a:buClr>
              <a:buSzPts val="1800"/>
              <a:buFont typeface="Times New Roman"/>
              <a:buChar char="•"/>
            </a:pPr>
            <a:r>
              <a:rPr lang="en"/>
              <a:t>TXOPs are initiated on the non-primary subchannels with an RTS/CTS exchange</a:t>
            </a:r>
            <a:endParaRPr/>
          </a:p>
          <a:p>
            <a:pPr marL="342900" lvl="0" indent="-190500" algn="l" rtl="0">
              <a:spcBef>
                <a:spcPts val="480"/>
              </a:spcBef>
              <a:spcAft>
                <a:spcPts val="0"/>
              </a:spcAft>
              <a:buClr>
                <a:schemeClr val="dk1"/>
              </a:buClr>
              <a:buSzPts val="2400"/>
              <a:buFont typeface="Times New Roman"/>
              <a:buNone/>
            </a:pPr>
            <a:endParaRPr/>
          </a:p>
          <a:p>
            <a:pPr marL="342900" lvl="0" indent="-342900" algn="l" rtl="0">
              <a:spcBef>
                <a:spcPts val="480"/>
              </a:spcBef>
              <a:spcAft>
                <a:spcPts val="0"/>
              </a:spcAft>
              <a:buClr>
                <a:schemeClr val="dk1"/>
              </a:buClr>
              <a:buSzPts val="2400"/>
              <a:buFont typeface="Times New Roman"/>
              <a:buChar char="•"/>
            </a:pPr>
            <a:r>
              <a:rPr lang="en"/>
              <a:t>Y/N/A</a:t>
            </a:r>
            <a:endParaRPr/>
          </a:p>
        </p:txBody>
      </p:sp>
      <p:sp>
        <p:nvSpPr>
          <p:cNvPr id="248" name="Google Shape;248;p40"/>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August 2020</a:t>
            </a:r>
            <a:endParaRPr/>
          </a:p>
        </p:txBody>
      </p:sp>
      <p:sp>
        <p:nvSpPr>
          <p:cNvPr id="249" name="Google Shape;249;p4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16</a:t>
            </a:fld>
            <a:endParaRPr/>
          </a:p>
        </p:txBody>
      </p:sp>
      <p:sp>
        <p:nvSpPr>
          <p:cNvPr id="250" name="Google Shape;250;p40"/>
          <p:cNvSpPr txBox="1">
            <a:spLocks noGrp="1"/>
          </p:cNvSpPr>
          <p:nvPr>
            <p:ph type="title"/>
          </p:nvPr>
        </p:nvSpPr>
        <p:spPr>
          <a:xfrm>
            <a:off x="685800" y="4381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Straw Poll 2</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41"/>
          <p:cNvSpPr txBox="1">
            <a:spLocks noGrp="1"/>
          </p:cNvSpPr>
          <p:nvPr>
            <p:ph type="body" idx="1"/>
          </p:nvPr>
        </p:nvSpPr>
        <p:spPr>
          <a:xfrm>
            <a:off x="208250" y="1028700"/>
            <a:ext cx="8681400" cy="3086100"/>
          </a:xfrm>
          <a:prstGeom prst="rect">
            <a:avLst/>
          </a:prstGeom>
          <a:noFill/>
          <a:ln>
            <a:noFill/>
          </a:ln>
        </p:spPr>
        <p:txBody>
          <a:bodyPr spcFirstLastPara="1" wrap="square" lIns="92075" tIns="46025" rIns="92075" bIns="46025" anchor="t" anchorCtr="0">
            <a:noAutofit/>
          </a:bodyPr>
          <a:lstStyle/>
          <a:p>
            <a:pPr marL="342900" lvl="0" indent="-336550" algn="l" rtl="0">
              <a:spcBef>
                <a:spcPts val="0"/>
              </a:spcBef>
              <a:spcAft>
                <a:spcPts val="0"/>
              </a:spcAft>
              <a:buClr>
                <a:schemeClr val="dk1"/>
              </a:buClr>
              <a:buSzPts val="2300"/>
              <a:buFont typeface="Times New Roman"/>
              <a:buChar char="•"/>
            </a:pPr>
            <a:r>
              <a:rPr lang="en" sz="2300"/>
              <a:t>Do you support the inclusion of the following in the SFD in R2:</a:t>
            </a:r>
            <a:endParaRPr sz="2300"/>
          </a:p>
          <a:p>
            <a:pPr marL="742950" marR="0" lvl="1" indent="-273050" algn="l" rtl="0">
              <a:lnSpc>
                <a:spcPct val="100000"/>
              </a:lnSpc>
              <a:spcBef>
                <a:spcPts val="400"/>
              </a:spcBef>
              <a:spcAft>
                <a:spcPts val="0"/>
              </a:spcAft>
              <a:buSzPts val="1800"/>
              <a:buChar char="–"/>
            </a:pPr>
            <a:r>
              <a:rPr lang="en" sz="1800"/>
              <a:t>On returning to the primary subchannel after transmitting using non-primary transmission, a device shall start a MediumSyncDelay timer for the primary subchannel, unless it had a non-zero PPDU length or non-zero NAV on the primary channel and ended the TXOP on the non-primary channel(s) within that non-zero time</a:t>
            </a:r>
            <a:endParaRPr sz="1800"/>
          </a:p>
          <a:p>
            <a:pPr marL="742950" marR="0" lvl="1" indent="-273050" algn="l" rtl="0">
              <a:lnSpc>
                <a:spcPct val="100000"/>
              </a:lnSpc>
              <a:spcBef>
                <a:spcPts val="400"/>
              </a:spcBef>
              <a:spcAft>
                <a:spcPts val="0"/>
              </a:spcAft>
              <a:buSzPts val="1800"/>
              <a:buChar char="–"/>
            </a:pPr>
            <a:r>
              <a:rPr lang="en" sz="1800"/>
              <a:t>The MediumSyncDelay timer expires after a TBD duration or if the STA receives a PPDU with a valid MPDU or receives a PPDU with a valid TxOP_duration, whichever happens first</a:t>
            </a:r>
            <a:endParaRPr sz="1800"/>
          </a:p>
          <a:p>
            <a:pPr marL="742950" marR="0" lvl="1" indent="-273050" algn="l" rtl="0">
              <a:lnSpc>
                <a:spcPct val="100000"/>
              </a:lnSpc>
              <a:spcBef>
                <a:spcPts val="400"/>
              </a:spcBef>
              <a:spcAft>
                <a:spcPts val="0"/>
              </a:spcAft>
              <a:buSzPts val="1800"/>
              <a:buChar char="–"/>
            </a:pPr>
            <a:r>
              <a:rPr lang="en" sz="1800"/>
              <a:t>While the MediumSyncDelay timer is running the device is allowed to attempt to initiate up to TBD (&gt;=1) TxOPs using RTS and a TBD ED threshold</a:t>
            </a:r>
            <a:endParaRPr sz="1800"/>
          </a:p>
          <a:p>
            <a:pPr marL="342900" lvl="0" indent="-342900" algn="l" rtl="0">
              <a:spcBef>
                <a:spcPts val="480"/>
              </a:spcBef>
              <a:spcAft>
                <a:spcPts val="0"/>
              </a:spcAft>
              <a:buClr>
                <a:schemeClr val="dk1"/>
              </a:buClr>
              <a:buSzPts val="2400"/>
              <a:buFont typeface="Times New Roman"/>
              <a:buChar char="•"/>
            </a:pPr>
            <a:r>
              <a:rPr lang="en"/>
              <a:t>Y/N/A</a:t>
            </a:r>
            <a:br>
              <a:rPr lang="en"/>
            </a:br>
            <a:endParaRPr/>
          </a:p>
        </p:txBody>
      </p:sp>
      <p:sp>
        <p:nvSpPr>
          <p:cNvPr id="256" name="Google Shape;256;p41"/>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August 2020</a:t>
            </a:r>
            <a:endParaRPr/>
          </a:p>
        </p:txBody>
      </p:sp>
      <p:sp>
        <p:nvSpPr>
          <p:cNvPr id="257" name="Google Shape;257;p4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17</a:t>
            </a:fld>
            <a:endParaRPr/>
          </a:p>
        </p:txBody>
      </p:sp>
      <p:sp>
        <p:nvSpPr>
          <p:cNvPr id="258" name="Google Shape;258;p41"/>
          <p:cNvSpPr txBox="1">
            <a:spLocks noGrp="1"/>
          </p:cNvSpPr>
          <p:nvPr>
            <p:ph type="title"/>
          </p:nvPr>
        </p:nvSpPr>
        <p:spPr>
          <a:xfrm>
            <a:off x="685800" y="3619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Straw Poll 3</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42"/>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Times New Roman"/>
              <a:buChar char="•"/>
            </a:pPr>
            <a:r>
              <a:rPr lang="en"/>
              <a:t>[1] Draft P802.11REVmd_D3.4</a:t>
            </a:r>
            <a:endParaRPr/>
          </a:p>
          <a:p>
            <a:pPr marL="342900" lvl="0" indent="-342900" algn="l" rtl="0">
              <a:spcBef>
                <a:spcPts val="480"/>
              </a:spcBef>
              <a:spcAft>
                <a:spcPts val="0"/>
              </a:spcAft>
              <a:buClr>
                <a:schemeClr val="dk1"/>
              </a:buClr>
              <a:buSzPts val="2400"/>
              <a:buFont typeface="Times New Roman"/>
              <a:buChar char="•"/>
            </a:pPr>
            <a:r>
              <a:rPr lang="en"/>
              <a:t>[2] Draft P802.11ax_D6.1</a:t>
            </a:r>
            <a:endParaRPr/>
          </a:p>
          <a:p>
            <a:pPr marL="342900" lvl="0" indent="-190500" algn="l" rtl="0">
              <a:spcBef>
                <a:spcPts val="480"/>
              </a:spcBef>
              <a:spcAft>
                <a:spcPts val="0"/>
              </a:spcAft>
              <a:buClr>
                <a:schemeClr val="dk1"/>
              </a:buClr>
              <a:buSzPts val="2400"/>
              <a:buFont typeface="Times New Roman"/>
              <a:buNone/>
            </a:pPr>
            <a:endParaRPr/>
          </a:p>
        </p:txBody>
      </p:sp>
      <p:sp>
        <p:nvSpPr>
          <p:cNvPr id="264" name="Google Shape;264;p42"/>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August 2020</a:t>
            </a:r>
            <a:endParaRPr/>
          </a:p>
        </p:txBody>
      </p:sp>
      <p:sp>
        <p:nvSpPr>
          <p:cNvPr id="265" name="Google Shape;265;p4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18</a:t>
            </a:fld>
            <a:endParaRPr/>
          </a:p>
        </p:txBody>
      </p:sp>
      <p:sp>
        <p:nvSpPr>
          <p:cNvPr id="266" name="Google Shape;266;p42"/>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Reference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6"/>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Times New Roman"/>
              <a:buChar char="•"/>
            </a:pPr>
            <a:r>
              <a:rPr lang="en"/>
              <a:t>A proposal to allow the utilization of some portion of the operating bandwidth when another portion of the operating bandwidth has been detected as BUSY</a:t>
            </a:r>
            <a:endParaRPr/>
          </a:p>
        </p:txBody>
      </p:sp>
      <p:sp>
        <p:nvSpPr>
          <p:cNvPr id="136" name="Google Shape;136;p26"/>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August 2020</a:t>
            </a:r>
            <a:endParaRPr/>
          </a:p>
        </p:txBody>
      </p:sp>
      <p:sp>
        <p:nvSpPr>
          <p:cNvPr id="137" name="Google Shape;137;p2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a:t>
            </a:fld>
            <a:endParaRPr/>
          </a:p>
        </p:txBody>
      </p:sp>
      <p:sp>
        <p:nvSpPr>
          <p:cNvPr id="138" name="Google Shape;138;p26"/>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Abstract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7"/>
          <p:cNvSpPr txBox="1">
            <a:spLocks noGrp="1"/>
          </p:cNvSpPr>
          <p:nvPr>
            <p:ph type="body" idx="1"/>
          </p:nvPr>
        </p:nvSpPr>
        <p:spPr>
          <a:xfrm>
            <a:off x="237975" y="987000"/>
            <a:ext cx="8726100" cy="3086100"/>
          </a:xfrm>
          <a:prstGeom prst="rect">
            <a:avLst/>
          </a:prstGeom>
          <a:noFill/>
          <a:ln>
            <a:noFill/>
          </a:ln>
        </p:spPr>
        <p:txBody>
          <a:bodyPr spcFirstLastPara="1" wrap="square" lIns="92075" tIns="46025" rIns="92075" bIns="46025" anchor="t" anchorCtr="0">
            <a:noAutofit/>
          </a:bodyPr>
          <a:lstStyle/>
          <a:p>
            <a:pPr marL="342900" lvl="0" indent="-317500" algn="l" rtl="0">
              <a:spcBef>
                <a:spcPts val="0"/>
              </a:spcBef>
              <a:spcAft>
                <a:spcPts val="0"/>
              </a:spcAft>
              <a:buClr>
                <a:schemeClr val="dk1"/>
              </a:buClr>
              <a:buSzPts val="2000"/>
              <a:buFont typeface="Times New Roman"/>
              <a:buChar char="•"/>
            </a:pPr>
            <a:r>
              <a:rPr lang="en" sz="2000"/>
              <a:t>If the primary 20 MHz channel is busy, a STA does not transmit on any of the portion of the operating bandwidth, even when those portions are IDLE</a:t>
            </a:r>
            <a:endParaRPr sz="2000"/>
          </a:p>
          <a:p>
            <a:pPr marL="342900" lvl="0" indent="-317500" algn="l" rtl="0">
              <a:spcBef>
                <a:spcPts val="480"/>
              </a:spcBef>
              <a:spcAft>
                <a:spcPts val="0"/>
              </a:spcAft>
              <a:buClr>
                <a:schemeClr val="dk1"/>
              </a:buClr>
              <a:buSzPts val="2000"/>
              <a:buFont typeface="Times New Roman"/>
              <a:buChar char="•"/>
            </a:pPr>
            <a:r>
              <a:rPr lang="en" sz="2000"/>
              <a:t>Such inefficient bandwidth utilization in 802.11 is increasingly problematic with increasing operating bandwidth</a:t>
            </a:r>
            <a:endParaRPr sz="2000"/>
          </a:p>
          <a:p>
            <a:pPr marL="742950" lvl="1" indent="-273050" algn="l" rtl="0">
              <a:spcBef>
                <a:spcPts val="400"/>
              </a:spcBef>
              <a:spcAft>
                <a:spcPts val="0"/>
              </a:spcAft>
              <a:buClr>
                <a:schemeClr val="dk1"/>
              </a:buClr>
              <a:buSzPts val="1800"/>
              <a:buFont typeface="Times New Roman"/>
              <a:buChar char="–"/>
            </a:pPr>
            <a:r>
              <a:rPr lang="en" sz="1800"/>
              <a:t>A busy 20MHz primary channel prevents a STA from accessing 300 MHz of remaining bandwidth, even when it is IDLE </a:t>
            </a:r>
            <a:endParaRPr sz="1800"/>
          </a:p>
          <a:p>
            <a:pPr marL="342900" lvl="0" indent="-317500" algn="l" rtl="0">
              <a:spcBef>
                <a:spcPts val="480"/>
              </a:spcBef>
              <a:spcAft>
                <a:spcPts val="0"/>
              </a:spcAft>
              <a:buClr>
                <a:schemeClr val="dk1"/>
              </a:buClr>
              <a:buSzPts val="2000"/>
              <a:buFont typeface="Times New Roman"/>
              <a:buChar char="•"/>
            </a:pPr>
            <a:r>
              <a:rPr lang="en" sz="2000"/>
              <a:t>Competing unlicensed technologies operating in the same bands, such as LAA and NR-U, do not have such limitations</a:t>
            </a:r>
            <a:endParaRPr sz="2000"/>
          </a:p>
          <a:p>
            <a:pPr marL="742950" lvl="1" indent="-273050" algn="l" rtl="0">
              <a:spcBef>
                <a:spcPts val="400"/>
              </a:spcBef>
              <a:spcAft>
                <a:spcPts val="0"/>
              </a:spcAft>
              <a:buClr>
                <a:schemeClr val="dk1"/>
              </a:buClr>
              <a:buSzPts val="1800"/>
              <a:buFont typeface="Times New Roman"/>
              <a:buChar char="–"/>
            </a:pPr>
            <a:r>
              <a:rPr lang="en" sz="1800"/>
              <a:t>They are able to utilize any combination of idle channels</a:t>
            </a:r>
            <a:endParaRPr sz="1800"/>
          </a:p>
          <a:p>
            <a:pPr marL="0" lvl="0" indent="0" algn="l" rtl="0">
              <a:spcBef>
                <a:spcPts val="400"/>
              </a:spcBef>
              <a:spcAft>
                <a:spcPts val="0"/>
              </a:spcAft>
              <a:buNone/>
            </a:pPr>
            <a:endParaRPr sz="1600" b="0"/>
          </a:p>
          <a:p>
            <a:pPr marL="0" lvl="0" indent="0" algn="l" rtl="0">
              <a:spcBef>
                <a:spcPts val="400"/>
              </a:spcBef>
              <a:spcAft>
                <a:spcPts val="0"/>
              </a:spcAft>
              <a:buNone/>
            </a:pPr>
            <a:r>
              <a:rPr lang="en" sz="1800" b="0"/>
              <a:t>A “channel” in this presentation denotes a 20MHz bandwidth unit as defined by regulations and the 802.11 and other unlicensed standards.</a:t>
            </a:r>
            <a:endParaRPr sz="1800" b="0"/>
          </a:p>
        </p:txBody>
      </p:sp>
      <p:sp>
        <p:nvSpPr>
          <p:cNvPr id="144" name="Google Shape;144;p27"/>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August 2020</a:t>
            </a:r>
            <a:endParaRPr/>
          </a:p>
        </p:txBody>
      </p:sp>
      <p:sp>
        <p:nvSpPr>
          <p:cNvPr id="145" name="Google Shape;145;p27"/>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3</a:t>
            </a:fld>
            <a:endParaRPr/>
          </a:p>
        </p:txBody>
      </p:sp>
      <p:sp>
        <p:nvSpPr>
          <p:cNvPr id="146" name="Google Shape;146;p27"/>
          <p:cNvSpPr txBox="1">
            <a:spLocks noGrp="1"/>
          </p:cNvSpPr>
          <p:nvPr>
            <p:ph type="title"/>
          </p:nvPr>
        </p:nvSpPr>
        <p:spPr>
          <a:xfrm>
            <a:off x="609588" y="381000"/>
            <a:ext cx="7772400" cy="6060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Problem Statement</a:t>
            </a:r>
            <a:endParaRPr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8"/>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Times New Roman"/>
              <a:buChar char="•"/>
            </a:pPr>
            <a:r>
              <a:rPr lang="en"/>
              <a:t>The problem of inefficient bandwidth usage can be alleviated by allowing a STA to transmit on any subset of channels that are a part of its operating bandwidth if they are idle</a:t>
            </a:r>
            <a:endParaRPr/>
          </a:p>
          <a:p>
            <a:pPr marL="742950" lvl="1" indent="-285750" algn="l" rtl="0">
              <a:spcBef>
                <a:spcPts val="400"/>
              </a:spcBef>
              <a:spcAft>
                <a:spcPts val="0"/>
              </a:spcAft>
              <a:buClr>
                <a:schemeClr val="dk1"/>
              </a:buClr>
              <a:buSzPts val="2000"/>
              <a:buFont typeface="Times New Roman"/>
              <a:buChar char="–"/>
            </a:pPr>
            <a:r>
              <a:rPr lang="en"/>
              <a:t>And other qualifying conditions are met</a:t>
            </a:r>
            <a:endParaRPr/>
          </a:p>
        </p:txBody>
      </p:sp>
      <p:sp>
        <p:nvSpPr>
          <p:cNvPr id="152" name="Google Shape;152;p28"/>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August 2020</a:t>
            </a:r>
            <a:endParaRPr/>
          </a:p>
        </p:txBody>
      </p:sp>
      <p:sp>
        <p:nvSpPr>
          <p:cNvPr id="153" name="Google Shape;153;p28"/>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4</a:t>
            </a:fld>
            <a:endParaRPr/>
          </a:p>
        </p:txBody>
      </p:sp>
      <p:sp>
        <p:nvSpPr>
          <p:cNvPr id="154" name="Google Shape;154;p28"/>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Solution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9"/>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Times New Roman"/>
              <a:buChar char="•"/>
            </a:pPr>
            <a:r>
              <a:rPr lang="en"/>
              <a:t>While competing for access, an AP or non-AP STA finds the primary 20 MHz channel is BUSY</a:t>
            </a:r>
            <a:endParaRPr/>
          </a:p>
          <a:p>
            <a:pPr marL="742950" lvl="1" indent="-285750" algn="l" rtl="0">
              <a:spcBef>
                <a:spcPts val="400"/>
              </a:spcBef>
              <a:spcAft>
                <a:spcPts val="0"/>
              </a:spcAft>
              <a:buClr>
                <a:schemeClr val="dk1"/>
              </a:buClr>
              <a:buSzPts val="2000"/>
              <a:buFont typeface="Times New Roman"/>
              <a:buChar char="–"/>
            </a:pPr>
            <a:r>
              <a:rPr lang="en"/>
              <a:t>MyBSS or OBSS transmission</a:t>
            </a:r>
            <a:endParaRPr/>
          </a:p>
          <a:p>
            <a:pPr marL="342900" lvl="0" indent="-190500" algn="l" rtl="0">
              <a:spcBef>
                <a:spcPts val="480"/>
              </a:spcBef>
              <a:spcAft>
                <a:spcPts val="0"/>
              </a:spcAft>
              <a:buClr>
                <a:schemeClr val="dk1"/>
              </a:buClr>
              <a:buSzPts val="2400"/>
              <a:buFont typeface="Times New Roman"/>
              <a:buNone/>
            </a:pPr>
            <a:endParaRPr/>
          </a:p>
          <a:p>
            <a:pPr marL="342900" lvl="0" indent="-342900" algn="l" rtl="0">
              <a:spcBef>
                <a:spcPts val="480"/>
              </a:spcBef>
              <a:spcAft>
                <a:spcPts val="0"/>
              </a:spcAft>
              <a:buClr>
                <a:schemeClr val="dk1"/>
              </a:buClr>
              <a:buSzPts val="2400"/>
              <a:buFont typeface="Times New Roman"/>
              <a:buChar char="•"/>
            </a:pPr>
            <a:r>
              <a:rPr lang="en"/>
              <a:t>Proposal: While the primary is BUSY, the STA performs CCA on other channels in its operating bandwidth and transmits on the channels where CCA completes successfully</a:t>
            </a:r>
            <a:endParaRPr/>
          </a:p>
        </p:txBody>
      </p:sp>
      <p:sp>
        <p:nvSpPr>
          <p:cNvPr id="160" name="Google Shape;160;p29"/>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August 2020</a:t>
            </a:r>
            <a:endParaRPr/>
          </a:p>
        </p:txBody>
      </p:sp>
      <p:sp>
        <p:nvSpPr>
          <p:cNvPr id="161" name="Google Shape;161;p29"/>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5</a:t>
            </a:fld>
            <a:endParaRPr/>
          </a:p>
        </p:txBody>
      </p:sp>
      <p:sp>
        <p:nvSpPr>
          <p:cNvPr id="162" name="Google Shape;162;p2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TXOP Initiation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30"/>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p>
            <a:pPr marL="457200" lvl="0" indent="-342900" algn="l" rtl="0">
              <a:spcBef>
                <a:spcPts val="0"/>
              </a:spcBef>
              <a:spcAft>
                <a:spcPts val="0"/>
              </a:spcAft>
              <a:buSzPts val="1800"/>
              <a:buChar char="●"/>
            </a:pPr>
            <a:r>
              <a:rPr lang="en"/>
              <a:t>The access method which allows the use of unutilized portions of the operating bandwidth needs to:</a:t>
            </a:r>
            <a:endParaRPr/>
          </a:p>
          <a:p>
            <a:pPr marL="914400" lvl="1" indent="-355600" algn="l" rtl="0">
              <a:spcBef>
                <a:spcPts val="0"/>
              </a:spcBef>
              <a:spcAft>
                <a:spcPts val="0"/>
              </a:spcAft>
              <a:buSzPts val="2000"/>
              <a:buChar char="○"/>
            </a:pPr>
            <a:r>
              <a:rPr lang="en" sz="2200"/>
              <a:t>Ensure fairness to other devices attempting to use the channels</a:t>
            </a:r>
            <a:endParaRPr sz="2200"/>
          </a:p>
          <a:p>
            <a:pPr marL="1371600" lvl="2" indent="-355600" algn="l" rtl="0">
              <a:spcBef>
                <a:spcPts val="0"/>
              </a:spcBef>
              <a:spcAft>
                <a:spcPts val="0"/>
              </a:spcAft>
              <a:buSzPts val="2000"/>
              <a:buChar char="■"/>
            </a:pPr>
            <a:r>
              <a:rPr lang="en" sz="2200"/>
              <a:t>E.g. randomized access process</a:t>
            </a:r>
            <a:endParaRPr sz="2200"/>
          </a:p>
          <a:p>
            <a:pPr marL="914400" lvl="1" indent="-355600" algn="l" rtl="0">
              <a:spcBef>
                <a:spcPts val="0"/>
              </a:spcBef>
              <a:spcAft>
                <a:spcPts val="0"/>
              </a:spcAft>
              <a:buSzPts val="2000"/>
              <a:buChar char="○"/>
            </a:pPr>
            <a:r>
              <a:rPr lang="en" sz="2200"/>
              <a:t>Adhere to regulatory rules</a:t>
            </a:r>
            <a:endParaRPr sz="2200"/>
          </a:p>
          <a:p>
            <a:pPr marL="342900" lvl="0" indent="-190500" algn="l" rtl="0">
              <a:spcBef>
                <a:spcPts val="480"/>
              </a:spcBef>
              <a:spcAft>
                <a:spcPts val="0"/>
              </a:spcAft>
              <a:buClr>
                <a:schemeClr val="dk1"/>
              </a:buClr>
              <a:buSzPts val="2400"/>
              <a:buFont typeface="Times New Roman"/>
              <a:buNone/>
            </a:pPr>
            <a:endParaRPr/>
          </a:p>
        </p:txBody>
      </p:sp>
      <p:sp>
        <p:nvSpPr>
          <p:cNvPr id="168" name="Google Shape;168;p30"/>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August 2020</a:t>
            </a:r>
            <a:endParaRPr/>
          </a:p>
        </p:txBody>
      </p:sp>
      <p:sp>
        <p:nvSpPr>
          <p:cNvPr id="169" name="Google Shape;169;p3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6</a:t>
            </a:fld>
            <a:endParaRPr/>
          </a:p>
        </p:txBody>
      </p:sp>
      <p:sp>
        <p:nvSpPr>
          <p:cNvPr id="170" name="Google Shape;170;p30"/>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Considerations For Access Method</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1"/>
          <p:cNvSpPr txBox="1">
            <a:spLocks noGrp="1"/>
          </p:cNvSpPr>
          <p:nvPr>
            <p:ph type="body" idx="1"/>
          </p:nvPr>
        </p:nvSpPr>
        <p:spPr>
          <a:xfrm>
            <a:off x="517475" y="1110850"/>
            <a:ext cx="8158800" cy="3441600"/>
          </a:xfrm>
          <a:prstGeom prst="rect">
            <a:avLst/>
          </a:prstGeom>
          <a:noFill/>
          <a:ln>
            <a:noFill/>
          </a:ln>
        </p:spPr>
        <p:txBody>
          <a:bodyPr spcFirstLastPara="1" wrap="square" lIns="92075" tIns="46025" rIns="92075" bIns="46025" anchor="t" anchorCtr="0">
            <a:noAutofit/>
          </a:bodyPr>
          <a:lstStyle/>
          <a:p>
            <a:pPr marL="342900" lvl="0" indent="-330200" algn="l" rtl="0">
              <a:spcBef>
                <a:spcPts val="0"/>
              </a:spcBef>
              <a:spcAft>
                <a:spcPts val="0"/>
              </a:spcAft>
              <a:buClr>
                <a:schemeClr val="dk1"/>
              </a:buClr>
              <a:buSzPts val="2200"/>
              <a:buFont typeface="Times New Roman"/>
              <a:buChar char="•"/>
            </a:pPr>
            <a:r>
              <a:rPr lang="en" sz="2200"/>
              <a:t>Regardless of the reason for the BUSY primary channel:</a:t>
            </a:r>
            <a:endParaRPr sz="2200"/>
          </a:p>
          <a:p>
            <a:pPr marL="742950" lvl="1" indent="-279400" algn="l" rtl="0">
              <a:spcBef>
                <a:spcPts val="400"/>
              </a:spcBef>
              <a:spcAft>
                <a:spcPts val="0"/>
              </a:spcAft>
              <a:buClr>
                <a:schemeClr val="dk1"/>
              </a:buClr>
              <a:buSzPts val="1900"/>
              <a:buFont typeface="Times New Roman"/>
              <a:buChar char="–"/>
            </a:pPr>
            <a:r>
              <a:rPr lang="en" sz="1900"/>
              <a:t>MyBSS, OBSS or unknown, e.g. ED</a:t>
            </a:r>
            <a:endParaRPr sz="1900"/>
          </a:p>
          <a:p>
            <a:pPr marL="342900" lvl="0" indent="-330200" algn="l" rtl="0">
              <a:spcBef>
                <a:spcPts val="480"/>
              </a:spcBef>
              <a:spcAft>
                <a:spcPts val="0"/>
              </a:spcAft>
              <a:buClr>
                <a:schemeClr val="dk1"/>
              </a:buClr>
              <a:buSzPts val="2200"/>
              <a:buFont typeface="Times New Roman"/>
              <a:buChar char="•"/>
            </a:pPr>
            <a:r>
              <a:rPr lang="en" sz="2200"/>
              <a:t>CCA shall be performed on the other channels in the operating bandwidth</a:t>
            </a:r>
            <a:endParaRPr sz="2200"/>
          </a:p>
          <a:p>
            <a:pPr marL="342900" lvl="0" indent="-330200" algn="l" rtl="0">
              <a:spcBef>
                <a:spcPts val="480"/>
              </a:spcBef>
              <a:spcAft>
                <a:spcPts val="0"/>
              </a:spcAft>
              <a:buClr>
                <a:schemeClr val="dk1"/>
              </a:buClr>
              <a:buSzPts val="2200"/>
              <a:buFont typeface="Times New Roman"/>
              <a:buChar char="•"/>
            </a:pPr>
            <a:r>
              <a:rPr lang="en" sz="2200"/>
              <a:t>Option 1: A device starts full CCA on other channels </a:t>
            </a:r>
            <a:r>
              <a:rPr lang="en" sz="2200" u="sng"/>
              <a:t>after it determines the primary is busy</a:t>
            </a:r>
            <a:endParaRPr sz="2200" u="sng"/>
          </a:p>
          <a:p>
            <a:pPr marL="742950" marR="0" lvl="1" indent="-279400" algn="l" rtl="0">
              <a:lnSpc>
                <a:spcPct val="100000"/>
              </a:lnSpc>
              <a:spcBef>
                <a:spcPts val="400"/>
              </a:spcBef>
              <a:spcAft>
                <a:spcPts val="0"/>
              </a:spcAft>
              <a:buSzPts val="1900"/>
              <a:buChar char="–"/>
            </a:pPr>
            <a:r>
              <a:rPr lang="en" sz="1900"/>
              <a:t>E.g. suitable for devices which cannot perform full CCA in parallel on multiple channels</a:t>
            </a:r>
            <a:endParaRPr sz="1900"/>
          </a:p>
          <a:p>
            <a:pPr marL="742950" marR="0" lvl="1" indent="-279400" algn="l" rtl="0">
              <a:lnSpc>
                <a:spcPct val="100000"/>
              </a:lnSpc>
              <a:spcBef>
                <a:spcPts val="400"/>
              </a:spcBef>
              <a:spcAft>
                <a:spcPts val="0"/>
              </a:spcAft>
              <a:buSzPts val="1900"/>
              <a:buChar char="–"/>
            </a:pPr>
            <a:r>
              <a:rPr lang="en" sz="1900"/>
              <a:t>Such sequential CCA can delay gaining access on the idle non-primary channels</a:t>
            </a:r>
            <a:endParaRPr sz="1800"/>
          </a:p>
        </p:txBody>
      </p:sp>
      <p:sp>
        <p:nvSpPr>
          <p:cNvPr id="176" name="Google Shape;176;p31"/>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August 2020</a:t>
            </a:r>
            <a:endParaRPr/>
          </a:p>
        </p:txBody>
      </p:sp>
      <p:sp>
        <p:nvSpPr>
          <p:cNvPr id="177" name="Google Shape;177;p3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7</a:t>
            </a:fld>
            <a:endParaRPr/>
          </a:p>
        </p:txBody>
      </p:sp>
      <p:sp>
        <p:nvSpPr>
          <p:cNvPr id="178" name="Google Shape;178;p31"/>
          <p:cNvSpPr txBox="1">
            <a:spLocks noGrp="1"/>
          </p:cNvSpPr>
          <p:nvPr>
            <p:ph type="title"/>
          </p:nvPr>
        </p:nvSpPr>
        <p:spPr>
          <a:xfrm>
            <a:off x="325325" y="514350"/>
            <a:ext cx="8616900" cy="6249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Proposed Access Method for non-Primary Channels (1)</a:t>
            </a:r>
            <a:endParaRPr sz="2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2"/>
          <p:cNvSpPr txBox="1">
            <a:spLocks noGrp="1"/>
          </p:cNvSpPr>
          <p:nvPr>
            <p:ph type="body" idx="1"/>
          </p:nvPr>
        </p:nvSpPr>
        <p:spPr>
          <a:xfrm>
            <a:off x="428800" y="1187050"/>
            <a:ext cx="8365500" cy="3456600"/>
          </a:xfrm>
          <a:prstGeom prst="rect">
            <a:avLst/>
          </a:prstGeom>
          <a:noFill/>
          <a:ln>
            <a:noFill/>
          </a:ln>
        </p:spPr>
        <p:txBody>
          <a:bodyPr spcFirstLastPara="1" wrap="square" lIns="92075" tIns="46025" rIns="92075" bIns="46025" anchor="t" anchorCtr="0">
            <a:noAutofit/>
          </a:bodyPr>
          <a:lstStyle/>
          <a:p>
            <a:pPr marL="342900" lvl="0" indent="-330200" algn="l" rtl="0">
              <a:spcBef>
                <a:spcPts val="0"/>
              </a:spcBef>
              <a:spcAft>
                <a:spcPts val="0"/>
              </a:spcAft>
              <a:buClr>
                <a:schemeClr val="dk1"/>
              </a:buClr>
              <a:buSzPts val="2200"/>
              <a:buFont typeface="Times New Roman"/>
              <a:buChar char="•"/>
            </a:pPr>
            <a:r>
              <a:rPr lang="en" sz="2200"/>
              <a:t>Option 2: A device performs full CCA </a:t>
            </a:r>
            <a:r>
              <a:rPr lang="en" sz="2200" u="sng"/>
              <a:t>in parallel </a:t>
            </a:r>
            <a:r>
              <a:rPr lang="en" sz="2200"/>
              <a:t>on multiple channels in its operating bandwidth, including the primary. If the primary is BUSY, CCA continues on other channels</a:t>
            </a:r>
            <a:endParaRPr sz="2200"/>
          </a:p>
          <a:p>
            <a:pPr marL="742950" lvl="1" indent="-279400" algn="l" rtl="0">
              <a:spcBef>
                <a:spcPts val="400"/>
              </a:spcBef>
              <a:spcAft>
                <a:spcPts val="0"/>
              </a:spcAft>
              <a:buClr>
                <a:schemeClr val="dk1"/>
              </a:buClr>
              <a:buSzPts val="1900"/>
              <a:buFont typeface="Times New Roman"/>
              <a:buChar char="–"/>
            </a:pPr>
            <a:r>
              <a:rPr lang="en" sz="1900"/>
              <a:t>This is suitable for devices that can perform full CCA in parallel on multiple channels</a:t>
            </a:r>
            <a:endParaRPr sz="1900"/>
          </a:p>
          <a:p>
            <a:pPr marL="742950" lvl="1" indent="-279400" algn="l" rtl="0">
              <a:spcBef>
                <a:spcPts val="400"/>
              </a:spcBef>
              <a:spcAft>
                <a:spcPts val="0"/>
              </a:spcAft>
              <a:buClr>
                <a:schemeClr val="dk1"/>
              </a:buClr>
              <a:buSzPts val="1900"/>
              <a:buFont typeface="Times New Roman"/>
              <a:buChar char="–"/>
            </a:pPr>
            <a:r>
              <a:rPr lang="en" sz="1900"/>
              <a:t>Reduces the delay in gaining access to non-primary channels</a:t>
            </a:r>
            <a:endParaRPr sz="1900"/>
          </a:p>
          <a:p>
            <a:pPr marL="342900" lvl="0" indent="-330200" algn="l" rtl="0">
              <a:spcBef>
                <a:spcPts val="480"/>
              </a:spcBef>
              <a:spcAft>
                <a:spcPts val="0"/>
              </a:spcAft>
              <a:buClr>
                <a:schemeClr val="dk1"/>
              </a:buClr>
              <a:buSzPts val="2200"/>
              <a:buFont typeface="Times New Roman"/>
              <a:buChar char="•"/>
            </a:pPr>
            <a:r>
              <a:rPr lang="en" sz="2200"/>
              <a:t>Definition of “Full CCA”</a:t>
            </a:r>
            <a:endParaRPr sz="2200"/>
          </a:p>
          <a:p>
            <a:pPr marL="742950" lvl="1" indent="-285750" algn="l" rtl="0">
              <a:spcBef>
                <a:spcPts val="400"/>
              </a:spcBef>
              <a:spcAft>
                <a:spcPts val="0"/>
              </a:spcAft>
              <a:buClr>
                <a:schemeClr val="dk1"/>
              </a:buClr>
              <a:buSzPts val="2000"/>
              <a:buFont typeface="Times New Roman"/>
              <a:buChar char="–"/>
            </a:pPr>
            <a:r>
              <a:rPr lang="en"/>
              <a:t>ED or ED+PD</a:t>
            </a:r>
            <a:endParaRPr/>
          </a:p>
          <a:p>
            <a:pPr marL="1085850" lvl="2" indent="-228600" algn="l" rtl="0">
              <a:spcBef>
                <a:spcPts val="360"/>
              </a:spcBef>
              <a:spcAft>
                <a:spcPts val="0"/>
              </a:spcAft>
              <a:buClr>
                <a:schemeClr val="dk1"/>
              </a:buClr>
              <a:buSzPts val="1800"/>
              <a:buFont typeface="Times New Roman"/>
              <a:buChar char="•"/>
            </a:pPr>
            <a:r>
              <a:rPr lang="en"/>
              <a:t>With EDCA-style truncated exponential backoff</a:t>
            </a:r>
            <a:endParaRPr/>
          </a:p>
          <a:p>
            <a:pPr marL="1085850" lvl="2" indent="-228600" algn="l" rtl="0">
              <a:spcBef>
                <a:spcPts val="360"/>
              </a:spcBef>
              <a:spcAft>
                <a:spcPts val="0"/>
              </a:spcAft>
              <a:buClr>
                <a:schemeClr val="dk1"/>
              </a:buClr>
              <a:buSzPts val="1800"/>
              <a:buFont typeface="Times New Roman"/>
              <a:buChar char="•"/>
            </a:pPr>
            <a:r>
              <a:rPr lang="en"/>
              <a:t>NAV</a:t>
            </a:r>
            <a:endParaRPr/>
          </a:p>
        </p:txBody>
      </p:sp>
      <p:sp>
        <p:nvSpPr>
          <p:cNvPr id="184" name="Google Shape;184;p32"/>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August 2020</a:t>
            </a:r>
            <a:endParaRPr/>
          </a:p>
        </p:txBody>
      </p:sp>
      <p:sp>
        <p:nvSpPr>
          <p:cNvPr id="185" name="Google Shape;185;p3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8</a:t>
            </a:fld>
            <a:endParaRPr/>
          </a:p>
        </p:txBody>
      </p:sp>
      <p:sp>
        <p:nvSpPr>
          <p:cNvPr id="186" name="Google Shape;186;p32"/>
          <p:cNvSpPr txBox="1">
            <a:spLocks noGrp="1"/>
          </p:cNvSpPr>
          <p:nvPr>
            <p:ph type="title"/>
          </p:nvPr>
        </p:nvSpPr>
        <p:spPr>
          <a:xfrm>
            <a:off x="103725" y="514350"/>
            <a:ext cx="8912400" cy="624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Proposed Access Method for non-Primary Channels (2)</a:t>
            </a:r>
            <a:endParaRPr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3"/>
          <p:cNvSpPr txBox="1">
            <a:spLocks noGrp="1"/>
          </p:cNvSpPr>
          <p:nvPr>
            <p:ph type="body" idx="1"/>
          </p:nvPr>
        </p:nvSpPr>
        <p:spPr>
          <a:xfrm>
            <a:off x="487925" y="1187050"/>
            <a:ext cx="8188200" cy="3086100"/>
          </a:xfrm>
          <a:prstGeom prst="rect">
            <a:avLst/>
          </a:prstGeom>
          <a:noFill/>
          <a:ln>
            <a:noFill/>
          </a:ln>
        </p:spPr>
        <p:txBody>
          <a:bodyPr spcFirstLastPara="1" wrap="square" lIns="92075" tIns="46025" rIns="92075" bIns="46025" anchor="t" anchorCtr="0">
            <a:noAutofit/>
          </a:bodyPr>
          <a:lstStyle/>
          <a:p>
            <a:pPr marL="342900" lvl="0" indent="-330200" algn="l" rtl="0">
              <a:spcBef>
                <a:spcPts val="0"/>
              </a:spcBef>
              <a:spcAft>
                <a:spcPts val="0"/>
              </a:spcAft>
              <a:buClr>
                <a:schemeClr val="dk1"/>
              </a:buClr>
              <a:buSzPts val="2200"/>
              <a:buFont typeface="Times New Roman"/>
              <a:buChar char="•"/>
            </a:pPr>
            <a:r>
              <a:rPr lang="en" sz="2200"/>
              <a:t>For either option, when a device completes full CCA on any non-primary channel while the primary channel is BUSY:</a:t>
            </a:r>
            <a:endParaRPr sz="2200"/>
          </a:p>
          <a:p>
            <a:pPr marL="742950" lvl="1" indent="-279400" algn="l" rtl="0">
              <a:spcBef>
                <a:spcPts val="400"/>
              </a:spcBef>
              <a:spcAft>
                <a:spcPts val="0"/>
              </a:spcAft>
              <a:buClr>
                <a:schemeClr val="dk1"/>
              </a:buClr>
              <a:buSzPts val="1900"/>
              <a:buFont typeface="Times New Roman"/>
              <a:buChar char="–"/>
            </a:pPr>
            <a:r>
              <a:rPr lang="en" sz="1900"/>
              <a:t>If the set of channels for which full CCA has completed is part of an 802.11 bonded channel set, perform PIFS CCA on the remaining channels and transmit on those that are found to be IDLE</a:t>
            </a:r>
            <a:endParaRPr sz="1900"/>
          </a:p>
          <a:p>
            <a:pPr marL="742950" lvl="1" indent="-279400" algn="l" rtl="0">
              <a:spcBef>
                <a:spcPts val="400"/>
              </a:spcBef>
              <a:spcAft>
                <a:spcPts val="0"/>
              </a:spcAft>
              <a:buClr>
                <a:schemeClr val="dk1"/>
              </a:buClr>
              <a:buSzPts val="1900"/>
              <a:buFont typeface="Times New Roman"/>
              <a:buChar char="–"/>
            </a:pPr>
            <a:r>
              <a:rPr lang="en" sz="1900"/>
              <a:t>If the set of channels for which full CCA has completed is not part of an 802.11 bonded channel set, transmit only on those that complete full CCA together or at about the same time (e.g. using self-defer to align transmissions on the channels)</a:t>
            </a:r>
            <a:endParaRPr sz="1900"/>
          </a:p>
        </p:txBody>
      </p:sp>
      <p:sp>
        <p:nvSpPr>
          <p:cNvPr id="192" name="Google Shape;192;p33"/>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August 2020</a:t>
            </a:r>
            <a:endParaRPr/>
          </a:p>
        </p:txBody>
      </p:sp>
      <p:sp>
        <p:nvSpPr>
          <p:cNvPr id="193" name="Google Shape;193;p3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9</a:t>
            </a:fld>
            <a:endParaRPr/>
          </a:p>
        </p:txBody>
      </p:sp>
      <p:sp>
        <p:nvSpPr>
          <p:cNvPr id="194" name="Google Shape;194;p33"/>
          <p:cNvSpPr txBox="1">
            <a:spLocks noGrp="1"/>
          </p:cNvSpPr>
          <p:nvPr>
            <p:ph type="title"/>
          </p:nvPr>
        </p:nvSpPr>
        <p:spPr>
          <a:xfrm>
            <a:off x="192325" y="514350"/>
            <a:ext cx="8661300" cy="624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800"/>
              <a:t>Proposed Access Method for non-Primary Channels (3)</a:t>
            </a:r>
            <a:endParaRPr sz="28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1351</Words>
  <Application>Microsoft Office PowerPoint</Application>
  <PresentationFormat>On-screen Show (16:9)</PresentationFormat>
  <Paragraphs>157</Paragraphs>
  <Slides>18</Slides>
  <Notes>18</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18</vt:i4>
      </vt:variant>
    </vt:vector>
  </HeadingPairs>
  <TitlesOfParts>
    <vt:vector size="22" baseType="lpstr">
      <vt:lpstr>Arial</vt:lpstr>
      <vt:lpstr>Times New Roman</vt:lpstr>
      <vt:lpstr>Simple Light</vt:lpstr>
      <vt:lpstr>802-11-Submission</vt:lpstr>
      <vt:lpstr>Proposals On Unused Bandwidth Utilizations</vt:lpstr>
      <vt:lpstr>Abstract</vt:lpstr>
      <vt:lpstr>Problem Statement</vt:lpstr>
      <vt:lpstr>Solution</vt:lpstr>
      <vt:lpstr>TXOP Initiation</vt:lpstr>
      <vt:lpstr>Considerations For Access Method</vt:lpstr>
      <vt:lpstr>Proposed Access Method for non-Primary Channels (1)</vt:lpstr>
      <vt:lpstr>Proposed Access Method for non-Primary Channels (2)</vt:lpstr>
      <vt:lpstr>Proposed Access Method for non-Primary Channels (3)</vt:lpstr>
      <vt:lpstr>Precedence of The Access Method</vt:lpstr>
      <vt:lpstr>Alignment between Primary and Non-primary Transmissions (1)</vt:lpstr>
      <vt:lpstr>Alignment between Primary and Non-primary Transmissions (2)</vt:lpstr>
      <vt:lpstr>NAV Loss Mitigation (1)</vt:lpstr>
      <vt:lpstr>NAV Loss Mitigation (2)</vt:lpstr>
      <vt:lpstr>Straw Poll 1</vt:lpstr>
      <vt:lpstr>Straw Poll 2</vt:lpstr>
      <vt:lpstr>Straw Poll 3</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Proposals On Unused Bandwidth Utilizations</dc:title>
  <dc:creator>Shubhodeep Adhikari</dc:creator>
  <cp:lastModifiedBy>Shubhodeep Adhikari</cp:lastModifiedBy>
  <cp:revision>8</cp:revision>
  <dcterms:modified xsi:type="dcterms:W3CDTF">2020-08-26T07:30:07Z</dcterms:modified>
</cp:coreProperties>
</file>