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331" r:id="rId2"/>
    <p:sldId id="930" r:id="rId3"/>
    <p:sldId id="1076" r:id="rId4"/>
    <p:sldId id="1105" r:id="rId5"/>
    <p:sldId id="1106" r:id="rId6"/>
    <p:sldId id="1107" r:id="rId7"/>
    <p:sldId id="1108" r:id="rId8"/>
    <p:sldId id="1109" r:id="rId9"/>
    <p:sldId id="1110" r:id="rId10"/>
    <p:sldId id="1104" r:id="rId11"/>
    <p:sldId id="1111" r:id="rId12"/>
    <p:sldId id="1112" r:id="rId13"/>
    <p:sldId id="1113" r:id="rId14"/>
    <p:sldId id="1114" r:id="rId15"/>
    <p:sldId id="1045" r:id="rId16"/>
    <p:sldId id="1122" r:id="rId17"/>
    <p:sldId id="1123" r:id="rId18"/>
    <p:sldId id="1124" r:id="rId19"/>
    <p:sldId id="978" r:id="rId20"/>
    <p:sldId id="1117" r:id="rId21"/>
    <p:sldId id="1118" r:id="rId22"/>
    <p:sldId id="1119" r:id="rId23"/>
    <p:sldId id="1120" r:id="rId24"/>
    <p:sldId id="1121" r:id="rId25"/>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FF"/>
    <a:srgbClr val="0000FF"/>
    <a:srgbClr val="EAEAEA"/>
    <a:srgbClr val="CCCCFF"/>
    <a:srgbClr val="FF5050"/>
    <a:srgbClr val="004232"/>
    <a:srgbClr val="000000"/>
    <a:srgbClr val="808080"/>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8" autoAdjust="0"/>
    <p:restoredTop sz="96649" autoAdjust="0"/>
  </p:normalViewPr>
  <p:slideViewPr>
    <p:cSldViewPr>
      <p:cViewPr varScale="1">
        <p:scale>
          <a:sx n="116" d="100"/>
          <a:sy n="116" d="100"/>
        </p:scale>
        <p:origin x="648"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6" y="-72"/>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4531132" y="9612313"/>
            <a:ext cx="16585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dirty="0" smtClean="0"/>
              <a:t>Sindhu </a:t>
            </a:r>
            <a:r>
              <a:rPr lang="en-GB" dirty="0" err="1" smtClean="0"/>
              <a:t>Verma</a:t>
            </a:r>
            <a:r>
              <a:rPr lang="en-GB" dirty="0" smtClean="0"/>
              <a:t> (Broadcom)</a:t>
            </a:r>
            <a:endParaRPr lang="en-GB" dirty="0"/>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4032619" y="9615488"/>
            <a:ext cx="212211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Sindhu </a:t>
            </a:r>
            <a:r>
              <a:rPr lang="en-GB" dirty="0" err="1" smtClean="0"/>
              <a:t>Verma</a:t>
            </a:r>
            <a:r>
              <a:rPr lang="en-GB" dirty="0" smtClean="0"/>
              <a:t> (Broadcom)</a:t>
            </a:r>
            <a:endParaRPr lang="en-GB" dirty="0"/>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17931"/>
            <a:ext cx="1198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smtClean="0"/>
              <a:t>November </a:t>
            </a:r>
            <a:r>
              <a:rPr lang="en-GB" altLang="en-US" sz="1400" b="1" dirty="0"/>
              <a:t>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4032619" y="9615488"/>
            <a:ext cx="212211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smtClean="0"/>
              <a:t>Sindhu </a:t>
            </a:r>
            <a:r>
              <a:rPr lang="en-GB" altLang="en-US" dirty="0" err="1" smtClean="0"/>
              <a:t>Verma</a:t>
            </a:r>
            <a:r>
              <a:rPr lang="en-GB" altLang="en-US" dirty="0" smtClean="0"/>
              <a:t> (Broadcom)</a:t>
            </a:r>
            <a:endParaRPr lang="en-GB" altLang="en-US" dirty="0"/>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dirty="0" smtClean="0"/>
              <a:t>Sindhu </a:t>
            </a:r>
            <a:r>
              <a:rPr lang="en-GB" dirty="0" err="1" smtClean="0"/>
              <a:t>Verma</a:t>
            </a:r>
            <a:r>
              <a:rPr lang="en-GB" dirty="0" smtClean="0"/>
              <a:t> (Broadcom)</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
        <p:nvSpPr>
          <p:cNvPr id="7"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885394" y="6475413"/>
            <a:ext cx="1658531" cy="184666"/>
          </a:xfrm>
        </p:spPr>
        <p:txBody>
          <a:bodyPr/>
          <a:lstStyle>
            <a:lvl1pPr>
              <a:defRPr/>
            </a:lvl1pPr>
          </a:lstStyle>
          <a:p>
            <a:pPr>
              <a:defRPr/>
            </a:pPr>
            <a:r>
              <a:rPr lang="en-GB" dirty="0" smtClean="0"/>
              <a:t>Sindhu </a:t>
            </a:r>
            <a:r>
              <a:rPr lang="en-GB" dirty="0" err="1" smtClean="0"/>
              <a:t>Verma</a:t>
            </a:r>
            <a:r>
              <a:rPr lang="en-GB" dirty="0" smtClean="0"/>
              <a:t> (Broadcom)</a:t>
            </a:r>
            <a:endParaRPr lang="en-GB" dirty="0"/>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
        <p:nvSpPr>
          <p:cNvPr id="7"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885394" y="6475413"/>
            <a:ext cx="1658531" cy="184666"/>
          </a:xfrm>
        </p:spPr>
        <p:txBody>
          <a:bodyPr/>
          <a:lstStyle>
            <a:lvl1pPr>
              <a:defRPr/>
            </a:lvl1pPr>
          </a:lstStyle>
          <a:p>
            <a:pPr>
              <a:defRPr/>
            </a:pPr>
            <a:r>
              <a:rPr lang="en-GB" dirty="0" smtClean="0"/>
              <a:t>Sindhu </a:t>
            </a:r>
            <a:r>
              <a:rPr lang="en-GB" dirty="0" err="1" smtClean="0"/>
              <a:t>Verma</a:t>
            </a:r>
            <a:r>
              <a:rPr lang="en-GB" dirty="0" smtClean="0"/>
              <a:t> (Broadcom)</a:t>
            </a:r>
            <a:endParaRPr lang="en-GB" dirty="0"/>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224694" cy="276999"/>
          </a:xfrm>
        </p:spPr>
        <p:txBody>
          <a:bodyPr/>
          <a:lstStyle>
            <a:lvl1pPr>
              <a:defRPr/>
            </a:lvl1pPr>
          </a:lstStyle>
          <a:p>
            <a:pPr>
              <a:defRPr/>
            </a:pPr>
            <a:r>
              <a:rPr lang="en-US" altLang="en-US" dirty="0" smtClean="0"/>
              <a:t>August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885394" y="6475413"/>
            <a:ext cx="1658531" cy="184666"/>
          </a:xfrm>
        </p:spPr>
        <p:txBody>
          <a:bodyPr/>
          <a:lstStyle>
            <a:lvl1pPr>
              <a:defRPr/>
            </a:lvl1pPr>
          </a:lstStyle>
          <a:p>
            <a:pPr>
              <a:defRPr/>
            </a:pPr>
            <a:r>
              <a:rPr lang="en-GB" dirty="0" smtClean="0"/>
              <a:t>Sindhu </a:t>
            </a:r>
            <a:r>
              <a:rPr lang="en-GB" dirty="0" err="1" smtClean="0"/>
              <a:t>Verma</a:t>
            </a:r>
            <a:r>
              <a:rPr lang="en-GB" dirty="0" smtClean="0"/>
              <a:t> (Broadcom)</a:t>
            </a:r>
            <a:endParaRPr lang="en-GB" dirty="0"/>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a16="http://schemas.microsoft.com/office/drawing/2014/main"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885394" y="6475413"/>
            <a:ext cx="1658531" cy="184666"/>
          </a:xfrm>
        </p:spPr>
        <p:txBody>
          <a:bodyPr/>
          <a:lstStyle>
            <a:lvl1pPr>
              <a:defRPr/>
            </a:lvl1pPr>
          </a:lstStyle>
          <a:p>
            <a:pPr>
              <a:defRPr/>
            </a:pPr>
            <a:r>
              <a:rPr lang="en-GB" dirty="0" smtClean="0"/>
              <a:t>Sindhu </a:t>
            </a:r>
            <a:r>
              <a:rPr lang="en-GB" dirty="0" err="1" smtClean="0"/>
              <a:t>Verma</a:t>
            </a:r>
            <a:r>
              <a:rPr lang="en-GB" dirty="0" smtClean="0"/>
              <a:t> (Broadcom)</a:t>
            </a:r>
            <a:endParaRPr lang="en-GB" dirty="0"/>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6885394" y="6475413"/>
            <a:ext cx="1658531" cy="184666"/>
          </a:xfrm>
        </p:spPr>
        <p:txBody>
          <a:bodyPr/>
          <a:lstStyle>
            <a:lvl1pPr>
              <a:defRPr/>
            </a:lvl1pPr>
          </a:lstStyle>
          <a:p>
            <a:pPr>
              <a:defRPr/>
            </a:pPr>
            <a:r>
              <a:rPr lang="en-GB" dirty="0" smtClean="0"/>
              <a:t>Sindhu </a:t>
            </a:r>
            <a:r>
              <a:rPr lang="en-GB" dirty="0" err="1" smtClean="0"/>
              <a:t>Verma</a:t>
            </a:r>
            <a:r>
              <a:rPr lang="en-GB" dirty="0" smtClean="0"/>
              <a:t> (Broadcom)</a:t>
            </a:r>
            <a:endParaRPr lang="en-GB" dirty="0"/>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885394" y="6475413"/>
            <a:ext cx="1658531" cy="184666"/>
          </a:xfrm>
        </p:spPr>
        <p:txBody>
          <a:bodyPr/>
          <a:lstStyle>
            <a:lvl1pPr>
              <a:defRPr/>
            </a:lvl1pPr>
          </a:lstStyle>
          <a:p>
            <a:pPr>
              <a:defRPr/>
            </a:pPr>
            <a:r>
              <a:rPr lang="en-GB" dirty="0" smtClean="0"/>
              <a:t>Sindhu </a:t>
            </a:r>
            <a:r>
              <a:rPr lang="en-GB" dirty="0" err="1" smtClean="0"/>
              <a:t>Verma</a:t>
            </a:r>
            <a:r>
              <a:rPr lang="en-GB" dirty="0" smtClean="0"/>
              <a:t> (Broadcom)</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
        <p:nvSpPr>
          <p:cNvPr id="6"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885394" y="6475413"/>
            <a:ext cx="1658531" cy="184666"/>
          </a:xfrm>
        </p:spPr>
        <p:txBody>
          <a:bodyPr/>
          <a:lstStyle>
            <a:lvl1pPr>
              <a:defRPr/>
            </a:lvl1pPr>
          </a:lstStyle>
          <a:p>
            <a:pPr>
              <a:defRPr/>
            </a:pPr>
            <a:r>
              <a:rPr lang="en-GB" dirty="0" smtClean="0"/>
              <a:t>Sindhu </a:t>
            </a:r>
            <a:r>
              <a:rPr lang="en-GB" dirty="0" err="1" smtClean="0"/>
              <a:t>Verma</a:t>
            </a:r>
            <a:r>
              <a:rPr lang="en-GB" dirty="0" smtClean="0"/>
              <a:t> (Broadcom)</a:t>
            </a:r>
            <a:endParaRPr lang="en-GB" dirty="0"/>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885394" y="6475413"/>
            <a:ext cx="1658531" cy="184666"/>
          </a:xfrm>
        </p:spPr>
        <p:txBody>
          <a:bodyPr/>
          <a:lstStyle>
            <a:lvl1pPr>
              <a:defRPr/>
            </a:lvl1pPr>
          </a:lstStyle>
          <a:p>
            <a:pPr>
              <a:defRPr/>
            </a:pPr>
            <a:r>
              <a:rPr lang="en-GB" dirty="0" smtClean="0"/>
              <a:t>Sindhu </a:t>
            </a:r>
            <a:r>
              <a:rPr lang="en-GB" dirty="0" err="1" smtClean="0"/>
              <a:t>Verma</a:t>
            </a:r>
            <a:r>
              <a:rPr lang="en-GB" dirty="0" smtClean="0"/>
              <a:t> (Broadcom)</a:t>
            </a:r>
            <a:endParaRPr lang="en-GB" dirty="0"/>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
        <p:nvSpPr>
          <p:cNvPr id="8"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885394" y="6475413"/>
            <a:ext cx="1658531" cy="184666"/>
          </a:xfrm>
        </p:spPr>
        <p:txBody>
          <a:bodyPr/>
          <a:lstStyle>
            <a:lvl1pPr>
              <a:defRPr/>
            </a:lvl1pPr>
          </a:lstStyle>
          <a:p>
            <a:pPr>
              <a:defRPr/>
            </a:pPr>
            <a:r>
              <a:rPr lang="en-GB" dirty="0" smtClean="0"/>
              <a:t>Sindhu </a:t>
            </a:r>
            <a:r>
              <a:rPr lang="en-GB" dirty="0" err="1" smtClean="0"/>
              <a:t>Verma</a:t>
            </a:r>
            <a:r>
              <a:rPr lang="en-GB" dirty="0" smtClean="0"/>
              <a:t> (Broadcom)</a:t>
            </a:r>
            <a:endParaRPr lang="en-GB" dirty="0"/>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dirty="0" smtClean="0"/>
              <a:t>August 2020</a:t>
            </a:r>
            <a:endParaRPr lang="en-GB" altLang="en-US" dirty="0"/>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
        <p:nvSpPr>
          <p:cNvPr id="8"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6885394" y="6475413"/>
            <a:ext cx="1658531" cy="184666"/>
          </a:xfrm>
        </p:spPr>
        <p:txBody>
          <a:bodyPr/>
          <a:lstStyle>
            <a:lvl1pPr>
              <a:defRPr/>
            </a:lvl1pPr>
          </a:lstStyle>
          <a:p>
            <a:pPr>
              <a:defRPr/>
            </a:pPr>
            <a:r>
              <a:rPr lang="en-GB" dirty="0" smtClean="0"/>
              <a:t>Sindhu </a:t>
            </a:r>
            <a:r>
              <a:rPr lang="en-GB" dirty="0" err="1" smtClean="0"/>
              <a:t>Verma</a:t>
            </a:r>
            <a:r>
              <a:rPr lang="en-GB" dirty="0" smtClean="0"/>
              <a:t> (Broadcom)</a:t>
            </a:r>
            <a:endParaRPr lang="en-GB" dirty="0"/>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August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885394" y="6475413"/>
            <a:ext cx="16585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Sindhu </a:t>
            </a:r>
            <a:r>
              <a:rPr lang="en-GB" dirty="0" err="1" smtClean="0"/>
              <a:t>Verma</a:t>
            </a:r>
            <a:r>
              <a:rPr lang="en-GB" dirty="0" smtClean="0"/>
              <a:t> (Broadcom)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802.11-20/0363r2</a:t>
            </a:r>
            <a:endParaRPr lang="en-GB" altLang="en-US" sz="1800" b="1" dirty="0"/>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indhu.verma@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Matthew.fischer@broadcom.com" TargetMode="External"/><Relationship Id="rId5" Type="http://schemas.openxmlformats.org/officeDocument/2006/relationships/hyperlink" Target="mailto:Vinko.erceg@Broadcom.com" TargetMode="External"/><Relationship Id="rId4" Type="http://schemas.openxmlformats.org/officeDocument/2006/relationships/hyperlink" Target="mailto:Shubhodeep.adhikari@Broadcom.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US" altLang="en-US" dirty="0" smtClean="0"/>
              <a:t>Proposals On Unused Bandwidth Utilizations</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2020-08-11</a:t>
            </a:r>
            <a:endParaRPr lang="en-GB" altLang="en-US" sz="2000" b="0" dirty="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765714135"/>
              </p:ext>
            </p:extLst>
          </p:nvPr>
        </p:nvGraphicFramePr>
        <p:xfrm>
          <a:off x="228598" y="2998720"/>
          <a:ext cx="8763001" cy="2837243"/>
        </p:xfrm>
        <a:graphic>
          <a:graphicData uri="http://schemas.openxmlformats.org/drawingml/2006/table">
            <a:tbl>
              <a:tblPr firstRow="1" bandRow="1">
                <a:tableStyleId>{21E4AEA4-8DFA-4A89-87EB-49C32662AFE0}</a:tableStyleId>
              </a:tblPr>
              <a:tblGrid>
                <a:gridCol w="2032602">
                  <a:extLst>
                    <a:ext uri="{9D8B030D-6E8A-4147-A177-3AD203B41FA5}">
                      <a16:colId xmlns:a16="http://schemas.microsoft.com/office/drawing/2014/main" val="20000"/>
                    </a:ext>
                  </a:extLst>
                </a:gridCol>
                <a:gridCol w="1015400">
                  <a:extLst>
                    <a:ext uri="{9D8B030D-6E8A-4147-A177-3AD203B41FA5}">
                      <a16:colId xmlns:a16="http://schemas.microsoft.com/office/drawing/2014/main" val="20001"/>
                    </a:ext>
                  </a:extLst>
                </a:gridCol>
                <a:gridCol w="2282071">
                  <a:extLst>
                    <a:ext uri="{9D8B030D-6E8A-4147-A177-3AD203B41FA5}">
                      <a16:colId xmlns:a16="http://schemas.microsoft.com/office/drawing/2014/main" val="20002"/>
                    </a:ext>
                  </a:extLst>
                </a:gridCol>
                <a:gridCol w="813062">
                  <a:extLst>
                    <a:ext uri="{9D8B030D-6E8A-4147-A177-3AD203B41FA5}">
                      <a16:colId xmlns:a16="http://schemas.microsoft.com/office/drawing/2014/main" val="20003"/>
                    </a:ext>
                  </a:extLst>
                </a:gridCol>
                <a:gridCol w="2619866">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Sindhu</a:t>
                      </a:r>
                      <a:r>
                        <a:rPr lang="en-US" sz="1100" baseline="0" dirty="0" smtClean="0"/>
                        <a:t> </a:t>
                      </a:r>
                      <a:r>
                        <a:rPr lang="en-US" sz="1100" baseline="0" dirty="0" err="1" smtClean="0"/>
                        <a:t>Verma</a:t>
                      </a: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en-US" sz="1100" kern="1200" dirty="0" smtClean="0">
                          <a:solidFill>
                            <a:schemeClr val="dk1"/>
                          </a:solidFill>
                          <a:latin typeface="+mn-lt"/>
                          <a:ea typeface="+mn-ea"/>
                          <a:cs typeface="+mn-cs"/>
                        </a:rPr>
                        <a:t>S</a:t>
                      </a:r>
                      <a:r>
                        <a:rPr lang="en-US" sz="1100" b="0" i="0" kern="1200" dirty="0" smtClean="0">
                          <a:solidFill>
                            <a:schemeClr val="dk1"/>
                          </a:solidFill>
                          <a:effectLst/>
                          <a:latin typeface="+mn-lt"/>
                          <a:ea typeface="+mn-ea"/>
                          <a:cs typeface="+mn-cs"/>
                        </a:rPr>
                        <a:t>1, Wipro Electronic City Special Economic </a:t>
                      </a:r>
                      <a:r>
                        <a:rPr lang="en-US" sz="1100" b="0" i="0" kern="1200" dirty="0" err="1" smtClean="0">
                          <a:solidFill>
                            <a:schemeClr val="dk1"/>
                          </a:solidFill>
                          <a:effectLst/>
                          <a:latin typeface="+mn-lt"/>
                          <a:ea typeface="+mn-ea"/>
                          <a:cs typeface="+mn-cs"/>
                        </a:rPr>
                        <a:t>Zone,Doddathogur</a:t>
                      </a:r>
                      <a:r>
                        <a:rPr lang="en-US" sz="1100" b="0" i="0" kern="1200" dirty="0" smtClean="0">
                          <a:solidFill>
                            <a:schemeClr val="dk1"/>
                          </a:solidFill>
                          <a:effectLst/>
                          <a:latin typeface="+mn-lt"/>
                          <a:ea typeface="+mn-ea"/>
                          <a:cs typeface="+mn-cs"/>
                        </a:rPr>
                        <a:t>, </a:t>
                      </a:r>
                      <a:r>
                        <a:rPr lang="en-US" sz="1100" b="0" i="0" kern="1200" dirty="0" err="1" smtClean="0">
                          <a:solidFill>
                            <a:schemeClr val="dk1"/>
                          </a:solidFill>
                          <a:effectLst/>
                          <a:latin typeface="+mn-lt"/>
                          <a:ea typeface="+mn-ea"/>
                          <a:cs typeface="+mn-cs"/>
                        </a:rPr>
                        <a:t>Begur</a:t>
                      </a:r>
                      <a:r>
                        <a:rPr lang="en-US" sz="1100" b="0" i="0" kern="1200" dirty="0" smtClean="0">
                          <a:solidFill>
                            <a:schemeClr val="dk1"/>
                          </a:solidFill>
                          <a:effectLst/>
                          <a:latin typeface="+mn-lt"/>
                          <a:ea typeface="+mn-ea"/>
                          <a:cs typeface="+mn-cs"/>
                        </a:rPr>
                        <a:t> </a:t>
                      </a:r>
                      <a:r>
                        <a:rPr lang="en-US" sz="1100" b="0" i="0" kern="1200" dirty="0" err="1" smtClean="0">
                          <a:solidFill>
                            <a:schemeClr val="dk1"/>
                          </a:solidFill>
                          <a:effectLst/>
                          <a:latin typeface="+mn-lt"/>
                          <a:ea typeface="+mn-ea"/>
                          <a:cs typeface="+mn-cs"/>
                        </a:rPr>
                        <a:t>Hobli</a:t>
                      </a:r>
                      <a:r>
                        <a:rPr lang="en-US" sz="1100" b="0" i="0" kern="1200" dirty="0" smtClean="0">
                          <a:solidFill>
                            <a:schemeClr val="dk1"/>
                          </a:solidFill>
                          <a:effectLst/>
                          <a:latin typeface="+mn-lt"/>
                          <a:ea typeface="+mn-ea"/>
                          <a:cs typeface="+mn-cs"/>
                        </a:rPr>
                        <a:t>, Electronic City, Bangalore, Karnataka, IND,560100</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hlinkClick r:id="rId3"/>
                        </a:rPr>
                        <a:t>Sindhu.verma@Broadcom.com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Shubhodeep</a:t>
                      </a:r>
                      <a:r>
                        <a:rPr lang="en-US" sz="1100" dirty="0" smtClean="0"/>
                        <a:t> </a:t>
                      </a:r>
                      <a:r>
                        <a:rPr lang="en-US" sz="1100" dirty="0" err="1" smtClean="0"/>
                        <a:t>Adhikari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hlinkClick r:id="rId4"/>
                        </a:rPr>
                        <a:t>Shubhodeep.adhikari@Broadcom.com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Vinko</a:t>
                      </a:r>
                      <a:r>
                        <a:rPr lang="en-US" sz="1100" dirty="0" smtClean="0"/>
                        <a:t> </a:t>
                      </a:r>
                      <a:r>
                        <a:rPr lang="en-US" sz="1100" dirty="0" err="1" smtClean="0"/>
                        <a:t>Erceg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smtClean="0">
                          <a:hlinkClick r:id="rId5"/>
                        </a:rPr>
                        <a:t>Vinko.erceg@Broadcom.com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Matthew Fischer</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100" kern="1200" dirty="0" smtClean="0">
                          <a:solidFill>
                            <a:schemeClr val="dk1"/>
                          </a:solidFill>
                          <a:latin typeface="+mn-lt"/>
                          <a:ea typeface="+mn-ea"/>
                          <a:cs typeface="+mn-cs"/>
                        </a:rPr>
                        <a:t>250 Innovation Dr, San Jose, CA 95134</a:t>
                      </a:r>
                      <a:endParaRPr lang="en-US" sz="1100" kern="1200" dirty="0" smtClean="0">
                        <a:solidFill>
                          <a:schemeClr val="dk1"/>
                        </a:solidFill>
                        <a:latin typeface="+mn-lt"/>
                        <a:ea typeface="+mn-ea"/>
                        <a:cs typeface="+mn-cs"/>
                      </a:endParaRPr>
                    </a:p>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smtClean="0">
                          <a:hlinkClick r:id="rId6"/>
                        </a:rPr>
                        <a:t>Matthew.fischer@broadcom.com</a:t>
                      </a:r>
                      <a:endParaRPr lang="en-US" sz="1100" dirty="0" smtClean="0"/>
                    </a:p>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2" name="Date Placeholder 1">
            <a:extLst>
              <a:ext uri="{FF2B5EF4-FFF2-40B4-BE49-F238E27FC236}">
                <a16:creationId xmlns:a16="http://schemas.microsoft.com/office/drawing/2014/main" id="{03265076-FD70-4C31-B264-554CB894DA91}"/>
              </a:ext>
            </a:extLst>
          </p:cNvPr>
          <p:cNvSpPr>
            <a:spLocks noGrp="1"/>
          </p:cNvSpPr>
          <p:nvPr>
            <p:ph type="dt" sz="half" idx="10"/>
          </p:nvPr>
        </p:nvSpPr>
        <p:spPr>
          <a:xfrm>
            <a:off x="696913" y="332601"/>
            <a:ext cx="1224694" cy="276999"/>
          </a:xfrm>
        </p:spPr>
        <p:txBody>
          <a:bodyPr/>
          <a:lstStyle/>
          <a:p>
            <a:pPr>
              <a:defRPr/>
            </a:pPr>
            <a:r>
              <a:rPr lang="en-US" altLang="en-US" dirty="0" smtClean="0"/>
              <a:t>August 2020</a:t>
            </a:r>
            <a:endParaRPr lang="en-GB" altLang="en-US" dirty="0"/>
          </a:p>
        </p:txBody>
      </p:sp>
      <p:sp>
        <p:nvSpPr>
          <p:cNvPr id="10" name="Footer Placeholder 3"/>
          <p:cNvSpPr>
            <a:spLocks noGrp="1"/>
          </p:cNvSpPr>
          <p:nvPr>
            <p:ph type="ftr" sz="quarter" idx="11"/>
          </p:nvPr>
        </p:nvSpPr>
        <p:spPr>
          <a:xfrm>
            <a:off x="6885394" y="6475413"/>
            <a:ext cx="1658531" cy="184666"/>
          </a:xfrm>
        </p:spPr>
        <p:txBody>
          <a:bodyPr/>
          <a:lstStyle/>
          <a:p>
            <a:pPr>
              <a:defRPr/>
            </a:pPr>
            <a:r>
              <a:rPr lang="en-GB" dirty="0" smtClean="0"/>
              <a:t>Sindhu </a:t>
            </a:r>
            <a:r>
              <a:rPr lang="en-GB" dirty="0" err="1" smtClean="0"/>
              <a:t>Verma</a:t>
            </a:r>
            <a:r>
              <a:rPr lang="en-GB" dirty="0" smtClean="0"/>
              <a:t> (Broadcom)</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For either option, when a device completes full CCA on any non-primary </a:t>
            </a:r>
            <a:r>
              <a:rPr lang="en-US" dirty="0" err="1" smtClean="0"/>
              <a:t>subchannel</a:t>
            </a:r>
            <a:r>
              <a:rPr lang="en-US" dirty="0" smtClean="0"/>
              <a:t> while the primary channel is BUSY:</a:t>
            </a:r>
          </a:p>
          <a:p>
            <a:pPr lvl="1"/>
            <a:r>
              <a:rPr lang="en-US" dirty="0" smtClean="0"/>
              <a:t>If the subset of </a:t>
            </a:r>
            <a:r>
              <a:rPr lang="en-US" dirty="0" err="1" smtClean="0"/>
              <a:t>subchannels</a:t>
            </a:r>
            <a:r>
              <a:rPr lang="en-US" dirty="0" smtClean="0"/>
              <a:t> for which full CCA has completed is part of an 802.11 bonded channel set, perform PIFS CCA on the remaining channels and transmit on those that are found to be IDLE</a:t>
            </a:r>
          </a:p>
          <a:p>
            <a:pPr lvl="1"/>
            <a:r>
              <a:rPr lang="en-US" dirty="0" smtClean="0"/>
              <a:t>If the subset of </a:t>
            </a:r>
            <a:r>
              <a:rPr lang="en-US" dirty="0" err="1" smtClean="0"/>
              <a:t>subchannels</a:t>
            </a:r>
            <a:r>
              <a:rPr lang="en-US" dirty="0" smtClean="0"/>
              <a:t> </a:t>
            </a:r>
            <a:r>
              <a:rPr lang="en-US" dirty="0"/>
              <a:t>for which full CCA has completed is </a:t>
            </a:r>
            <a:r>
              <a:rPr lang="en-US" dirty="0" smtClean="0"/>
              <a:t>not part of an 802.11 bonded channel set, transmit only on those that complete full CCA together or at about the same time (e.g. using self-defer to align transmissions on the </a:t>
            </a:r>
            <a:r>
              <a:rPr lang="en-US" dirty="0" err="1" smtClean="0"/>
              <a:t>subchannels</a:t>
            </a:r>
            <a:r>
              <a:rPr lang="en-US" dirty="0" smtClean="0"/>
              <a:t>)</a:t>
            </a:r>
          </a:p>
        </p:txBody>
      </p:sp>
      <p:sp>
        <p:nvSpPr>
          <p:cNvPr id="3" name="Date Placeholder 2"/>
          <p:cNvSpPr>
            <a:spLocks noGrp="1"/>
          </p:cNvSpPr>
          <p:nvPr>
            <p:ph type="dt" sz="half" idx="10"/>
          </p:nvPr>
        </p:nvSpPr>
        <p:spPr/>
        <p:txBody>
          <a:bodyPr/>
          <a:lstStyle/>
          <a:p>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r>
              <a:rPr lang="en-GB" smtClean="0"/>
              <a:t>Sindhu Verma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10</a:t>
            </a:fld>
            <a:endParaRPr lang="en-GB" altLang="en-US" dirty="0"/>
          </a:p>
        </p:txBody>
      </p:sp>
      <p:sp>
        <p:nvSpPr>
          <p:cNvPr id="11" name="Title 10"/>
          <p:cNvSpPr>
            <a:spLocks noGrp="1"/>
          </p:cNvSpPr>
          <p:nvPr>
            <p:ph type="title"/>
          </p:nvPr>
        </p:nvSpPr>
        <p:spPr/>
        <p:txBody>
          <a:bodyPr/>
          <a:lstStyle/>
          <a:p>
            <a:r>
              <a:rPr lang="en-US" dirty="0"/>
              <a:t>Proposed Access Method for non-Primary </a:t>
            </a:r>
            <a:r>
              <a:rPr lang="en-US" dirty="0" err="1"/>
              <a:t>Subchannels</a:t>
            </a:r>
            <a:r>
              <a:rPr lang="en-US" dirty="0"/>
              <a:t> </a:t>
            </a:r>
            <a:r>
              <a:rPr lang="en-US" dirty="0" smtClean="0"/>
              <a:t>(3)</a:t>
            </a:r>
            <a:endParaRPr lang="en-US" dirty="0"/>
          </a:p>
        </p:txBody>
      </p:sp>
    </p:spTree>
    <p:extLst>
      <p:ext uri="{BB962C8B-B14F-4D97-AF65-F5344CB8AC3E}">
        <p14:creationId xmlns:p14="http://schemas.microsoft.com/office/powerpoint/2010/main" val="4082430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a:t>
            </a:r>
            <a:r>
              <a:rPr lang="en-US" dirty="0" smtClean="0"/>
              <a:t>previous behavior is specified </a:t>
            </a:r>
            <a:r>
              <a:rPr lang="en-US" dirty="0"/>
              <a:t>by the ETSI harmonized standard for 5 GHz (EN </a:t>
            </a:r>
            <a:r>
              <a:rPr lang="en-US" dirty="0" smtClean="0"/>
              <a:t>301 893)</a:t>
            </a:r>
          </a:p>
          <a:p>
            <a:r>
              <a:rPr lang="en-US" dirty="0" smtClean="0"/>
              <a:t>The behavior is predicted to be copied into the ETSI rules for 6GHz</a:t>
            </a:r>
            <a:endParaRPr lang="en-US" dirty="0"/>
          </a:p>
          <a:p>
            <a:endParaRPr lang="en-US" dirty="0" smtClean="0"/>
          </a:p>
          <a:p>
            <a:r>
              <a:rPr lang="en-US" dirty="0" smtClean="0"/>
              <a:t>Both </a:t>
            </a:r>
            <a:r>
              <a:rPr lang="en-US" dirty="0"/>
              <a:t>options are supported by LAA and NR-U</a:t>
            </a:r>
            <a:r>
              <a:rPr lang="en-US" dirty="0" smtClean="0"/>
              <a:t>.</a:t>
            </a:r>
            <a:endParaRPr lang="en-US" dirty="0"/>
          </a:p>
        </p:txBody>
      </p:sp>
      <p:sp>
        <p:nvSpPr>
          <p:cNvPr id="3" name="Date Placeholder 2"/>
          <p:cNvSpPr>
            <a:spLocks noGrp="1"/>
          </p:cNvSpPr>
          <p:nvPr>
            <p:ph type="dt" sz="half" idx="10"/>
          </p:nvPr>
        </p:nvSpPr>
        <p:spPr/>
        <p:txBody>
          <a:bodyPr/>
          <a:lstStyle/>
          <a:p>
            <a:pPr>
              <a:defRPr/>
            </a:pPr>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Sindhu Verma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Title 5"/>
          <p:cNvSpPr>
            <a:spLocks noGrp="1"/>
          </p:cNvSpPr>
          <p:nvPr>
            <p:ph type="title"/>
          </p:nvPr>
        </p:nvSpPr>
        <p:spPr/>
        <p:txBody>
          <a:bodyPr/>
          <a:lstStyle/>
          <a:p>
            <a:r>
              <a:rPr lang="en-US" dirty="0" smtClean="0"/>
              <a:t>Precedence of The Access Method</a:t>
            </a:r>
            <a:endParaRPr lang="en-US" dirty="0"/>
          </a:p>
        </p:txBody>
      </p:sp>
    </p:spTree>
    <p:extLst>
      <p:ext uri="{BB962C8B-B14F-4D97-AF65-F5344CB8AC3E}">
        <p14:creationId xmlns:p14="http://schemas.microsoft.com/office/powerpoint/2010/main" val="1319147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Transmissions on any non-primary </a:t>
            </a:r>
            <a:r>
              <a:rPr lang="en-US" sz="2000" dirty="0" err="1" smtClean="0"/>
              <a:t>subchannels</a:t>
            </a:r>
            <a:r>
              <a:rPr lang="en-US" sz="2000" dirty="0" smtClean="0"/>
              <a:t> should end at the same time as the BUSY of the primary </a:t>
            </a:r>
            <a:r>
              <a:rPr lang="en-US" sz="2000" dirty="0" err="1" smtClean="0"/>
              <a:t>subchannel</a:t>
            </a:r>
            <a:r>
              <a:rPr lang="en-US" sz="2000" dirty="0" smtClean="0"/>
              <a:t>, because:</a:t>
            </a:r>
          </a:p>
          <a:p>
            <a:pPr lvl="1"/>
            <a:r>
              <a:rPr lang="en-US" sz="1800" dirty="0" smtClean="0"/>
              <a:t>Supports NSTR STA access</a:t>
            </a:r>
          </a:p>
          <a:p>
            <a:pPr lvl="1"/>
            <a:r>
              <a:rPr lang="en-US" sz="1800" dirty="0" smtClean="0"/>
              <a:t>Allows fair access to devices that only operate EDCA using the primary 20 MHz </a:t>
            </a:r>
            <a:r>
              <a:rPr lang="en-US" sz="1800" dirty="0" err="1" smtClean="0"/>
              <a:t>subchannel</a:t>
            </a:r>
            <a:endParaRPr lang="en-US" sz="1800" dirty="0" smtClean="0"/>
          </a:p>
          <a:p>
            <a:pPr lvl="1"/>
            <a:r>
              <a:rPr lang="en-US" sz="1800" dirty="0" smtClean="0"/>
              <a:t>“Normal” access expectations regarding the primary 20 MHz </a:t>
            </a:r>
            <a:r>
              <a:rPr lang="en-US" sz="1800" dirty="0" err="1" smtClean="0"/>
              <a:t>subchannel</a:t>
            </a:r>
            <a:endParaRPr lang="en-US" sz="1800" dirty="0" smtClean="0"/>
          </a:p>
          <a:p>
            <a:pPr lvl="1"/>
            <a:r>
              <a:rPr lang="en-US" sz="1800" dirty="0" smtClean="0"/>
              <a:t>Allows potential transmitters and recipients to operate using single RX and TX resources</a:t>
            </a:r>
          </a:p>
          <a:p>
            <a:pPr lvl="1"/>
            <a:r>
              <a:rPr lang="en-US" sz="1800" dirty="0" smtClean="0"/>
              <a:t>Allows minimal resources to maintain channel state information</a:t>
            </a:r>
          </a:p>
          <a:p>
            <a:r>
              <a:rPr lang="en-US" sz="2000" dirty="0" smtClean="0"/>
              <a:t>This is possible </a:t>
            </a:r>
            <a:r>
              <a:rPr lang="en-US" sz="2000" dirty="0"/>
              <a:t>when PPDU length and/or NAV information is known for the BUSY primary </a:t>
            </a:r>
            <a:r>
              <a:rPr lang="en-US" sz="2000" dirty="0" err="1" smtClean="0"/>
              <a:t>subchannel</a:t>
            </a:r>
            <a:endParaRPr lang="en-US" sz="2000" dirty="0"/>
          </a:p>
        </p:txBody>
      </p:sp>
      <p:sp>
        <p:nvSpPr>
          <p:cNvPr id="3" name="Date Placeholder 2"/>
          <p:cNvSpPr>
            <a:spLocks noGrp="1"/>
          </p:cNvSpPr>
          <p:nvPr>
            <p:ph type="dt" sz="half" idx="10"/>
          </p:nvPr>
        </p:nvSpPr>
        <p:spPr/>
        <p:txBody>
          <a:bodyPr/>
          <a:lstStyle/>
          <a:p>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r>
              <a:rPr lang="en-GB" smtClean="0"/>
              <a:t>Sindhu Verma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12</a:t>
            </a:fld>
            <a:endParaRPr lang="en-GB" altLang="en-US" dirty="0"/>
          </a:p>
        </p:txBody>
      </p:sp>
      <p:sp>
        <p:nvSpPr>
          <p:cNvPr id="11" name="Title 10"/>
          <p:cNvSpPr>
            <a:spLocks noGrp="1"/>
          </p:cNvSpPr>
          <p:nvPr>
            <p:ph type="title"/>
          </p:nvPr>
        </p:nvSpPr>
        <p:spPr/>
        <p:txBody>
          <a:bodyPr/>
          <a:lstStyle/>
          <a:p>
            <a:r>
              <a:rPr lang="en-US" dirty="0" smtClean="0"/>
              <a:t>Non-primary Transmission Alignment</a:t>
            </a:r>
            <a:endParaRPr lang="en-US" dirty="0"/>
          </a:p>
        </p:txBody>
      </p:sp>
    </p:spTree>
    <p:extLst>
      <p:ext uri="{BB962C8B-B14F-4D97-AF65-F5344CB8AC3E}">
        <p14:creationId xmlns:p14="http://schemas.microsoft.com/office/powerpoint/2010/main" val="4144360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When primary </a:t>
            </a:r>
            <a:r>
              <a:rPr lang="en-US" dirty="0" err="1" smtClean="0"/>
              <a:t>subchannel</a:t>
            </a:r>
            <a:r>
              <a:rPr lang="en-US" dirty="0" smtClean="0"/>
              <a:t> BUSY duration information is not available</a:t>
            </a:r>
          </a:p>
          <a:p>
            <a:pPr lvl="1"/>
            <a:r>
              <a:rPr lang="en-US" dirty="0" smtClean="0"/>
              <a:t>E.g. ED based BUSY, e.g. non-802.11 technology, no NAV, no PHY LENGTH</a:t>
            </a:r>
          </a:p>
          <a:p>
            <a:pPr lvl="1"/>
            <a:endParaRPr lang="en-US" dirty="0" smtClean="0"/>
          </a:p>
          <a:p>
            <a:r>
              <a:rPr lang="en-US" dirty="0" smtClean="0"/>
              <a:t>Participating STA may:</a:t>
            </a:r>
          </a:p>
          <a:p>
            <a:pPr lvl="1"/>
            <a:r>
              <a:rPr lang="en-US" dirty="0" smtClean="0"/>
              <a:t>Utilize non-Primary </a:t>
            </a:r>
            <a:r>
              <a:rPr lang="en-US" dirty="0" err="1" smtClean="0"/>
              <a:t>subchannels</a:t>
            </a:r>
            <a:r>
              <a:rPr lang="en-US" dirty="0" smtClean="0"/>
              <a:t> anyway</a:t>
            </a:r>
          </a:p>
          <a:p>
            <a:pPr lvl="2"/>
            <a:r>
              <a:rPr lang="en-US" dirty="0" smtClean="0"/>
              <a:t>Potentially be required to re-align, per other rules, if it experiences deafness on the primary </a:t>
            </a:r>
            <a:r>
              <a:rPr lang="en-US" dirty="0" err="1" smtClean="0"/>
              <a:t>subchannel</a:t>
            </a:r>
            <a:endParaRPr lang="en-US" dirty="0"/>
          </a:p>
          <a:p>
            <a:pPr lvl="1"/>
            <a:r>
              <a:rPr lang="en-US" dirty="0" smtClean="0"/>
              <a:t>Transmit </a:t>
            </a:r>
            <a:r>
              <a:rPr lang="en-US" dirty="0"/>
              <a:t>short bursts on the non-primary channels while periodically polling the primary </a:t>
            </a:r>
            <a:r>
              <a:rPr lang="en-US" dirty="0" smtClean="0"/>
              <a:t>channel</a:t>
            </a:r>
          </a:p>
          <a:p>
            <a:pPr lvl="2"/>
            <a:r>
              <a:rPr lang="en-US" dirty="0" smtClean="0"/>
              <a:t>E.g. a compromise deafness solution</a:t>
            </a:r>
            <a:endParaRPr lang="en-US" dirty="0"/>
          </a:p>
        </p:txBody>
      </p:sp>
      <p:sp>
        <p:nvSpPr>
          <p:cNvPr id="3" name="Date Placeholder 2"/>
          <p:cNvSpPr>
            <a:spLocks noGrp="1"/>
          </p:cNvSpPr>
          <p:nvPr>
            <p:ph type="dt" sz="half" idx="10"/>
          </p:nvPr>
        </p:nvSpPr>
        <p:spPr/>
        <p:txBody>
          <a:bodyPr/>
          <a:lstStyle/>
          <a:p>
            <a:pPr>
              <a:defRPr/>
            </a:pPr>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Sindhu Verma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p:nvPr>
        </p:nvSpPr>
        <p:spPr/>
        <p:txBody>
          <a:bodyPr/>
          <a:lstStyle/>
          <a:p>
            <a:r>
              <a:rPr lang="en-US" dirty="0"/>
              <a:t>Non-primary Transmission </a:t>
            </a:r>
            <a:r>
              <a:rPr lang="en-US" dirty="0" smtClean="0"/>
              <a:t>non-Alignment</a:t>
            </a:r>
            <a:endParaRPr lang="en-US" dirty="0"/>
          </a:p>
        </p:txBody>
      </p:sp>
    </p:spTree>
    <p:extLst>
      <p:ext uri="{BB962C8B-B14F-4D97-AF65-F5344CB8AC3E}">
        <p14:creationId xmlns:p14="http://schemas.microsoft.com/office/powerpoint/2010/main" val="628653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If the proposal allows non-primary transmissions when a device has limited MAC resources</a:t>
            </a:r>
          </a:p>
          <a:p>
            <a:pPr lvl="1"/>
            <a:r>
              <a:rPr lang="en-US" dirty="0" smtClean="0"/>
              <a:t>E.g. the device is capable of Full CCA on only one </a:t>
            </a:r>
            <a:r>
              <a:rPr lang="en-US" dirty="0" err="1" smtClean="0"/>
              <a:t>subchannel</a:t>
            </a:r>
            <a:r>
              <a:rPr lang="en-US" dirty="0" smtClean="0"/>
              <a:t> at a time</a:t>
            </a:r>
          </a:p>
          <a:p>
            <a:pPr lvl="1"/>
            <a:r>
              <a:rPr lang="en-US" dirty="0" smtClean="0"/>
              <a:t>Then NAV and preamble information may be reduced</a:t>
            </a:r>
          </a:p>
          <a:p>
            <a:pPr lvl="2"/>
            <a:r>
              <a:rPr lang="en-US" dirty="0" smtClean="0"/>
              <a:t>When compared to NAV and preamble information that is known when always monitoring a single </a:t>
            </a:r>
            <a:r>
              <a:rPr lang="en-US" dirty="0" err="1" smtClean="0"/>
              <a:t>subchannel</a:t>
            </a:r>
            <a:endParaRPr lang="en-US" dirty="0" smtClean="0"/>
          </a:p>
          <a:p>
            <a:r>
              <a:rPr lang="en-US" dirty="0" smtClean="0"/>
              <a:t>Use a lower ED threshold for CCA on the non-primary channels</a:t>
            </a:r>
          </a:p>
          <a:p>
            <a:r>
              <a:rPr lang="en-US" dirty="0" smtClean="0"/>
              <a:t>Use RTS/CTS for all TXOPs where the channel monitoring has been interrupted</a:t>
            </a:r>
          </a:p>
          <a:p>
            <a:r>
              <a:rPr lang="en-US" dirty="0" smtClean="0"/>
              <a:t>Limit retries for a period of time</a:t>
            </a:r>
          </a:p>
        </p:txBody>
      </p:sp>
      <p:sp>
        <p:nvSpPr>
          <p:cNvPr id="3" name="Date Placeholder 2"/>
          <p:cNvSpPr>
            <a:spLocks noGrp="1"/>
          </p:cNvSpPr>
          <p:nvPr>
            <p:ph type="dt" sz="half" idx="10"/>
          </p:nvPr>
        </p:nvSpPr>
        <p:spPr/>
        <p:txBody>
          <a:bodyPr/>
          <a:lstStyle/>
          <a:p>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r>
              <a:rPr lang="en-GB" smtClean="0"/>
              <a:t>Sindhu Verma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14</a:t>
            </a:fld>
            <a:endParaRPr lang="en-GB" altLang="en-US" dirty="0"/>
          </a:p>
        </p:txBody>
      </p:sp>
      <p:sp>
        <p:nvSpPr>
          <p:cNvPr id="11" name="Title 10"/>
          <p:cNvSpPr>
            <a:spLocks noGrp="1"/>
          </p:cNvSpPr>
          <p:nvPr>
            <p:ph type="title"/>
          </p:nvPr>
        </p:nvSpPr>
        <p:spPr/>
        <p:txBody>
          <a:bodyPr/>
          <a:lstStyle/>
          <a:p>
            <a:r>
              <a:rPr lang="en-US" dirty="0" smtClean="0"/>
              <a:t>NAV Loss Mitigation</a:t>
            </a:r>
            <a:endParaRPr lang="en-US" dirty="0"/>
          </a:p>
        </p:txBody>
      </p:sp>
    </p:spTree>
    <p:extLst>
      <p:ext uri="{BB962C8B-B14F-4D97-AF65-F5344CB8AC3E}">
        <p14:creationId xmlns:p14="http://schemas.microsoft.com/office/powerpoint/2010/main" val="3986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the inclusion of the following in the SFD:</a:t>
            </a:r>
          </a:p>
          <a:p>
            <a:pPr lvl="1"/>
            <a:r>
              <a:rPr lang="en-US" dirty="0" smtClean="0"/>
              <a:t>Non-primary transmission: If an </a:t>
            </a:r>
            <a:r>
              <a:rPr lang="en-US" dirty="0"/>
              <a:t>AP </a:t>
            </a:r>
            <a:r>
              <a:rPr lang="en-US" dirty="0" smtClean="0"/>
              <a:t>finds that the </a:t>
            </a:r>
            <a:r>
              <a:rPr lang="en-US" dirty="0"/>
              <a:t>primary channel </a:t>
            </a:r>
            <a:r>
              <a:rPr lang="en-US" dirty="0" smtClean="0"/>
              <a:t>is BUSY, it can </a:t>
            </a:r>
            <a:r>
              <a:rPr lang="en-US" dirty="0"/>
              <a:t>employ techniques to access and transmit on the </a:t>
            </a:r>
            <a:r>
              <a:rPr lang="en-US" dirty="0" smtClean="0"/>
              <a:t>IDLE </a:t>
            </a:r>
            <a:r>
              <a:rPr lang="en-US" dirty="0"/>
              <a:t>non-primary </a:t>
            </a:r>
            <a:r>
              <a:rPr lang="en-US" dirty="0" err="1" smtClean="0"/>
              <a:t>subchannels</a:t>
            </a:r>
            <a:r>
              <a:rPr lang="en-US" dirty="0" smtClean="0"/>
              <a:t> </a:t>
            </a:r>
            <a:r>
              <a:rPr lang="en-US" dirty="0"/>
              <a:t>under TBD conditions for R2</a:t>
            </a:r>
            <a:r>
              <a:rPr lang="en-US" dirty="0" smtClean="0"/>
              <a:t>.</a:t>
            </a:r>
          </a:p>
          <a:p>
            <a:pPr marL="0" indent="0">
              <a:buNone/>
            </a:pPr>
            <a:endParaRPr lang="en-US" dirty="0"/>
          </a:p>
          <a:p>
            <a:pPr lvl="1"/>
            <a:r>
              <a:rPr lang="en-US" dirty="0" smtClean="0"/>
              <a:t>Y/N/A</a:t>
            </a:r>
          </a:p>
        </p:txBody>
      </p:sp>
      <p:sp>
        <p:nvSpPr>
          <p:cNvPr id="3" name="Date Placeholder 2"/>
          <p:cNvSpPr>
            <a:spLocks noGrp="1"/>
          </p:cNvSpPr>
          <p:nvPr>
            <p:ph type="dt" sz="half" idx="10"/>
          </p:nvPr>
        </p:nvSpPr>
        <p:spPr>
          <a:xfrm>
            <a:off x="696913" y="332601"/>
            <a:ext cx="1224694" cy="276999"/>
          </a:xfrm>
        </p:spPr>
        <p:txBody>
          <a:bodyPr/>
          <a:lstStyle/>
          <a:p>
            <a:pPr>
              <a:defRPr/>
            </a:pPr>
            <a:r>
              <a:rPr lang="en-US" altLang="en-US" dirty="0" smtClean="0"/>
              <a:t>August 2020</a:t>
            </a:r>
            <a:endParaRPr lang="en-GB" altLang="en-US" dirty="0"/>
          </a:p>
        </p:txBody>
      </p:sp>
      <p:sp>
        <p:nvSpPr>
          <p:cNvPr id="4" name="Footer Placeholder 3"/>
          <p:cNvSpPr>
            <a:spLocks noGrp="1"/>
          </p:cNvSpPr>
          <p:nvPr>
            <p:ph type="ftr" sz="quarter" idx="11"/>
          </p:nvPr>
        </p:nvSpPr>
        <p:spPr>
          <a:xfrm>
            <a:off x="6885394" y="6475413"/>
            <a:ext cx="1658531" cy="184666"/>
          </a:xfrm>
        </p:spPr>
        <p:txBody>
          <a:bodyPr/>
          <a:lstStyle/>
          <a:p>
            <a:pPr>
              <a:defRPr/>
            </a:pPr>
            <a:r>
              <a:rPr lang="en-GB" dirty="0" smtClean="0"/>
              <a:t>Sindhu </a:t>
            </a:r>
            <a:r>
              <a:rPr lang="en-GB" dirty="0" err="1" smtClean="0"/>
              <a:t>Verma</a:t>
            </a:r>
            <a:r>
              <a:rPr lang="en-GB" dirty="0" smtClean="0"/>
              <a:t>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Title 5"/>
          <p:cNvSpPr>
            <a:spLocks noGrp="1"/>
          </p:cNvSpPr>
          <p:nvPr>
            <p:ph type="title"/>
          </p:nvPr>
        </p:nvSpPr>
        <p:spPr/>
        <p:txBody>
          <a:bodyPr/>
          <a:lstStyle/>
          <a:p>
            <a:r>
              <a:rPr lang="en-US" dirty="0" smtClean="0"/>
              <a:t>Straw Poll 1</a:t>
            </a:r>
            <a:endParaRPr lang="en-US" dirty="0"/>
          </a:p>
        </p:txBody>
      </p:sp>
    </p:spTree>
    <p:extLst>
      <p:ext uri="{BB962C8B-B14F-4D97-AF65-F5344CB8AC3E}">
        <p14:creationId xmlns:p14="http://schemas.microsoft.com/office/powerpoint/2010/main" val="24546171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support the inclusion of the following in the SFD:</a:t>
            </a:r>
          </a:p>
          <a:p>
            <a:pPr lvl="1"/>
            <a:r>
              <a:rPr lang="en-US" dirty="0" smtClean="0"/>
              <a:t>To handle missed NAV information on non-primary channels before selecting them for transmission when performing non-primary transmission, that the following mechanisms should be used:</a:t>
            </a:r>
          </a:p>
          <a:p>
            <a:pPr lvl="2"/>
            <a:r>
              <a:rPr lang="en-US" dirty="0" smtClean="0"/>
              <a:t>EDCA uses a lower (TBD) ED threshold</a:t>
            </a:r>
          </a:p>
          <a:p>
            <a:pPr lvl="2"/>
            <a:r>
              <a:rPr lang="en-US" dirty="0" smtClean="0"/>
              <a:t>TXOPs are initiated on the non-primary </a:t>
            </a:r>
            <a:r>
              <a:rPr lang="en-US" dirty="0" err="1" smtClean="0"/>
              <a:t>subchannels</a:t>
            </a:r>
            <a:r>
              <a:rPr lang="en-US" dirty="0" smtClean="0"/>
              <a:t> with an RTS/CTS exchange</a:t>
            </a:r>
          </a:p>
          <a:p>
            <a:endParaRPr lang="en-US" dirty="0" smtClean="0"/>
          </a:p>
          <a:p>
            <a:r>
              <a:rPr lang="en-US" dirty="0" smtClean="0"/>
              <a:t>Y/N/A</a:t>
            </a:r>
            <a:endParaRPr lang="en-US" dirty="0"/>
          </a:p>
        </p:txBody>
      </p:sp>
      <p:sp>
        <p:nvSpPr>
          <p:cNvPr id="3" name="Date Placeholder 2"/>
          <p:cNvSpPr>
            <a:spLocks noGrp="1"/>
          </p:cNvSpPr>
          <p:nvPr>
            <p:ph type="dt" sz="half" idx="10"/>
          </p:nvPr>
        </p:nvSpPr>
        <p:spPr/>
        <p:txBody>
          <a:bodyPr/>
          <a:lstStyle/>
          <a:p>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r>
              <a:rPr lang="en-GB" smtClean="0"/>
              <a:t>Sindhu Verma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16</a:t>
            </a:fld>
            <a:endParaRPr lang="en-GB" altLang="en-US" dirty="0"/>
          </a:p>
        </p:txBody>
      </p:sp>
      <p:sp>
        <p:nvSpPr>
          <p:cNvPr id="6" name="Title 5"/>
          <p:cNvSpPr>
            <a:spLocks noGrp="1"/>
          </p:cNvSpPr>
          <p:nvPr>
            <p:ph type="title"/>
          </p:nvPr>
        </p:nvSpPr>
        <p:spPr/>
        <p:txBody>
          <a:bodyPr/>
          <a:lstStyle/>
          <a:p>
            <a:r>
              <a:rPr lang="en-US" smtClean="0"/>
              <a:t>Straw Poll 2</a:t>
            </a:r>
            <a:endParaRPr lang="en-US" dirty="0"/>
          </a:p>
        </p:txBody>
      </p:sp>
    </p:spTree>
    <p:extLst>
      <p:ext uri="{BB962C8B-B14F-4D97-AF65-F5344CB8AC3E}">
        <p14:creationId xmlns:p14="http://schemas.microsoft.com/office/powerpoint/2010/main" val="3404841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support the inclusion of the following in the SFD:</a:t>
            </a:r>
          </a:p>
          <a:p>
            <a:pPr lvl="2"/>
            <a:r>
              <a:rPr lang="en-US" dirty="0" smtClean="0"/>
              <a:t>On returning to the primary </a:t>
            </a:r>
            <a:r>
              <a:rPr lang="en-US" dirty="0" err="1" smtClean="0"/>
              <a:t>subchannel</a:t>
            </a:r>
            <a:r>
              <a:rPr lang="en-US" dirty="0" smtClean="0"/>
              <a:t> after transmitting using non-primary transmission, a device shall start a </a:t>
            </a:r>
            <a:r>
              <a:rPr lang="en-US" dirty="0" err="1" smtClean="0"/>
              <a:t>MediumSyncDelay</a:t>
            </a:r>
            <a:r>
              <a:rPr lang="en-US" dirty="0" smtClean="0"/>
              <a:t> timer for the primary </a:t>
            </a:r>
            <a:r>
              <a:rPr lang="en-US" dirty="0" err="1" smtClean="0"/>
              <a:t>subchannel</a:t>
            </a:r>
            <a:r>
              <a:rPr lang="en-US" dirty="0" smtClean="0"/>
              <a:t>, unless it had a non-zero PPDU length or non-zero NAV on the primary channel and ended the TXOP on the non-primary channel(s) within that non-zero time</a:t>
            </a:r>
          </a:p>
          <a:p>
            <a:pPr lvl="2"/>
            <a:r>
              <a:rPr lang="en-US" dirty="0" smtClean="0"/>
              <a:t>The </a:t>
            </a:r>
            <a:r>
              <a:rPr lang="en-US" dirty="0" err="1" smtClean="0"/>
              <a:t>MediumSyncDelay</a:t>
            </a:r>
            <a:r>
              <a:rPr lang="en-US" dirty="0" smtClean="0"/>
              <a:t> timer expires after a TBD duration or if the STA receives a PPDU with a valid MPDU or receives a PPDU with a valid </a:t>
            </a:r>
            <a:r>
              <a:rPr lang="en-US" dirty="0" err="1" smtClean="0"/>
              <a:t>TxOP_duration</a:t>
            </a:r>
            <a:r>
              <a:rPr lang="en-US" dirty="0" smtClean="0"/>
              <a:t>, whichever happens first</a:t>
            </a:r>
          </a:p>
          <a:p>
            <a:pPr lvl="2"/>
            <a:r>
              <a:rPr lang="en-US" dirty="0" smtClean="0"/>
              <a:t>While the </a:t>
            </a:r>
            <a:r>
              <a:rPr lang="en-US" dirty="0" err="1" smtClean="0"/>
              <a:t>MediumSyncDelay</a:t>
            </a:r>
            <a:r>
              <a:rPr lang="en-US" dirty="0" smtClean="0"/>
              <a:t> timer is running the device is allowed to attempt to initiate up to TBD (&gt;=1) </a:t>
            </a:r>
            <a:r>
              <a:rPr lang="en-US" dirty="0" err="1" smtClean="0"/>
              <a:t>TxOPs</a:t>
            </a:r>
            <a:r>
              <a:rPr lang="en-US" dirty="0" smtClean="0"/>
              <a:t> using RTS and a TBD ED threshold</a:t>
            </a:r>
          </a:p>
          <a:p>
            <a:r>
              <a:rPr lang="en-US" dirty="0" smtClean="0"/>
              <a:t>Y/N/A</a:t>
            </a:r>
            <a:br>
              <a:rPr lang="en-US" dirty="0" smtClean="0"/>
            </a:br>
            <a:endParaRPr lang="en-US" dirty="0"/>
          </a:p>
        </p:txBody>
      </p:sp>
      <p:sp>
        <p:nvSpPr>
          <p:cNvPr id="3" name="Date Placeholder 2"/>
          <p:cNvSpPr>
            <a:spLocks noGrp="1"/>
          </p:cNvSpPr>
          <p:nvPr>
            <p:ph type="dt" sz="half" idx="10"/>
          </p:nvPr>
        </p:nvSpPr>
        <p:spPr/>
        <p:txBody>
          <a:bodyPr/>
          <a:lstStyle/>
          <a:p>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r>
              <a:rPr lang="en-GB" smtClean="0"/>
              <a:t>Sindhu Verma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17</a:t>
            </a:fld>
            <a:endParaRPr lang="en-GB" altLang="en-US" dirty="0"/>
          </a:p>
        </p:txBody>
      </p:sp>
      <p:sp>
        <p:nvSpPr>
          <p:cNvPr id="6" name="Title 5"/>
          <p:cNvSpPr>
            <a:spLocks noGrp="1"/>
          </p:cNvSpPr>
          <p:nvPr>
            <p:ph type="title"/>
          </p:nvPr>
        </p:nvSpPr>
        <p:spPr/>
        <p:txBody>
          <a:bodyPr/>
          <a:lstStyle/>
          <a:p>
            <a:r>
              <a:rPr lang="en-US" smtClean="0"/>
              <a:t>Straw Poll 3</a:t>
            </a:r>
            <a:endParaRPr lang="en-US" dirty="0"/>
          </a:p>
        </p:txBody>
      </p:sp>
    </p:spTree>
    <p:extLst>
      <p:ext uri="{BB962C8B-B14F-4D97-AF65-F5344CB8AC3E}">
        <p14:creationId xmlns:p14="http://schemas.microsoft.com/office/powerpoint/2010/main" val="1785581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support the inclusion of the following in the SFD:</a:t>
            </a:r>
          </a:p>
          <a:p>
            <a:pPr lvl="1"/>
            <a:r>
              <a:rPr lang="en-US" dirty="0" smtClean="0"/>
              <a:t>An AP can recover unused but allocated RUs which correspond to a previously transmitted Trigger, under TBD conditions and if the AP determines such RUs to be IDLE using TBD conditions</a:t>
            </a:r>
          </a:p>
          <a:p>
            <a:pPr lvl="1"/>
            <a:endParaRPr lang="en-US" dirty="0"/>
          </a:p>
          <a:p>
            <a:pPr lvl="1"/>
            <a:r>
              <a:rPr lang="en-US" dirty="0" smtClean="0"/>
              <a:t>Y/N/A</a:t>
            </a:r>
            <a:br>
              <a:rPr lang="en-US" dirty="0" smtClean="0"/>
            </a:br>
            <a:endParaRPr lang="en-US" dirty="0"/>
          </a:p>
        </p:txBody>
      </p:sp>
      <p:sp>
        <p:nvSpPr>
          <p:cNvPr id="3" name="Date Placeholder 2"/>
          <p:cNvSpPr>
            <a:spLocks noGrp="1"/>
          </p:cNvSpPr>
          <p:nvPr>
            <p:ph type="dt" sz="half" idx="10"/>
          </p:nvPr>
        </p:nvSpPr>
        <p:spPr/>
        <p:txBody>
          <a:bodyPr/>
          <a:lstStyle/>
          <a:p>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r>
              <a:rPr lang="en-GB" smtClean="0"/>
              <a:t>Sindhu Verma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18</a:t>
            </a:fld>
            <a:endParaRPr lang="en-GB" altLang="en-US" dirty="0"/>
          </a:p>
        </p:txBody>
      </p:sp>
      <p:sp>
        <p:nvSpPr>
          <p:cNvPr id="6" name="Title 5"/>
          <p:cNvSpPr>
            <a:spLocks noGrp="1"/>
          </p:cNvSpPr>
          <p:nvPr>
            <p:ph type="title"/>
          </p:nvPr>
        </p:nvSpPr>
        <p:spPr/>
        <p:txBody>
          <a:bodyPr/>
          <a:lstStyle/>
          <a:p>
            <a:r>
              <a:rPr lang="en-US" smtClean="0"/>
              <a:t>Straw Poll 4</a:t>
            </a:r>
            <a:endParaRPr lang="en-US" dirty="0"/>
          </a:p>
        </p:txBody>
      </p:sp>
    </p:spTree>
    <p:extLst>
      <p:ext uri="{BB962C8B-B14F-4D97-AF65-F5344CB8AC3E}">
        <p14:creationId xmlns:p14="http://schemas.microsoft.com/office/powerpoint/2010/main" val="3646746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t>
            </a:r>
            <a:r>
              <a:rPr lang="en-US" dirty="0"/>
              <a:t>1] Draft </a:t>
            </a:r>
            <a:r>
              <a:rPr lang="en-US" dirty="0" smtClean="0"/>
              <a:t>P802.11REVmd_D3.4</a:t>
            </a:r>
            <a:endParaRPr lang="en-US" dirty="0"/>
          </a:p>
          <a:p>
            <a:r>
              <a:rPr lang="en-US" dirty="0"/>
              <a:t>[2] Draft </a:t>
            </a:r>
            <a:r>
              <a:rPr lang="en-US" dirty="0" smtClean="0"/>
              <a:t>P802.11ax_D6.1</a:t>
            </a:r>
            <a:endParaRPr lang="en-US" dirty="0"/>
          </a:p>
          <a:p>
            <a:endParaRPr lang="en-US" dirty="0" smtClean="0"/>
          </a:p>
        </p:txBody>
      </p:sp>
      <p:sp>
        <p:nvSpPr>
          <p:cNvPr id="3" name="Date Placeholder 2"/>
          <p:cNvSpPr>
            <a:spLocks noGrp="1"/>
          </p:cNvSpPr>
          <p:nvPr>
            <p:ph type="dt" sz="half" idx="10"/>
          </p:nvPr>
        </p:nvSpPr>
        <p:spPr>
          <a:xfrm>
            <a:off x="696913" y="332601"/>
            <a:ext cx="1224694" cy="276999"/>
          </a:xfrm>
        </p:spPr>
        <p:txBody>
          <a:bodyPr/>
          <a:lstStyle/>
          <a:p>
            <a:r>
              <a:rPr lang="en-US" altLang="en-US" dirty="0" smtClean="0"/>
              <a:t>August 2020</a:t>
            </a:r>
            <a:endParaRPr lang="en-GB" altLang="en-US" dirty="0"/>
          </a:p>
        </p:txBody>
      </p:sp>
      <p:sp>
        <p:nvSpPr>
          <p:cNvPr id="4" name="Footer Placeholder 3"/>
          <p:cNvSpPr>
            <a:spLocks noGrp="1"/>
          </p:cNvSpPr>
          <p:nvPr>
            <p:ph type="ftr" sz="quarter" idx="11"/>
          </p:nvPr>
        </p:nvSpPr>
        <p:spPr>
          <a:xfrm>
            <a:off x="6885394" y="6475413"/>
            <a:ext cx="1658531" cy="184666"/>
          </a:xfrm>
        </p:spPr>
        <p:txBody>
          <a:bodyPr/>
          <a:lstStyle/>
          <a:p>
            <a:r>
              <a:rPr lang="en-GB" dirty="0" smtClean="0"/>
              <a:t>Sindhu </a:t>
            </a:r>
            <a:r>
              <a:rPr lang="en-GB" dirty="0" err="1" smtClean="0"/>
              <a:t>Verma</a:t>
            </a:r>
            <a:r>
              <a:rPr lang="en-GB" dirty="0" smtClean="0"/>
              <a:t>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19</a:t>
            </a:fld>
            <a:endParaRPr lang="en-GB" altLang="en-US" dirty="0"/>
          </a:p>
        </p:txBody>
      </p:sp>
      <p:sp>
        <p:nvSpPr>
          <p:cNvPr id="6" name="Title 5"/>
          <p:cNvSpPr>
            <a:spLocks noGrp="1"/>
          </p:cNvSpPr>
          <p:nvPr>
            <p:ph type="title"/>
          </p:nvPr>
        </p:nvSpPr>
        <p:spPr/>
        <p:txBody>
          <a:bodyPr/>
          <a:lstStyle/>
          <a:p>
            <a:r>
              <a:rPr lang="en-US" smtClean="0"/>
              <a:t>Reference</a:t>
            </a:r>
            <a:endParaRPr lang="en-US" dirty="0"/>
          </a:p>
        </p:txBody>
      </p:sp>
    </p:spTree>
    <p:extLst>
      <p:ext uri="{BB962C8B-B14F-4D97-AF65-F5344CB8AC3E}">
        <p14:creationId xmlns:p14="http://schemas.microsoft.com/office/powerpoint/2010/main" val="2911169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proposal to allow the utilization of some portion of the operating channel when another portion of the operating channel has been detected as BUSY</a:t>
            </a:r>
          </a:p>
        </p:txBody>
      </p:sp>
      <p:sp>
        <p:nvSpPr>
          <p:cNvPr id="3" name="Date Placeholder 2"/>
          <p:cNvSpPr>
            <a:spLocks noGrp="1"/>
          </p:cNvSpPr>
          <p:nvPr>
            <p:ph type="dt" sz="half" idx="10"/>
          </p:nvPr>
        </p:nvSpPr>
        <p:spPr>
          <a:xfrm>
            <a:off x="696913" y="332601"/>
            <a:ext cx="1224694" cy="276999"/>
          </a:xfrm>
        </p:spPr>
        <p:txBody>
          <a:bodyPr/>
          <a:lstStyle/>
          <a:p>
            <a:r>
              <a:rPr lang="en-US" altLang="en-US" dirty="0" smtClean="0"/>
              <a:t>August 2020</a:t>
            </a:r>
            <a:endParaRPr lang="en-GB" altLang="en-US" dirty="0"/>
          </a:p>
        </p:txBody>
      </p:sp>
      <p:sp>
        <p:nvSpPr>
          <p:cNvPr id="4" name="Footer Placeholder 3"/>
          <p:cNvSpPr>
            <a:spLocks noGrp="1"/>
          </p:cNvSpPr>
          <p:nvPr>
            <p:ph type="ftr" sz="quarter" idx="11"/>
          </p:nvPr>
        </p:nvSpPr>
        <p:spPr>
          <a:xfrm>
            <a:off x="6885394" y="6475413"/>
            <a:ext cx="1658531" cy="184666"/>
          </a:xfrm>
        </p:spPr>
        <p:txBody>
          <a:bodyPr/>
          <a:lstStyle/>
          <a:p>
            <a:r>
              <a:rPr lang="en-GB" dirty="0" smtClean="0"/>
              <a:t>Sindhu </a:t>
            </a:r>
            <a:r>
              <a:rPr lang="en-GB" dirty="0" err="1" smtClean="0"/>
              <a:t>Verma</a:t>
            </a:r>
            <a:r>
              <a:rPr lang="en-GB" dirty="0" smtClean="0"/>
              <a:t>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a:t>
            </a:fld>
            <a:endParaRPr lang="en-GB" altLang="en-US" dirty="0"/>
          </a:p>
        </p:txBody>
      </p:sp>
      <p:sp>
        <p:nvSpPr>
          <p:cNvPr id="6" name="Title 5"/>
          <p:cNvSpPr>
            <a:spLocks noGrp="1"/>
          </p:cNvSpPr>
          <p:nvPr>
            <p:ph type="title"/>
          </p:nvPr>
        </p:nvSpPr>
        <p:spPr/>
        <p:txBody>
          <a:bodyPr/>
          <a:lstStyle/>
          <a:p>
            <a:r>
              <a:rPr lang="en-US" smtClean="0"/>
              <a:t>Abstract</a:t>
            </a:r>
            <a:endParaRPr lang="en-US" dirty="0"/>
          </a:p>
        </p:txBody>
      </p:sp>
    </p:spTree>
    <p:extLst>
      <p:ext uri="{BB962C8B-B14F-4D97-AF65-F5344CB8AC3E}">
        <p14:creationId xmlns:p14="http://schemas.microsoft.com/office/powerpoint/2010/main" val="2780610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Date Placeholder 2"/>
          <p:cNvSpPr>
            <a:spLocks noGrp="1"/>
          </p:cNvSpPr>
          <p:nvPr>
            <p:ph type="dt" sz="half" idx="10"/>
          </p:nvPr>
        </p:nvSpPr>
        <p:spPr/>
        <p:txBody>
          <a:bodyPr/>
          <a:lstStyle/>
          <a:p>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r>
              <a:rPr lang="en-GB" smtClean="0"/>
              <a:t>Sindhu Verma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20</a:t>
            </a:fld>
            <a:endParaRPr lang="en-GB" altLang="en-US" dirty="0"/>
          </a:p>
        </p:txBody>
      </p:sp>
      <p:sp>
        <p:nvSpPr>
          <p:cNvPr id="11" name="Title 10"/>
          <p:cNvSpPr>
            <a:spLocks noGrp="1"/>
          </p:cNvSpPr>
          <p:nvPr>
            <p:ph type="title"/>
          </p:nvPr>
        </p:nvSpPr>
        <p:spPr/>
        <p:txBody>
          <a:bodyPr/>
          <a:lstStyle/>
          <a:p>
            <a:r>
              <a:rPr lang="en-US" dirty="0" smtClean="0"/>
              <a:t>Annex</a:t>
            </a:r>
            <a:endParaRPr lang="en-US" dirty="0"/>
          </a:p>
        </p:txBody>
      </p:sp>
    </p:spTree>
    <p:extLst>
      <p:ext uri="{BB962C8B-B14F-4D97-AF65-F5344CB8AC3E}">
        <p14:creationId xmlns:p14="http://schemas.microsoft.com/office/powerpoint/2010/main" val="3335279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If an AP transmits a Triger and some allocated RUs are not used</a:t>
            </a:r>
          </a:p>
          <a:p>
            <a:r>
              <a:rPr lang="en-US" dirty="0" smtClean="0"/>
              <a:t>An AP that is capable of </a:t>
            </a:r>
            <a:r>
              <a:rPr lang="en-US" dirty="0"/>
              <a:t>simultaneously </a:t>
            </a:r>
            <a:r>
              <a:rPr lang="en-US" dirty="0" smtClean="0"/>
              <a:t>transmitting and receiving </a:t>
            </a:r>
            <a:r>
              <a:rPr lang="en-US" dirty="0"/>
              <a:t>data on the </a:t>
            </a:r>
            <a:r>
              <a:rPr lang="en-US" dirty="0" smtClean="0"/>
              <a:t>combination of used and unused RUs</a:t>
            </a:r>
          </a:p>
          <a:p>
            <a:pPr lvl="1"/>
            <a:r>
              <a:rPr lang="en-US" dirty="0" smtClean="0"/>
              <a:t>May perform RU recovery</a:t>
            </a:r>
          </a:p>
          <a:p>
            <a:pPr lvl="1"/>
            <a:r>
              <a:rPr lang="en-US" dirty="0" smtClean="0"/>
              <a:t>See next slide</a:t>
            </a:r>
          </a:p>
        </p:txBody>
      </p:sp>
      <p:sp>
        <p:nvSpPr>
          <p:cNvPr id="3" name="Date Placeholder 2"/>
          <p:cNvSpPr>
            <a:spLocks noGrp="1"/>
          </p:cNvSpPr>
          <p:nvPr>
            <p:ph type="dt" sz="half" idx="10"/>
          </p:nvPr>
        </p:nvSpPr>
        <p:spPr/>
        <p:txBody>
          <a:bodyPr/>
          <a:lstStyle/>
          <a:p>
            <a:pPr>
              <a:defRPr/>
            </a:pPr>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Sindhu Verma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21</a:t>
            </a:fld>
            <a:endParaRPr lang="en-GB" altLang="en-US" dirty="0"/>
          </a:p>
        </p:txBody>
      </p:sp>
      <p:sp>
        <p:nvSpPr>
          <p:cNvPr id="6" name="Title 5"/>
          <p:cNvSpPr>
            <a:spLocks noGrp="1"/>
          </p:cNvSpPr>
          <p:nvPr>
            <p:ph type="title"/>
          </p:nvPr>
        </p:nvSpPr>
        <p:spPr/>
        <p:txBody>
          <a:bodyPr/>
          <a:lstStyle/>
          <a:p>
            <a:r>
              <a:rPr lang="en-US" dirty="0" smtClean="0"/>
              <a:t>Unused RU Recovery</a:t>
            </a:r>
            <a:endParaRPr lang="en-US" dirty="0"/>
          </a:p>
        </p:txBody>
      </p:sp>
    </p:spTree>
    <p:extLst>
      <p:ext uri="{BB962C8B-B14F-4D97-AF65-F5344CB8AC3E}">
        <p14:creationId xmlns:p14="http://schemas.microsoft.com/office/powerpoint/2010/main" val="18954965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Treat </a:t>
            </a:r>
            <a:r>
              <a:rPr lang="en-US" dirty="0"/>
              <a:t>the unused channels as a continuation of the same </a:t>
            </a:r>
            <a:r>
              <a:rPr lang="en-US" dirty="0" smtClean="0"/>
              <a:t>Triggered TXOP</a:t>
            </a:r>
          </a:p>
          <a:p>
            <a:r>
              <a:rPr lang="en-US" dirty="0" smtClean="0"/>
              <a:t>The AP is allowed to recover within a short gap</a:t>
            </a:r>
          </a:p>
          <a:p>
            <a:r>
              <a:rPr lang="en-US" dirty="0" smtClean="0"/>
              <a:t>Both IEEE 802.11 and the ETSI </a:t>
            </a:r>
            <a:r>
              <a:rPr lang="en-US" dirty="0"/>
              <a:t>harmonized standard for 5 GHz (EN 301 893) permits a maximum gap of </a:t>
            </a:r>
            <a:r>
              <a:rPr lang="en-US" dirty="0" smtClean="0"/>
              <a:t>25us</a:t>
            </a:r>
          </a:p>
          <a:p>
            <a:pPr lvl="1"/>
            <a:r>
              <a:rPr lang="en-US" dirty="0" smtClean="0"/>
              <a:t>CCA </a:t>
            </a:r>
            <a:r>
              <a:rPr lang="en-US" dirty="0"/>
              <a:t>can be based on Energy Detection for the last 9us in the 25us </a:t>
            </a:r>
            <a:r>
              <a:rPr lang="en-US" dirty="0" smtClean="0"/>
              <a:t>gap</a:t>
            </a:r>
            <a:endParaRPr lang="en-US" dirty="0"/>
          </a:p>
          <a:p>
            <a:pPr lvl="1"/>
            <a:endParaRPr lang="en-US" dirty="0" smtClean="0"/>
          </a:p>
          <a:p>
            <a:r>
              <a:rPr lang="en-US" dirty="0" smtClean="0"/>
              <a:t>Collision unlikely because of previous TXOP activity</a:t>
            </a:r>
            <a:endParaRPr lang="en-US" dirty="0"/>
          </a:p>
          <a:p>
            <a:endParaRPr lang="en-US" dirty="0"/>
          </a:p>
        </p:txBody>
      </p:sp>
      <p:sp>
        <p:nvSpPr>
          <p:cNvPr id="3" name="Date Placeholder 2"/>
          <p:cNvSpPr>
            <a:spLocks noGrp="1"/>
          </p:cNvSpPr>
          <p:nvPr>
            <p:ph type="dt" sz="half" idx="10"/>
          </p:nvPr>
        </p:nvSpPr>
        <p:spPr/>
        <p:txBody>
          <a:bodyPr/>
          <a:lstStyle/>
          <a:p>
            <a:pPr>
              <a:defRPr/>
            </a:pPr>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Sindhu Verma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22</a:t>
            </a:fld>
            <a:endParaRPr lang="en-GB" altLang="en-US" dirty="0"/>
          </a:p>
        </p:txBody>
      </p:sp>
      <p:sp>
        <p:nvSpPr>
          <p:cNvPr id="6" name="Title 5"/>
          <p:cNvSpPr>
            <a:spLocks noGrp="1"/>
          </p:cNvSpPr>
          <p:nvPr>
            <p:ph type="title"/>
          </p:nvPr>
        </p:nvSpPr>
        <p:spPr/>
        <p:txBody>
          <a:bodyPr/>
          <a:lstStyle/>
          <a:p>
            <a:r>
              <a:rPr lang="en-US" dirty="0" smtClean="0"/>
              <a:t>Unused RU Recovery Option 1</a:t>
            </a:r>
            <a:endParaRPr lang="en-US" dirty="0"/>
          </a:p>
        </p:txBody>
      </p:sp>
    </p:spTree>
    <p:extLst>
      <p:ext uri="{BB962C8B-B14F-4D97-AF65-F5344CB8AC3E}">
        <p14:creationId xmlns:p14="http://schemas.microsoft.com/office/powerpoint/2010/main" val="37374234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Start a new TXOP within the unused RUs</a:t>
            </a:r>
          </a:p>
          <a:p>
            <a:pPr lvl="1"/>
            <a:r>
              <a:rPr lang="en-US" dirty="0" smtClean="0"/>
              <a:t>Using a new CCA process</a:t>
            </a:r>
          </a:p>
          <a:p>
            <a:endParaRPr lang="en-US" dirty="0" smtClean="0"/>
          </a:p>
          <a:p>
            <a:r>
              <a:rPr lang="en-US" dirty="0" smtClean="0"/>
              <a:t>This option does not have a timing requirement</a:t>
            </a:r>
          </a:p>
          <a:p>
            <a:pPr lvl="1"/>
            <a:r>
              <a:rPr lang="en-US" dirty="0" smtClean="0"/>
              <a:t>Therefore, the access time will be increased</a:t>
            </a:r>
          </a:p>
        </p:txBody>
      </p:sp>
      <p:sp>
        <p:nvSpPr>
          <p:cNvPr id="3" name="Date Placeholder 2"/>
          <p:cNvSpPr>
            <a:spLocks noGrp="1"/>
          </p:cNvSpPr>
          <p:nvPr>
            <p:ph type="dt" sz="half" idx="10"/>
          </p:nvPr>
        </p:nvSpPr>
        <p:spPr/>
        <p:txBody>
          <a:bodyPr/>
          <a:lstStyle/>
          <a:p>
            <a:pPr>
              <a:defRPr/>
            </a:pPr>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Sindhu Verma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23</a:t>
            </a:fld>
            <a:endParaRPr lang="en-GB" altLang="en-US" dirty="0"/>
          </a:p>
        </p:txBody>
      </p:sp>
      <p:sp>
        <p:nvSpPr>
          <p:cNvPr id="6" name="Title 5"/>
          <p:cNvSpPr>
            <a:spLocks noGrp="1"/>
          </p:cNvSpPr>
          <p:nvPr>
            <p:ph type="title"/>
          </p:nvPr>
        </p:nvSpPr>
        <p:spPr/>
        <p:txBody>
          <a:bodyPr/>
          <a:lstStyle/>
          <a:p>
            <a:r>
              <a:rPr lang="en-US" dirty="0"/>
              <a:t>Unused RU Recovery Option </a:t>
            </a:r>
            <a:r>
              <a:rPr lang="en-US" dirty="0" smtClean="0"/>
              <a:t>2</a:t>
            </a:r>
            <a:endParaRPr lang="en-US" dirty="0"/>
          </a:p>
        </p:txBody>
      </p:sp>
    </p:spTree>
    <p:extLst>
      <p:ext uri="{BB962C8B-B14F-4D97-AF65-F5344CB8AC3E}">
        <p14:creationId xmlns:p14="http://schemas.microsoft.com/office/powerpoint/2010/main" val="23435660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It is beneficial for the AP to align the end times of any recovery transmissions with the ongoing triggered transmissions on the other RUs</a:t>
            </a:r>
          </a:p>
          <a:p>
            <a:pPr lvl="1"/>
            <a:r>
              <a:rPr lang="en-US" dirty="0" smtClean="0"/>
              <a:t>Easy for the AP, which is aware of the duration of the ongoing triggered transmissions</a:t>
            </a:r>
          </a:p>
          <a:p>
            <a:r>
              <a:rPr lang="en-US" dirty="0" smtClean="0"/>
              <a:t>No further restrictions are needed for this procedure</a:t>
            </a:r>
          </a:p>
          <a:p>
            <a:pPr lvl="1"/>
            <a:r>
              <a:rPr lang="en-US" dirty="0" smtClean="0"/>
              <a:t>E.g. no ED, RTS/CTS, limited retries</a:t>
            </a:r>
          </a:p>
          <a:p>
            <a:pPr lvl="1"/>
            <a:r>
              <a:rPr lang="en-US" dirty="0" smtClean="0"/>
              <a:t>AP already owns the TXOP</a:t>
            </a:r>
          </a:p>
        </p:txBody>
      </p:sp>
      <p:sp>
        <p:nvSpPr>
          <p:cNvPr id="3" name="Date Placeholder 2"/>
          <p:cNvSpPr>
            <a:spLocks noGrp="1"/>
          </p:cNvSpPr>
          <p:nvPr>
            <p:ph type="dt" sz="half" idx="10"/>
          </p:nvPr>
        </p:nvSpPr>
        <p:spPr/>
        <p:txBody>
          <a:bodyPr/>
          <a:lstStyle/>
          <a:p>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r>
              <a:rPr lang="en-GB" smtClean="0"/>
              <a:t>Sindhu Verma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24</a:t>
            </a:fld>
            <a:endParaRPr lang="en-GB" altLang="en-US" dirty="0"/>
          </a:p>
        </p:txBody>
      </p:sp>
      <p:sp>
        <p:nvSpPr>
          <p:cNvPr id="11" name="Title 10"/>
          <p:cNvSpPr>
            <a:spLocks noGrp="1"/>
          </p:cNvSpPr>
          <p:nvPr>
            <p:ph type="title"/>
          </p:nvPr>
        </p:nvSpPr>
        <p:spPr/>
        <p:txBody>
          <a:bodyPr/>
          <a:lstStyle/>
          <a:p>
            <a:r>
              <a:rPr lang="en-US" dirty="0" smtClean="0"/>
              <a:t>Unused RU Recovery Alignment</a:t>
            </a:r>
            <a:endParaRPr lang="en-US" dirty="0"/>
          </a:p>
        </p:txBody>
      </p:sp>
    </p:spTree>
    <p:extLst>
      <p:ext uri="{BB962C8B-B14F-4D97-AF65-F5344CB8AC3E}">
        <p14:creationId xmlns:p14="http://schemas.microsoft.com/office/powerpoint/2010/main" val="2606235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If the primary 20 MHz channel is busy, a device does not transmit on any of the portion of the operating channel, even when those portions are IDLE</a:t>
            </a:r>
          </a:p>
          <a:p>
            <a:r>
              <a:rPr lang="en-US" dirty="0" smtClean="0"/>
              <a:t>Inefficient channel utilization in 802.11 is increasingly problematic with increasing operating bandwidth</a:t>
            </a:r>
          </a:p>
          <a:p>
            <a:pPr lvl="1"/>
            <a:r>
              <a:rPr lang="en-US" dirty="0" smtClean="0"/>
              <a:t>A busy 20MHz primary channel prevents a device from accessing 300 MHz of remaining BW, even when it is IDLE </a:t>
            </a:r>
          </a:p>
          <a:p>
            <a:r>
              <a:rPr lang="en-US" dirty="0" smtClean="0"/>
              <a:t>Competing unlicensed technologies operating in the same bands, such as LAA and NR-U, do not have such limitations</a:t>
            </a:r>
          </a:p>
          <a:p>
            <a:pPr lvl="1"/>
            <a:r>
              <a:rPr lang="en-US" dirty="0" smtClean="0"/>
              <a:t>They are able to utilize any combination of idle </a:t>
            </a:r>
            <a:r>
              <a:rPr lang="en-US" dirty="0" err="1" smtClean="0"/>
              <a:t>subchannels</a:t>
            </a:r>
            <a:endParaRPr lang="en-US" dirty="0"/>
          </a:p>
        </p:txBody>
      </p:sp>
      <p:sp>
        <p:nvSpPr>
          <p:cNvPr id="3" name="Date Placeholder 2"/>
          <p:cNvSpPr>
            <a:spLocks noGrp="1"/>
          </p:cNvSpPr>
          <p:nvPr>
            <p:ph type="dt" sz="half" idx="10"/>
          </p:nvPr>
        </p:nvSpPr>
        <p:spPr/>
        <p:txBody>
          <a:bodyPr/>
          <a:lstStyle/>
          <a:p>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r>
              <a:rPr lang="en-GB" smtClean="0"/>
              <a:t>Sindhu Verma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3</a:t>
            </a:fld>
            <a:endParaRPr lang="en-GB" altLang="en-US" dirty="0"/>
          </a:p>
        </p:txBody>
      </p:sp>
      <p:sp>
        <p:nvSpPr>
          <p:cNvPr id="6" name="Title 5"/>
          <p:cNvSpPr>
            <a:spLocks noGrp="1"/>
          </p:cNvSpPr>
          <p:nvPr>
            <p:ph type="title"/>
          </p:nvPr>
        </p:nvSpPr>
        <p:spPr/>
        <p:txBody>
          <a:bodyPr/>
          <a:lstStyle/>
          <a:p>
            <a:r>
              <a:rPr lang="en-US" dirty="0" smtClean="0"/>
              <a:t>Problem Statement</a:t>
            </a:r>
            <a:endParaRPr lang="en-US" dirty="0"/>
          </a:p>
        </p:txBody>
      </p:sp>
    </p:spTree>
    <p:extLst>
      <p:ext uri="{BB962C8B-B14F-4D97-AF65-F5344CB8AC3E}">
        <p14:creationId xmlns:p14="http://schemas.microsoft.com/office/powerpoint/2010/main" val="21199192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problem of inefficient channel usage can be alleviated by allowing a device to transmit on any subset of </a:t>
            </a:r>
            <a:r>
              <a:rPr lang="en-US" dirty="0" err="1" smtClean="0"/>
              <a:t>subchannels</a:t>
            </a:r>
            <a:r>
              <a:rPr lang="en-US" dirty="0" smtClean="0"/>
              <a:t> that are a part of its operating bandwidth if they are idle</a:t>
            </a:r>
          </a:p>
          <a:p>
            <a:pPr lvl="1"/>
            <a:r>
              <a:rPr lang="en-US" dirty="0" smtClean="0"/>
              <a:t>And other qualifying conditions are met</a:t>
            </a:r>
          </a:p>
        </p:txBody>
      </p:sp>
      <p:sp>
        <p:nvSpPr>
          <p:cNvPr id="3" name="Date Placeholder 2"/>
          <p:cNvSpPr>
            <a:spLocks noGrp="1"/>
          </p:cNvSpPr>
          <p:nvPr>
            <p:ph type="dt" sz="half" idx="10"/>
          </p:nvPr>
        </p:nvSpPr>
        <p:spPr/>
        <p:txBody>
          <a:bodyPr/>
          <a:lstStyle/>
          <a:p>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r>
              <a:rPr lang="en-GB" smtClean="0"/>
              <a:t>Sindhu Verma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4</a:t>
            </a:fld>
            <a:endParaRPr lang="en-GB" altLang="en-US" dirty="0"/>
          </a:p>
        </p:txBody>
      </p:sp>
      <p:sp>
        <p:nvSpPr>
          <p:cNvPr id="6" name="Title 5"/>
          <p:cNvSpPr>
            <a:spLocks noGrp="1"/>
          </p:cNvSpPr>
          <p:nvPr>
            <p:ph type="title"/>
          </p:nvPr>
        </p:nvSpPr>
        <p:spPr/>
        <p:txBody>
          <a:bodyPr/>
          <a:lstStyle/>
          <a:p>
            <a:r>
              <a:rPr lang="en-US" smtClean="0"/>
              <a:t>Solution</a:t>
            </a:r>
            <a:endParaRPr lang="en-US" dirty="0"/>
          </a:p>
        </p:txBody>
      </p:sp>
    </p:spTree>
    <p:extLst>
      <p:ext uri="{BB962C8B-B14F-4D97-AF65-F5344CB8AC3E}">
        <p14:creationId xmlns:p14="http://schemas.microsoft.com/office/powerpoint/2010/main" val="515184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While competing for access, an AP or non-AP STA finds the primary 20 MHz channel is BUSY</a:t>
            </a:r>
          </a:p>
          <a:p>
            <a:pPr lvl="1"/>
            <a:r>
              <a:rPr lang="en-US" dirty="0" err="1" smtClean="0"/>
              <a:t>MyBSS</a:t>
            </a:r>
            <a:r>
              <a:rPr lang="en-US" dirty="0" smtClean="0"/>
              <a:t> or OBSS transmission</a:t>
            </a:r>
          </a:p>
          <a:p>
            <a:endParaRPr lang="en-US" dirty="0" smtClean="0"/>
          </a:p>
          <a:p>
            <a:r>
              <a:rPr lang="en-US" dirty="0" smtClean="0"/>
              <a:t>Proposal:</a:t>
            </a:r>
          </a:p>
          <a:p>
            <a:r>
              <a:rPr lang="en-US" dirty="0" smtClean="0"/>
              <a:t>While the primary is BUSY, the STA performs CCA </a:t>
            </a:r>
            <a:r>
              <a:rPr lang="en-US" dirty="0"/>
              <a:t>on other </a:t>
            </a:r>
            <a:r>
              <a:rPr lang="en-US" dirty="0" err="1" smtClean="0"/>
              <a:t>subchannels</a:t>
            </a:r>
            <a:r>
              <a:rPr lang="en-US" dirty="0" smtClean="0"/>
              <a:t> </a:t>
            </a:r>
            <a:r>
              <a:rPr lang="en-US" dirty="0"/>
              <a:t>and </a:t>
            </a:r>
            <a:r>
              <a:rPr lang="en-US" dirty="0" smtClean="0"/>
              <a:t>transmits </a:t>
            </a:r>
            <a:r>
              <a:rPr lang="en-US" dirty="0"/>
              <a:t>on the </a:t>
            </a:r>
            <a:r>
              <a:rPr lang="en-US" dirty="0" err="1" smtClean="0"/>
              <a:t>subchannels</a:t>
            </a:r>
            <a:r>
              <a:rPr lang="en-US" dirty="0" smtClean="0"/>
              <a:t> </a:t>
            </a:r>
            <a:r>
              <a:rPr lang="en-US" dirty="0"/>
              <a:t>where CCA completes </a:t>
            </a:r>
            <a:r>
              <a:rPr lang="en-US" dirty="0" smtClean="0"/>
              <a:t>successfully</a:t>
            </a:r>
            <a:endParaRPr lang="en-US" dirty="0"/>
          </a:p>
        </p:txBody>
      </p:sp>
      <p:sp>
        <p:nvSpPr>
          <p:cNvPr id="3" name="Date Placeholder 2"/>
          <p:cNvSpPr>
            <a:spLocks noGrp="1"/>
          </p:cNvSpPr>
          <p:nvPr>
            <p:ph type="dt" sz="half" idx="10"/>
          </p:nvPr>
        </p:nvSpPr>
        <p:spPr/>
        <p:txBody>
          <a:bodyPr/>
          <a:lstStyle/>
          <a:p>
            <a:pPr>
              <a:defRPr/>
            </a:pPr>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Sindhu Verma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p:nvPr>
        </p:nvSpPr>
        <p:spPr/>
        <p:txBody>
          <a:bodyPr/>
          <a:lstStyle/>
          <a:p>
            <a:r>
              <a:rPr lang="en-US" dirty="0" smtClean="0"/>
              <a:t>TXOP Initiation</a:t>
            </a:r>
            <a:endParaRPr lang="en-US" dirty="0"/>
          </a:p>
        </p:txBody>
      </p:sp>
    </p:spTree>
    <p:extLst>
      <p:ext uri="{BB962C8B-B14F-4D97-AF65-F5344CB8AC3E}">
        <p14:creationId xmlns:p14="http://schemas.microsoft.com/office/powerpoint/2010/main" val="1275404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AP </a:t>
            </a:r>
            <a:r>
              <a:rPr lang="en-US" dirty="0"/>
              <a:t>triggers UL transmissions but </a:t>
            </a:r>
            <a:r>
              <a:rPr lang="en-US" dirty="0" smtClean="0"/>
              <a:t>identifies a subset of the triggered allocations which have not been utilized by the targeted non-AP STAs</a:t>
            </a:r>
          </a:p>
          <a:p>
            <a:pPr lvl="1"/>
            <a:r>
              <a:rPr lang="en-US" dirty="0" smtClean="0"/>
              <a:t>E.g. due to failed Trigger reception or local BUSY condition, </a:t>
            </a:r>
            <a:r>
              <a:rPr lang="en-US" dirty="0" err="1" smtClean="0"/>
              <a:t>etc</a:t>
            </a:r>
            <a:r>
              <a:rPr lang="en-US" dirty="0" smtClean="0"/>
              <a:t> which cause the targeted STA to not respond to the Trigger</a:t>
            </a:r>
          </a:p>
          <a:p>
            <a:endParaRPr lang="en-US" dirty="0" smtClean="0"/>
          </a:p>
          <a:p>
            <a:r>
              <a:rPr lang="en-US" dirty="0" smtClean="0"/>
              <a:t>Proposal:</a:t>
            </a:r>
          </a:p>
          <a:p>
            <a:r>
              <a:rPr lang="en-US" dirty="0" smtClean="0"/>
              <a:t>The AP </a:t>
            </a:r>
            <a:r>
              <a:rPr lang="en-US" dirty="0"/>
              <a:t>performs CCA on </a:t>
            </a:r>
            <a:r>
              <a:rPr lang="en-US" dirty="0" smtClean="0"/>
              <a:t>the unused RUs and </a:t>
            </a:r>
          </a:p>
          <a:p>
            <a:endParaRPr lang="en-US" dirty="0"/>
          </a:p>
        </p:txBody>
      </p:sp>
      <p:sp>
        <p:nvSpPr>
          <p:cNvPr id="3" name="Date Placeholder 2"/>
          <p:cNvSpPr>
            <a:spLocks noGrp="1"/>
          </p:cNvSpPr>
          <p:nvPr>
            <p:ph type="dt" sz="half" idx="10"/>
          </p:nvPr>
        </p:nvSpPr>
        <p:spPr/>
        <p:txBody>
          <a:bodyPr/>
          <a:lstStyle/>
          <a:p>
            <a:pPr>
              <a:defRPr/>
            </a:pPr>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Sindhu Verma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p:nvPr>
        </p:nvSpPr>
        <p:spPr/>
        <p:txBody>
          <a:bodyPr/>
          <a:lstStyle/>
          <a:p>
            <a:r>
              <a:rPr lang="en-US" dirty="0" smtClean="0"/>
              <a:t>Triggered Case</a:t>
            </a:r>
            <a:endParaRPr lang="en-US" dirty="0"/>
          </a:p>
        </p:txBody>
      </p:sp>
    </p:spTree>
    <p:extLst>
      <p:ext uri="{BB962C8B-B14F-4D97-AF65-F5344CB8AC3E}">
        <p14:creationId xmlns:p14="http://schemas.microsoft.com/office/powerpoint/2010/main" val="3606940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access method which allows the use of unutilized portions of the operating channel needs to:</a:t>
            </a:r>
          </a:p>
          <a:p>
            <a:endParaRPr lang="en-US" dirty="0"/>
          </a:p>
          <a:p>
            <a:r>
              <a:rPr lang="en-US" dirty="0" smtClean="0"/>
              <a:t>Ensure </a:t>
            </a:r>
            <a:r>
              <a:rPr lang="en-US" dirty="0"/>
              <a:t>fairness </a:t>
            </a:r>
            <a:r>
              <a:rPr lang="en-US" dirty="0" smtClean="0"/>
              <a:t>to other devices attempting to use the </a:t>
            </a:r>
            <a:r>
              <a:rPr lang="en-US" dirty="0" err="1" smtClean="0"/>
              <a:t>subchannels</a:t>
            </a:r>
            <a:endParaRPr lang="en-US" dirty="0" smtClean="0"/>
          </a:p>
          <a:p>
            <a:pPr lvl="1"/>
            <a:r>
              <a:rPr lang="en-US" dirty="0" smtClean="0"/>
              <a:t>E.g. randomized access process</a:t>
            </a:r>
          </a:p>
          <a:p>
            <a:endParaRPr lang="en-US" dirty="0" smtClean="0"/>
          </a:p>
          <a:p>
            <a:r>
              <a:rPr lang="en-US" dirty="0" smtClean="0"/>
              <a:t>Adhere to regulatory rules</a:t>
            </a:r>
            <a:endParaRPr lang="en-US" dirty="0"/>
          </a:p>
          <a:p>
            <a:endParaRPr lang="en-US" dirty="0"/>
          </a:p>
        </p:txBody>
      </p:sp>
      <p:sp>
        <p:nvSpPr>
          <p:cNvPr id="3" name="Date Placeholder 2"/>
          <p:cNvSpPr>
            <a:spLocks noGrp="1"/>
          </p:cNvSpPr>
          <p:nvPr>
            <p:ph type="dt" sz="half" idx="10"/>
          </p:nvPr>
        </p:nvSpPr>
        <p:spPr/>
        <p:txBody>
          <a:bodyPr/>
          <a:lstStyle/>
          <a:p>
            <a:pPr>
              <a:defRPr/>
            </a:pPr>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Sindhu Verma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p:nvPr>
        </p:nvSpPr>
        <p:spPr/>
        <p:txBody>
          <a:bodyPr/>
          <a:lstStyle/>
          <a:p>
            <a:r>
              <a:rPr lang="en-US" dirty="0" smtClean="0"/>
              <a:t>Considerations For Access Method</a:t>
            </a:r>
            <a:endParaRPr lang="en-US" dirty="0"/>
          </a:p>
        </p:txBody>
      </p:sp>
    </p:spTree>
    <p:extLst>
      <p:ext uri="{BB962C8B-B14F-4D97-AF65-F5344CB8AC3E}">
        <p14:creationId xmlns:p14="http://schemas.microsoft.com/office/powerpoint/2010/main" val="77876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Regardless of the reason for the BUSY primary channel:</a:t>
            </a:r>
          </a:p>
          <a:p>
            <a:pPr lvl="1"/>
            <a:r>
              <a:rPr lang="en-US" dirty="0" err="1" smtClean="0"/>
              <a:t>MyBSS</a:t>
            </a:r>
            <a:r>
              <a:rPr lang="en-US" dirty="0" smtClean="0"/>
              <a:t>, OBSS or </a:t>
            </a:r>
            <a:r>
              <a:rPr lang="en-US" dirty="0" err="1" smtClean="0"/>
              <a:t>unkown</a:t>
            </a:r>
            <a:r>
              <a:rPr lang="en-US" dirty="0" smtClean="0"/>
              <a:t>, e.g. ED</a:t>
            </a:r>
          </a:p>
          <a:p>
            <a:r>
              <a:rPr lang="en-US" dirty="0" smtClean="0"/>
              <a:t>CCA shall be performed on the other </a:t>
            </a:r>
            <a:r>
              <a:rPr lang="en-US" dirty="0" err="1" smtClean="0"/>
              <a:t>subchannels</a:t>
            </a:r>
            <a:endParaRPr lang="en-US" dirty="0" smtClean="0"/>
          </a:p>
          <a:p>
            <a:r>
              <a:rPr lang="en-US" dirty="0" smtClean="0"/>
              <a:t>Option 1:</a:t>
            </a:r>
          </a:p>
          <a:p>
            <a:pPr lvl="1"/>
            <a:r>
              <a:rPr lang="en-US" dirty="0" smtClean="0"/>
              <a:t>A device starts full CCA1 on other </a:t>
            </a:r>
            <a:r>
              <a:rPr lang="en-US" dirty="0" err="1" smtClean="0"/>
              <a:t>subchannels</a:t>
            </a:r>
            <a:r>
              <a:rPr lang="en-US" dirty="0" smtClean="0"/>
              <a:t> after it determines the primary is busy</a:t>
            </a:r>
          </a:p>
          <a:p>
            <a:pPr lvl="2"/>
            <a:r>
              <a:rPr lang="en-US" dirty="0" smtClean="0"/>
              <a:t>E.g. suitable for devices which cannot perform full CCA in parallel on multiple </a:t>
            </a:r>
            <a:r>
              <a:rPr lang="en-US" dirty="0" err="1" smtClean="0"/>
              <a:t>subchannels</a:t>
            </a:r>
            <a:endParaRPr lang="en-US" dirty="0" smtClean="0"/>
          </a:p>
          <a:p>
            <a:pPr lvl="2"/>
            <a:r>
              <a:rPr lang="en-US" dirty="0" smtClean="0"/>
              <a:t>Such sequential CCA can delay gaining access on the idle non-primary </a:t>
            </a:r>
            <a:r>
              <a:rPr lang="en-US" dirty="0" err="1" smtClean="0"/>
              <a:t>subchannels</a:t>
            </a:r>
            <a:endParaRPr lang="en-US" dirty="0" smtClean="0"/>
          </a:p>
        </p:txBody>
      </p:sp>
      <p:sp>
        <p:nvSpPr>
          <p:cNvPr id="3" name="Date Placeholder 2"/>
          <p:cNvSpPr>
            <a:spLocks noGrp="1"/>
          </p:cNvSpPr>
          <p:nvPr>
            <p:ph type="dt" sz="half" idx="10"/>
          </p:nvPr>
        </p:nvSpPr>
        <p:spPr/>
        <p:txBody>
          <a:bodyPr/>
          <a:lstStyle/>
          <a:p>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r>
              <a:rPr lang="en-GB" smtClean="0"/>
              <a:t>Sindhu Verma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8</a:t>
            </a:fld>
            <a:endParaRPr lang="en-GB" altLang="en-US" dirty="0"/>
          </a:p>
        </p:txBody>
      </p:sp>
      <p:sp>
        <p:nvSpPr>
          <p:cNvPr id="11" name="Title 10"/>
          <p:cNvSpPr>
            <a:spLocks noGrp="1"/>
          </p:cNvSpPr>
          <p:nvPr>
            <p:ph type="title"/>
          </p:nvPr>
        </p:nvSpPr>
        <p:spPr/>
        <p:txBody>
          <a:bodyPr/>
          <a:lstStyle/>
          <a:p>
            <a:r>
              <a:rPr lang="en-US" dirty="0" smtClean="0"/>
              <a:t>Proposed Access Method for non-Primary </a:t>
            </a:r>
            <a:r>
              <a:rPr lang="en-US" dirty="0" err="1" smtClean="0"/>
              <a:t>Subchannels</a:t>
            </a:r>
            <a:r>
              <a:rPr lang="en-US" dirty="0" smtClean="0"/>
              <a:t> (1)</a:t>
            </a:r>
            <a:endParaRPr lang="en-US" dirty="0"/>
          </a:p>
        </p:txBody>
      </p:sp>
    </p:spTree>
    <p:extLst>
      <p:ext uri="{BB962C8B-B14F-4D97-AF65-F5344CB8AC3E}">
        <p14:creationId xmlns:p14="http://schemas.microsoft.com/office/powerpoint/2010/main" val="284242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Option 2: A device </a:t>
            </a:r>
            <a:r>
              <a:rPr lang="en-US" dirty="0" smtClean="0"/>
              <a:t>always performs </a:t>
            </a:r>
            <a:r>
              <a:rPr lang="en-US" dirty="0"/>
              <a:t>full CCA on multiple </a:t>
            </a:r>
            <a:r>
              <a:rPr lang="en-US" dirty="0" err="1" smtClean="0"/>
              <a:t>subchannels</a:t>
            </a:r>
            <a:r>
              <a:rPr lang="en-US" dirty="0" smtClean="0"/>
              <a:t> </a:t>
            </a:r>
            <a:r>
              <a:rPr lang="en-US" dirty="0"/>
              <a:t>including the primary. If the primary </a:t>
            </a:r>
            <a:r>
              <a:rPr lang="en-US" dirty="0" smtClean="0"/>
              <a:t>is BUSY, </a:t>
            </a:r>
            <a:r>
              <a:rPr lang="en-US" dirty="0"/>
              <a:t>CCA continues on other </a:t>
            </a:r>
            <a:r>
              <a:rPr lang="en-US" dirty="0" err="1" smtClean="0"/>
              <a:t>subchannels</a:t>
            </a:r>
            <a:endParaRPr lang="en-US" dirty="0"/>
          </a:p>
          <a:p>
            <a:pPr lvl="1"/>
            <a:r>
              <a:rPr lang="en-US" dirty="0"/>
              <a:t>This is suitable for devices that can perform full CCA in parallel on multiple channels and reduces the delay in gaining access to non-primary </a:t>
            </a:r>
            <a:r>
              <a:rPr lang="en-US" dirty="0" smtClean="0"/>
              <a:t>channels</a:t>
            </a:r>
            <a:endParaRPr lang="en-US" dirty="0"/>
          </a:p>
          <a:p>
            <a:endParaRPr lang="en-US" dirty="0" smtClean="0"/>
          </a:p>
          <a:p>
            <a:r>
              <a:rPr lang="en-US" dirty="0" smtClean="0"/>
              <a:t>Definition of “Full CCA”</a:t>
            </a:r>
          </a:p>
          <a:p>
            <a:pPr lvl="1"/>
            <a:r>
              <a:rPr lang="en-US" dirty="0" smtClean="0"/>
              <a:t>ED </a:t>
            </a:r>
            <a:r>
              <a:rPr lang="en-US" dirty="0"/>
              <a:t>or </a:t>
            </a:r>
            <a:r>
              <a:rPr lang="en-US" dirty="0" smtClean="0"/>
              <a:t>ED+PD</a:t>
            </a:r>
          </a:p>
          <a:p>
            <a:pPr lvl="2"/>
            <a:r>
              <a:rPr lang="en-US" dirty="0" smtClean="0"/>
              <a:t>With EDCA-style truncated </a:t>
            </a:r>
            <a:r>
              <a:rPr lang="en-US" dirty="0"/>
              <a:t>exponential </a:t>
            </a:r>
            <a:r>
              <a:rPr lang="en-US" dirty="0" err="1" smtClean="0"/>
              <a:t>backoff</a:t>
            </a:r>
            <a:endParaRPr lang="en-US" dirty="0" smtClean="0"/>
          </a:p>
          <a:p>
            <a:pPr lvl="2"/>
            <a:r>
              <a:rPr lang="en-US" dirty="0" smtClean="0"/>
              <a:t>+NAV?</a:t>
            </a:r>
            <a:endParaRPr lang="en-US" dirty="0"/>
          </a:p>
        </p:txBody>
      </p:sp>
      <p:sp>
        <p:nvSpPr>
          <p:cNvPr id="3" name="Date Placeholder 2"/>
          <p:cNvSpPr>
            <a:spLocks noGrp="1"/>
          </p:cNvSpPr>
          <p:nvPr>
            <p:ph type="dt" sz="half" idx="10"/>
          </p:nvPr>
        </p:nvSpPr>
        <p:spPr/>
        <p:txBody>
          <a:bodyPr/>
          <a:lstStyle/>
          <a:p>
            <a:pPr>
              <a:defRPr/>
            </a:pPr>
            <a:r>
              <a:rPr lang="en-US" altLang="en-US" smtClean="0"/>
              <a:t>August 2020</a:t>
            </a:r>
            <a:endParaRPr lang="en-GB" altLang="en-US" dirty="0"/>
          </a:p>
        </p:txBody>
      </p:sp>
      <p:sp>
        <p:nvSpPr>
          <p:cNvPr id="4" name="Footer Placeholder 3"/>
          <p:cNvSpPr>
            <a:spLocks noGrp="1"/>
          </p:cNvSpPr>
          <p:nvPr>
            <p:ph type="ftr" sz="quarter" idx="11"/>
          </p:nvPr>
        </p:nvSpPr>
        <p:spPr/>
        <p:txBody>
          <a:bodyPr/>
          <a:lstStyle/>
          <a:p>
            <a:pPr>
              <a:defRPr/>
            </a:pPr>
            <a:r>
              <a:rPr lang="en-GB" smtClean="0"/>
              <a:t>Sindhu Verma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p:nvPr>
        </p:nvSpPr>
        <p:spPr/>
        <p:txBody>
          <a:bodyPr/>
          <a:lstStyle/>
          <a:p>
            <a:r>
              <a:rPr lang="en-US" dirty="0"/>
              <a:t>Proposed Access Method for non-Primary </a:t>
            </a:r>
            <a:r>
              <a:rPr lang="en-US" dirty="0" err="1"/>
              <a:t>Subchannels</a:t>
            </a:r>
            <a:r>
              <a:rPr lang="en-US" dirty="0"/>
              <a:t> </a:t>
            </a:r>
            <a:r>
              <a:rPr lang="en-US" dirty="0" smtClean="0"/>
              <a:t>(2)</a:t>
            </a:r>
            <a:endParaRPr lang="en-US" dirty="0"/>
          </a:p>
        </p:txBody>
      </p:sp>
    </p:spTree>
    <p:extLst>
      <p:ext uri="{BB962C8B-B14F-4D97-AF65-F5344CB8AC3E}">
        <p14:creationId xmlns:p14="http://schemas.microsoft.com/office/powerpoint/2010/main" val="278615862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247869</TotalTime>
  <Words>1678</Words>
  <Application>Microsoft Office PowerPoint</Application>
  <PresentationFormat>On-screen Show (4:3)</PresentationFormat>
  <Paragraphs>226</Paragraphs>
  <Slides>24</Slides>
  <Notes>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24</vt:i4>
      </vt:variant>
    </vt:vector>
  </HeadingPairs>
  <TitlesOfParts>
    <vt:vector size="26" baseType="lpstr">
      <vt:lpstr>Times New Roman</vt:lpstr>
      <vt:lpstr>802-11-Submission</vt:lpstr>
      <vt:lpstr>Proposals On Unused Bandwidth Utilizations</vt:lpstr>
      <vt:lpstr>Abstract</vt:lpstr>
      <vt:lpstr>Problem Statement</vt:lpstr>
      <vt:lpstr>Solution</vt:lpstr>
      <vt:lpstr>TXOP Initiation</vt:lpstr>
      <vt:lpstr>Triggered Case</vt:lpstr>
      <vt:lpstr>Considerations For Access Method</vt:lpstr>
      <vt:lpstr>Proposed Access Method for non-Primary Subchannels (1)</vt:lpstr>
      <vt:lpstr>Proposed Access Method for non-Primary Subchannels (2)</vt:lpstr>
      <vt:lpstr>Proposed Access Method for non-Primary Subchannels (3)</vt:lpstr>
      <vt:lpstr>Precedence of The Access Method</vt:lpstr>
      <vt:lpstr>Non-primary Transmission Alignment</vt:lpstr>
      <vt:lpstr>Non-primary Transmission non-Alignment</vt:lpstr>
      <vt:lpstr>NAV Loss Mitigation</vt:lpstr>
      <vt:lpstr>Straw Poll 1</vt:lpstr>
      <vt:lpstr>Straw Poll 2</vt:lpstr>
      <vt:lpstr>Straw Poll 3</vt:lpstr>
      <vt:lpstr>Straw Poll 4</vt:lpstr>
      <vt:lpstr>Reference</vt:lpstr>
      <vt:lpstr>Annex</vt:lpstr>
      <vt:lpstr>Unused RU Recovery</vt:lpstr>
      <vt:lpstr>Unused RU Recovery Option 1</vt:lpstr>
      <vt:lpstr>Unused RU Recovery Option 2</vt:lpstr>
      <vt:lpstr>Unused RU Recovery Alignment</vt:lpstr>
    </vt:vector>
  </TitlesOfParts>
  <Company>Broadcom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Operation</dc:title>
  <dc:creator>Matthew Fischer</dc:creator>
  <cp:lastModifiedBy>Matthew Fischer</cp:lastModifiedBy>
  <cp:revision>2313</cp:revision>
  <cp:lastPrinted>1998-02-10T13:28:06Z</cp:lastPrinted>
  <dcterms:created xsi:type="dcterms:W3CDTF">2004-12-02T14:01:45Z</dcterms:created>
  <dcterms:modified xsi:type="dcterms:W3CDTF">2020-08-12T23:09:18Z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(3)2JzG6dNMn3sFDgxSUwPBxTjwbI9PmNwEaVgyOEfmnn6ipwpn7h9fyY652uiKF25gfaxD6MX8
j4PrN08mcY5eU8v3TSdIk3ztQtFlCM0GFMjtPTd2Yj0fMBhd9VsntLN4pzsUEMMxngCriLr3
yHW4ROScDUTFtwYrhPd2NBHLC6gnTxFeGcvA5YBA84nzLWVOkzYQatbsR+mTHBZeaIY8F9fr
w7VeS0wNPyt9mcqMrg</vt:lpwstr>
  </property>
  <property fmtid="{D5CDD505-2E9C-101B-9397-08002B2CF9AE}" pid="4" name="_2015_ms_pID_7253431">
    <vt:lpwstr>/arXQgBBf+7JDb9DQWc+vnZ0sT/HBZcXp6k2yyxwbSjsUjw9ZClrDY
En8JY/BAmHAcgavJcrcfbEmXhL7+jp1QP/NdFz/RgRUZC8vtfIP+rl9ombOpXa4LTWRiNPv5
eKzxzI/m2+FU6O+QMSdmflGq0f9AB1pfsU7Jsjn6b47XgezAYIhhuDqlSHLFXYhZoY0EiTp1
xIeCvyfCcSBDSh9sbq/juI7H7uJtYxn0PSud</vt:lpwstr>
  </property>
  <property fmtid="{D5CDD505-2E9C-101B-9397-08002B2CF9AE}" pid="5" name="_2015_ms_pID_7253432">
    <vt:lpwstr>gbQIyKb4PER1l9Unhb0tZd8=</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1552786117</vt:lpwstr>
  </property>
</Properties>
</file>