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Lst>
  <p:sldSz cy="6858000" cx="12192000"/>
  <p:notesSz cx="6934200" cy="92805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2D200454-40CA-4A62-9FC3-DE9A4176ACB9}">
      <p15:notesGuideLst>
        <p15:guide id="1" orient="horz" pos="2923">
          <p15:clr>
            <a:srgbClr val="A4A3A4"/>
          </p15:clr>
        </p15:guide>
        <p15:guide id="2" pos="2184">
          <p15:clr>
            <a:srgbClr val="A4A3A4"/>
          </p15:clr>
        </p15:guide>
      </p15:notesGuideLst>
    </p:ext>
    <p:ext uri="http://customooxmlschemas.google.com/">
      <go:slidesCustomData xmlns:go="http://customooxmlschemas.google.com/" r:id="rId12" roundtripDataSignature="AMtx7mhGfnxcrEmlrHH3K8LrxAsILADNw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79EE3418-F8A7-48ED-B8C6-4A5A34638CB8}">
  <a:tblStyle styleId="{79EE3418-F8A7-48ED-B8C6-4A5A34638CB8}"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notesViewPr>
    <p:cSldViewPr snapToGrid="0">
      <p:cViewPr varScale="1">
        <p:scale>
          <a:sx n="100" d="100"/>
          <a:sy n="100" d="100"/>
        </p:scale>
        <p:origin x="0" y="0"/>
      </p:cViewPr>
      <p:guideLst>
        <p:guide pos="2923" orient="horz"/>
        <p:guide pos="2184"/>
      </p:guideLst>
    </p:cSldViewPr>
  </p:notes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slide" Target="slides/slide5.xml"/><Relationship Id="rId10" Type="http://schemas.openxmlformats.org/officeDocument/2006/relationships/slide" Target="slides/slide4.xml"/><Relationship Id="rId12" Type="http://customschemas.google.com/relationships/presentationmetadata" Target="metadata"/><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6934200" cy="9280525"/>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4" name="Google Shape;4;n"/>
          <p:cNvSpPr txBox="1"/>
          <p:nvPr>
            <p:ph idx="2" type="hdr"/>
          </p:nvPr>
        </p:nvSpPr>
        <p:spPr>
          <a:xfrm>
            <a:off x="5640388" y="96838"/>
            <a:ext cx="639762" cy="211137"/>
          </a:xfrm>
          <a:prstGeom prst="rect">
            <a:avLst/>
          </a:prstGeom>
          <a:noFill/>
          <a:ln>
            <a:noFill/>
          </a:ln>
        </p:spPr>
        <p:txBody>
          <a:bodyPr anchorCtr="0" anchor="b"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1"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5" name="Google Shape;5;n"/>
          <p:cNvSpPr txBox="1"/>
          <p:nvPr>
            <p:ph idx="10" type="dt"/>
          </p:nvPr>
        </p:nvSpPr>
        <p:spPr>
          <a:xfrm>
            <a:off x="654050" y="96838"/>
            <a:ext cx="825500" cy="211137"/>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1"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6" name="Google Shape;6;n"/>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
        <p:nvSpPr>
          <p:cNvPr id="7" name="Google Shape;7;n"/>
          <p:cNvSpPr txBox="1"/>
          <p:nvPr>
            <p:ph idx="1" type="body"/>
          </p:nvPr>
        </p:nvSpPr>
        <p:spPr>
          <a:xfrm>
            <a:off x="923925" y="4408488"/>
            <a:ext cx="5084763" cy="4175125"/>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8" name="Google Shape;8;n"/>
          <p:cNvSpPr txBox="1"/>
          <p:nvPr>
            <p:ph idx="11" type="ftr"/>
          </p:nvPr>
        </p:nvSpPr>
        <p:spPr>
          <a:xfrm>
            <a:off x="5357813" y="8985250"/>
            <a:ext cx="922337" cy="180975"/>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9" name="Google Shape;9;n"/>
          <p:cNvSpPr txBox="1"/>
          <p:nvPr>
            <p:ph idx="12" type="sldNum"/>
          </p:nvPr>
        </p:nvSpPr>
        <p:spPr>
          <a:xfrm>
            <a:off x="3222625" y="8985250"/>
            <a:ext cx="511175" cy="36353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Page </a:t>
            </a: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b="0" i="0" sz="1200" u="none" cap="none" strike="noStrik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1" name="Google Shape;11;n"/>
          <p:cNvCxnSpPr/>
          <p:nvPr/>
        </p:nvCxnSpPr>
        <p:spPr>
          <a:xfrm>
            <a:off x="723900" y="8983663"/>
            <a:ext cx="5486400" cy="1587"/>
          </a:xfrm>
          <a:prstGeom prst="straightConnector1">
            <a:avLst/>
          </a:prstGeom>
          <a:noFill/>
          <a:ln cap="flat" cmpd="sng" w="12600">
            <a:solidFill>
              <a:srgbClr val="000000"/>
            </a:solidFill>
            <a:prstDash val="solid"/>
            <a:miter lim="800000"/>
            <a:headEnd len="sm" w="sm" type="none"/>
            <a:tailEnd len="sm" w="sm" type="none"/>
          </a:ln>
        </p:spPr>
      </p:cxnSp>
      <p:cxnSp>
        <p:nvCxnSpPr>
          <p:cNvPr id="12" name="Google Shape;12;n"/>
          <p:cNvCxnSpPr/>
          <p:nvPr/>
        </p:nvCxnSpPr>
        <p:spPr>
          <a:xfrm>
            <a:off x="647700" y="296863"/>
            <a:ext cx="5638800" cy="1587"/>
          </a:xfrm>
          <a:prstGeom prst="straightConnector1">
            <a:avLst/>
          </a:prstGeom>
          <a:noFill/>
          <a:ln cap="flat" cmpd="sng" w="12600">
            <a:solidFill>
              <a:srgbClr val="000000"/>
            </a:solidFill>
            <a:prstDash val="solid"/>
            <a:miter lim="800000"/>
            <a:headEnd len="sm" w="sm" type="none"/>
            <a:tailEnd len="sm" w="sm" type="none"/>
          </a:ln>
        </p:spPr>
      </p:cxn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p1:notes"/>
          <p:cNvSpPr txBox="1"/>
          <p:nvPr>
            <p:ph idx="2" type="hdr"/>
          </p:nvPr>
        </p:nvSpPr>
        <p:spPr>
          <a:xfrm>
            <a:off x="5640388" y="96838"/>
            <a:ext cx="639762" cy="211137"/>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78" name="Google Shape;78;p1:notes"/>
          <p:cNvSpPr txBox="1"/>
          <p:nvPr>
            <p:ph idx="10" type="dt"/>
          </p:nvPr>
        </p:nvSpPr>
        <p:spPr>
          <a:xfrm>
            <a:off x="654050" y="96838"/>
            <a:ext cx="825500" cy="211137"/>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79" name="Google Shape;79;p1:notes"/>
          <p:cNvSpPr txBox="1"/>
          <p:nvPr>
            <p:ph idx="11" type="ftr"/>
          </p:nvPr>
        </p:nvSpPr>
        <p:spPr>
          <a:xfrm>
            <a:off x="5357813" y="8985250"/>
            <a:ext cx="922337" cy="180975"/>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80" name="Google Shape;80;p1:notes"/>
          <p:cNvSpPr txBox="1"/>
          <p:nvPr>
            <p:ph idx="12" type="sldNum"/>
          </p:nvPr>
        </p:nvSpPr>
        <p:spPr>
          <a:xfrm>
            <a:off x="3222625" y="8985250"/>
            <a:ext cx="511175" cy="36353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81" name="Google Shape;81;p1:notes"/>
          <p:cNvSpPr txBox="1"/>
          <p:nvPr/>
        </p:nvSpPr>
        <p:spPr>
          <a:xfrm>
            <a:off x="1154113" y="701675"/>
            <a:ext cx="4625975" cy="3468688"/>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82" name="Google Shape;82;p1:notes"/>
          <p:cNvSpPr txBox="1"/>
          <p:nvPr>
            <p:ph idx="1" type="body"/>
          </p:nvPr>
        </p:nvSpPr>
        <p:spPr>
          <a:xfrm>
            <a:off x="923925" y="4408488"/>
            <a:ext cx="5086350" cy="4270375"/>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83" name="Google Shape;83;p1: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2:notes"/>
          <p:cNvSpPr txBox="1"/>
          <p:nvPr>
            <p:ph idx="2" type="hdr"/>
          </p:nvPr>
        </p:nvSpPr>
        <p:spPr>
          <a:xfrm>
            <a:off x="5640388" y="96838"/>
            <a:ext cx="639762" cy="211137"/>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93" name="Google Shape;93;p2:notes"/>
          <p:cNvSpPr txBox="1"/>
          <p:nvPr>
            <p:ph idx="10" type="dt"/>
          </p:nvPr>
        </p:nvSpPr>
        <p:spPr>
          <a:xfrm>
            <a:off x="654050" y="96838"/>
            <a:ext cx="825500" cy="211137"/>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94" name="Google Shape;94;p2:notes"/>
          <p:cNvSpPr txBox="1"/>
          <p:nvPr>
            <p:ph idx="11" type="ftr"/>
          </p:nvPr>
        </p:nvSpPr>
        <p:spPr>
          <a:xfrm>
            <a:off x="5357813" y="8985250"/>
            <a:ext cx="922337" cy="180975"/>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95" name="Google Shape;95;p2:notes"/>
          <p:cNvSpPr txBox="1"/>
          <p:nvPr>
            <p:ph idx="12" type="sldNum"/>
          </p:nvPr>
        </p:nvSpPr>
        <p:spPr>
          <a:xfrm>
            <a:off x="3222625" y="8985250"/>
            <a:ext cx="511175" cy="36353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96" name="Google Shape;96;p2:notes"/>
          <p:cNvSpPr txBox="1"/>
          <p:nvPr/>
        </p:nvSpPr>
        <p:spPr>
          <a:xfrm>
            <a:off x="1154113" y="701675"/>
            <a:ext cx="4625975" cy="3468688"/>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97" name="Google Shape;97;p2:notes"/>
          <p:cNvSpPr txBox="1"/>
          <p:nvPr>
            <p:ph idx="1" type="body"/>
          </p:nvPr>
        </p:nvSpPr>
        <p:spPr>
          <a:xfrm>
            <a:off x="923925" y="4408488"/>
            <a:ext cx="5086350" cy="4270375"/>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98" name="Google Shape;98;p2:notes"/>
          <p:cNvSpPr/>
          <p:nvPr>
            <p:ph idx="3" type="sldImg"/>
          </p:nvPr>
        </p:nvSpPr>
        <p:spPr>
          <a:xfrm>
            <a:off x="385763" y="701675"/>
            <a:ext cx="6161087"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8154c278cc_0_0: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06" name="Google Shape;106;g8154c278cc_0_0: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07" name="Google Shape;107;g8154c278cc_0_0: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08" name="Google Shape;108;g8154c278cc_0_0: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09" name="Google Shape;109;g8154c278cc_0_0: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10" name="Google Shape;110;g8154c278cc_0_0: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11" name="Google Shape;111;g8154c278cc_0_0:notes"/>
          <p:cNvSpPr/>
          <p:nvPr>
            <p:ph idx="3" type="sldImg"/>
          </p:nvPr>
        </p:nvSpPr>
        <p:spPr>
          <a:xfrm>
            <a:off x="385763" y="701675"/>
            <a:ext cx="6161100"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7f13b046b6_0_0: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19" name="Google Shape;119;g7f13b046b6_0_0: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20" name="Google Shape;120;g7f13b046b6_0_0: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21" name="Google Shape;121;g7f13b046b6_0_0: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22" name="Google Shape;122;g7f13b046b6_0_0: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23" name="Google Shape;123;g7f13b046b6_0_0: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24" name="Google Shape;124;g7f13b046b6_0_0:notes"/>
          <p:cNvSpPr/>
          <p:nvPr>
            <p:ph idx="3" type="sldImg"/>
          </p:nvPr>
        </p:nvSpPr>
        <p:spPr>
          <a:xfrm>
            <a:off x="385763" y="701675"/>
            <a:ext cx="6161100"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8140d7924d_0_39:notes"/>
          <p:cNvSpPr txBox="1"/>
          <p:nvPr>
            <p:ph idx="2" type="hdr"/>
          </p:nvPr>
        </p:nvSpPr>
        <p:spPr>
          <a:xfrm>
            <a:off x="5640388" y="96838"/>
            <a:ext cx="639900" cy="2112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doc.: IEEE 802.11-yy/xxxxr0</a:t>
            </a:r>
            <a:endParaRPr/>
          </a:p>
        </p:txBody>
      </p:sp>
      <p:sp>
        <p:nvSpPr>
          <p:cNvPr id="132" name="Google Shape;132;g8140d7924d_0_39:notes"/>
          <p:cNvSpPr txBox="1"/>
          <p:nvPr>
            <p:ph idx="10" type="dt"/>
          </p:nvPr>
        </p:nvSpPr>
        <p:spPr>
          <a:xfrm>
            <a:off x="654050" y="96838"/>
            <a:ext cx="825600" cy="2112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b="1" lang="en-US" sz="1400">
                <a:solidFill>
                  <a:srgbClr val="000000"/>
                </a:solidFill>
                <a:latin typeface="Times New Roman"/>
                <a:ea typeface="Times New Roman"/>
                <a:cs typeface="Times New Roman"/>
                <a:sym typeface="Times New Roman"/>
              </a:rPr>
              <a:t>Month Year</a:t>
            </a:r>
            <a:endParaRPr/>
          </a:p>
        </p:txBody>
      </p:sp>
      <p:sp>
        <p:nvSpPr>
          <p:cNvPr id="133" name="Google Shape;133;g8140d7924d_0_39:notes"/>
          <p:cNvSpPr txBox="1"/>
          <p:nvPr>
            <p:ph idx="11" type="ftr"/>
          </p:nvPr>
        </p:nvSpPr>
        <p:spPr>
          <a:xfrm>
            <a:off x="5357813" y="8985250"/>
            <a:ext cx="922200" cy="1809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400"/>
              <a:buNone/>
            </a:pPr>
            <a:r>
              <a:rPr lang="en-US" sz="1200">
                <a:solidFill>
                  <a:srgbClr val="000000"/>
                </a:solidFill>
                <a:latin typeface="Times New Roman"/>
                <a:ea typeface="Times New Roman"/>
                <a:cs typeface="Times New Roman"/>
                <a:sym typeface="Times New Roman"/>
              </a:rPr>
              <a:t>John Doe, Some Company</a:t>
            </a:r>
            <a:endParaRPr/>
          </a:p>
        </p:txBody>
      </p:sp>
      <p:sp>
        <p:nvSpPr>
          <p:cNvPr id="134" name="Google Shape;134;g8140d7924d_0_39:notes"/>
          <p:cNvSpPr txBox="1"/>
          <p:nvPr>
            <p:ph idx="12" type="sldNum"/>
          </p:nvPr>
        </p:nvSpPr>
        <p:spPr>
          <a:xfrm>
            <a:off x="3222625" y="8985250"/>
            <a:ext cx="511200" cy="3636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35" name="Google Shape;135;g8140d7924d_0_39:notes"/>
          <p:cNvSpPr txBox="1"/>
          <p:nvPr/>
        </p:nvSpPr>
        <p:spPr>
          <a:xfrm>
            <a:off x="1154113" y="701675"/>
            <a:ext cx="4626000" cy="3468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Times New Roman"/>
              <a:ea typeface="Times New Roman"/>
              <a:cs typeface="Times New Roman"/>
              <a:sym typeface="Times New Roman"/>
            </a:endParaRPr>
          </a:p>
        </p:txBody>
      </p:sp>
      <p:sp>
        <p:nvSpPr>
          <p:cNvPr id="136" name="Google Shape;136;g8140d7924d_0_39:notes"/>
          <p:cNvSpPr txBox="1"/>
          <p:nvPr>
            <p:ph idx="1" type="body"/>
          </p:nvPr>
        </p:nvSpPr>
        <p:spPr>
          <a:xfrm>
            <a:off x="923925" y="4408488"/>
            <a:ext cx="5086200" cy="4270500"/>
          </a:xfrm>
          <a:prstGeom prst="rect">
            <a:avLst/>
          </a:prstGeom>
          <a:noFill/>
          <a:ln>
            <a:noFill/>
          </a:ln>
        </p:spPr>
        <p:txBody>
          <a:bodyPr anchorCtr="0" anchor="ctr" bIns="46075" lIns="93600" spcFirstLastPara="1" rIns="93600" wrap="square" tIns="46075">
            <a:noAutofit/>
          </a:bodyPr>
          <a:lstStyle/>
          <a:p>
            <a:pPr indent="0" lvl="0" marL="0" marR="0" rtl="0" algn="l">
              <a:lnSpc>
                <a:spcPct val="100000"/>
              </a:lnSpc>
              <a:spcBef>
                <a:spcPts val="0"/>
              </a:spcBef>
              <a:spcAft>
                <a:spcPts val="0"/>
              </a:spcAft>
              <a:buSzPts val="1400"/>
              <a:buNone/>
            </a:pPr>
            <a:r>
              <a:t/>
            </a:r>
            <a:endParaRPr b="0" i="0" sz="1200" u="none" cap="none" strike="noStrike">
              <a:solidFill>
                <a:srgbClr val="000000"/>
              </a:solidFill>
              <a:latin typeface="Times New Roman"/>
              <a:ea typeface="Times New Roman"/>
              <a:cs typeface="Times New Roman"/>
              <a:sym typeface="Times New Roman"/>
            </a:endParaRPr>
          </a:p>
        </p:txBody>
      </p:sp>
      <p:sp>
        <p:nvSpPr>
          <p:cNvPr id="137" name="Google Shape;137;g8140d7924d_0_39:notes"/>
          <p:cNvSpPr/>
          <p:nvPr>
            <p:ph idx="3" type="sldImg"/>
          </p:nvPr>
        </p:nvSpPr>
        <p:spPr>
          <a:xfrm>
            <a:off x="385763" y="701675"/>
            <a:ext cx="6161100" cy="3467100"/>
          </a:xfrm>
          <a:custGeom>
            <a:rect b="b" l="l" r="r" t="t"/>
            <a:pathLst>
              <a:path extrusionOk="0" h="120000" w="120000">
                <a:moveTo>
                  <a:pt x="0" y="0"/>
                </a:moveTo>
                <a:lnTo>
                  <a:pt x="120000" y="0"/>
                </a:lnTo>
                <a:lnTo>
                  <a:pt x="120000" y="120000"/>
                </a:lnTo>
                <a:lnTo>
                  <a:pt x="0" y="120000"/>
                </a:lnTo>
                <a:close/>
              </a:path>
            </a:pathLst>
          </a:custGeom>
          <a:noFill/>
          <a:ln cap="flat" cmpd="sng" w="126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3" name="Shape 23"/>
        <p:cNvGrpSpPr/>
        <p:nvPr/>
      </p:nvGrpSpPr>
      <p:grpSpPr>
        <a:xfrm>
          <a:off x="0" y="0"/>
          <a:ext cx="0" cy="0"/>
          <a:chOff x="0" y="0"/>
          <a:chExt cx="0" cy="0"/>
        </a:xfrm>
      </p:grpSpPr>
      <p:sp>
        <p:nvSpPr>
          <p:cNvPr id="24" name="Google Shape;24;p8"/>
          <p:cNvSpPr txBox="1"/>
          <p:nvPr>
            <p:ph type="ctrTitle"/>
          </p:nvPr>
        </p:nvSpPr>
        <p:spPr>
          <a:xfrm>
            <a:off x="914400" y="2130426"/>
            <a:ext cx="10363200" cy="1470025"/>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25" name="Google Shape;25;p8"/>
          <p:cNvSpPr txBox="1"/>
          <p:nvPr>
            <p:ph idx="1" type="subTitle"/>
          </p:nvPr>
        </p:nvSpPr>
        <p:spPr>
          <a:xfrm>
            <a:off x="1828800" y="3886200"/>
            <a:ext cx="8534400" cy="17526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6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450"/>
              </a:spcBef>
              <a:spcAft>
                <a:spcPts val="0"/>
              </a:spcAft>
              <a:buClr>
                <a:srgbClr val="000000"/>
              </a:buClr>
              <a:buSzPts val="1800"/>
              <a:buFont typeface="Times New Roman"/>
              <a:buNone/>
              <a:defRPr b="0" i="0" sz="18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4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9pPr>
          </a:lstStyle>
          <a:p/>
        </p:txBody>
      </p:sp>
      <p:sp>
        <p:nvSpPr>
          <p:cNvPr id="26" name="Google Shape;26;p8"/>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27" name="Google Shape;27;p8"/>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8" name="Shape 28"/>
        <p:cNvGrpSpPr/>
        <p:nvPr/>
      </p:nvGrpSpPr>
      <p:grpSpPr>
        <a:xfrm>
          <a:off x="0" y="0"/>
          <a:ext cx="0" cy="0"/>
          <a:chOff x="0" y="0"/>
          <a:chExt cx="0" cy="0"/>
        </a:xfrm>
      </p:grpSpPr>
      <p:sp>
        <p:nvSpPr>
          <p:cNvPr id="29" name="Google Shape;29;p9"/>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30" name="Google Shape;30;p9"/>
          <p:cNvSpPr txBox="1"/>
          <p:nvPr>
            <p:ph idx="1" type="body"/>
          </p:nvPr>
        </p:nvSpPr>
        <p:spPr>
          <a:xfrm>
            <a:off x="914401" y="1981201"/>
            <a:ext cx="10361084" cy="411321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31" name="Google Shape;31;p9"/>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
        <p:nvSpPr>
          <p:cNvPr id="32" name="Google Shape;32;p9"/>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3" name="Shape 33"/>
        <p:cNvGrpSpPr/>
        <p:nvPr/>
      </p:nvGrpSpPr>
      <p:grpSpPr>
        <a:xfrm>
          <a:off x="0" y="0"/>
          <a:ext cx="0" cy="0"/>
          <a:chOff x="0" y="0"/>
          <a:chExt cx="0" cy="0"/>
        </a:xfrm>
      </p:grpSpPr>
      <p:sp>
        <p:nvSpPr>
          <p:cNvPr id="34" name="Google Shape;34;p10"/>
          <p:cNvSpPr txBox="1"/>
          <p:nvPr>
            <p:ph type="title"/>
          </p:nvPr>
        </p:nvSpPr>
        <p:spPr>
          <a:xfrm>
            <a:off x="963084" y="4406901"/>
            <a:ext cx="10363200" cy="1362075"/>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SzPts val="1400"/>
              <a:buNone/>
              <a:defRPr b="1" i="0" sz="40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35" name="Google Shape;35;p10"/>
          <p:cNvSpPr txBox="1"/>
          <p:nvPr>
            <p:ph idx="1" type="body"/>
          </p:nvPr>
        </p:nvSpPr>
        <p:spPr>
          <a:xfrm>
            <a:off x="963084" y="2906713"/>
            <a:ext cx="10363200" cy="1500187"/>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6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Clr>
                <a:srgbClr val="000000"/>
              </a:buClr>
              <a:buSzPts val="1800"/>
              <a:buFont typeface="Times New Roman"/>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p:txBody>
      </p:sp>
      <p:sp>
        <p:nvSpPr>
          <p:cNvPr id="36" name="Google Shape;36;p10"/>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37" name="Google Shape;37;p10"/>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38" name="Google Shape;38;p10"/>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9" name="Shape 39"/>
        <p:cNvGrpSpPr/>
        <p:nvPr/>
      </p:nvGrpSpPr>
      <p:grpSpPr>
        <a:xfrm>
          <a:off x="0" y="0"/>
          <a:ext cx="0" cy="0"/>
          <a:chOff x="0" y="0"/>
          <a:chExt cx="0" cy="0"/>
        </a:xfrm>
      </p:grpSpPr>
      <p:sp>
        <p:nvSpPr>
          <p:cNvPr id="40" name="Google Shape;40;p11"/>
          <p:cNvSpPr txBox="1"/>
          <p:nvPr>
            <p:ph type="title"/>
          </p:nvPr>
        </p:nvSpPr>
        <p:spPr>
          <a:xfrm>
            <a:off x="914400" y="609600"/>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41" name="Google Shape;41;p11"/>
          <p:cNvSpPr txBox="1"/>
          <p:nvPr>
            <p:ph idx="1" type="body"/>
          </p:nvPr>
        </p:nvSpPr>
        <p:spPr>
          <a:xfrm>
            <a:off x="914401" y="1981201"/>
            <a:ext cx="5077884" cy="411321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42" name="Google Shape;42;p11"/>
          <p:cNvSpPr txBox="1"/>
          <p:nvPr>
            <p:ph idx="2" type="body"/>
          </p:nvPr>
        </p:nvSpPr>
        <p:spPr>
          <a:xfrm>
            <a:off x="6195484" y="1981201"/>
            <a:ext cx="5080000" cy="4113213"/>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8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9pPr>
          </a:lstStyle>
          <a:p/>
        </p:txBody>
      </p:sp>
      <p:sp>
        <p:nvSpPr>
          <p:cNvPr id="43" name="Google Shape;43;p11"/>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44" name="Google Shape;44;p11"/>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45" name="Google Shape;45;p11"/>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6" name="Shape 46"/>
        <p:cNvGrpSpPr/>
        <p:nvPr/>
      </p:nvGrpSpPr>
      <p:grpSpPr>
        <a:xfrm>
          <a:off x="0" y="0"/>
          <a:ext cx="0" cy="0"/>
          <a:chOff x="0" y="0"/>
          <a:chExt cx="0" cy="0"/>
        </a:xfrm>
      </p:grpSpPr>
      <p:sp>
        <p:nvSpPr>
          <p:cNvPr id="47" name="Google Shape;47;p12"/>
          <p:cNvSpPr txBox="1"/>
          <p:nvPr>
            <p:ph type="title"/>
          </p:nvPr>
        </p:nvSpPr>
        <p:spPr>
          <a:xfrm>
            <a:off x="609600" y="274638"/>
            <a:ext cx="10972800" cy="11430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48" name="Google Shape;48;p12"/>
          <p:cNvSpPr txBox="1"/>
          <p:nvPr>
            <p:ph idx="1" type="body"/>
          </p:nvPr>
        </p:nvSpPr>
        <p:spPr>
          <a:xfrm>
            <a:off x="609600" y="1535113"/>
            <a:ext cx="5386917"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6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49" name="Google Shape;49;p12"/>
          <p:cNvSpPr txBox="1"/>
          <p:nvPr>
            <p:ph idx="2" type="body"/>
          </p:nvPr>
        </p:nvSpPr>
        <p:spPr>
          <a:xfrm>
            <a:off x="609600" y="2174875"/>
            <a:ext cx="5386917" cy="3951288"/>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50" name="Google Shape;50;p12"/>
          <p:cNvSpPr txBox="1"/>
          <p:nvPr>
            <p:ph idx="3" type="body"/>
          </p:nvPr>
        </p:nvSpPr>
        <p:spPr>
          <a:xfrm>
            <a:off x="6193368" y="1535113"/>
            <a:ext cx="5389033"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6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51" name="Google Shape;51;p12"/>
          <p:cNvSpPr txBox="1"/>
          <p:nvPr>
            <p:ph idx="4" type="body"/>
          </p:nvPr>
        </p:nvSpPr>
        <p:spPr>
          <a:xfrm>
            <a:off x="6193368" y="2174875"/>
            <a:ext cx="5389033" cy="3951288"/>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52" name="Google Shape;52;p12"/>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3" name="Google Shape;53;p12"/>
          <p:cNvSpPr txBox="1"/>
          <p:nvPr>
            <p:ph idx="11" type="ftr"/>
          </p:nvPr>
        </p:nvSpPr>
        <p:spPr>
          <a:xfrm>
            <a:off x="7524760" y="6475414"/>
            <a:ext cx="3865024"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4" name="Google Shape;54;p12"/>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5" name="Shape 55"/>
        <p:cNvGrpSpPr/>
        <p:nvPr/>
      </p:nvGrpSpPr>
      <p:grpSpPr>
        <a:xfrm>
          <a:off x="0" y="0"/>
          <a:ext cx="0" cy="0"/>
          <a:chOff x="0" y="0"/>
          <a:chExt cx="0" cy="0"/>
        </a:xfrm>
      </p:grpSpPr>
      <p:sp>
        <p:nvSpPr>
          <p:cNvPr id="56" name="Google Shape;56;p13"/>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57" name="Google Shape;57;p13"/>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8" name="Google Shape;58;p13"/>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59" name="Google Shape;59;p13"/>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4"/>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2" name="Google Shape;62;p14"/>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3" name="Google Shape;63;p14"/>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4" name="Shape 64"/>
        <p:cNvGrpSpPr/>
        <p:nvPr/>
      </p:nvGrpSpPr>
      <p:grpSpPr>
        <a:xfrm>
          <a:off x="0" y="0"/>
          <a:ext cx="0" cy="0"/>
          <a:chOff x="0" y="0"/>
          <a:chExt cx="0" cy="0"/>
        </a:xfrm>
      </p:grpSpPr>
      <p:sp>
        <p:nvSpPr>
          <p:cNvPr id="65" name="Google Shape;65;p15"/>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66" name="Google Shape;66;p15"/>
          <p:cNvSpPr txBox="1"/>
          <p:nvPr>
            <p:ph idx="1" type="body"/>
          </p:nvPr>
        </p:nvSpPr>
        <p:spPr>
          <a:xfrm rot="5400000">
            <a:off x="4038337" y="-1142734"/>
            <a:ext cx="4113213" cy="10361084"/>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67" name="Google Shape;67;p15"/>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8" name="Google Shape;68;p15"/>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69" name="Google Shape;69;p15"/>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0" name="Shape 70"/>
        <p:cNvGrpSpPr/>
        <p:nvPr/>
      </p:nvGrpSpPr>
      <p:grpSpPr>
        <a:xfrm>
          <a:off x="0" y="0"/>
          <a:ext cx="0" cy="0"/>
          <a:chOff x="0" y="0"/>
          <a:chExt cx="0" cy="0"/>
        </a:xfrm>
      </p:grpSpPr>
      <p:sp>
        <p:nvSpPr>
          <p:cNvPr id="71" name="Google Shape;71;p16"/>
          <p:cNvSpPr txBox="1"/>
          <p:nvPr>
            <p:ph type="title"/>
          </p:nvPr>
        </p:nvSpPr>
        <p:spPr>
          <a:xfrm rot="5400000">
            <a:off x="7276837" y="2095765"/>
            <a:ext cx="5408613" cy="2588684"/>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algn="ctr">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72" name="Google Shape;72;p16"/>
          <p:cNvSpPr txBox="1"/>
          <p:nvPr>
            <p:ph idx="1" type="body"/>
          </p:nvPr>
        </p:nvSpPr>
        <p:spPr>
          <a:xfrm rot="5400000">
            <a:off x="1994693" y="-394493"/>
            <a:ext cx="5408613" cy="7569200"/>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600"/>
              </a:spcBef>
              <a:spcAft>
                <a:spcPts val="0"/>
              </a:spcAft>
              <a:buSzPts val="1400"/>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100000"/>
              </a:lnSpc>
              <a:spcBef>
                <a:spcPts val="500"/>
              </a:spcBef>
              <a:spcAft>
                <a:spcPts val="0"/>
              </a:spcAft>
              <a:buSzPts val="1400"/>
              <a:buNone/>
              <a:defRPr b="0"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100000"/>
              </a:lnSpc>
              <a:spcBef>
                <a:spcPts val="450"/>
              </a:spcBef>
              <a:spcAft>
                <a:spcPts val="0"/>
              </a:spcAft>
              <a:buSzPts val="1400"/>
              <a:buNone/>
              <a:defRPr b="0"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100000"/>
              </a:lnSpc>
              <a:spcBef>
                <a:spcPts val="400"/>
              </a:spcBef>
              <a:spcAft>
                <a:spcPts val="0"/>
              </a:spcAft>
              <a:buSzPts val="1400"/>
              <a:buNone/>
              <a:defRPr b="0" i="0" sz="1600" u="none" cap="none" strike="noStrike">
                <a:solidFill>
                  <a:srgbClr val="000000"/>
                </a:solidFill>
                <a:latin typeface="Times New Roman"/>
                <a:ea typeface="Times New Roman"/>
                <a:cs typeface="Times New Roman"/>
                <a:sym typeface="Times New Roman"/>
              </a:defRPr>
            </a:lvl9pPr>
          </a:lstStyle>
          <a:p/>
        </p:txBody>
      </p:sp>
      <p:sp>
        <p:nvSpPr>
          <p:cNvPr id="73" name="Google Shape;73;p16"/>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SzPts val="1400"/>
              <a:buNone/>
              <a:defRPr b="1" sz="18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74" name="Google Shape;74;p16"/>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algn="r">
              <a:lnSpc>
                <a:spcPct val="100000"/>
              </a:lnSpc>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lt1"/>
                </a:solidFill>
                <a:latin typeface="Times New Roman"/>
                <a:ea typeface="Times New Roman"/>
                <a:cs typeface="Times New Roman"/>
                <a:sym typeface="Times New Roman"/>
              </a:defRPr>
            </a:lvl9pPr>
          </a:lstStyle>
          <a:p/>
        </p:txBody>
      </p:sp>
      <p:sp>
        <p:nvSpPr>
          <p:cNvPr id="75" name="Google Shape;75;p16"/>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3" name="Shape 13"/>
        <p:cNvGrpSpPr/>
        <p:nvPr/>
      </p:nvGrpSpPr>
      <p:grpSpPr>
        <a:xfrm>
          <a:off x="0" y="0"/>
          <a:ext cx="0" cy="0"/>
          <a:chOff x="0" y="0"/>
          <a:chExt cx="0" cy="0"/>
        </a:xfrm>
      </p:grpSpPr>
      <p:sp>
        <p:nvSpPr>
          <p:cNvPr id="14" name="Google Shape;14;p7"/>
          <p:cNvSpPr txBox="1"/>
          <p:nvPr>
            <p:ph type="title"/>
          </p:nvPr>
        </p:nvSpPr>
        <p:spPr>
          <a:xfrm>
            <a:off x="914401" y="685801"/>
            <a:ext cx="10361084" cy="1065213"/>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rgbClr val="000000"/>
                </a:solidFill>
                <a:latin typeface="Times New Roman"/>
                <a:ea typeface="Times New Roman"/>
                <a:cs typeface="Times New Roman"/>
                <a:sym typeface="Times New Roman"/>
              </a:defRPr>
            </a:lvl9pPr>
          </a:lstStyle>
          <a:p/>
        </p:txBody>
      </p:sp>
      <p:sp>
        <p:nvSpPr>
          <p:cNvPr id="15" name="Google Shape;15;p7"/>
          <p:cNvSpPr txBox="1"/>
          <p:nvPr>
            <p:ph idx="1" type="body"/>
          </p:nvPr>
        </p:nvSpPr>
        <p:spPr>
          <a:xfrm>
            <a:off x="914401" y="1981201"/>
            <a:ext cx="10361084" cy="4113213"/>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600"/>
              </a:spcBef>
              <a:spcAft>
                <a:spcPts val="0"/>
              </a:spcAft>
              <a:buClr>
                <a:srgbClr val="000000"/>
              </a:buClr>
              <a:buSzPts val="1400"/>
              <a:buFont typeface="Arial"/>
              <a:buNone/>
              <a:defRPr b="1" i="0" sz="2400" u="none" cap="none" strike="noStrike">
                <a:solidFill>
                  <a:srgbClr val="000000"/>
                </a:solidFill>
                <a:latin typeface="Times New Roman"/>
                <a:ea typeface="Times New Roman"/>
                <a:cs typeface="Times New Roman"/>
                <a:sym typeface="Times New Roman"/>
              </a:defRPr>
            </a:lvl1pPr>
            <a:lvl2pPr indent="-228600" lvl="1" marL="914400" marR="0" rtl="0" algn="l">
              <a:lnSpc>
                <a:spcPct val="100000"/>
              </a:lnSpc>
              <a:spcBef>
                <a:spcPts val="500"/>
              </a:spcBef>
              <a:spcAft>
                <a:spcPts val="0"/>
              </a:spcAft>
              <a:buClr>
                <a:srgbClr val="000000"/>
              </a:buClr>
              <a:buSzPts val="1400"/>
              <a:buFont typeface="Arial"/>
              <a:buNone/>
              <a:defRPr b="0" i="0" sz="2000" u="none" cap="none" strike="noStrike">
                <a:solidFill>
                  <a:srgbClr val="000000"/>
                </a:solidFill>
                <a:latin typeface="Times New Roman"/>
                <a:ea typeface="Times New Roman"/>
                <a:cs typeface="Times New Roman"/>
                <a:sym typeface="Times New Roman"/>
              </a:defRPr>
            </a:lvl2pPr>
            <a:lvl3pPr indent="-228600" lvl="2" marL="1371600" marR="0" rtl="0" algn="l">
              <a:lnSpc>
                <a:spcPct val="100000"/>
              </a:lnSpc>
              <a:spcBef>
                <a:spcPts val="450"/>
              </a:spcBef>
              <a:spcAft>
                <a:spcPts val="0"/>
              </a:spcAft>
              <a:buClr>
                <a:srgbClr val="000000"/>
              </a:buClr>
              <a:buSzPts val="1400"/>
              <a:buFont typeface="Arial"/>
              <a:buNone/>
              <a:defRPr b="0" i="0" sz="1800" u="none" cap="none" strike="noStrike">
                <a:solidFill>
                  <a:srgbClr val="000000"/>
                </a:solidFill>
                <a:latin typeface="Times New Roman"/>
                <a:ea typeface="Times New Roman"/>
                <a:cs typeface="Times New Roman"/>
                <a:sym typeface="Times New Roman"/>
              </a:defRPr>
            </a:lvl3pPr>
            <a:lvl4pPr indent="-228600" lvl="3" marL="18288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4pPr>
            <a:lvl5pPr indent="-228600" lvl="4" marL="22860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5pPr>
            <a:lvl6pPr indent="-228600" lvl="5" marL="27432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6pPr>
            <a:lvl7pPr indent="-228600" lvl="6" marL="32004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7pPr>
            <a:lvl8pPr indent="-228600" lvl="7" marL="36576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8pPr>
            <a:lvl9pPr indent="-228600" lvl="8" marL="4114800" marR="0" rtl="0" algn="l">
              <a:lnSpc>
                <a:spcPct val="100000"/>
              </a:lnSpc>
              <a:spcBef>
                <a:spcPts val="400"/>
              </a:spcBef>
              <a:spcAft>
                <a:spcPts val="0"/>
              </a:spcAft>
              <a:buClr>
                <a:srgbClr val="000000"/>
              </a:buClr>
              <a:buSzPts val="1400"/>
              <a:buFont typeface="Arial"/>
              <a:buNone/>
              <a:defRPr b="0" i="0" sz="1600" u="none" cap="none" strike="noStrike">
                <a:solidFill>
                  <a:srgbClr val="000000"/>
                </a:solidFill>
                <a:latin typeface="Times New Roman"/>
                <a:ea typeface="Times New Roman"/>
                <a:cs typeface="Times New Roman"/>
                <a:sym typeface="Times New Roman"/>
              </a:defRPr>
            </a:lvl9pPr>
          </a:lstStyle>
          <a:p/>
        </p:txBody>
      </p:sp>
      <p:sp>
        <p:nvSpPr>
          <p:cNvPr id="16" name="Google Shape;16;p7"/>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17" name="Google Shape;17;p7"/>
          <p:cNvSpPr txBox="1"/>
          <p:nvPr>
            <p:ph idx="11" type="ftr"/>
          </p:nvPr>
        </p:nvSpPr>
        <p:spPr>
          <a:xfrm>
            <a:off x="7143757" y="6475414"/>
            <a:ext cx="4246027" cy="180975"/>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lt1"/>
                </a:solidFill>
                <a:latin typeface="Times New Roman"/>
                <a:ea typeface="Times New Roman"/>
                <a:cs typeface="Times New Roman"/>
                <a:sym typeface="Times New Roman"/>
              </a:defRPr>
            </a:lvl9pPr>
          </a:lstStyle>
          <a:p/>
        </p:txBody>
      </p:sp>
      <p:sp>
        <p:nvSpPr>
          <p:cNvPr id="18" name="Google Shape;18;p7"/>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rgbClr val="000000"/>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US"/>
              <a:t>Slide </a:t>
            </a:r>
            <a:fld id="{00000000-1234-1234-1234-123412341234}" type="slidenum">
              <a:rPr lang="en-US"/>
              <a:t>‹#›</a:t>
            </a:fld>
            <a:endParaRPr/>
          </a:p>
        </p:txBody>
      </p:sp>
      <p:cxnSp>
        <p:nvCxnSpPr>
          <p:cNvPr id="19" name="Google Shape;19;p7"/>
          <p:cNvCxnSpPr/>
          <p:nvPr/>
        </p:nvCxnSpPr>
        <p:spPr>
          <a:xfrm>
            <a:off x="914400" y="609600"/>
            <a:ext cx="10363200" cy="1588"/>
          </a:xfrm>
          <a:prstGeom prst="straightConnector1">
            <a:avLst/>
          </a:prstGeom>
          <a:noFill/>
          <a:ln cap="flat" cmpd="sng" w="12600">
            <a:solidFill>
              <a:srgbClr val="000000"/>
            </a:solidFill>
            <a:prstDash val="solid"/>
            <a:miter lim="800000"/>
            <a:headEnd len="sm" w="sm" type="none"/>
            <a:tailEnd len="sm" w="sm" type="none"/>
          </a:ln>
        </p:spPr>
      </p:cxnSp>
      <p:sp>
        <p:nvSpPr>
          <p:cNvPr id="20" name="Google Shape;20;p7"/>
          <p:cNvSpPr/>
          <p:nvPr/>
        </p:nvSpPr>
        <p:spPr>
          <a:xfrm>
            <a:off x="912285" y="6475413"/>
            <a:ext cx="718145" cy="18466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21" name="Google Shape;21;p7"/>
          <p:cNvCxnSpPr/>
          <p:nvPr/>
        </p:nvCxnSpPr>
        <p:spPr>
          <a:xfrm>
            <a:off x="914400" y="6477000"/>
            <a:ext cx="10464800" cy="1588"/>
          </a:xfrm>
          <a:prstGeom prst="straightConnector1">
            <a:avLst/>
          </a:prstGeom>
          <a:noFill/>
          <a:ln cap="flat" cmpd="sng" w="12600">
            <a:solidFill>
              <a:srgbClr val="000000"/>
            </a:solidFill>
            <a:prstDash val="solid"/>
            <a:miter lim="800000"/>
            <a:headEnd len="sm" w="sm" type="none"/>
            <a:tailEnd len="sm" w="sm" type="none"/>
          </a:ln>
        </p:spPr>
      </p:cxnSp>
      <p:sp>
        <p:nvSpPr>
          <p:cNvPr id="22" name="Google Shape;22;p7"/>
          <p:cNvSpPr txBox="1"/>
          <p:nvPr/>
        </p:nvSpPr>
        <p:spPr>
          <a:xfrm>
            <a:off x="6667504" y="357166"/>
            <a:ext cx="4667283" cy="27305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800"/>
              <a:buFont typeface="Times New Roman"/>
              <a:buNone/>
            </a:pPr>
            <a:r>
              <a:rPr b="1" i="0" lang="en-US" sz="1800" u="none" cap="none" strike="noStrike">
                <a:solidFill>
                  <a:srgbClr val="000000"/>
                </a:solidFill>
                <a:latin typeface="Times New Roman"/>
                <a:ea typeface="Times New Roman"/>
                <a:cs typeface="Times New Roman"/>
                <a:sym typeface="Times New Roman"/>
              </a:rPr>
              <a:t>doc.: IEEE 802.11-20/036</a:t>
            </a:r>
            <a:r>
              <a:rPr b="1" lang="en-US" sz="1800">
                <a:latin typeface="Times New Roman"/>
                <a:ea typeface="Times New Roman"/>
                <a:cs typeface="Times New Roman"/>
                <a:sym typeface="Times New Roman"/>
              </a:rPr>
              <a:t>3</a:t>
            </a:r>
            <a:r>
              <a:rPr b="1" i="0" lang="en-US" sz="1800" u="none" cap="none" strike="noStrike">
                <a:solidFill>
                  <a:srgbClr val="000000"/>
                </a:solidFill>
                <a:latin typeface="Times New Roman"/>
                <a:ea typeface="Times New Roman"/>
                <a:cs typeface="Times New Roman"/>
                <a:sym typeface="Times New Roman"/>
              </a:rPr>
              <a:t>r0</a:t>
            </a:r>
            <a:endParaRPr b="1" i="0" sz="18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
          <p:cNvSpPr txBox="1"/>
          <p:nvPr>
            <p:ph type="ctrTitle"/>
          </p:nvPr>
        </p:nvSpPr>
        <p:spPr>
          <a:xfrm>
            <a:off x="533400" y="914400"/>
            <a:ext cx="10972800" cy="8721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800"/>
              <a:t>Proposals on unused bandwidth utilization</a:t>
            </a:r>
            <a:endParaRPr b="1" i="0" sz="2800" u="none" cap="none" strike="noStrike">
              <a:solidFill>
                <a:srgbClr val="000000"/>
              </a:solidFill>
              <a:latin typeface="Times New Roman"/>
              <a:ea typeface="Times New Roman"/>
              <a:cs typeface="Times New Roman"/>
              <a:sym typeface="Times New Roman"/>
            </a:endParaRPr>
          </a:p>
        </p:txBody>
      </p:sp>
      <p:sp>
        <p:nvSpPr>
          <p:cNvPr id="86" name="Google Shape;86;p1"/>
          <p:cNvSpPr txBox="1"/>
          <p:nvPr>
            <p:ph idx="1" type="subTitle"/>
          </p:nvPr>
        </p:nvSpPr>
        <p:spPr>
          <a:xfrm>
            <a:off x="1665538" y="1905000"/>
            <a:ext cx="8534400" cy="476100"/>
          </a:xfrm>
          <a:prstGeom prst="rect">
            <a:avLst/>
          </a:prstGeom>
          <a:noFill/>
          <a:ln>
            <a:noFill/>
          </a:ln>
        </p:spPr>
        <p:txBody>
          <a:bodyPr anchorCtr="0" anchor="t" bIns="46075" lIns="92150" spcFirstLastPara="1" rIns="92150" wrap="square" tIns="46075">
            <a:noAutofit/>
          </a:bodyPr>
          <a:lstStyle/>
          <a:p>
            <a:pPr indent="0" lvl="0" marL="0" marR="0" rtl="0" algn="ctr">
              <a:lnSpc>
                <a:spcPct val="100000"/>
              </a:lnSpc>
              <a:spcBef>
                <a:spcPts val="0"/>
              </a:spcBef>
              <a:spcAft>
                <a:spcPts val="0"/>
              </a:spcAft>
              <a:buClr>
                <a:srgbClr val="000000"/>
              </a:buClr>
              <a:buSzPts val="2000"/>
              <a:buFont typeface="Times New Roman"/>
              <a:buNone/>
            </a:pPr>
            <a:r>
              <a:rPr b="1" i="0" lang="en-US" sz="2000" u="none" cap="none" strike="noStrike">
                <a:solidFill>
                  <a:srgbClr val="000000"/>
                </a:solidFill>
                <a:latin typeface="Times New Roman"/>
                <a:ea typeface="Times New Roman"/>
                <a:cs typeface="Times New Roman"/>
                <a:sym typeface="Times New Roman"/>
              </a:rPr>
              <a:t>Date:</a:t>
            </a:r>
            <a:r>
              <a:rPr b="0" i="0" lang="en-US" sz="2000" u="none" cap="none" strike="noStrike">
                <a:solidFill>
                  <a:srgbClr val="000000"/>
                </a:solidFill>
                <a:latin typeface="Times New Roman"/>
                <a:ea typeface="Times New Roman"/>
                <a:cs typeface="Times New Roman"/>
                <a:sym typeface="Times New Roman"/>
              </a:rPr>
              <a:t> 2020-03-</a:t>
            </a:r>
            <a:r>
              <a:rPr b="0" lang="en-US" sz="2000"/>
              <a:t>16</a:t>
            </a:r>
            <a:endParaRPr b="0" i="0" sz="2000" u="none" cap="none" strike="noStrike">
              <a:solidFill>
                <a:srgbClr val="000000"/>
              </a:solidFill>
              <a:latin typeface="Times New Roman"/>
              <a:ea typeface="Times New Roman"/>
              <a:cs typeface="Times New Roman"/>
              <a:sym typeface="Times New Roman"/>
            </a:endParaRPr>
          </a:p>
        </p:txBody>
      </p:sp>
      <p:sp>
        <p:nvSpPr>
          <p:cNvPr id="87" name="Google Shape;87;p1"/>
          <p:cNvSpPr txBox="1"/>
          <p:nvPr>
            <p:ph idx="10" type="dt"/>
          </p:nvPr>
        </p:nvSpPr>
        <p:spPr>
          <a:xfrm>
            <a:off x="929217" y="333375"/>
            <a:ext cx="2499764" cy="27305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1400"/>
              <a:buNone/>
            </a:pPr>
            <a:r>
              <a:rPr lang="en-US"/>
              <a:t>March 2020</a:t>
            </a:r>
            <a:endParaRPr b="1" sz="1800">
              <a:solidFill>
                <a:srgbClr val="000000"/>
              </a:solidFill>
              <a:latin typeface="Times New Roman"/>
              <a:ea typeface="Times New Roman"/>
              <a:cs typeface="Times New Roman"/>
              <a:sym typeface="Times New Roman"/>
            </a:endParaRPr>
          </a:p>
        </p:txBody>
      </p:sp>
      <p:sp>
        <p:nvSpPr>
          <p:cNvPr id="88" name="Google Shape;88;p1"/>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89" name="Google Shape;89;p1"/>
          <p:cNvSpPr/>
          <p:nvPr/>
        </p:nvSpPr>
        <p:spPr>
          <a:xfrm>
            <a:off x="957680" y="2444479"/>
            <a:ext cx="1447800" cy="381000"/>
          </a:xfrm>
          <a:prstGeom prst="rect">
            <a:avLst/>
          </a:prstGeom>
          <a:noFill/>
          <a:ln>
            <a:noFill/>
          </a:ln>
        </p:spPr>
        <p:txBody>
          <a:bodyPr anchorCtr="0" anchor="t" bIns="46075" lIns="92150" spcFirstLastPara="1" rIns="92150" wrap="square" tIns="46075">
            <a:no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Times New Roman"/>
                <a:ea typeface="Times New Roman"/>
                <a:cs typeface="Times New Roman"/>
                <a:sym typeface="Times New Roman"/>
              </a:rPr>
              <a:t>Authors:</a:t>
            </a:r>
            <a:endParaRPr b="0" i="0" sz="1400" u="none" cap="none" strike="noStrike">
              <a:solidFill>
                <a:srgbClr val="000000"/>
              </a:solidFill>
              <a:latin typeface="Arial"/>
              <a:ea typeface="Arial"/>
              <a:cs typeface="Arial"/>
              <a:sym typeface="Arial"/>
            </a:endParaRPr>
          </a:p>
        </p:txBody>
      </p:sp>
      <p:graphicFrame>
        <p:nvGraphicFramePr>
          <p:cNvPr id="90" name="Google Shape;90;p1"/>
          <p:cNvGraphicFramePr/>
          <p:nvPr/>
        </p:nvGraphicFramePr>
        <p:xfrm>
          <a:off x="957680" y="3013230"/>
          <a:ext cx="3000000" cy="3000000"/>
        </p:xfrm>
        <a:graphic>
          <a:graphicData uri="http://schemas.openxmlformats.org/drawingml/2006/table">
            <a:tbl>
              <a:tblPr>
                <a:noFill/>
                <a:tableStyleId>{79EE3418-F8A7-48ED-B8C6-4A5A34638CB8}</a:tableStyleId>
              </a:tblPr>
              <a:tblGrid>
                <a:gridCol w="2032600"/>
                <a:gridCol w="1124525"/>
                <a:gridCol w="2172950"/>
                <a:gridCol w="813050"/>
                <a:gridCol w="3033775"/>
              </a:tblGrid>
              <a:tr h="486625">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latin typeface="Times New Roman"/>
                          <a:ea typeface="Times New Roman"/>
                          <a:cs typeface="Times New Roman"/>
                          <a:sym typeface="Times New Roman"/>
                        </a:rPr>
                        <a:t>Name</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latin typeface="Times New Roman"/>
                          <a:ea typeface="Times New Roman"/>
                          <a:cs typeface="Times New Roman"/>
                          <a:sym typeface="Times New Roman"/>
                        </a:rPr>
                        <a:t>Affiliations</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latin typeface="Times New Roman"/>
                          <a:ea typeface="Times New Roman"/>
                          <a:cs typeface="Times New Roman"/>
                          <a:sym typeface="Times New Roman"/>
                        </a:rPr>
                        <a:t>Address</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latin typeface="Times New Roman"/>
                          <a:ea typeface="Times New Roman"/>
                          <a:cs typeface="Times New Roman"/>
                          <a:sym typeface="Times New Roman"/>
                        </a:rPr>
                        <a:t>Phone</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solidFill>
                            <a:schemeClr val="dk1"/>
                          </a:solidFill>
                          <a:latin typeface="Times New Roman"/>
                          <a:ea typeface="Times New Roman"/>
                          <a:cs typeface="Times New Roman"/>
                          <a:sym typeface="Times New Roman"/>
                        </a:rPr>
                        <a:t>Email</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10125">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Sindhu Verma</a:t>
                      </a:r>
                      <a:endParaRPr sz="1400" u="none" cap="none" strike="noStrike">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3">
                  <a:txBody>
                    <a:bodyPr/>
                    <a:lstStyle/>
                    <a:p>
                      <a:pPr indent="0" lvl="0" marL="0" rtl="0" algn="ctr">
                        <a:spcBef>
                          <a:spcPts val="0"/>
                        </a:spcBef>
                        <a:spcAft>
                          <a:spcPts val="0"/>
                        </a:spcAft>
                        <a:buNone/>
                      </a:pPr>
                      <a:r>
                        <a:rPr lang="en-US">
                          <a:latin typeface="Times New Roman"/>
                          <a:ea typeface="Times New Roman"/>
                          <a:cs typeface="Times New Roman"/>
                          <a:sym typeface="Times New Roman"/>
                        </a:rPr>
                        <a:t>Broadcom</a:t>
                      </a:r>
                      <a:endParaRPr>
                        <a:latin typeface="Times New Roman"/>
                        <a:ea typeface="Times New Roman"/>
                        <a:cs typeface="Times New Roman"/>
                        <a:sym typeface="Times New Roman"/>
                      </a:endParaRPr>
                    </a:p>
                  </a:txBody>
                  <a:tcPr marT="45725" marB="45725" marR="91450" marL="914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chemeClr val="dk1"/>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dk1"/>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sindhu.verma@broadcom.com</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911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Shubhodeep Adhikari</a:t>
                      </a:r>
                      <a:endParaRPr sz="1400" u="none" cap="none" strike="noStrike">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shubhodeep.adhikari@broadcom.com</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911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Matthew Fischer</a:t>
                      </a:r>
                      <a:endParaRPr sz="1400" u="none" cap="none" strike="noStrike">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latin typeface="Times New Roman"/>
                          <a:ea typeface="Times New Roman"/>
                          <a:cs typeface="Times New Roman"/>
                          <a:sym typeface="Times New Roman"/>
                        </a:rPr>
                        <a:t>matthew.fischer@broadcom.com</a:t>
                      </a:r>
                      <a:endParaRPr sz="1400" u="none" cap="none" strike="noStrike"/>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
          <p:cNvSpPr txBox="1"/>
          <p:nvPr>
            <p:ph type="title"/>
          </p:nvPr>
        </p:nvSpPr>
        <p:spPr>
          <a:xfrm>
            <a:off x="914401" y="533401"/>
            <a:ext cx="10361100" cy="685800"/>
          </a:xfrm>
          <a:prstGeom prst="rect">
            <a:avLst/>
          </a:prstGeom>
          <a:noFill/>
          <a:ln>
            <a:noFill/>
          </a:ln>
        </p:spPr>
        <p:txBody>
          <a:bodyPr anchorCtr="0" anchor="ctr" bIns="46075" lIns="92150" spcFirstLastPara="1" rIns="92150" wrap="square" tIns="46075">
            <a:noAutofit/>
          </a:bodyPr>
          <a:lstStyle/>
          <a:p>
            <a:pPr indent="0" lvl="0" marL="0" marR="0" rtl="0" algn="ctr">
              <a:lnSpc>
                <a:spcPct val="100000"/>
              </a:lnSpc>
              <a:spcBef>
                <a:spcPts val="0"/>
              </a:spcBef>
              <a:spcAft>
                <a:spcPts val="0"/>
              </a:spcAft>
              <a:buSzPts val="1400"/>
              <a:buNone/>
            </a:pPr>
            <a:r>
              <a:rPr b="1" i="0" lang="en-US" sz="3200" u="none" cap="none" strike="noStrike">
                <a:solidFill>
                  <a:srgbClr val="000000"/>
                </a:solidFill>
                <a:latin typeface="Times New Roman"/>
                <a:ea typeface="Times New Roman"/>
                <a:cs typeface="Times New Roman"/>
                <a:sym typeface="Times New Roman"/>
              </a:rPr>
              <a:t>Abstract</a:t>
            </a:r>
            <a:endParaRPr/>
          </a:p>
        </p:txBody>
      </p:sp>
      <p:sp>
        <p:nvSpPr>
          <p:cNvPr id="101" name="Google Shape;101;p2"/>
          <p:cNvSpPr txBox="1"/>
          <p:nvPr>
            <p:ph idx="1" type="body"/>
          </p:nvPr>
        </p:nvSpPr>
        <p:spPr>
          <a:xfrm>
            <a:off x="337775" y="1041500"/>
            <a:ext cx="11525400" cy="5029200"/>
          </a:xfrm>
          <a:prstGeom prst="rect">
            <a:avLst/>
          </a:prstGeom>
          <a:noFill/>
          <a:ln>
            <a:noFill/>
          </a:ln>
        </p:spPr>
        <p:txBody>
          <a:bodyPr anchorCtr="0" anchor="t" bIns="46075" lIns="92150" spcFirstLastPara="1" rIns="92150" wrap="square" tIns="46075">
            <a:noAutofit/>
          </a:bodyPr>
          <a:lstStyle/>
          <a:p>
            <a:pPr indent="0" lvl="0" marL="0" rtl="0" algn="just">
              <a:lnSpc>
                <a:spcPct val="150000"/>
              </a:lnSpc>
              <a:spcBef>
                <a:spcPts val="0"/>
              </a:spcBef>
              <a:spcAft>
                <a:spcPts val="0"/>
              </a:spcAft>
              <a:buSzPts val="2400"/>
              <a:buNone/>
            </a:pPr>
            <a:r>
              <a:rPr b="0" lang="en-US" sz="1800">
                <a:extLst>
                  <a:ext uri="http://customooxmlschemas.google.com/">
                    <go:slidesCustomData xmlns:go="http://customooxmlschemas.google.com/" textRoundtripDataId="0"/>
                  </a:ext>
                </a:extLst>
              </a:rPr>
              <a:t>This contribution discusses changes required to enable a device to transmit on the DL or enable transmission on the UL, on any subset of channels that are a part of its operating bandwidth and are idle, even when the primary channel is busy.</a:t>
            </a:r>
            <a:endParaRPr b="0" sz="1800"/>
          </a:p>
          <a:p>
            <a:pPr indent="0" lvl="0" marL="0" rtl="0" algn="just">
              <a:lnSpc>
                <a:spcPct val="150000"/>
              </a:lnSpc>
              <a:spcBef>
                <a:spcPts val="0"/>
              </a:spcBef>
              <a:spcAft>
                <a:spcPts val="0"/>
              </a:spcAft>
              <a:buSzPts val="2400"/>
              <a:buNone/>
            </a:pPr>
            <a:r>
              <a:rPr b="0" lang="en-US" sz="1800">
                <a:extLst>
                  <a:ext uri="http://customooxmlschemas.google.com/">
                    <go:slidesCustomData xmlns:go="http://customooxmlschemas.google.com/" textRoundtripDataId="1"/>
                  </a:ext>
                </a:extLst>
              </a:rPr>
              <a:t>Two scenarios are considered:</a:t>
            </a:r>
            <a:endParaRPr b="0" sz="1800">
              <a:extLst>
                <a:ext uri="http://customooxmlschemas.google.com/">
                  <go:slidesCustomData xmlns:go="http://customooxmlschemas.google.com/" textRoundtripDataId="2"/>
                </a:ext>
              </a:extLst>
            </a:endParaRPr>
          </a:p>
          <a:p>
            <a:pPr indent="-342900" lvl="0" marL="457200" rtl="0" algn="just">
              <a:lnSpc>
                <a:spcPct val="150000"/>
              </a:lnSpc>
              <a:spcBef>
                <a:spcPts val="0"/>
              </a:spcBef>
              <a:spcAft>
                <a:spcPts val="0"/>
              </a:spcAft>
              <a:buSzPts val="1800"/>
              <a:buChar char="●"/>
            </a:pPr>
            <a:r>
              <a:rPr lang="en-US" sz="1800" u="sng">
                <a:extLst>
                  <a:ext uri="http://customooxmlschemas.google.com/">
                    <go:slidesCustomData xmlns:go="http://customooxmlschemas.google.com/" textRoundtripDataId="3"/>
                  </a:ext>
                </a:extLst>
              </a:rPr>
              <a:t>Scenario 1</a:t>
            </a:r>
            <a:r>
              <a:rPr b="0" lang="en-US" sz="1800">
                <a:extLst>
                  <a:ext uri="http://customooxmlschemas.google.com/">
                    <go:slidesCustomData xmlns:go="http://customooxmlschemas.google.com/" textRoundtripDataId="4"/>
                  </a:ext>
                </a:extLst>
              </a:rPr>
              <a:t>: Untriggered t</a:t>
            </a:r>
            <a:r>
              <a:rPr b="0" lang="en-US" sz="1800">
                <a:extLst>
                  <a:ext uri="http://customooxmlschemas.google.com/">
                    <go:slidesCustomData xmlns:go="http://customooxmlschemas.google.com/" textRoundtripDataId="5"/>
                  </a:ext>
                </a:extLst>
              </a:rPr>
              <a:t>ransmissions: Device finds </a:t>
            </a:r>
            <a:r>
              <a:rPr b="0" lang="en-US" sz="1800">
                <a:extLst>
                  <a:ext uri="http://customooxmlschemas.google.com/">
                    <go:slidesCustomData xmlns:go="http://customooxmlschemas.google.com/" textRoundtripDataId="6"/>
                  </a:ext>
                </a:extLst>
              </a:rPr>
              <a:t>the primary channel busy, either due to transmissions within its own BSS or OBSS, but still performs CCA on the other channels and transmits on these channels on completion of CCA.</a:t>
            </a:r>
            <a:endParaRPr b="0" sz="1800">
              <a:extLst>
                <a:ext uri="http://customooxmlschemas.google.com/">
                  <go:slidesCustomData xmlns:go="http://customooxmlschemas.google.com/" textRoundtripDataId="7"/>
                </a:ext>
              </a:extLst>
            </a:endParaRPr>
          </a:p>
          <a:p>
            <a:pPr indent="-342900" lvl="0" marL="457200" rtl="0" algn="just">
              <a:lnSpc>
                <a:spcPct val="150000"/>
              </a:lnSpc>
              <a:spcBef>
                <a:spcPts val="0"/>
              </a:spcBef>
              <a:spcAft>
                <a:spcPts val="0"/>
              </a:spcAft>
              <a:buSzPts val="1800"/>
              <a:buChar char="●"/>
            </a:pPr>
            <a:r>
              <a:rPr lang="en-US" sz="1800" u="sng">
                <a:extLst>
                  <a:ext uri="http://customooxmlschemas.google.com/">
                    <go:slidesCustomData xmlns:go="http://customooxmlschemas.google.com/" textRoundtripDataId="8"/>
                  </a:ext>
                </a:extLst>
              </a:rPr>
              <a:t>Scenario 2</a:t>
            </a:r>
            <a:r>
              <a:rPr b="0" lang="en-US" sz="1800">
                <a:extLst>
                  <a:ext uri="http://customooxmlschemas.google.com/">
                    <go:slidesCustomData xmlns:go="http://customooxmlschemas.google.com/" textRoundtripDataId="9"/>
                  </a:ext>
                </a:extLst>
              </a:rPr>
              <a:t>: Triggered transmissions: Device (a AP in this case) triggers UL transmissions but realizes that a subset of the channels has not been utilized by the non-AP STA(s) </a:t>
            </a:r>
            <a:r>
              <a:rPr b="0" lang="en-US" sz="1800"/>
              <a:t>(due to CCA failure or other reasons), in which case the device regains the unoccupied channels for its own DL/UL transmissions.</a:t>
            </a:r>
            <a:endParaRPr b="0" sz="1800"/>
          </a:p>
          <a:p>
            <a:pPr indent="0" lvl="0" marL="0" rtl="0" algn="just">
              <a:lnSpc>
                <a:spcPct val="150000"/>
              </a:lnSpc>
              <a:spcBef>
                <a:spcPts val="0"/>
              </a:spcBef>
              <a:spcAft>
                <a:spcPts val="0"/>
              </a:spcAft>
              <a:buNone/>
            </a:pPr>
            <a:r>
              <a:rPr b="0" lang="en-US" sz="1800"/>
              <a:t>Prerequisites:</a:t>
            </a:r>
            <a:endParaRPr b="0" sz="1800"/>
          </a:p>
          <a:p>
            <a:pPr indent="-342900" lvl="0" marL="457200" rtl="0" algn="just">
              <a:lnSpc>
                <a:spcPct val="150000"/>
              </a:lnSpc>
              <a:spcBef>
                <a:spcPts val="0"/>
              </a:spcBef>
              <a:spcAft>
                <a:spcPts val="0"/>
              </a:spcAft>
              <a:buSzPts val="1800"/>
              <a:buChar char="●"/>
            </a:pPr>
            <a:r>
              <a:rPr b="0" lang="en-US" sz="1800"/>
              <a:t>Device should be capable of performing CCA on channels in presence of transmission/reception on other channels.</a:t>
            </a:r>
            <a:endParaRPr b="0" sz="1800"/>
          </a:p>
          <a:p>
            <a:pPr indent="-342900" lvl="0" marL="457200" rtl="0" algn="just">
              <a:lnSpc>
                <a:spcPct val="150000"/>
              </a:lnSpc>
              <a:spcBef>
                <a:spcPts val="0"/>
              </a:spcBef>
              <a:spcAft>
                <a:spcPts val="0"/>
              </a:spcAft>
              <a:buSzPts val="1800"/>
              <a:buChar char="●"/>
            </a:pPr>
            <a:r>
              <a:rPr b="0" lang="en-US" sz="1800"/>
              <a:t>Transmissions that exclude the primary channel should be allowed.</a:t>
            </a:r>
            <a:endParaRPr b="0" sz="1800"/>
          </a:p>
          <a:p>
            <a:pPr indent="0" lvl="0" marL="0" rtl="0" algn="just">
              <a:lnSpc>
                <a:spcPct val="150000"/>
              </a:lnSpc>
              <a:spcBef>
                <a:spcPts val="0"/>
              </a:spcBef>
              <a:spcAft>
                <a:spcPts val="0"/>
              </a:spcAft>
              <a:buNone/>
            </a:pPr>
            <a:r>
              <a:t/>
            </a:r>
            <a:endParaRPr b="0" sz="1800"/>
          </a:p>
        </p:txBody>
      </p:sp>
      <p:sp>
        <p:nvSpPr>
          <p:cNvPr id="102" name="Google Shape;102;p2"/>
          <p:cNvSpPr txBox="1"/>
          <p:nvPr>
            <p:ph idx="12" type="sldNum"/>
          </p:nvPr>
        </p:nvSpPr>
        <p:spPr>
          <a:xfrm>
            <a:off x="5793318" y="6475414"/>
            <a:ext cx="704849" cy="363537"/>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03" name="Google Shape;103;p2"/>
          <p:cNvSpPr txBox="1"/>
          <p:nvPr>
            <p:ph idx="10" type="dt"/>
          </p:nvPr>
        </p:nvSpPr>
        <p:spPr>
          <a:xfrm>
            <a:off x="929217" y="333375"/>
            <a:ext cx="2499764" cy="27305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g8154c278cc_0_0"/>
          <p:cNvSpPr txBox="1"/>
          <p:nvPr>
            <p:ph type="title"/>
          </p:nvPr>
        </p:nvSpPr>
        <p:spPr>
          <a:xfrm>
            <a:off x="190500" y="531750"/>
            <a:ext cx="118110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400"/>
              <a:t>Scenario 1: Untriggered transmissions when the primary channel is not idle (1)</a:t>
            </a:r>
            <a:endParaRPr sz="2400"/>
          </a:p>
        </p:txBody>
      </p:sp>
      <p:sp>
        <p:nvSpPr>
          <p:cNvPr id="114" name="Google Shape;114;g8154c278cc_0_0"/>
          <p:cNvSpPr txBox="1"/>
          <p:nvPr>
            <p:ph idx="1" type="body"/>
          </p:nvPr>
        </p:nvSpPr>
        <p:spPr>
          <a:xfrm>
            <a:off x="287450" y="958925"/>
            <a:ext cx="11467800" cy="5462100"/>
          </a:xfrm>
          <a:prstGeom prst="rect">
            <a:avLst/>
          </a:prstGeom>
          <a:noFill/>
          <a:ln>
            <a:noFill/>
          </a:ln>
        </p:spPr>
        <p:txBody>
          <a:bodyPr anchorCtr="0" anchor="t" bIns="46075" lIns="92150" spcFirstLastPara="1" rIns="92150" wrap="square" tIns="46075">
            <a:noAutofit/>
          </a:bodyPr>
          <a:lstStyle/>
          <a:p>
            <a:pPr indent="-342900" lvl="0" marL="457200" rtl="0" algn="l">
              <a:lnSpc>
                <a:spcPct val="100000"/>
              </a:lnSpc>
              <a:spcBef>
                <a:spcPts val="600"/>
              </a:spcBef>
              <a:spcAft>
                <a:spcPts val="0"/>
              </a:spcAft>
              <a:buSzPts val="1800"/>
              <a:buChar char="●"/>
            </a:pPr>
            <a:r>
              <a:rPr b="0" lang="en-US" sz="1800"/>
              <a:t>APs or non-AP STAs can make use of the scheme.</a:t>
            </a:r>
            <a:endParaRPr b="0" sz="1800"/>
          </a:p>
          <a:p>
            <a:pPr indent="0" lvl="0" marL="457200" rtl="0" algn="l">
              <a:lnSpc>
                <a:spcPct val="100000"/>
              </a:lnSpc>
              <a:spcBef>
                <a:spcPts val="600"/>
              </a:spcBef>
              <a:spcAft>
                <a:spcPts val="0"/>
              </a:spcAft>
              <a:buNone/>
            </a:pPr>
            <a:r>
              <a:t/>
            </a:r>
            <a:endParaRPr b="0" sz="1800"/>
          </a:p>
          <a:p>
            <a:pPr indent="-342900" lvl="0" marL="457200" rtl="0" algn="l">
              <a:spcBef>
                <a:spcPts val="600"/>
              </a:spcBef>
              <a:spcAft>
                <a:spcPts val="0"/>
              </a:spcAft>
              <a:buClr>
                <a:schemeClr val="dk1"/>
              </a:buClr>
              <a:buSzPts val="1800"/>
              <a:buChar char="●"/>
            </a:pPr>
            <a:r>
              <a:rPr b="0" lang="en-US" sz="1800">
                <a:solidFill>
                  <a:schemeClr val="dk1"/>
                </a:solidFill>
              </a:rPr>
              <a:t>Types of busy detection and corresponding actions.</a:t>
            </a:r>
            <a:endParaRPr b="0" sz="1800">
              <a:solidFill>
                <a:schemeClr val="dk1"/>
              </a:solidFill>
            </a:endParaRPr>
          </a:p>
          <a:p>
            <a:pPr indent="-342900" lvl="1" marL="914400" rtl="0" algn="l">
              <a:spcBef>
                <a:spcPts val="0"/>
              </a:spcBef>
              <a:spcAft>
                <a:spcPts val="0"/>
              </a:spcAft>
              <a:buClr>
                <a:schemeClr val="dk1"/>
              </a:buClr>
              <a:buSzPts val="1800"/>
              <a:buChar char="○"/>
            </a:pPr>
            <a:r>
              <a:rPr lang="en-US" sz="1800">
                <a:solidFill>
                  <a:schemeClr val="dk1"/>
                </a:solidFill>
              </a:rPr>
              <a:t>When the primary channel is busy due to transmissions from own BSS</a:t>
            </a:r>
            <a:r>
              <a:rPr baseline="30000" lang="en-US" sz="1800">
                <a:solidFill>
                  <a:schemeClr val="dk1"/>
                </a:solidFill>
              </a:rPr>
              <a:t>1</a:t>
            </a:r>
            <a:endParaRPr>
              <a:solidFill>
                <a:schemeClr val="dk1"/>
              </a:solidFill>
            </a:endParaRPr>
          </a:p>
          <a:p>
            <a:pPr indent="-342900" lvl="2" marL="1371600" rtl="0" algn="l">
              <a:spcBef>
                <a:spcPts val="0"/>
              </a:spcBef>
              <a:spcAft>
                <a:spcPts val="0"/>
              </a:spcAft>
              <a:buClr>
                <a:schemeClr val="dk1"/>
              </a:buClr>
              <a:buSzPts val="1800"/>
              <a:buChar char="■"/>
            </a:pPr>
            <a:r>
              <a:rPr lang="en-US">
                <a:solidFill>
                  <a:schemeClr val="dk1"/>
                </a:solidFill>
              </a:rPr>
              <a:t>Transmission on the channels that have been reacquired and the ongoing transmission on the primary channel should have the same end time. This helps realigning the availability of primary and other channels for wideband operation and aids any other devices in the network that are not capable of performing independent Tx/Rx/CCA on the channels.</a:t>
            </a:r>
            <a:endParaRPr b="0" sz="1800"/>
          </a:p>
          <a:p>
            <a:pPr indent="-342900" lvl="1" marL="914400" rtl="0" algn="l">
              <a:spcBef>
                <a:spcPts val="0"/>
              </a:spcBef>
              <a:spcAft>
                <a:spcPts val="0"/>
              </a:spcAft>
              <a:buClr>
                <a:schemeClr val="dk1"/>
              </a:buClr>
              <a:buSzPts val="1800"/>
              <a:buChar char="○"/>
            </a:pPr>
            <a:r>
              <a:rPr lang="en-US" sz="1800">
                <a:solidFill>
                  <a:schemeClr val="dk1"/>
                </a:solidFill>
              </a:rPr>
              <a:t>When the primary channel is busy due to transmission from OBSS</a:t>
            </a:r>
            <a:r>
              <a:rPr baseline="30000" lang="en-US" sz="1800">
                <a:solidFill>
                  <a:schemeClr val="dk1"/>
                </a:solidFill>
              </a:rPr>
              <a:t>1</a:t>
            </a:r>
            <a:endParaRPr>
              <a:solidFill>
                <a:schemeClr val="dk1"/>
              </a:solidFill>
            </a:endParaRPr>
          </a:p>
          <a:p>
            <a:pPr indent="-342900" lvl="2" marL="1371600" rtl="0" algn="l">
              <a:spcBef>
                <a:spcPts val="0"/>
              </a:spcBef>
              <a:spcAft>
                <a:spcPts val="0"/>
              </a:spcAft>
              <a:buClr>
                <a:schemeClr val="dk1"/>
              </a:buClr>
              <a:buSzPts val="1800"/>
              <a:buChar char="■"/>
            </a:pPr>
            <a:r>
              <a:rPr lang="en-US">
                <a:solidFill>
                  <a:schemeClr val="dk1"/>
                </a:solidFill>
              </a:rPr>
              <a:t>It is desirable that the transmission on the channels that have been reacquired and the ongoing transmission on the primary channel have the same end time, so that devices that are unable to do CCA on the primary channel due to transmission on other channels have an opportunity to reoccupy the primary channel</a:t>
            </a:r>
            <a:endParaRPr>
              <a:solidFill>
                <a:schemeClr val="dk1"/>
              </a:solidFill>
            </a:endParaRPr>
          </a:p>
          <a:p>
            <a:pPr indent="-342900" lvl="1" marL="914400" marR="0" rtl="0" algn="l">
              <a:lnSpc>
                <a:spcPct val="100000"/>
              </a:lnSpc>
              <a:spcBef>
                <a:spcPts val="0"/>
              </a:spcBef>
              <a:spcAft>
                <a:spcPts val="0"/>
              </a:spcAft>
              <a:buClr>
                <a:schemeClr val="dk1"/>
              </a:buClr>
              <a:buSzPts val="1800"/>
              <a:buChar char="○"/>
            </a:pPr>
            <a:r>
              <a:rPr lang="en-US" sz="1800">
                <a:solidFill>
                  <a:schemeClr val="dk1"/>
                </a:solidFill>
              </a:rPr>
              <a:t>When the primary channel is detected </a:t>
            </a:r>
            <a:r>
              <a:rPr b="0" lang="en-US" sz="1800">
                <a:solidFill>
                  <a:schemeClr val="dk1"/>
                </a:solidFill>
              </a:rPr>
              <a:t>busy using only ED</a:t>
            </a:r>
            <a:endParaRPr b="0" sz="1800">
              <a:solidFill>
                <a:schemeClr val="dk1"/>
              </a:solidFill>
            </a:endParaRPr>
          </a:p>
          <a:p>
            <a:pPr indent="-342900" lvl="2" marL="1371600" rtl="0" algn="l">
              <a:spcBef>
                <a:spcPts val="0"/>
              </a:spcBef>
              <a:spcAft>
                <a:spcPts val="0"/>
              </a:spcAft>
              <a:buClr>
                <a:schemeClr val="dk1"/>
              </a:buClr>
              <a:buSzPts val="1800"/>
              <a:buChar char="■"/>
            </a:pPr>
            <a:r>
              <a:rPr lang="en-US" sz="1800">
                <a:solidFill>
                  <a:schemeClr val="dk1"/>
                </a:solidFill>
              </a:rPr>
              <a:t>It is still useful to occupy the unused channels. The </a:t>
            </a:r>
            <a:r>
              <a:rPr lang="en-US">
                <a:solidFill>
                  <a:schemeClr val="dk1"/>
                </a:solidFill>
              </a:rPr>
              <a:t>primary</a:t>
            </a:r>
            <a:r>
              <a:rPr lang="en-US" sz="1800">
                <a:solidFill>
                  <a:schemeClr val="dk1"/>
                </a:solidFill>
              </a:rPr>
              <a:t> channel may be due to transmissions </a:t>
            </a:r>
            <a:r>
              <a:rPr lang="en-US">
                <a:solidFill>
                  <a:schemeClr val="dk1"/>
                </a:solidFill>
              </a:rPr>
              <a:t>from</a:t>
            </a:r>
            <a:r>
              <a:rPr lang="en-US" sz="1800">
                <a:solidFill>
                  <a:schemeClr val="dk1"/>
                </a:solidFill>
              </a:rPr>
              <a:t> another technology, for which the duration of </a:t>
            </a:r>
            <a:r>
              <a:rPr lang="en-US">
                <a:solidFill>
                  <a:schemeClr val="dk1"/>
                </a:solidFill>
              </a:rPr>
              <a:t>transmission</a:t>
            </a:r>
            <a:r>
              <a:rPr lang="en-US" sz="1800">
                <a:solidFill>
                  <a:schemeClr val="dk1"/>
                </a:solidFill>
              </a:rPr>
              <a:t> may not be available. </a:t>
            </a:r>
            <a:r>
              <a:rPr lang="en-US">
                <a:solidFill>
                  <a:schemeClr val="dk1"/>
                </a:solidFill>
              </a:rPr>
              <a:t>In this case, the </a:t>
            </a:r>
            <a:r>
              <a:rPr lang="en-US" sz="1800">
                <a:solidFill>
                  <a:schemeClr val="dk1"/>
                </a:solidFill>
              </a:rPr>
              <a:t>device can either transmit for an entire TXOP or have shorter bursts of transmission while polling the primary periodically</a:t>
            </a:r>
            <a:endParaRPr>
              <a:solidFill>
                <a:schemeClr val="dk1"/>
              </a:solidFill>
            </a:endParaRPr>
          </a:p>
          <a:p>
            <a:pPr indent="0" lvl="0" marL="0" rtl="0" algn="l">
              <a:spcBef>
                <a:spcPts val="600"/>
              </a:spcBef>
              <a:spcAft>
                <a:spcPts val="0"/>
              </a:spcAft>
              <a:buNone/>
            </a:pPr>
            <a:r>
              <a:rPr b="0" baseline="30000" lang="en-US" sz="1800">
                <a:solidFill>
                  <a:schemeClr val="dk1"/>
                </a:solidFill>
              </a:rPr>
              <a:t>1</a:t>
            </a:r>
            <a:r>
              <a:rPr b="0" lang="en-US" sz="1800">
                <a:solidFill>
                  <a:schemeClr val="dk1"/>
                </a:solidFill>
              </a:rPr>
              <a:t> The BSS/OBSS distinction is made via preamble detection.</a:t>
            </a:r>
            <a:endParaRPr b="0" sz="2000"/>
          </a:p>
        </p:txBody>
      </p:sp>
      <p:sp>
        <p:nvSpPr>
          <p:cNvPr id="115" name="Google Shape;115;g8154c278cc_0_0"/>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16" name="Google Shape;116;g8154c278cc_0_0"/>
          <p:cNvSpPr txBox="1"/>
          <p:nvPr>
            <p:ph idx="10" type="dt"/>
          </p:nvPr>
        </p:nvSpPr>
        <p:spPr>
          <a:xfrm>
            <a:off x="929217" y="333375"/>
            <a:ext cx="2499900" cy="27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g7f13b046b6_0_0"/>
          <p:cNvSpPr txBox="1"/>
          <p:nvPr>
            <p:ph type="title"/>
          </p:nvPr>
        </p:nvSpPr>
        <p:spPr>
          <a:xfrm>
            <a:off x="190500" y="531750"/>
            <a:ext cx="118110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400"/>
              <a:t>Scenario 1: Untriggered transmissions when the primary channel is not idle (2)</a:t>
            </a:r>
            <a:endParaRPr sz="2400"/>
          </a:p>
        </p:txBody>
      </p:sp>
      <p:sp>
        <p:nvSpPr>
          <p:cNvPr id="127" name="Google Shape;127;g7f13b046b6_0_0"/>
          <p:cNvSpPr txBox="1"/>
          <p:nvPr>
            <p:ph idx="1" type="body"/>
          </p:nvPr>
        </p:nvSpPr>
        <p:spPr>
          <a:xfrm>
            <a:off x="457200" y="609600"/>
            <a:ext cx="11353800" cy="5487600"/>
          </a:xfrm>
          <a:prstGeom prst="rect">
            <a:avLst/>
          </a:prstGeom>
          <a:noFill/>
          <a:ln>
            <a:noFill/>
          </a:ln>
        </p:spPr>
        <p:txBody>
          <a:bodyPr anchorCtr="0" anchor="t" bIns="46075" lIns="92150" spcFirstLastPara="1" rIns="92150" wrap="square" tIns="46075">
            <a:noAutofit/>
          </a:bodyPr>
          <a:lstStyle/>
          <a:p>
            <a:pPr indent="0" lvl="0" marL="0" rtl="0" algn="l">
              <a:lnSpc>
                <a:spcPct val="100000"/>
              </a:lnSpc>
              <a:spcBef>
                <a:spcPts val="600"/>
              </a:spcBef>
              <a:spcAft>
                <a:spcPts val="0"/>
              </a:spcAft>
              <a:buNone/>
            </a:pPr>
            <a:r>
              <a:t/>
            </a:r>
            <a:endParaRPr/>
          </a:p>
          <a:p>
            <a:pPr indent="-342900" lvl="0" marL="457200" rtl="0" algn="l">
              <a:spcBef>
                <a:spcPts val="600"/>
              </a:spcBef>
              <a:spcAft>
                <a:spcPts val="0"/>
              </a:spcAft>
              <a:buClr>
                <a:schemeClr val="dk1"/>
              </a:buClr>
              <a:buSzPts val="1800"/>
              <a:buChar char="●"/>
            </a:pPr>
            <a:r>
              <a:rPr b="0" lang="en-US" sz="1800">
                <a:solidFill>
                  <a:schemeClr val="dk1"/>
                </a:solidFill>
              </a:rPr>
              <a:t>To be able to transmit on any combination of remaining channels, full CCA needs to be running on each of the 20 MHz channels. This is required by the ETSI harmonized standard for 5 GHz (EN 301893). </a:t>
            </a:r>
            <a:endParaRPr b="0" sz="1800">
              <a:solidFill>
                <a:schemeClr val="dk1"/>
              </a:solidFill>
            </a:endParaRPr>
          </a:p>
          <a:p>
            <a:pPr indent="-342900" lvl="1" marL="914400" rtl="0" algn="l">
              <a:spcBef>
                <a:spcPts val="0"/>
              </a:spcBef>
              <a:spcAft>
                <a:spcPts val="0"/>
              </a:spcAft>
              <a:buClr>
                <a:schemeClr val="dk1"/>
              </a:buClr>
              <a:buSzPts val="1800"/>
              <a:buChar char="○"/>
            </a:pPr>
            <a:r>
              <a:rPr lang="en-US" sz="1800">
                <a:solidFill>
                  <a:schemeClr val="dk1"/>
                </a:solidFill>
              </a:rPr>
              <a:t>However, whenever the device wins access on any one channel using full CCA, it is allowed to do PIFS CCA on the other channels and transmit on the set of idle channels, if the set of channels are part of an 802.11 bonded channel set.</a:t>
            </a:r>
            <a:endParaRPr sz="1800">
              <a:solidFill>
                <a:schemeClr val="dk1"/>
              </a:solidFill>
            </a:endParaRPr>
          </a:p>
          <a:p>
            <a:pPr indent="-342900" lvl="1" marL="914400" rtl="0" algn="l">
              <a:spcBef>
                <a:spcPts val="0"/>
              </a:spcBef>
              <a:spcAft>
                <a:spcPts val="0"/>
              </a:spcAft>
              <a:buClr>
                <a:schemeClr val="dk1"/>
              </a:buClr>
              <a:buSzPts val="1800"/>
              <a:buChar char="○"/>
            </a:pPr>
            <a:r>
              <a:rPr lang="en-US" sz="1800">
                <a:solidFill>
                  <a:schemeClr val="dk1"/>
                </a:solidFill>
                <a:extLst>
                  <a:ext uri="http://customooxmlschemas.google.com/">
                    <go:slidesCustomData xmlns:go="http://customooxmlschemas.google.com/" textRoundtripDataId="10"/>
                  </a:ext>
                </a:extLst>
              </a:rPr>
              <a:t>Another option is to start the full CCA after the device determines the primary channel is busy and some other channels are idle. </a:t>
            </a:r>
            <a:r>
              <a:rPr lang="en-US" sz="1800">
                <a:solidFill>
                  <a:schemeClr val="dk1"/>
                </a:solidFill>
              </a:rPr>
              <a:t>However, this may delay gaining access to these channels.</a:t>
            </a:r>
            <a:endParaRPr sz="1800">
              <a:solidFill>
                <a:schemeClr val="dk1"/>
              </a:solidFill>
            </a:endParaRPr>
          </a:p>
          <a:p>
            <a:pPr indent="0" lvl="0" marL="914400" rtl="0" algn="l">
              <a:spcBef>
                <a:spcPts val="600"/>
              </a:spcBef>
              <a:spcAft>
                <a:spcPts val="0"/>
              </a:spcAft>
              <a:buNone/>
            </a:pPr>
            <a:r>
              <a:t/>
            </a:r>
            <a:endParaRPr sz="1800">
              <a:solidFill>
                <a:schemeClr val="dk1"/>
              </a:solidFill>
            </a:endParaRPr>
          </a:p>
          <a:p>
            <a:pPr indent="-342900" lvl="0" marL="457200" rtl="0" algn="l">
              <a:spcBef>
                <a:spcPts val="600"/>
              </a:spcBef>
              <a:spcAft>
                <a:spcPts val="0"/>
              </a:spcAft>
              <a:buClr>
                <a:schemeClr val="dk1"/>
              </a:buClr>
              <a:buSzPts val="1800"/>
              <a:buChar char="●"/>
            </a:pPr>
            <a:r>
              <a:rPr b="0" lang="en-US" sz="1800">
                <a:solidFill>
                  <a:schemeClr val="dk1"/>
                </a:solidFill>
              </a:rPr>
              <a:t>If the device needs to align the end of its own transmission with the end of ongoing transmission on the primary channel, it needs to read the duration from the PHY header of the primary channel transmission. The device can either start its own transmission on the other channels after it reads the duration from the PHY header or it can start with a short packet until the duration information is available. </a:t>
            </a:r>
            <a:endParaRPr b="0" sz="1800">
              <a:solidFill>
                <a:schemeClr val="dk1"/>
              </a:solidFill>
            </a:endParaRPr>
          </a:p>
          <a:p>
            <a:pPr indent="-342900" lvl="1" marL="914400" rtl="0" algn="l">
              <a:spcBef>
                <a:spcPts val="0"/>
              </a:spcBef>
              <a:spcAft>
                <a:spcPts val="0"/>
              </a:spcAft>
              <a:buClr>
                <a:schemeClr val="dk1"/>
              </a:buClr>
              <a:buSzPts val="1800"/>
              <a:buChar char="○"/>
            </a:pPr>
            <a:r>
              <a:rPr lang="en-US" sz="1800">
                <a:solidFill>
                  <a:schemeClr val="dk1"/>
                </a:solidFill>
              </a:rPr>
              <a:t>As proposed in IEEE 802.11-20/0362r0 , a mode can be defined to enable a device to transmit consecutive AMPDUs, separated by SIFS gap or even without any gap, with any immediate Block Ack from the receiver after each AMPDU. This will allow the device to meaningfully occupy the medium with transmission of short AMPDU(s) until it is reads the duration of the current Primary channel transmission.</a:t>
            </a:r>
            <a:endParaRPr sz="1800">
              <a:solidFill>
                <a:schemeClr val="dk1"/>
              </a:solidFill>
            </a:endParaRPr>
          </a:p>
          <a:p>
            <a:pPr indent="0" lvl="0" marL="457200" rtl="0" algn="l">
              <a:lnSpc>
                <a:spcPct val="100000"/>
              </a:lnSpc>
              <a:spcBef>
                <a:spcPts val="600"/>
              </a:spcBef>
              <a:spcAft>
                <a:spcPts val="0"/>
              </a:spcAft>
              <a:buNone/>
            </a:pPr>
            <a:r>
              <a:t/>
            </a:r>
            <a:endParaRPr b="0" sz="2000"/>
          </a:p>
        </p:txBody>
      </p:sp>
      <p:sp>
        <p:nvSpPr>
          <p:cNvPr id="128" name="Google Shape;128;g7f13b046b6_0_0"/>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29" name="Google Shape;129;g7f13b046b6_0_0"/>
          <p:cNvSpPr txBox="1"/>
          <p:nvPr>
            <p:ph idx="10" type="dt"/>
          </p:nvPr>
        </p:nvSpPr>
        <p:spPr>
          <a:xfrm>
            <a:off x="929217" y="333375"/>
            <a:ext cx="2499900" cy="27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g8140d7924d_0_39"/>
          <p:cNvSpPr txBox="1"/>
          <p:nvPr>
            <p:ph type="title"/>
          </p:nvPr>
        </p:nvSpPr>
        <p:spPr>
          <a:xfrm>
            <a:off x="190500" y="531750"/>
            <a:ext cx="11811000" cy="609600"/>
          </a:xfrm>
          <a:prstGeom prst="rect">
            <a:avLst/>
          </a:prstGeom>
          <a:noFill/>
          <a:ln>
            <a:noFill/>
          </a:ln>
        </p:spPr>
        <p:txBody>
          <a:bodyPr anchorCtr="0" anchor="ctr" bIns="46075" lIns="92150" spcFirstLastPara="1" rIns="92150" wrap="square" tIns="46075">
            <a:noAutofit/>
          </a:bodyPr>
          <a:lstStyle/>
          <a:p>
            <a:pPr indent="0" lvl="0" marL="0" rtl="0" algn="ctr">
              <a:lnSpc>
                <a:spcPct val="100000"/>
              </a:lnSpc>
              <a:spcBef>
                <a:spcPts val="0"/>
              </a:spcBef>
              <a:spcAft>
                <a:spcPts val="0"/>
              </a:spcAft>
              <a:buSzPts val="1400"/>
              <a:buNone/>
            </a:pPr>
            <a:r>
              <a:rPr lang="en-US" sz="2400"/>
              <a:t>Scenario 2: Triggered transmissions when the primary channel is not idle (1)</a:t>
            </a:r>
            <a:endParaRPr sz="2400"/>
          </a:p>
        </p:txBody>
      </p:sp>
      <p:sp>
        <p:nvSpPr>
          <p:cNvPr id="140" name="Google Shape;140;g8140d7924d_0_39"/>
          <p:cNvSpPr txBox="1"/>
          <p:nvPr>
            <p:ph idx="1" type="body"/>
          </p:nvPr>
        </p:nvSpPr>
        <p:spPr>
          <a:xfrm>
            <a:off x="457200" y="1024725"/>
            <a:ext cx="11353800" cy="5173500"/>
          </a:xfrm>
          <a:prstGeom prst="rect">
            <a:avLst/>
          </a:prstGeom>
          <a:noFill/>
          <a:ln>
            <a:noFill/>
          </a:ln>
        </p:spPr>
        <p:txBody>
          <a:bodyPr anchorCtr="0" anchor="t" bIns="46075" lIns="92150" spcFirstLastPara="1" rIns="92150" wrap="square" tIns="46075">
            <a:noAutofit/>
          </a:bodyPr>
          <a:lstStyle/>
          <a:p>
            <a:pPr indent="-342900" lvl="0" marL="457200" rtl="0" algn="l">
              <a:lnSpc>
                <a:spcPct val="100000"/>
              </a:lnSpc>
              <a:spcBef>
                <a:spcPts val="600"/>
              </a:spcBef>
              <a:spcAft>
                <a:spcPts val="0"/>
              </a:spcAft>
              <a:buSzPts val="1800"/>
              <a:buChar char="●"/>
            </a:pPr>
            <a:r>
              <a:rPr b="0" lang="en-US" sz="1800"/>
              <a:t>This case arises at the AP when it triggers multiple non-AP STAs using OFDMA or a non-AP STA using multi-RU allocations and some of the triggered UL PPDUs are not transmitted by the intended non-AP STAs due to failure of CCA or any other reasons</a:t>
            </a:r>
            <a:endParaRPr b="0" sz="1800"/>
          </a:p>
          <a:p>
            <a:pPr indent="-342900" lvl="1" marL="914400" rtl="0" algn="l">
              <a:lnSpc>
                <a:spcPct val="100000"/>
              </a:lnSpc>
              <a:spcBef>
                <a:spcPts val="0"/>
              </a:spcBef>
              <a:spcAft>
                <a:spcPts val="0"/>
              </a:spcAft>
              <a:buSzPts val="1800"/>
              <a:buChar char="○"/>
            </a:pPr>
            <a:r>
              <a:rPr b="0" lang="en-US" sz="1800"/>
              <a:t>The CCA failure case arises when the AP mandates CCA in the SIFS </a:t>
            </a:r>
            <a:r>
              <a:rPr lang="en-US" sz="1800"/>
              <a:t>gap between the trigger and UL transmission by setting CS Required to 1.</a:t>
            </a:r>
            <a:endParaRPr sz="1800"/>
          </a:p>
          <a:p>
            <a:pPr indent="-342900" lvl="1" marL="914400" rtl="0" algn="l">
              <a:lnSpc>
                <a:spcPct val="100000"/>
              </a:lnSpc>
              <a:spcBef>
                <a:spcPts val="0"/>
              </a:spcBef>
              <a:spcAft>
                <a:spcPts val="0"/>
              </a:spcAft>
              <a:buSzPts val="1800"/>
              <a:buChar char="○"/>
            </a:pPr>
            <a:r>
              <a:rPr b="0" lang="en-US" sz="1800"/>
              <a:t>Multi-RU support in 802.11be can lead to a situation where for example, only one </a:t>
            </a:r>
            <a:r>
              <a:rPr b="0" lang="en-US" sz="1800">
                <a:extLst>
                  <a:ext uri="http://customooxmlschemas.google.com/">
                    <go:slidesCustomData xmlns:go="http://customooxmlschemas.google.com/" textRoundtripDataId="11"/>
                  </a:ext>
                </a:extLst>
              </a:rPr>
              <a:t>40 MHz </a:t>
            </a:r>
            <a:r>
              <a:rPr b="0" lang="en-US" sz="1800"/>
              <a:t>RU of </a:t>
            </a:r>
            <a:r>
              <a:rPr lang="en-US" sz="1800"/>
              <a:t>two</a:t>
            </a:r>
            <a:r>
              <a:rPr b="0" lang="en-US" sz="1800"/>
              <a:t> allocated 40 MHz RUs is occupied.</a:t>
            </a:r>
            <a:endParaRPr b="0" sz="1800"/>
          </a:p>
          <a:p>
            <a:pPr indent="-342900" lvl="0" marL="457200" rtl="0" algn="l">
              <a:lnSpc>
                <a:spcPct val="100000"/>
              </a:lnSpc>
              <a:spcBef>
                <a:spcPts val="0"/>
              </a:spcBef>
              <a:spcAft>
                <a:spcPts val="0"/>
              </a:spcAft>
              <a:buSzPts val="1800"/>
              <a:buChar char="●"/>
            </a:pPr>
            <a:r>
              <a:rPr b="0" lang="en-US" sz="1800"/>
              <a:t>Spectrum utilization can be improved in the AP regains the unused channels.</a:t>
            </a:r>
            <a:endParaRPr b="0" sz="1800"/>
          </a:p>
          <a:p>
            <a:pPr indent="-342900" lvl="0" marL="457200" rtl="0" algn="l">
              <a:spcBef>
                <a:spcPts val="0"/>
              </a:spcBef>
              <a:spcAft>
                <a:spcPts val="0"/>
              </a:spcAft>
              <a:buClr>
                <a:schemeClr val="dk1"/>
              </a:buClr>
              <a:buSzPts val="1800"/>
              <a:buChar char="●"/>
            </a:pPr>
            <a:r>
              <a:rPr b="0" lang="en-US" sz="1800">
                <a:solidFill>
                  <a:schemeClr val="dk1"/>
                </a:solidFill>
              </a:rPr>
              <a:t>However, the AP has to restart transmitting on the unused channel(s) soon enough, in order to satisfy channel occupancy rules of operating within the same TXOP.</a:t>
            </a:r>
            <a:endParaRPr b="0" sz="1800">
              <a:solidFill>
                <a:schemeClr val="dk1"/>
              </a:solidFill>
            </a:endParaRPr>
          </a:p>
          <a:p>
            <a:pPr indent="-342900" lvl="0" marL="457200" rtl="0" algn="l">
              <a:spcBef>
                <a:spcPts val="0"/>
              </a:spcBef>
              <a:spcAft>
                <a:spcPts val="0"/>
              </a:spcAft>
              <a:buClr>
                <a:schemeClr val="dk1"/>
              </a:buClr>
              <a:buSzPts val="1800"/>
              <a:buChar char="●"/>
            </a:pPr>
            <a:r>
              <a:rPr b="0" lang="en-US" sz="1800">
                <a:solidFill>
                  <a:schemeClr val="dk1"/>
                </a:solidFill>
              </a:rPr>
              <a:t>As per the current ETSI harmonized standard for 5 GHz,  the AP has to reacquire the channel and start transmissions within 25us of the end of the trigger transmission. The decision to transmit can be based on Energy Detection for the last 9us in the 25us gap. </a:t>
            </a:r>
            <a:endParaRPr b="0" sz="1800">
              <a:solidFill>
                <a:schemeClr val="dk1"/>
              </a:solidFill>
            </a:endParaRPr>
          </a:p>
          <a:p>
            <a:pPr indent="-342900" lvl="0" marL="457200" rtl="0" algn="l">
              <a:spcBef>
                <a:spcPts val="0"/>
              </a:spcBef>
              <a:spcAft>
                <a:spcPts val="0"/>
              </a:spcAft>
              <a:buClr>
                <a:schemeClr val="dk1"/>
              </a:buClr>
              <a:buSzPts val="1800"/>
              <a:buChar char="●"/>
            </a:pPr>
            <a:r>
              <a:rPr b="0" lang="en-US" sz="1800">
                <a:solidFill>
                  <a:schemeClr val="dk1"/>
                </a:solidFill>
              </a:rPr>
              <a:t>If the AP delays access to the channel beyond 25 us of the end of the trigger, it can do a 25us PIFS CCA to reoccupy the channel. However, a gap &gt; 25us is not permitted by ETSI harmonized standard.</a:t>
            </a:r>
            <a:endParaRPr b="0" sz="1800"/>
          </a:p>
          <a:p>
            <a:pPr indent="-342900" lvl="0" marL="457200" rtl="0" algn="l">
              <a:lnSpc>
                <a:spcPct val="100000"/>
              </a:lnSpc>
              <a:spcBef>
                <a:spcPts val="0"/>
              </a:spcBef>
              <a:spcAft>
                <a:spcPts val="0"/>
              </a:spcAft>
              <a:buSzPts val="1800"/>
              <a:buChar char="●"/>
            </a:pPr>
            <a:r>
              <a:rPr b="0" lang="en-US" sz="1800"/>
              <a:t>As in the earlier scenario, it is beneficial for the AP to align the end times of such transmissions with the transmission on the primary channel. It is easy for the AP to do so since it is aware of the duration of the ongoing primary channel transmission (since the AP itself transmitted the trigger that set the duration).</a:t>
            </a:r>
            <a:endParaRPr b="0" sz="1800"/>
          </a:p>
        </p:txBody>
      </p:sp>
      <p:sp>
        <p:nvSpPr>
          <p:cNvPr id="141" name="Google Shape;141;g8140d7924d_0_39"/>
          <p:cNvSpPr txBox="1"/>
          <p:nvPr>
            <p:ph idx="12" type="sldNum"/>
          </p:nvPr>
        </p:nvSpPr>
        <p:spPr>
          <a:xfrm>
            <a:off x="5793318" y="6475414"/>
            <a:ext cx="704700" cy="3636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SzPts val="1200"/>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a:t>
            </a:fld>
            <a:endParaRPr sz="1200">
              <a:solidFill>
                <a:srgbClr val="000000"/>
              </a:solidFill>
              <a:latin typeface="Times New Roman"/>
              <a:ea typeface="Times New Roman"/>
              <a:cs typeface="Times New Roman"/>
              <a:sym typeface="Times New Roman"/>
            </a:endParaRPr>
          </a:p>
        </p:txBody>
      </p:sp>
      <p:sp>
        <p:nvSpPr>
          <p:cNvPr id="142" name="Google Shape;142;g8140d7924d_0_39"/>
          <p:cNvSpPr txBox="1"/>
          <p:nvPr>
            <p:ph idx="10" type="dt"/>
          </p:nvPr>
        </p:nvSpPr>
        <p:spPr>
          <a:xfrm>
            <a:off x="929217" y="333375"/>
            <a:ext cx="2499900" cy="2730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400"/>
              <a:buNone/>
            </a:pPr>
            <a:r>
              <a:rPr lang="en-US"/>
              <a:t>March 2020</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Shubhodeep Adhikari</dc:creator>
</cp:coreProperties>
</file>