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C0E66F-AF85-4015-8330-B62B13DA1882}">
  <a:tblStyle styleId="{9AC0E66F-AF85-4015-8330-B62B13DA1882}" styleName="Table_0">
    <a:wholeTbl>
      <a:tcTxStyle b="off" i="off">
        <a:font>
          <a:latin typeface="Times New Roman"/>
          <a:ea typeface="Times New Roman"/>
          <a:cs typeface="Times New Roman"/>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6EF"/>
          </a:solidFill>
        </a:fill>
      </a:tcStyle>
    </a:wholeTbl>
    <a:band1H>
      <a:tcTxStyle/>
      <a:tcStyle>
        <a:tcBdr/>
        <a:fill>
          <a:solidFill>
            <a:srgbClr val="CAECDD"/>
          </a:solidFill>
        </a:fill>
      </a:tcStyle>
    </a:band1H>
    <a:band2H>
      <a:tcTxStyle/>
      <a:tcStyle>
        <a:tcBdr/>
      </a:tcStyle>
    </a:band2H>
    <a:band1V>
      <a:tcTxStyle/>
      <a:tcStyle>
        <a:tcBdr/>
        <a:fill>
          <a:solidFill>
            <a:srgbClr val="CAECDD"/>
          </a:solidFill>
        </a:fill>
      </a:tcStyle>
    </a:band1V>
    <a:band2V>
      <a:tcTxStyle/>
      <a:tcStyle>
        <a:tcBdr/>
      </a:tcStyle>
    </a:band2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1084"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92690533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af63372faa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31" name="Google Shape;131;gaf63372faa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32" name="Google Shape;132;gaf63372faa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33" name="Google Shape;133;gaf63372faa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4" name="Google Shape;134;gaf63372faa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gaf63372faa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0433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b133519f55_0_9: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gb133519f55_0_9: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0796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af63372faa_2_13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gaf63372faa_2_13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1147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b00028d079_1_1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b00028d079_1_1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4109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af63372faa_2_142: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gaf63372faa_2_14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9732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af63372faa_2_15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gaf63372faa_2_15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9779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a814e73b01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5" name="Google Shape;265;ga814e73b01_0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2223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af63372faa_2_15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gaf63372faa_2_15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4924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af63372faa_2_16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gaf63372faa_2_16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9409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af63372faa_2_17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gaf63372faa_2_17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2797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af63372faa_2_182: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gaf63372faa_2_18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7205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af63372faa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af63372faa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44172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af63372faa_2_19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gaf63372faa_2_19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9855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af63372faa_2_19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gaf63372faa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2546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af63372faa_2_20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 name="Google Shape;328;gaf63372faa_2_20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6339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a814e73b01_0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a814e73b01_0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830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af63372faa_2_11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gaf63372faa_2_11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78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af63372faa_2_11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af63372faa_2_11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062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b133519f55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gb133519f55_0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2642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b00028d079_1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b00028d079_1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4310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f63372faa_2_12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af63372faa_2_12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9435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b00028d079_1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gb00028d079_1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154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0"/>
        <p:cNvGrpSpPr/>
        <p:nvPr/>
      </p:nvGrpSpPr>
      <p:grpSpPr>
        <a:xfrm>
          <a:off x="0" y="0"/>
          <a:ext cx="0" cy="0"/>
          <a:chOff x="0" y="0"/>
          <a:chExt cx="0" cy="0"/>
        </a:xfrm>
      </p:grpSpPr>
      <p:sp>
        <p:nvSpPr>
          <p:cNvPr id="61" name="Google Shape;61;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dirty="0"/>
          </a:p>
        </p:txBody>
      </p:sp>
      <p:sp>
        <p:nvSpPr>
          <p:cNvPr id="63" name="Google Shape;63;p14"/>
          <p:cNvSpPr txBox="1">
            <a:spLocks noGrp="1"/>
          </p:cNvSpPr>
          <p:nvPr>
            <p:ph type="ftr" idx="11"/>
          </p:nvPr>
        </p:nvSpPr>
        <p:spPr>
          <a:xfrm>
            <a:off x="6543675" y="4856560"/>
            <a:ext cx="2000251"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Sindhu </a:t>
            </a:r>
            <a:r>
              <a:rPr lang="en-US" dirty="0" err="1" smtClean="0"/>
              <a:t>Verma</a:t>
            </a:r>
            <a:r>
              <a:rPr lang="en-US" dirty="0" smtClean="0"/>
              <a:t> (Broadcom)</a:t>
            </a:r>
            <a:endParaRPr dirty="0"/>
          </a:p>
        </p:txBody>
      </p:sp>
      <p:sp>
        <p:nvSpPr>
          <p:cNvPr id="64" name="Google Shape;64;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5" name="Google Shape;65;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9" name="Google Shape;69;p15"/>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smtClean="0"/>
              <a:t>December 2020</a:t>
            </a:r>
            <a:endParaRPr/>
          </a:p>
        </p:txBody>
      </p:sp>
      <p:sp>
        <p:nvSpPr>
          <p:cNvPr id="70" name="Google Shape;70;p15"/>
          <p:cNvSpPr txBox="1">
            <a:spLocks noGrp="1"/>
          </p:cNvSpPr>
          <p:nvPr>
            <p:ph type="ftr" idx="11"/>
          </p:nvPr>
        </p:nvSpPr>
        <p:spPr>
          <a:xfrm>
            <a:off x="6579394" y="4856560"/>
            <a:ext cx="1964531" cy="13692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Sindhu </a:t>
            </a:r>
            <a:r>
              <a:rPr lang="en-US" dirty="0" err="1" smtClean="0"/>
              <a:t>Verma</a:t>
            </a:r>
            <a:r>
              <a:rPr lang="en-US" dirty="0" smtClean="0"/>
              <a:t> (Broadcom)</a:t>
            </a:r>
            <a:endParaRPr dirty="0"/>
          </a:p>
        </p:txBody>
      </p:sp>
      <p:sp>
        <p:nvSpPr>
          <p:cNvPr id="71" name="Google Shape;71;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5" name="Google Shape;75;p1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76" name="Google Shape;76;p16"/>
          <p:cNvSpPr txBox="1">
            <a:spLocks noGrp="1"/>
          </p:cNvSpPr>
          <p:nvPr>
            <p:ph type="ftr" idx="11"/>
          </p:nvPr>
        </p:nvSpPr>
        <p:spPr>
          <a:xfrm>
            <a:off x="6615114" y="4856560"/>
            <a:ext cx="1928812" cy="17145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Sindhu </a:t>
            </a:r>
            <a:r>
              <a:rPr lang="en-US" dirty="0" err="1" smtClean="0"/>
              <a:t>Verma</a:t>
            </a:r>
            <a:r>
              <a:rPr lang="en-US" dirty="0" smtClean="0"/>
              <a:t> (Broadcom)</a:t>
            </a:r>
            <a:endParaRPr dirty="0"/>
          </a:p>
        </p:txBody>
      </p:sp>
      <p:sp>
        <p:nvSpPr>
          <p:cNvPr id="77" name="Google Shape;77;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1" name="Google Shape;81;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82" name="Google Shape;82;p17"/>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83" name="Google Shape;83;p17"/>
          <p:cNvSpPr txBox="1">
            <a:spLocks noGrp="1"/>
          </p:cNvSpPr>
          <p:nvPr>
            <p:ph type="ftr" idx="11"/>
          </p:nvPr>
        </p:nvSpPr>
        <p:spPr>
          <a:xfrm>
            <a:off x="6293644" y="4856559"/>
            <a:ext cx="2250281" cy="19407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Sindhu </a:t>
            </a:r>
            <a:r>
              <a:rPr lang="en-US" dirty="0" err="1" smtClean="0"/>
              <a:t>Verma</a:t>
            </a:r>
            <a:r>
              <a:rPr lang="en-US" dirty="0" smtClean="0"/>
              <a:t> (Broadcom)</a:t>
            </a:r>
            <a:endParaRPr dirty="0"/>
          </a:p>
        </p:txBody>
      </p:sp>
      <p:sp>
        <p:nvSpPr>
          <p:cNvPr id="84" name="Google Shape;84;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8" name="Google Shape;88;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9" name="Google Shape;89;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90" name="Google Shape;90;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91" name="Google Shape;91;p18"/>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2" name="Google Shape;92;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3" name="Google Shape;93;p18"/>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19"/>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97" name="Google Shape;97;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98" name="Google Shape;98;p19"/>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9"/>
        <p:cNvGrpSpPr/>
        <p:nvPr/>
      </p:nvGrpSpPr>
      <p:grpSpPr>
        <a:xfrm>
          <a:off x="0" y="0"/>
          <a:ext cx="0" cy="0"/>
          <a:chOff x="0" y="0"/>
          <a:chExt cx="0" cy="0"/>
        </a:xfrm>
      </p:grpSpPr>
      <p:sp>
        <p:nvSpPr>
          <p:cNvPr id="100" name="Google Shape;100;p2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1" name="Google Shape;101;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2" name="Google Shape;102;p20"/>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106" name="Google Shape;106;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7" name="Google Shape;107;p2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08" name="Google Shape;108;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9" name="Google Shape;109;p21"/>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13" name="Google Shape;11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14" name="Google Shape;114;p2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15" name="Google Shape;11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16" name="Google Shape;116;p22"/>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9" name="Google Shape;11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0" name="Google Shape;120;p2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1" name="Google Shape;12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2" name="Google Shape;122;p23"/>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5" name="Google Shape;125;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6" name="Google Shape;126;p2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December 2020</a:t>
            </a:r>
            <a:endParaRPr/>
          </a:p>
        </p:txBody>
      </p:sp>
      <p:sp>
        <p:nvSpPr>
          <p:cNvPr id="127" name="Google Shape;127;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8" name="Google Shape;128;p24"/>
          <p:cNvSpPr txBox="1">
            <a:spLocks noGrp="1"/>
          </p:cNvSpPr>
          <p:nvPr>
            <p:ph type="ftr" idx="11"/>
          </p:nvPr>
        </p:nvSpPr>
        <p:spPr>
          <a:xfrm>
            <a:off x="6885394" y="4856560"/>
            <a:ext cx="1658531" cy="138500"/>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smtClean="0"/>
              <a:t>Sindhu Verma (Broadcom)</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smtClean="0"/>
              <a:t>December 2020</a:t>
            </a:r>
            <a:endParaRPr/>
          </a:p>
        </p:txBody>
      </p:sp>
      <p:sp>
        <p:nvSpPr>
          <p:cNvPr id="54" name="Google Shape;54;p13"/>
          <p:cNvSpPr txBox="1">
            <a:spLocks noGrp="1"/>
          </p:cNvSpPr>
          <p:nvPr>
            <p:ph type="ftr" idx="11"/>
          </p:nvPr>
        </p:nvSpPr>
        <p:spPr>
          <a:xfrm>
            <a:off x="6553200" y="4856560"/>
            <a:ext cx="1990725" cy="136921"/>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smtClean="0"/>
              <a:t>Sindhu Verma (Broadcom)</a:t>
            </a:r>
            <a:endParaRPr dirty="0"/>
          </a:p>
        </p:txBody>
      </p:sp>
      <p:sp>
        <p:nvSpPr>
          <p:cNvPr id="55" name="Google Shape;55;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6" name="Google Shape;56;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a:solidFill>
                  <a:schemeClr val="dk1"/>
                </a:solidFill>
                <a:latin typeface="Times New Roman"/>
                <a:ea typeface="Times New Roman"/>
                <a:cs typeface="Times New Roman"/>
                <a:sym typeface="Times New Roman"/>
              </a:rPr>
              <a:t>doc.: IEEE 802.11-20/0362r2</a:t>
            </a:r>
            <a:endParaRPr sz="1800" b="1" i="0" u="none" strike="noStrike" cap="none">
              <a:solidFill>
                <a:schemeClr val="dk1"/>
              </a:solidFill>
              <a:latin typeface="Times New Roman"/>
              <a:ea typeface="Times New Roman"/>
              <a:cs typeface="Times New Roman"/>
              <a:sym typeface="Times New Roman"/>
            </a:endParaRPr>
          </a:p>
        </p:txBody>
      </p:sp>
      <p:cxnSp>
        <p:nvCxnSpPr>
          <p:cNvPr id="57" name="Google Shape;57;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8" name="Google Shape;58;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9" name="Google Shape;59;p13"/>
          <p:cNvCxnSpPr/>
          <p:nvPr/>
        </p:nvCxnSpPr>
        <p:spPr>
          <a:xfrm>
            <a:off x="685800" y="485775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ndhu.vema@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Vinko.erceg@Broadcom.com" TargetMode="External"/><Relationship Id="rId5" Type="http://schemas.openxmlformats.org/officeDocument/2006/relationships/hyperlink" Target="mailto:Matthew.fischer@Broadcom.com" TargetMode="External"/><Relationship Id="rId4" Type="http://schemas.openxmlformats.org/officeDocument/2006/relationships/hyperlink" Target="mailto:Shubhodeep.adhikari@Broadcom.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38" name="Google Shape;138;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Proposals on AMPDU-BA mechanisms</a:t>
            </a:r>
            <a:endParaRPr/>
          </a:p>
        </p:txBody>
      </p:sp>
      <p:sp>
        <p:nvSpPr>
          <p:cNvPr id="139" name="Google Shape;139;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a:t>Date:</a:t>
            </a:r>
            <a:r>
              <a:rPr lang="en" sz="2000" b="0"/>
              <a:t> 2020-06-12</a:t>
            </a:r>
            <a:endParaRPr sz="2000" b="0"/>
          </a:p>
        </p:txBody>
      </p:sp>
      <p:sp>
        <p:nvSpPr>
          <p:cNvPr id="140" name="Google Shape;140;p25"/>
          <p:cNvSpPr/>
          <p:nvPr/>
        </p:nvSpPr>
        <p:spPr>
          <a:xfrm>
            <a:off x="495300" y="1764277"/>
            <a:ext cx="1447800" cy="285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a:solidFill>
                  <a:schemeClr val="dk1"/>
                </a:solidFill>
                <a:latin typeface="Times New Roman"/>
                <a:ea typeface="Times New Roman"/>
                <a:cs typeface="Times New Roman"/>
                <a:sym typeface="Times New Roman"/>
              </a:rPr>
              <a:t>Authors:</a:t>
            </a:r>
            <a:endParaRPr sz="2000" b="0" i="0" u="none" strike="noStrike" cap="none">
              <a:solidFill>
                <a:schemeClr val="dk1"/>
              </a:solidFill>
              <a:latin typeface="Times New Roman"/>
              <a:ea typeface="Times New Roman"/>
              <a:cs typeface="Times New Roman"/>
              <a:sym typeface="Times New Roman"/>
            </a:endParaRPr>
          </a:p>
        </p:txBody>
      </p:sp>
      <p:graphicFrame>
        <p:nvGraphicFramePr>
          <p:cNvPr id="141" name="Google Shape;141;p25"/>
          <p:cNvGraphicFramePr/>
          <p:nvPr/>
        </p:nvGraphicFramePr>
        <p:xfrm>
          <a:off x="228598" y="2249040"/>
          <a:ext cx="8763000" cy="1598465"/>
        </p:xfrm>
        <a:graphic>
          <a:graphicData uri="http://schemas.openxmlformats.org/drawingml/2006/table">
            <a:tbl>
              <a:tblPr firstRow="1" bandRow="1">
                <a:noFill/>
                <a:tableStyleId>{9AC0E66F-AF85-4015-8330-B62B13DA1882}</a:tableStyleId>
              </a:tblPr>
              <a:tblGrid>
                <a:gridCol w="2032600"/>
                <a:gridCol w="1015400"/>
                <a:gridCol w="2282075"/>
                <a:gridCol w="813050"/>
                <a:gridCol w="2619875"/>
              </a:tblGrid>
              <a:tr h="333425">
                <a:tc>
                  <a:txBody>
                    <a:bodyPr/>
                    <a:lstStyle/>
                    <a:p>
                      <a:pPr marL="0" marR="0" lvl="0" indent="0" algn="ctr" rtl="0">
                        <a:spcBef>
                          <a:spcPts val="0"/>
                        </a:spcBef>
                        <a:spcAft>
                          <a:spcPts val="0"/>
                        </a:spcAft>
                        <a:buNone/>
                      </a:pPr>
                      <a:r>
                        <a:rPr lang="en" sz="900" u="none" strike="noStrike" cap="none">
                          <a:solidFill>
                            <a:schemeClr val="dk1"/>
                          </a:solidFill>
                        </a:rPr>
                        <a:t>Name</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900" u="none" strike="noStrike" cap="none">
                          <a:solidFill>
                            <a:schemeClr val="dk1"/>
                          </a:solidFill>
                        </a:rPr>
                        <a:t>Affiliations</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900" u="none" strike="noStrike" cap="none">
                          <a:solidFill>
                            <a:schemeClr val="dk1"/>
                          </a:solidFill>
                        </a:rPr>
                        <a:t>Address</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900" u="none" strike="noStrike" cap="none">
                          <a:solidFill>
                            <a:schemeClr val="dk1"/>
                          </a:solidFill>
                        </a:rPr>
                        <a:t>Phone</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900" u="none" strike="noStrike" cap="none">
                          <a:solidFill>
                            <a:schemeClr val="dk1"/>
                          </a:solidFill>
                        </a:rPr>
                        <a:t>Email</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800" u="none" strike="noStrike" cap="none"/>
                        <a:t>Sindhu Verma</a:t>
                      </a:r>
                      <a:endParaRPr sz="8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5">
                  <a:txBody>
                    <a:bodyPr/>
                    <a:lstStyle/>
                    <a:p>
                      <a:pPr marL="0" marR="0" lvl="0" indent="0" algn="ctr" rtl="0">
                        <a:spcBef>
                          <a:spcPts val="0"/>
                        </a:spcBef>
                        <a:spcAft>
                          <a:spcPts val="0"/>
                        </a:spcAft>
                        <a:buNone/>
                      </a:pPr>
                      <a:r>
                        <a:rPr lang="en" sz="800" u="none" strike="noStrike" cap="none"/>
                        <a:t>Broadcom</a:t>
                      </a:r>
                      <a:endParaRPr sz="800" u="none" strike="noStrike" cap="none"/>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endParaRPr sz="8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800" u="sng" strike="noStrike" cap="none">
                          <a:solidFill>
                            <a:schemeClr val="hlink"/>
                          </a:solidFill>
                          <a:hlinkClick r:id="rId3"/>
                        </a:rPr>
                        <a:t>Sindhu.vema@Broadcom.com</a:t>
                      </a:r>
                      <a:endParaRPr sz="8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800" u="none" strike="noStrike" cap="none"/>
                        <a:t>Shubhodeep Adhikari</a:t>
                      </a:r>
                      <a:endParaRPr sz="8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800" u="sng">
                          <a:solidFill>
                            <a:schemeClr val="hlink"/>
                          </a:solidFill>
                          <a:hlinkClick r:id="rId4"/>
                        </a:rPr>
                        <a:t>Shubhodeep</a:t>
                      </a:r>
                      <a:r>
                        <a:rPr lang="en" sz="800" u="sng">
                          <a:solidFill>
                            <a:schemeClr val="hlink"/>
                          </a:solidFill>
                          <a:hlinkClick r:id="rId4"/>
                        </a:rPr>
                        <a:t>.adhikari@Broadcom.com</a:t>
                      </a: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49900">
                <a:tc>
                  <a:txBody>
                    <a:bodyPr/>
                    <a:lstStyle/>
                    <a:p>
                      <a:pPr marL="0" marR="0" lvl="0" indent="0" algn="ctr" rtl="0">
                        <a:lnSpc>
                          <a:spcPct val="100000"/>
                        </a:lnSpc>
                        <a:spcBef>
                          <a:spcPts val="0"/>
                        </a:spcBef>
                        <a:spcAft>
                          <a:spcPts val="0"/>
                        </a:spcAft>
                        <a:buClr>
                          <a:schemeClr val="dk1"/>
                        </a:buClr>
                        <a:buSzPts val="800"/>
                        <a:buFont typeface="Times New Roman"/>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97150">
                <a:tc>
                  <a:txBody>
                    <a:bodyPr/>
                    <a:lstStyle/>
                    <a:p>
                      <a:pPr marL="0" marR="0" lvl="0" indent="0" algn="ctr" rtl="0">
                        <a:lnSpc>
                          <a:spcPct val="100000"/>
                        </a:lnSpc>
                        <a:spcBef>
                          <a:spcPts val="0"/>
                        </a:spcBef>
                        <a:spcAft>
                          <a:spcPts val="0"/>
                        </a:spcAft>
                        <a:buClr>
                          <a:schemeClr val="dk1"/>
                        </a:buClr>
                        <a:buSzPts val="800"/>
                        <a:buFont typeface="Times New Roman"/>
                        <a:buNone/>
                      </a:pPr>
                      <a:r>
                        <a:rPr lang="en" sz="800">
                          <a:solidFill>
                            <a:schemeClr val="dk1"/>
                          </a:solidFill>
                          <a:latin typeface="Times New Roman"/>
                          <a:ea typeface="Times New Roman"/>
                          <a:cs typeface="Times New Roman"/>
                          <a:sym typeface="Times New Roman"/>
                        </a:rPr>
                        <a:t>Matthew Fischer</a:t>
                      </a:r>
                      <a:endParaRPr sz="80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chemeClr val="dk1"/>
                        </a:buClr>
                        <a:buSzPts val="800"/>
                        <a:buFont typeface="Times New Roman"/>
                        <a:buNone/>
                      </a:pPr>
                      <a:r>
                        <a:rPr lang="en" sz="800">
                          <a:solidFill>
                            <a:schemeClr val="dk1"/>
                          </a:solidFill>
                          <a:latin typeface="Times New Roman"/>
                          <a:ea typeface="Times New Roman"/>
                          <a:cs typeface="Times New Roman"/>
                          <a:sym typeface="Times New Roman"/>
                        </a:rPr>
                        <a:t>250 Innovation Dr, San Jose, CA 95134</a:t>
                      </a:r>
                      <a:endParaRPr sz="8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800" u="sng">
                          <a:solidFill>
                            <a:schemeClr val="hlink"/>
                          </a:solidFill>
                          <a:hlinkClick r:id="rId5"/>
                        </a:rPr>
                        <a:t>Matthew.fischer@Broadcom.com</a:t>
                      </a: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04775">
                <a:tc>
                  <a:txBody>
                    <a:bodyPr/>
                    <a:lstStyle/>
                    <a:p>
                      <a:pPr marL="0" marR="0" lvl="0" indent="0" algn="ctr" rtl="0">
                        <a:lnSpc>
                          <a:spcPct val="100000"/>
                        </a:lnSpc>
                        <a:spcBef>
                          <a:spcPts val="0"/>
                        </a:spcBef>
                        <a:spcAft>
                          <a:spcPts val="0"/>
                        </a:spcAft>
                        <a:buClr>
                          <a:schemeClr val="dk1"/>
                        </a:buClr>
                        <a:buSzPts val="800"/>
                        <a:buFont typeface="Times New Roman"/>
                        <a:buNone/>
                      </a:pPr>
                      <a:r>
                        <a:rPr lang="en" sz="800"/>
                        <a:t>Vinko Erceg</a:t>
                      </a: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en-US"/>
                    </a:p>
                  </a:txBody>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800" u="sng">
                          <a:solidFill>
                            <a:schemeClr val="hlink"/>
                          </a:solidFill>
                          <a:hlinkClick r:id="rId6"/>
                        </a:rPr>
                        <a:t>Vinko.erceg@Broadcom.com</a:t>
                      </a: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0">
                <a:tc>
                  <a:txBody>
                    <a:bodyPr/>
                    <a:lstStyle/>
                    <a:p>
                      <a:pPr marL="0" marR="0" lvl="0" indent="0" algn="ctr" rtl="0">
                        <a:lnSpc>
                          <a:spcPct val="100000"/>
                        </a:lnSpc>
                        <a:spcBef>
                          <a:spcPts val="0"/>
                        </a:spcBef>
                        <a:spcAft>
                          <a:spcPts val="0"/>
                        </a:spcAft>
                        <a:buClr>
                          <a:schemeClr val="dk1"/>
                        </a:buClr>
                        <a:buSzPts val="800"/>
                        <a:buFont typeface="Times New Roman"/>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endParaRPr sz="800"/>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8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42" name="Google Shape;142;p25"/>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4"/>
          <p:cNvSpPr txBox="1">
            <a:spLocks noGrp="1"/>
          </p:cNvSpPr>
          <p:nvPr>
            <p:ph type="body" idx="1"/>
          </p:nvPr>
        </p:nvSpPr>
        <p:spPr>
          <a:xfrm>
            <a:off x="569950" y="1048275"/>
            <a:ext cx="7886700" cy="38085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r>
              <a:rPr lang="en" sz="1600"/>
              <a:t>Current Scheme							Proposed Scheme</a:t>
            </a:r>
            <a:endParaRPr sz="1600"/>
          </a:p>
          <a:p>
            <a:pPr marL="742950" lvl="0" indent="0" algn="l" rtl="0">
              <a:spcBef>
                <a:spcPts val="360"/>
              </a:spcBef>
              <a:spcAft>
                <a:spcPts val="0"/>
              </a:spcAft>
              <a:buNone/>
            </a:pPr>
            <a:endParaRPr sz="1600"/>
          </a:p>
        </p:txBody>
      </p:sp>
      <p:sp>
        <p:nvSpPr>
          <p:cNvPr id="221" name="Google Shape;221;p34"/>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23" name="Google Shape;223;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224" name="Google Shape;224;p34"/>
          <p:cNvSpPr txBox="1">
            <a:spLocks noGrp="1"/>
          </p:cNvSpPr>
          <p:nvPr>
            <p:ph type="title"/>
          </p:nvPr>
        </p:nvSpPr>
        <p:spPr>
          <a:xfrm>
            <a:off x="685800" y="457050"/>
            <a:ext cx="7772400" cy="45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of AMPDU BA Exchange (3)</a:t>
            </a:r>
            <a:endParaRPr sz="2800"/>
          </a:p>
        </p:txBody>
      </p:sp>
      <p:pic>
        <p:nvPicPr>
          <p:cNvPr id="225" name="Google Shape;225;p34"/>
          <p:cNvPicPr preferRelativeResize="0"/>
          <p:nvPr/>
        </p:nvPicPr>
        <p:blipFill>
          <a:blip r:embed="rId3">
            <a:alphaModFix/>
          </a:blip>
          <a:stretch>
            <a:fillRect/>
          </a:stretch>
        </p:blipFill>
        <p:spPr>
          <a:xfrm>
            <a:off x="53998" y="1662499"/>
            <a:ext cx="4518001" cy="2530326"/>
          </a:xfrm>
          <a:prstGeom prst="rect">
            <a:avLst/>
          </a:prstGeom>
          <a:noFill/>
          <a:ln>
            <a:noFill/>
          </a:ln>
        </p:spPr>
      </p:pic>
      <p:pic>
        <p:nvPicPr>
          <p:cNvPr id="226" name="Google Shape;226;p34"/>
          <p:cNvPicPr preferRelativeResize="0"/>
          <p:nvPr/>
        </p:nvPicPr>
        <p:blipFill>
          <a:blip r:embed="rId4">
            <a:alphaModFix/>
          </a:blip>
          <a:stretch>
            <a:fillRect/>
          </a:stretch>
        </p:blipFill>
        <p:spPr>
          <a:xfrm>
            <a:off x="4572000" y="1662500"/>
            <a:ext cx="4149598" cy="2571777"/>
          </a:xfrm>
          <a:prstGeom prst="rect">
            <a:avLst/>
          </a:prstGeom>
          <a:noFill/>
          <a:ln>
            <a:noFill/>
          </a:ln>
        </p:spPr>
      </p:pic>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5"/>
          <p:cNvSpPr txBox="1">
            <a:spLocks noGrp="1"/>
          </p:cNvSpPr>
          <p:nvPr>
            <p:ph type="body" idx="1"/>
          </p:nvPr>
        </p:nvSpPr>
        <p:spPr>
          <a:xfrm>
            <a:off x="281100" y="1371600"/>
            <a:ext cx="8177100" cy="3310500"/>
          </a:xfrm>
          <a:prstGeom prst="rect">
            <a:avLst/>
          </a:prstGeom>
          <a:noFill/>
          <a:ln>
            <a:noFill/>
          </a:ln>
        </p:spPr>
        <p:txBody>
          <a:bodyPr spcFirstLastPara="1" wrap="square" lIns="92075" tIns="46025" rIns="92075" bIns="46025" anchor="t" anchorCtr="0">
            <a:noAutofit/>
          </a:bodyPr>
          <a:lstStyle/>
          <a:p>
            <a:pPr marL="342900" lvl="0" indent="-311150" algn="l" rtl="0">
              <a:spcBef>
                <a:spcPts val="0"/>
              </a:spcBef>
              <a:spcAft>
                <a:spcPts val="0"/>
              </a:spcAft>
              <a:buClr>
                <a:schemeClr val="dk1"/>
              </a:buClr>
              <a:buSzPts val="1900"/>
              <a:buFont typeface="Times New Roman"/>
              <a:buChar char="•"/>
            </a:pPr>
            <a:r>
              <a:rPr lang="en" sz="1900"/>
              <a:t>For long AMPDUs, if the initial PHY header is missed, decoding fails for the receiving device and preamble detection fails for any device performing CCA</a:t>
            </a:r>
            <a:endParaRPr sz="1900"/>
          </a:p>
          <a:p>
            <a:pPr marL="742950" lvl="1" indent="-260350" algn="l" rtl="0">
              <a:spcBef>
                <a:spcPts val="400"/>
              </a:spcBef>
              <a:spcAft>
                <a:spcPts val="0"/>
              </a:spcAft>
              <a:buClr>
                <a:schemeClr val="dk1"/>
              </a:buClr>
              <a:buSzPts val="1600"/>
              <a:buFont typeface="Times New Roman"/>
              <a:buChar char="–"/>
            </a:pPr>
            <a:r>
              <a:rPr lang="en" sz="1600"/>
              <a:t>The problem can be alleviated if instead of a long PPDU, a sequence of shorter back-to-back PPDUs without gaps can be transmitted followed by a single composite BA.  </a:t>
            </a:r>
            <a:endParaRPr sz="1600"/>
          </a:p>
          <a:p>
            <a:pPr marL="742950" lvl="1" indent="-260350" algn="l" rtl="0">
              <a:spcBef>
                <a:spcPts val="400"/>
              </a:spcBef>
              <a:spcAft>
                <a:spcPts val="0"/>
              </a:spcAft>
              <a:buSzPts val="1600"/>
              <a:buChar char="–"/>
            </a:pPr>
            <a:r>
              <a:rPr lang="en" sz="1600"/>
              <a:t>Even if any intermediate PPDUs are in error, the remaining can be decoded</a:t>
            </a:r>
            <a:endParaRPr sz="1600"/>
          </a:p>
          <a:p>
            <a:pPr marL="742950" lvl="1" indent="-260350" algn="l" rtl="0">
              <a:spcBef>
                <a:spcPts val="400"/>
              </a:spcBef>
              <a:spcAft>
                <a:spcPts val="0"/>
              </a:spcAft>
              <a:buSzPts val="1600"/>
              <a:buChar char="–"/>
            </a:pPr>
            <a:r>
              <a:rPr lang="en" sz="1600"/>
              <a:t>This will result in better throughput at the receiver in case of fading/dynamic channels.</a:t>
            </a:r>
            <a:endParaRPr sz="1600"/>
          </a:p>
          <a:p>
            <a:pPr marL="742950" lvl="1" indent="-260350" algn="l" rtl="0">
              <a:spcBef>
                <a:spcPts val="400"/>
              </a:spcBef>
              <a:spcAft>
                <a:spcPts val="0"/>
              </a:spcAft>
              <a:buSzPts val="1600"/>
              <a:buChar char="–"/>
            </a:pPr>
            <a:r>
              <a:rPr lang="en" sz="1600" b="1"/>
              <a:t>This will also help collision avoidance through preamble detection especially in case of blindness in NSTR/eSR ML devices </a:t>
            </a:r>
            <a:endParaRPr sz="1600">
              <a:highlight>
                <a:srgbClr val="FFFF00"/>
              </a:highlight>
            </a:endParaRPr>
          </a:p>
        </p:txBody>
      </p:sp>
      <p:sp>
        <p:nvSpPr>
          <p:cNvPr id="232" name="Google Shape;232;p35"/>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34" name="Google Shape;234;p3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235" name="Google Shape;235;p3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900"/>
              <a:t>Limitations of AMPDU BA Exchange (4)</a:t>
            </a:r>
            <a:endParaRPr sz="29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6"/>
          <p:cNvSpPr txBox="1">
            <a:spLocks noGrp="1"/>
          </p:cNvSpPr>
          <p:nvPr>
            <p:ph type="body" idx="1"/>
          </p:nvPr>
        </p:nvSpPr>
        <p:spPr>
          <a:xfrm>
            <a:off x="455625" y="1198038"/>
            <a:ext cx="8322000" cy="2922600"/>
          </a:xfrm>
          <a:prstGeom prst="rect">
            <a:avLst/>
          </a:prstGeom>
          <a:noFill/>
          <a:ln>
            <a:noFill/>
          </a:ln>
        </p:spPr>
        <p:txBody>
          <a:bodyPr spcFirstLastPara="1" wrap="square" lIns="92075" tIns="46025" rIns="92075" bIns="46025" anchor="t" anchorCtr="0">
            <a:noAutofit/>
          </a:bodyPr>
          <a:lstStyle/>
          <a:p>
            <a:pPr marL="342900" lvl="0" indent="-317500" algn="l" rtl="0">
              <a:spcBef>
                <a:spcPts val="480"/>
              </a:spcBef>
              <a:spcAft>
                <a:spcPts val="0"/>
              </a:spcAft>
              <a:buClr>
                <a:schemeClr val="dk1"/>
              </a:buClr>
              <a:buSzPts val="2000"/>
              <a:buFont typeface="Times New Roman"/>
              <a:buChar char="•"/>
            </a:pPr>
            <a:r>
              <a:rPr lang="en" sz="2000"/>
              <a:t>Multiple MCSs/NSSs cannot be tried together and each combination must be tried one at a time followed by a corresponding feedback</a:t>
            </a:r>
            <a:endParaRPr sz="2000"/>
          </a:p>
          <a:p>
            <a:pPr marL="742950" lvl="1" indent="-260350" algn="l" rtl="0">
              <a:spcBef>
                <a:spcPts val="400"/>
              </a:spcBef>
              <a:spcAft>
                <a:spcPts val="0"/>
              </a:spcAft>
              <a:buClr>
                <a:schemeClr val="dk1"/>
              </a:buClr>
              <a:buSzPts val="1600"/>
              <a:buFont typeface="Times New Roman"/>
              <a:buChar char="–"/>
            </a:pPr>
            <a:r>
              <a:rPr lang="en" sz="1600"/>
              <a:t>Convergence of the rate control algorithm can be expedited if a composite feedback can be obtained for a back-to-back PPDU (AMPDU) sequence with multiple MCSs/NSSs.</a:t>
            </a:r>
            <a:endParaRPr sz="1600"/>
          </a:p>
          <a:p>
            <a:pPr marL="742950" lvl="1" indent="-260350" algn="l" rtl="0">
              <a:spcBef>
                <a:spcPts val="400"/>
              </a:spcBef>
              <a:spcAft>
                <a:spcPts val="0"/>
              </a:spcAft>
              <a:buSzPts val="1600"/>
              <a:buChar char="–"/>
            </a:pPr>
            <a:r>
              <a:rPr lang="en" sz="1600"/>
              <a:t>The transmitter can pack back-to-back PPDUs each with a different MCS/NSS combination without any gap of with 16us gap</a:t>
            </a:r>
            <a:endParaRPr sz="1600"/>
          </a:p>
          <a:p>
            <a:pPr marL="742950" lvl="1" indent="-260350" algn="l" rtl="0">
              <a:spcBef>
                <a:spcPts val="400"/>
              </a:spcBef>
              <a:spcAft>
                <a:spcPts val="0"/>
              </a:spcAft>
              <a:buSzPts val="1600"/>
              <a:buChar char="–"/>
            </a:pPr>
            <a:r>
              <a:rPr lang="en" sz="1600"/>
              <a:t>At the end of the burst, a composite BA is elicited which helps the transmitter know which MCS/NSS combination was the most successful</a:t>
            </a:r>
            <a:endParaRPr sz="1600"/>
          </a:p>
          <a:p>
            <a:pPr marL="742950" lvl="1" indent="-260350" algn="l" rtl="0">
              <a:spcBef>
                <a:spcPts val="400"/>
              </a:spcBef>
              <a:spcAft>
                <a:spcPts val="0"/>
              </a:spcAft>
              <a:buSzPts val="1600"/>
              <a:buChar char="–"/>
            </a:pPr>
            <a:r>
              <a:rPr lang="en" sz="1600"/>
              <a:t>Not having intermediate BAs helps increase efficiency</a:t>
            </a:r>
            <a:endParaRPr sz="1600">
              <a:highlight>
                <a:srgbClr val="FFFF00"/>
              </a:highlight>
            </a:endParaRPr>
          </a:p>
        </p:txBody>
      </p:sp>
      <p:sp>
        <p:nvSpPr>
          <p:cNvPr id="241" name="Google Shape;241;p36"/>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43" name="Google Shape;243;p3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sp>
        <p:nvSpPr>
          <p:cNvPr id="244" name="Google Shape;244;p36"/>
          <p:cNvSpPr txBox="1">
            <a:spLocks noGrp="1"/>
          </p:cNvSpPr>
          <p:nvPr>
            <p:ph type="title"/>
          </p:nvPr>
        </p:nvSpPr>
        <p:spPr>
          <a:xfrm>
            <a:off x="685800" y="438150"/>
            <a:ext cx="7772400" cy="704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of AMPDU BA Exchange (5)</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7"/>
          <p:cNvSpPr txBox="1">
            <a:spLocks noGrp="1"/>
          </p:cNvSpPr>
          <p:nvPr>
            <p:ph type="body" idx="1"/>
          </p:nvPr>
        </p:nvSpPr>
        <p:spPr>
          <a:xfrm>
            <a:off x="684213" y="1339454"/>
            <a:ext cx="7772400" cy="30861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Recipient scenario:</a:t>
            </a:r>
            <a:endParaRPr sz="2200"/>
          </a:p>
          <a:p>
            <a:pPr marL="742950" lvl="1" indent="-273050" algn="l" rtl="0">
              <a:spcBef>
                <a:spcPts val="400"/>
              </a:spcBef>
              <a:spcAft>
                <a:spcPts val="0"/>
              </a:spcAft>
              <a:buClr>
                <a:schemeClr val="dk1"/>
              </a:buClr>
              <a:buSzPts val="1800"/>
              <a:buFont typeface="Times New Roman"/>
              <a:buChar char="–"/>
            </a:pPr>
            <a:r>
              <a:rPr lang="en" sz="1800"/>
              <a:t>Recipient cannot transmit BA after AMPDU because:</a:t>
            </a:r>
            <a:endParaRPr sz="1800"/>
          </a:p>
          <a:p>
            <a:pPr marL="1085850" lvl="2" indent="-215900" algn="l" rtl="0">
              <a:spcBef>
                <a:spcPts val="360"/>
              </a:spcBef>
              <a:spcAft>
                <a:spcPts val="0"/>
              </a:spcAft>
              <a:buClr>
                <a:schemeClr val="dk1"/>
              </a:buClr>
              <a:buSzPts val="1600"/>
              <a:buFont typeface="Times New Roman"/>
              <a:buChar char="•"/>
            </a:pPr>
            <a:r>
              <a:rPr lang="en" sz="1600"/>
              <a:t>Extended RX-TX delay due to high MCS/MPDU (byte) count, etc</a:t>
            </a:r>
            <a:endParaRPr sz="1600"/>
          </a:p>
          <a:p>
            <a:pPr marL="1085850" lvl="2" indent="-215900" algn="l" rtl="0">
              <a:spcBef>
                <a:spcPts val="360"/>
              </a:spcBef>
              <a:spcAft>
                <a:spcPts val="0"/>
              </a:spcAft>
              <a:buClr>
                <a:schemeClr val="dk1"/>
              </a:buClr>
              <a:buSzPts val="1600"/>
              <a:buFont typeface="Times New Roman"/>
              <a:buChar char="•"/>
            </a:pPr>
            <a:r>
              <a:rPr lang="en" sz="1600"/>
              <a:t>In-device coexistence</a:t>
            </a:r>
            <a:endParaRPr sz="1600"/>
          </a:p>
          <a:p>
            <a:pPr marL="342900" lvl="0" indent="-330200" algn="l" rtl="0">
              <a:spcBef>
                <a:spcPts val="480"/>
              </a:spcBef>
              <a:spcAft>
                <a:spcPts val="0"/>
              </a:spcAft>
              <a:buClr>
                <a:schemeClr val="dk1"/>
              </a:buClr>
              <a:buSzPts val="2200"/>
              <a:buFont typeface="Times New Roman"/>
              <a:buChar char="•"/>
            </a:pPr>
            <a:r>
              <a:rPr lang="en" sz="2200"/>
              <a:t>Recipient solution:</a:t>
            </a:r>
            <a:endParaRPr sz="2200"/>
          </a:p>
          <a:p>
            <a:pPr marL="742950" lvl="1" indent="-273050" algn="l" rtl="0">
              <a:spcBef>
                <a:spcPts val="400"/>
              </a:spcBef>
              <a:spcAft>
                <a:spcPts val="0"/>
              </a:spcAft>
              <a:buClr>
                <a:schemeClr val="dk1"/>
              </a:buClr>
              <a:buSzPts val="1800"/>
              <a:buFont typeface="Times New Roman"/>
              <a:buChar char="–"/>
            </a:pPr>
            <a:r>
              <a:rPr lang="en" sz="1800"/>
              <a:t>Recipient indicates RX limitations to AMPDU originator</a:t>
            </a:r>
            <a:endParaRPr sz="1800"/>
          </a:p>
          <a:p>
            <a:pPr marL="1085850" lvl="2" indent="-215900" algn="l" rtl="0">
              <a:spcBef>
                <a:spcPts val="360"/>
              </a:spcBef>
              <a:spcAft>
                <a:spcPts val="0"/>
              </a:spcAft>
              <a:buClr>
                <a:schemeClr val="dk1"/>
              </a:buClr>
              <a:buSzPts val="1600"/>
              <a:buFont typeface="Times New Roman"/>
              <a:buChar char="•"/>
            </a:pPr>
            <a:r>
              <a:rPr lang="en" sz="1600"/>
              <a:t>Maximum MPDU count, maximum byte count to meet SIFS</a:t>
            </a:r>
            <a:endParaRPr sz="1600"/>
          </a:p>
          <a:p>
            <a:pPr marL="1085850" lvl="2" indent="-215900" algn="l" rtl="0">
              <a:spcBef>
                <a:spcPts val="360"/>
              </a:spcBef>
              <a:spcAft>
                <a:spcPts val="0"/>
              </a:spcAft>
              <a:buClr>
                <a:schemeClr val="dk1"/>
              </a:buClr>
              <a:buSzPts val="1600"/>
              <a:buFont typeface="Times New Roman"/>
              <a:buChar char="•"/>
            </a:pPr>
            <a:r>
              <a:rPr lang="en" sz="1600"/>
              <a:t>Minimum delay, maximum delay for BA transmission</a:t>
            </a:r>
            <a:endParaRPr sz="1600"/>
          </a:p>
          <a:p>
            <a:pPr marL="1085850" lvl="2" indent="-215900" algn="l" rtl="0">
              <a:spcBef>
                <a:spcPts val="360"/>
              </a:spcBef>
              <a:spcAft>
                <a:spcPts val="0"/>
              </a:spcAft>
              <a:buClr>
                <a:schemeClr val="dk1"/>
              </a:buClr>
              <a:buSzPts val="1600"/>
              <a:buFont typeface="Times New Roman"/>
              <a:buChar char="•"/>
            </a:pPr>
            <a:r>
              <a:rPr lang="en" sz="1600"/>
              <a:t>In device coexistence issues if they exist.</a:t>
            </a:r>
            <a:endParaRPr sz="1600"/>
          </a:p>
          <a:p>
            <a:pPr marL="742950" lvl="1" indent="-273050" algn="l" rtl="0">
              <a:spcBef>
                <a:spcPts val="400"/>
              </a:spcBef>
              <a:spcAft>
                <a:spcPts val="0"/>
              </a:spcAft>
              <a:buClr>
                <a:schemeClr val="dk1"/>
              </a:buClr>
              <a:buSzPts val="1800"/>
              <a:buFont typeface="Times New Roman"/>
              <a:buChar char="–"/>
            </a:pPr>
            <a:r>
              <a:rPr lang="en" sz="1800"/>
              <a:t>Originator allows for delayed recipient response</a:t>
            </a:r>
            <a:endParaRPr sz="1800"/>
          </a:p>
          <a:p>
            <a:pPr marL="1085850" lvl="2" indent="-215900" algn="l" rtl="0">
              <a:spcBef>
                <a:spcPts val="360"/>
              </a:spcBef>
              <a:spcAft>
                <a:spcPts val="0"/>
              </a:spcAft>
              <a:buClr>
                <a:schemeClr val="dk1"/>
              </a:buClr>
              <a:buSzPts val="1600"/>
              <a:buFont typeface="Times New Roman"/>
              <a:buChar char="•"/>
            </a:pPr>
            <a:r>
              <a:rPr lang="en" sz="1600"/>
              <a:t>Determines response parameters dynamically</a:t>
            </a:r>
            <a:endParaRPr sz="1600"/>
          </a:p>
        </p:txBody>
      </p:sp>
      <p:sp>
        <p:nvSpPr>
          <p:cNvPr id="250" name="Google Shape;250;p37"/>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52" name="Google Shape;252;p3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13</a:t>
            </a:fld>
            <a:endParaRPr/>
          </a:p>
        </p:txBody>
      </p:sp>
      <p:sp>
        <p:nvSpPr>
          <p:cNvPr id="253" name="Google Shape;253;p37"/>
          <p:cNvSpPr txBox="1">
            <a:spLocks noGrp="1"/>
          </p:cNvSpPr>
          <p:nvPr>
            <p:ph type="title"/>
          </p:nvPr>
        </p:nvSpPr>
        <p:spPr>
          <a:xfrm>
            <a:off x="685800" y="514350"/>
            <a:ext cx="78582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Solutions for Recipient Capability Restriction (1)</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8"/>
          <p:cNvSpPr txBox="1">
            <a:spLocks noGrp="1"/>
          </p:cNvSpPr>
          <p:nvPr>
            <p:ph type="body" idx="1"/>
          </p:nvPr>
        </p:nvSpPr>
        <p:spPr>
          <a:xfrm>
            <a:off x="535775" y="1413188"/>
            <a:ext cx="7920900" cy="33933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1800"/>
              <a:buFont typeface="Times New Roman"/>
              <a:buChar char="•"/>
            </a:pPr>
            <a:r>
              <a:rPr lang="en" sz="1800"/>
              <a:t>If the AMPDU originator follows the recipient’s limitations</a:t>
            </a:r>
            <a:endParaRPr/>
          </a:p>
          <a:p>
            <a:pPr marL="742950" lvl="1" indent="-285750" algn="l" rtl="0">
              <a:spcBef>
                <a:spcPts val="320"/>
              </a:spcBef>
              <a:spcAft>
                <a:spcPts val="0"/>
              </a:spcAft>
              <a:buClr>
                <a:schemeClr val="dk1"/>
              </a:buClr>
              <a:buSzPts val="1600"/>
              <a:buFont typeface="Times New Roman"/>
              <a:buChar char="–"/>
            </a:pPr>
            <a:r>
              <a:rPr lang="en" sz="1600"/>
              <a:t>E.g. transmits AMPDUs which fall below the RX-TX delay limits, and recipient has not signaled that coexistence issues are present</a:t>
            </a:r>
            <a:endParaRPr/>
          </a:p>
          <a:p>
            <a:pPr marL="1085850" lvl="2" indent="-215900" algn="l" rtl="0">
              <a:spcBef>
                <a:spcPts val="320"/>
              </a:spcBef>
              <a:spcAft>
                <a:spcPts val="0"/>
              </a:spcAft>
              <a:buClr>
                <a:schemeClr val="dk1"/>
              </a:buClr>
              <a:buSzPts val="1600"/>
              <a:buFont typeface="Times New Roman"/>
              <a:buChar char="•"/>
            </a:pPr>
            <a:r>
              <a:rPr lang="en" sz="1600"/>
              <a:t>Originator interprets lack of BA within </a:t>
            </a:r>
            <a:r>
              <a:rPr lang="en" sz="1600" i="1"/>
              <a:t>SIFS + slot</a:t>
            </a:r>
            <a:r>
              <a:rPr lang="en" sz="1600"/>
              <a:t> as failure</a:t>
            </a:r>
            <a:endParaRPr/>
          </a:p>
          <a:p>
            <a:pPr marL="1085850" lvl="2" indent="-215900" algn="l" rtl="0">
              <a:spcBef>
                <a:spcPts val="320"/>
              </a:spcBef>
              <a:spcAft>
                <a:spcPts val="0"/>
              </a:spcAft>
              <a:buClr>
                <a:schemeClr val="dk1"/>
              </a:buClr>
              <a:buSzPts val="1600"/>
              <a:buFont typeface="Times New Roman"/>
              <a:buChar char="•"/>
            </a:pPr>
            <a:r>
              <a:rPr lang="en" sz="1600"/>
              <a:t>Otherwise, originator interprets lack of BA as delayed BA</a:t>
            </a:r>
            <a:endParaRPr/>
          </a:p>
          <a:p>
            <a:pPr marL="0" lvl="0" indent="0" algn="l" rtl="0">
              <a:spcBef>
                <a:spcPts val="360"/>
              </a:spcBef>
              <a:spcAft>
                <a:spcPts val="0"/>
              </a:spcAft>
              <a:buNone/>
            </a:pPr>
            <a:endParaRPr sz="1500"/>
          </a:p>
        </p:txBody>
      </p:sp>
      <p:sp>
        <p:nvSpPr>
          <p:cNvPr id="259" name="Google Shape;259;p38"/>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61" name="Google Shape;261;p3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14</a:t>
            </a:fld>
            <a:endParaRPr/>
          </a:p>
        </p:txBody>
      </p:sp>
      <p:sp>
        <p:nvSpPr>
          <p:cNvPr id="262" name="Google Shape;262;p38"/>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600"/>
              <a:t>Solutions for Recipient Capability Restriction: Originator Rules (1)</a:t>
            </a:r>
            <a:endParaRPr sz="26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9"/>
          <p:cNvSpPr txBox="1">
            <a:spLocks noGrp="1"/>
          </p:cNvSpPr>
          <p:nvPr>
            <p:ph type="body" idx="1"/>
          </p:nvPr>
        </p:nvSpPr>
        <p:spPr>
          <a:xfrm>
            <a:off x="535775" y="1339450"/>
            <a:ext cx="7920900" cy="3467100"/>
          </a:xfrm>
          <a:prstGeom prst="rect">
            <a:avLst/>
          </a:prstGeom>
          <a:noFill/>
          <a:ln>
            <a:noFill/>
          </a:ln>
        </p:spPr>
        <p:txBody>
          <a:bodyPr spcFirstLastPara="1" wrap="square" lIns="92075" tIns="46025" rIns="92075" bIns="46025" anchor="t" anchorCtr="0">
            <a:noAutofit/>
          </a:bodyPr>
          <a:lstStyle/>
          <a:p>
            <a:pPr marL="342900" lvl="0" indent="-336550" algn="l" rtl="0">
              <a:spcBef>
                <a:spcPts val="360"/>
              </a:spcBef>
              <a:spcAft>
                <a:spcPts val="0"/>
              </a:spcAft>
              <a:buSzPts val="1700"/>
              <a:buChar char="•"/>
            </a:pPr>
            <a:r>
              <a:rPr lang="en" sz="1700"/>
              <a:t>In the case of delayed BA determination</a:t>
            </a:r>
            <a:endParaRPr sz="2300"/>
          </a:p>
          <a:p>
            <a:pPr marL="742950" lvl="1" indent="-285750" algn="l" rtl="0">
              <a:spcBef>
                <a:spcPts val="320"/>
              </a:spcBef>
              <a:spcAft>
                <a:spcPts val="0"/>
              </a:spcAft>
              <a:buClr>
                <a:schemeClr val="dk1"/>
              </a:buClr>
              <a:buSzPts val="1600"/>
              <a:buFont typeface="Times New Roman"/>
              <a:buChar char="–"/>
            </a:pPr>
            <a:r>
              <a:rPr lang="en" sz="1600"/>
              <a:t>When it interprets lack of BA as delayed BA</a:t>
            </a:r>
            <a:endParaRPr sz="1600"/>
          </a:p>
          <a:p>
            <a:pPr marL="1085850" lvl="2" indent="-215900" algn="l" rtl="0">
              <a:spcBef>
                <a:spcPts val="280"/>
              </a:spcBef>
              <a:spcAft>
                <a:spcPts val="0"/>
              </a:spcAft>
              <a:buClr>
                <a:schemeClr val="dk1"/>
              </a:buClr>
              <a:buSzPts val="1600"/>
              <a:buFont typeface="Times New Roman"/>
              <a:buChar char="•"/>
            </a:pPr>
            <a:r>
              <a:rPr lang="en" sz="1600"/>
              <a:t>Optionally continue with TXOP (i.e. after PIFS)</a:t>
            </a:r>
            <a:endParaRPr sz="1600"/>
          </a:p>
          <a:p>
            <a:pPr marL="1085850" lvl="2" indent="-215900" algn="l" rtl="0">
              <a:spcBef>
                <a:spcPts val="280"/>
              </a:spcBef>
              <a:spcAft>
                <a:spcPts val="0"/>
              </a:spcAft>
              <a:buClr>
                <a:schemeClr val="dk1"/>
              </a:buClr>
              <a:buSzPts val="1600"/>
              <a:buFont typeface="Times New Roman"/>
              <a:buChar char="•"/>
            </a:pPr>
            <a:r>
              <a:rPr lang="en" sz="1600"/>
              <a:t>Next PPDU to same recipient or other recipient(s)</a:t>
            </a:r>
            <a:endParaRPr sz="1600"/>
          </a:p>
          <a:p>
            <a:pPr marL="742950" lvl="1" indent="-285750" algn="l" rtl="0">
              <a:spcBef>
                <a:spcPts val="320"/>
              </a:spcBef>
              <a:spcAft>
                <a:spcPts val="0"/>
              </a:spcAft>
              <a:buClr>
                <a:schemeClr val="dk1"/>
              </a:buClr>
              <a:buSzPts val="1600"/>
              <a:buFont typeface="Times New Roman"/>
              <a:buChar char="–"/>
            </a:pPr>
            <a:r>
              <a:rPr lang="en" sz="1600"/>
              <a:t>Originator assumes that the missing BA will be either:</a:t>
            </a:r>
            <a:endParaRPr sz="1600"/>
          </a:p>
          <a:p>
            <a:pPr marL="1085850" lvl="2" indent="-241300" algn="l" rtl="0">
              <a:spcBef>
                <a:spcPts val="280"/>
              </a:spcBef>
              <a:spcAft>
                <a:spcPts val="0"/>
              </a:spcAft>
              <a:buClr>
                <a:schemeClr val="dk1"/>
              </a:buClr>
              <a:buSzPts val="1600"/>
              <a:buFont typeface="Times New Roman"/>
              <a:buChar char="•"/>
            </a:pPr>
            <a:r>
              <a:rPr lang="en" sz="1600"/>
              <a:t>Transmitted using contention by the recipient</a:t>
            </a:r>
            <a:endParaRPr sz="1600"/>
          </a:p>
          <a:p>
            <a:pPr marL="1085850" lvl="2" indent="-241300" algn="l" rtl="0">
              <a:spcBef>
                <a:spcPts val="280"/>
              </a:spcBef>
              <a:spcAft>
                <a:spcPts val="0"/>
              </a:spcAft>
              <a:buClr>
                <a:schemeClr val="dk1"/>
              </a:buClr>
              <a:buSzPts val="1600"/>
              <a:buFont typeface="Times New Roman"/>
              <a:buChar char="•"/>
            </a:pPr>
            <a:r>
              <a:rPr lang="en" sz="1600"/>
              <a:t>Triggered after negotiated minimum delay X and before a maximum delay Y. The expiry of maximum delay will lead to the assumption at the originator that the AMPDU is in error</a:t>
            </a:r>
            <a:endParaRPr sz="1600"/>
          </a:p>
          <a:p>
            <a:pPr marL="1085850" lvl="0" indent="0" algn="l" rtl="0">
              <a:spcBef>
                <a:spcPts val="280"/>
              </a:spcBef>
              <a:spcAft>
                <a:spcPts val="0"/>
              </a:spcAft>
              <a:buNone/>
            </a:pPr>
            <a:endParaRPr sz="1600"/>
          </a:p>
        </p:txBody>
      </p:sp>
      <p:sp>
        <p:nvSpPr>
          <p:cNvPr id="268" name="Google Shape;268;p39"/>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70" name="Google Shape;270;p3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15</a:t>
            </a:fld>
            <a:endParaRPr/>
          </a:p>
        </p:txBody>
      </p:sp>
      <p:sp>
        <p:nvSpPr>
          <p:cNvPr id="271" name="Google Shape;271;p3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600"/>
              <a:t>Solutions for Recipient Capability Restriction: Originator Rules (2)</a:t>
            </a:r>
            <a:endParaRPr sz="26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0"/>
          <p:cNvSpPr txBox="1">
            <a:spLocks noGrp="1"/>
          </p:cNvSpPr>
          <p:nvPr>
            <p:ph type="body" idx="1"/>
          </p:nvPr>
        </p:nvSpPr>
        <p:spPr>
          <a:xfrm>
            <a:off x="684213" y="1339454"/>
            <a:ext cx="7772400" cy="3086100"/>
          </a:xfrm>
          <a:prstGeom prst="rect">
            <a:avLst/>
          </a:prstGeom>
          <a:noFill/>
          <a:ln>
            <a:noFill/>
          </a:ln>
        </p:spPr>
        <p:txBody>
          <a:bodyPr spcFirstLastPara="1" wrap="square" lIns="92075" tIns="46025" rIns="92075" bIns="46025" anchor="t" anchorCtr="0">
            <a:noAutofit/>
          </a:bodyPr>
          <a:lstStyle/>
          <a:p>
            <a:pPr marL="342900" lvl="0" indent="-304800" algn="l" rtl="0">
              <a:spcBef>
                <a:spcPts val="0"/>
              </a:spcBef>
              <a:spcAft>
                <a:spcPts val="0"/>
              </a:spcAft>
              <a:buClr>
                <a:schemeClr val="dk1"/>
              </a:buClr>
              <a:buSzPts val="1800"/>
              <a:buFont typeface="Times New Roman"/>
              <a:buChar char="•"/>
            </a:pPr>
            <a:r>
              <a:rPr lang="en" sz="1800"/>
              <a:t>Recipient exercising delayed BA</a:t>
            </a:r>
            <a:endParaRPr sz="1800"/>
          </a:p>
          <a:p>
            <a:pPr marL="742950" lvl="1" indent="-273050" algn="l" rtl="0">
              <a:spcBef>
                <a:spcPts val="400"/>
              </a:spcBef>
              <a:spcAft>
                <a:spcPts val="0"/>
              </a:spcAft>
              <a:buClr>
                <a:schemeClr val="dk1"/>
              </a:buClr>
              <a:buSzPts val="1800"/>
              <a:buFont typeface="Times New Roman"/>
              <a:buChar char="–"/>
            </a:pPr>
            <a:r>
              <a:rPr lang="en" sz="1800"/>
              <a:t>Optionally transmits a BA with an indication of the last processed sequence number, or otherwise indicates that delayed BA is occurring</a:t>
            </a:r>
            <a:endParaRPr sz="1800"/>
          </a:p>
          <a:p>
            <a:pPr marL="1085850" lvl="2" indent="-215900" algn="l" rtl="0">
              <a:spcBef>
                <a:spcPts val="360"/>
              </a:spcBef>
              <a:spcAft>
                <a:spcPts val="0"/>
              </a:spcAft>
              <a:buClr>
                <a:schemeClr val="dk1"/>
              </a:buClr>
              <a:buSzPts val="1600"/>
              <a:buFont typeface="Times New Roman"/>
              <a:buChar char="•"/>
            </a:pPr>
            <a:r>
              <a:rPr lang="en" sz="1600"/>
              <a:t>E.g. by not responding at all within SIFS</a:t>
            </a:r>
            <a:endParaRPr sz="1600"/>
          </a:p>
          <a:p>
            <a:pPr marL="742950" lvl="1" indent="-158750" algn="l" rtl="0">
              <a:spcBef>
                <a:spcPts val="400"/>
              </a:spcBef>
              <a:spcAft>
                <a:spcPts val="0"/>
              </a:spcAft>
              <a:buClr>
                <a:schemeClr val="dk1"/>
              </a:buClr>
              <a:buSzPts val="2000"/>
              <a:buFont typeface="Times New Roman"/>
              <a:buNone/>
            </a:pPr>
            <a:endParaRPr sz="1800"/>
          </a:p>
          <a:p>
            <a:pPr marL="742950" lvl="1" indent="-273050" algn="l" rtl="0">
              <a:spcBef>
                <a:spcPts val="400"/>
              </a:spcBef>
              <a:spcAft>
                <a:spcPts val="0"/>
              </a:spcAft>
              <a:buClr>
                <a:schemeClr val="dk1"/>
              </a:buClr>
              <a:buSzPts val="1800"/>
              <a:buFont typeface="Times New Roman"/>
              <a:buChar char="–"/>
            </a:pPr>
            <a:r>
              <a:rPr lang="en" sz="1800"/>
              <a:t>Eventually transmitted BA should be cumulative in terms of ACK information</a:t>
            </a:r>
            <a:endParaRPr sz="1800"/>
          </a:p>
          <a:p>
            <a:pPr marL="1085850" lvl="2" indent="-215900" algn="l" rtl="0">
              <a:spcBef>
                <a:spcPts val="360"/>
              </a:spcBef>
              <a:spcAft>
                <a:spcPts val="0"/>
              </a:spcAft>
              <a:buClr>
                <a:schemeClr val="dk1"/>
              </a:buClr>
              <a:buSzPts val="1600"/>
              <a:buFont typeface="Times New Roman"/>
              <a:buChar char="•"/>
            </a:pPr>
            <a:r>
              <a:rPr lang="en" sz="1600"/>
              <a:t>E.g. if additional AMPDUs arrive before BA is transmitted</a:t>
            </a:r>
            <a:endParaRPr sz="1600"/>
          </a:p>
        </p:txBody>
      </p:sp>
      <p:sp>
        <p:nvSpPr>
          <p:cNvPr id="277" name="Google Shape;277;p40"/>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79" name="Google Shape;279;p4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sp>
        <p:nvSpPr>
          <p:cNvPr id="280" name="Google Shape;280;p40"/>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600"/>
              <a:t>Solutions for Recipient Capability Restriction: Recipient Rules</a:t>
            </a:r>
            <a:endParaRPr sz="26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41"/>
          <p:cNvSpPr txBox="1">
            <a:spLocks noGrp="1"/>
          </p:cNvSpPr>
          <p:nvPr>
            <p:ph type="body" idx="1"/>
          </p:nvPr>
        </p:nvSpPr>
        <p:spPr>
          <a:xfrm>
            <a:off x="391350" y="1339450"/>
            <a:ext cx="8065200" cy="3086100"/>
          </a:xfrm>
          <a:prstGeom prst="rect">
            <a:avLst/>
          </a:prstGeom>
          <a:noFill/>
          <a:ln>
            <a:noFill/>
          </a:ln>
        </p:spPr>
        <p:txBody>
          <a:bodyPr spcFirstLastPara="1" wrap="square" lIns="92075" tIns="46025" rIns="92075" bIns="46025" anchor="t" anchorCtr="0">
            <a:noAutofit/>
          </a:bodyPr>
          <a:lstStyle/>
          <a:p>
            <a:pPr marL="342900" lvl="0" indent="-304800" algn="l" rtl="0">
              <a:spcBef>
                <a:spcPts val="0"/>
              </a:spcBef>
              <a:spcAft>
                <a:spcPts val="0"/>
              </a:spcAft>
              <a:buClr>
                <a:schemeClr val="dk1"/>
              </a:buClr>
              <a:buSzPts val="1800"/>
              <a:buFont typeface="Times New Roman"/>
              <a:buChar char="•"/>
            </a:pPr>
            <a:r>
              <a:rPr lang="en" sz="1800"/>
              <a:t>Originator scenario:</a:t>
            </a:r>
            <a:endParaRPr sz="1800"/>
          </a:p>
          <a:p>
            <a:pPr marL="742950" lvl="1" indent="-273050" algn="l" rtl="0">
              <a:spcBef>
                <a:spcPts val="400"/>
              </a:spcBef>
              <a:spcAft>
                <a:spcPts val="0"/>
              </a:spcAft>
              <a:buClr>
                <a:schemeClr val="dk1"/>
              </a:buClr>
              <a:buSzPts val="1800"/>
              <a:buFont typeface="Times New Roman"/>
              <a:buChar char="–"/>
            </a:pPr>
            <a:r>
              <a:rPr lang="en" sz="1800"/>
              <a:t>AMPDU originator does not want BA after SIFS</a:t>
            </a:r>
            <a:endParaRPr sz="1800"/>
          </a:p>
          <a:p>
            <a:pPr marL="1085850" lvl="2" indent="-228600" algn="l" rtl="0">
              <a:spcBef>
                <a:spcPts val="360"/>
              </a:spcBef>
              <a:spcAft>
                <a:spcPts val="0"/>
              </a:spcAft>
              <a:buClr>
                <a:schemeClr val="dk1"/>
              </a:buClr>
              <a:buSzPts val="1800"/>
              <a:buFont typeface="Times New Roman"/>
              <a:buChar char="•"/>
            </a:pPr>
            <a:r>
              <a:rPr lang="en"/>
              <a:t>Regardless of recipient ability to respond after SIFS</a:t>
            </a:r>
            <a:endParaRPr/>
          </a:p>
          <a:p>
            <a:pPr marL="1085850" lvl="2" indent="-228600" algn="l" rtl="0">
              <a:spcBef>
                <a:spcPts val="360"/>
              </a:spcBef>
              <a:spcAft>
                <a:spcPts val="0"/>
              </a:spcAft>
              <a:buClr>
                <a:schemeClr val="dk1"/>
              </a:buClr>
              <a:buSzPts val="1800"/>
              <a:buFont typeface="Times New Roman"/>
              <a:buChar char="•"/>
            </a:pPr>
            <a:r>
              <a:rPr lang="en"/>
              <a:t>E.g. to avoid destructive UL TX from recipient</a:t>
            </a:r>
            <a:endParaRPr/>
          </a:p>
          <a:p>
            <a:pPr marL="1428750" lvl="3" indent="-228600" algn="l" rtl="0">
              <a:spcBef>
                <a:spcPts val="320"/>
              </a:spcBef>
              <a:spcAft>
                <a:spcPts val="0"/>
              </a:spcAft>
              <a:buClr>
                <a:schemeClr val="dk1"/>
              </a:buClr>
              <a:buSzPts val="1600"/>
              <a:buFont typeface="Times New Roman"/>
              <a:buChar char="–"/>
            </a:pPr>
            <a:r>
              <a:rPr lang="en"/>
              <a:t>Destructive to recipient’s ongoing RX on other link, OR</a:t>
            </a:r>
            <a:endParaRPr/>
          </a:p>
          <a:p>
            <a:pPr marL="1428750" lvl="3" indent="-228600" algn="l" rtl="0">
              <a:spcBef>
                <a:spcPts val="320"/>
              </a:spcBef>
              <a:spcAft>
                <a:spcPts val="0"/>
              </a:spcAft>
              <a:buClr>
                <a:schemeClr val="dk1"/>
              </a:buClr>
              <a:buSzPts val="1600"/>
              <a:buFont typeface="Times New Roman"/>
              <a:buChar char="–"/>
            </a:pPr>
            <a:r>
              <a:rPr lang="en"/>
              <a:t>While testing various MCS, NSS combinations</a:t>
            </a:r>
            <a:endParaRPr/>
          </a:p>
          <a:p>
            <a:pPr marL="1085850" lvl="2" indent="-228600" algn="l" rtl="0">
              <a:spcBef>
                <a:spcPts val="360"/>
              </a:spcBef>
              <a:spcAft>
                <a:spcPts val="0"/>
              </a:spcAft>
              <a:buClr>
                <a:schemeClr val="dk1"/>
              </a:buClr>
              <a:buSzPts val="1800"/>
              <a:buFont typeface="Times New Roman"/>
              <a:buChar char="•"/>
            </a:pPr>
            <a:r>
              <a:rPr lang="en"/>
              <a:t>Intends to perform consecutive DL transmissions to multiple recipients and then trigger BA in an MU fashion</a:t>
            </a:r>
            <a:endParaRPr/>
          </a:p>
          <a:p>
            <a:pPr marL="1085850" lvl="2" indent="-228600" algn="l" rtl="0">
              <a:spcBef>
                <a:spcPts val="360"/>
              </a:spcBef>
              <a:spcAft>
                <a:spcPts val="0"/>
              </a:spcAft>
              <a:buClr>
                <a:schemeClr val="dk1"/>
              </a:buClr>
              <a:buSzPts val="1800"/>
              <a:buFont typeface="Times New Roman"/>
              <a:buChar char="•"/>
            </a:pPr>
            <a:r>
              <a:rPr lang="en"/>
              <a:t>Slow link-to-link communication regarding PPDU alignment information requiring short PPDU TX while awaiting alignment information</a:t>
            </a:r>
            <a:endParaRPr/>
          </a:p>
        </p:txBody>
      </p:sp>
      <p:sp>
        <p:nvSpPr>
          <p:cNvPr id="286" name="Google Shape;286;p41"/>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88" name="Google Shape;288;p4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289" name="Google Shape;289;p4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Scenario for Originator Flexibility</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2"/>
          <p:cNvSpPr txBox="1">
            <a:spLocks noGrp="1"/>
          </p:cNvSpPr>
          <p:nvPr>
            <p:ph type="body" idx="1"/>
          </p:nvPr>
        </p:nvSpPr>
        <p:spPr>
          <a:xfrm>
            <a:off x="684225" y="1263249"/>
            <a:ext cx="7772400" cy="35934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Originator solution:</a:t>
            </a:r>
            <a:endParaRPr sz="2200"/>
          </a:p>
          <a:p>
            <a:pPr marL="742950" lvl="1" indent="-273050" algn="l" rtl="0">
              <a:spcBef>
                <a:spcPts val="400"/>
              </a:spcBef>
              <a:spcAft>
                <a:spcPts val="0"/>
              </a:spcAft>
              <a:buClr>
                <a:schemeClr val="dk1"/>
              </a:buClr>
              <a:buSzPts val="1800"/>
              <a:buFont typeface="Times New Roman"/>
              <a:buChar char="–"/>
            </a:pPr>
            <a:r>
              <a:rPr lang="en" sz="1800"/>
              <a:t>The originator indicates a provision/desire for delayed BA</a:t>
            </a:r>
            <a:endParaRPr sz="1800"/>
          </a:p>
          <a:p>
            <a:pPr marL="1085850" lvl="2" indent="-215900" algn="l" rtl="0">
              <a:spcBef>
                <a:spcPts val="360"/>
              </a:spcBef>
              <a:spcAft>
                <a:spcPts val="0"/>
              </a:spcAft>
              <a:buClr>
                <a:schemeClr val="dk1"/>
              </a:buClr>
              <a:buSzPts val="1600"/>
              <a:buFont typeface="Times New Roman"/>
              <a:buChar char="•"/>
            </a:pPr>
            <a:r>
              <a:rPr lang="en" sz="1600"/>
              <a:t>E.g. indication in PHY header or MAC header</a:t>
            </a:r>
            <a:endParaRPr sz="1600"/>
          </a:p>
          <a:p>
            <a:pPr marL="1428750" lvl="3" indent="-215900" algn="l" rtl="0">
              <a:spcBef>
                <a:spcPts val="320"/>
              </a:spcBef>
              <a:spcAft>
                <a:spcPts val="0"/>
              </a:spcAft>
              <a:buClr>
                <a:schemeClr val="dk1"/>
              </a:buClr>
              <a:buSzPts val="1400"/>
              <a:buFont typeface="Times New Roman"/>
              <a:buChar char="–"/>
            </a:pPr>
            <a:r>
              <a:rPr lang="en" sz="1400"/>
              <a:t>Only to a recipient that indicates capability</a:t>
            </a:r>
            <a:endParaRPr sz="1400"/>
          </a:p>
          <a:p>
            <a:pPr marL="1428750" lvl="3" indent="-215900" algn="l" rtl="0">
              <a:spcBef>
                <a:spcPts val="320"/>
              </a:spcBef>
              <a:spcAft>
                <a:spcPts val="0"/>
              </a:spcAft>
              <a:buClr>
                <a:schemeClr val="dk1"/>
              </a:buClr>
              <a:buSzPts val="1400"/>
              <a:buFont typeface="Times New Roman"/>
              <a:buChar char="–"/>
            </a:pPr>
            <a:r>
              <a:rPr lang="en" sz="1400"/>
              <a:t>E.g. Ack Policy = Block Ack (within the HT-immediate context)</a:t>
            </a:r>
            <a:endParaRPr sz="1400"/>
          </a:p>
          <a:p>
            <a:pPr marL="1085850" lvl="2" indent="-215900" algn="l" rtl="0">
              <a:spcBef>
                <a:spcPts val="360"/>
              </a:spcBef>
              <a:spcAft>
                <a:spcPts val="0"/>
              </a:spcAft>
              <a:buClr>
                <a:schemeClr val="dk1"/>
              </a:buClr>
              <a:buSzPts val="1600"/>
              <a:buFont typeface="Times New Roman"/>
              <a:buChar char="•"/>
            </a:pPr>
            <a:r>
              <a:rPr lang="en" sz="1600"/>
              <a:t>After signaling, the originator is free to transmit again after SIFS or even without any gap</a:t>
            </a:r>
            <a:endParaRPr sz="1600"/>
          </a:p>
          <a:p>
            <a:pPr marL="742950" lvl="1" indent="-273050" algn="l" rtl="0">
              <a:spcBef>
                <a:spcPts val="400"/>
              </a:spcBef>
              <a:spcAft>
                <a:spcPts val="0"/>
              </a:spcAft>
              <a:buClr>
                <a:schemeClr val="dk1"/>
              </a:buClr>
              <a:buSzPts val="1800"/>
              <a:buFont typeface="Times New Roman"/>
              <a:buChar char="–"/>
            </a:pPr>
            <a:r>
              <a:rPr lang="en" sz="1800"/>
              <a:t>The originator will elicit a BA later</a:t>
            </a:r>
            <a:endParaRPr sz="1800"/>
          </a:p>
          <a:p>
            <a:pPr marL="1085850" lvl="2" indent="-215900" algn="l" rtl="0">
              <a:spcBef>
                <a:spcPts val="360"/>
              </a:spcBef>
              <a:spcAft>
                <a:spcPts val="0"/>
              </a:spcAft>
              <a:buClr>
                <a:schemeClr val="dk1"/>
              </a:buClr>
              <a:buSzPts val="1600"/>
              <a:buFont typeface="Times New Roman"/>
              <a:buChar char="•"/>
            </a:pPr>
            <a:r>
              <a:rPr lang="en" sz="1600"/>
              <a:t>E.g. using Implicit BAR, explicit BAR</a:t>
            </a:r>
            <a:endParaRPr sz="1400"/>
          </a:p>
          <a:p>
            <a:pPr marL="742950" lvl="1" indent="-273050" algn="l" rtl="0">
              <a:spcBef>
                <a:spcPts val="400"/>
              </a:spcBef>
              <a:spcAft>
                <a:spcPts val="0"/>
              </a:spcAft>
              <a:buClr>
                <a:schemeClr val="dk1"/>
              </a:buClr>
              <a:buSzPts val="1800"/>
              <a:buFont typeface="Times New Roman"/>
              <a:buChar char="–"/>
            </a:pPr>
            <a:r>
              <a:rPr lang="en" sz="1800"/>
              <a:t>Optionally allow the recipient to initiate BA transmission</a:t>
            </a:r>
            <a:endParaRPr sz="1800"/>
          </a:p>
          <a:p>
            <a:pPr marL="1085850" lvl="2" indent="-215900" algn="l" rtl="0">
              <a:spcBef>
                <a:spcPts val="360"/>
              </a:spcBef>
              <a:spcAft>
                <a:spcPts val="0"/>
              </a:spcAft>
              <a:buClr>
                <a:schemeClr val="dk1"/>
              </a:buClr>
              <a:buSzPts val="1600"/>
              <a:buFont typeface="Times New Roman"/>
              <a:buChar char="•"/>
            </a:pPr>
            <a:r>
              <a:rPr lang="en" sz="1600"/>
              <a:t>E.g. within its own TXOP</a:t>
            </a:r>
            <a:endParaRPr sz="1600"/>
          </a:p>
        </p:txBody>
      </p:sp>
      <p:sp>
        <p:nvSpPr>
          <p:cNvPr id="295" name="Google Shape;295;p4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97" name="Google Shape;297;p4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298" name="Google Shape;298;p4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Solution for Originator Flexibility</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3"/>
          <p:cNvSpPr txBox="1">
            <a:spLocks noGrp="1"/>
          </p:cNvSpPr>
          <p:nvPr>
            <p:ph type="body" idx="1"/>
          </p:nvPr>
        </p:nvSpPr>
        <p:spPr>
          <a:xfrm>
            <a:off x="684225" y="1263250"/>
            <a:ext cx="7772400" cy="3419100"/>
          </a:xfrm>
          <a:prstGeom prst="rect">
            <a:avLst/>
          </a:prstGeom>
          <a:noFill/>
          <a:ln>
            <a:noFill/>
          </a:ln>
        </p:spPr>
        <p:txBody>
          <a:bodyPr spcFirstLastPara="1" wrap="square" lIns="92075" tIns="46025" rIns="92075" bIns="46025" anchor="t" anchorCtr="0">
            <a:noAutofit/>
          </a:bodyPr>
          <a:lstStyle/>
          <a:p>
            <a:pPr marL="342900" lvl="0" indent="-336550" algn="l" rtl="0">
              <a:spcBef>
                <a:spcPts val="0"/>
              </a:spcBef>
              <a:spcAft>
                <a:spcPts val="0"/>
              </a:spcAft>
              <a:buClr>
                <a:schemeClr val="dk1"/>
              </a:buClr>
              <a:buSzPts val="2300"/>
              <a:buFont typeface="Times New Roman"/>
              <a:buChar char="•"/>
            </a:pPr>
            <a:r>
              <a:rPr lang="en" sz="2300"/>
              <a:t>Originator decides to indicate delayed BA response</a:t>
            </a:r>
            <a:endParaRPr sz="2300"/>
          </a:p>
          <a:p>
            <a:pPr marL="742950" lvl="1" indent="-279400" algn="l" rtl="0">
              <a:spcBef>
                <a:spcPts val="400"/>
              </a:spcBef>
              <a:spcAft>
                <a:spcPts val="0"/>
              </a:spcAft>
              <a:buClr>
                <a:schemeClr val="dk1"/>
              </a:buClr>
              <a:buSzPts val="1900"/>
              <a:buFont typeface="Times New Roman"/>
              <a:buChar char="–"/>
            </a:pPr>
            <a:r>
              <a:rPr lang="en" sz="1900"/>
              <a:t>Based on originator local information</a:t>
            </a:r>
            <a:endParaRPr sz="1900"/>
          </a:p>
          <a:p>
            <a:pPr marL="1085850" lvl="2" indent="-222250" algn="l" rtl="0">
              <a:spcBef>
                <a:spcPts val="360"/>
              </a:spcBef>
              <a:spcAft>
                <a:spcPts val="0"/>
              </a:spcAft>
              <a:buClr>
                <a:schemeClr val="dk1"/>
              </a:buClr>
              <a:buSzPts val="1700"/>
              <a:buFont typeface="Times New Roman"/>
              <a:buChar char="•"/>
            </a:pPr>
            <a:r>
              <a:rPr lang="en" sz="1700"/>
              <a:t>Originator wants to send SIFS or back-to-back sequence of AMPDUs</a:t>
            </a:r>
            <a:endParaRPr sz="1700"/>
          </a:p>
          <a:p>
            <a:pPr marL="1428750" lvl="3" indent="-222250" algn="l" rtl="0">
              <a:spcBef>
                <a:spcPts val="320"/>
              </a:spcBef>
              <a:spcAft>
                <a:spcPts val="0"/>
              </a:spcAft>
              <a:buClr>
                <a:schemeClr val="dk1"/>
              </a:buClr>
              <a:buSzPts val="1500"/>
              <a:buFont typeface="Times New Roman"/>
              <a:buChar char="–"/>
            </a:pPr>
            <a:r>
              <a:rPr lang="en" sz="1500"/>
              <a:t>E.g. MCS exploration, medium synchronization through AMPDU-BA-AMPDU-BA sequence, latency interruption sequence</a:t>
            </a:r>
            <a:endParaRPr sz="1500"/>
          </a:p>
          <a:p>
            <a:pPr marL="1085850" lvl="2" indent="-222250" algn="l" rtl="0">
              <a:spcBef>
                <a:spcPts val="360"/>
              </a:spcBef>
              <a:spcAft>
                <a:spcPts val="0"/>
              </a:spcAft>
              <a:buClr>
                <a:schemeClr val="dk1"/>
              </a:buClr>
              <a:buSzPts val="1700"/>
              <a:buFont typeface="Times New Roman"/>
              <a:buChar char="•"/>
            </a:pPr>
            <a:r>
              <a:rPr lang="en" sz="1700"/>
              <a:t>Known recipient limitations vs AMPDU contents</a:t>
            </a:r>
            <a:endParaRPr sz="1700"/>
          </a:p>
          <a:p>
            <a:pPr marL="1428750" lvl="3" indent="-222250" algn="l" rtl="0">
              <a:spcBef>
                <a:spcPts val="320"/>
              </a:spcBef>
              <a:spcAft>
                <a:spcPts val="0"/>
              </a:spcAft>
              <a:buClr>
                <a:schemeClr val="dk1"/>
              </a:buClr>
              <a:buSzPts val="1500"/>
              <a:buFont typeface="Times New Roman"/>
              <a:buChar char="–"/>
            </a:pPr>
            <a:r>
              <a:rPr lang="en" sz="1500"/>
              <a:t>E.g. AMPDU exceeds recipient maximum byte count</a:t>
            </a:r>
            <a:endParaRPr sz="1500"/>
          </a:p>
          <a:p>
            <a:pPr marL="342900" lvl="0" indent="-336550" algn="l" rtl="0">
              <a:spcBef>
                <a:spcPts val="480"/>
              </a:spcBef>
              <a:spcAft>
                <a:spcPts val="0"/>
              </a:spcAft>
              <a:buClr>
                <a:schemeClr val="dk1"/>
              </a:buClr>
              <a:buSzPts val="2300"/>
              <a:buFont typeface="Times New Roman"/>
              <a:buChar char="•"/>
            </a:pPr>
            <a:r>
              <a:rPr lang="en" sz="2300"/>
              <a:t>Implicit delayed BA response</a:t>
            </a:r>
            <a:endParaRPr sz="2300"/>
          </a:p>
          <a:p>
            <a:pPr marL="742950" lvl="1" indent="-279400" algn="l" rtl="0">
              <a:spcBef>
                <a:spcPts val="400"/>
              </a:spcBef>
              <a:spcAft>
                <a:spcPts val="0"/>
              </a:spcAft>
              <a:buClr>
                <a:schemeClr val="dk1"/>
              </a:buClr>
              <a:buSzPts val="1900"/>
              <a:buFont typeface="Times New Roman"/>
              <a:buChar char="–"/>
            </a:pPr>
            <a:r>
              <a:rPr lang="en" sz="1900"/>
              <a:t>i.e. case when BA is absent SIFS after AMPDU</a:t>
            </a:r>
            <a:endParaRPr sz="1900"/>
          </a:p>
          <a:p>
            <a:pPr marL="1085850" lvl="2" indent="-222250" algn="l" rtl="0">
              <a:spcBef>
                <a:spcPts val="360"/>
              </a:spcBef>
              <a:spcAft>
                <a:spcPts val="0"/>
              </a:spcAft>
              <a:buClr>
                <a:schemeClr val="dk1"/>
              </a:buClr>
              <a:buSzPts val="1700"/>
              <a:buFont typeface="Times New Roman"/>
              <a:buChar char="•"/>
            </a:pPr>
            <a:r>
              <a:rPr lang="en" sz="1700"/>
              <a:t>Originator assumes unsent BA when preceding RTS-CTS exchange was successful</a:t>
            </a:r>
            <a:endParaRPr sz="1700"/>
          </a:p>
        </p:txBody>
      </p:sp>
      <p:sp>
        <p:nvSpPr>
          <p:cNvPr id="304" name="Google Shape;304;p43"/>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06" name="Google Shape;306;p4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19</a:t>
            </a:fld>
            <a:endParaRPr/>
          </a:p>
        </p:txBody>
      </p:sp>
      <p:sp>
        <p:nvSpPr>
          <p:cNvPr id="307" name="Google Shape;307;p4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Originator Actions</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This contribution discusses possible enhancements to the existing AMPDU-BA mechanism to achieve improvements in efficiency especially related to multi-link, latency reduction, in-device-coexistence etc.</a:t>
            </a:r>
            <a:endParaRPr/>
          </a:p>
          <a:p>
            <a:pPr marL="742950" lvl="1" indent="-158750" algn="l" rtl="0">
              <a:spcBef>
                <a:spcPts val="400"/>
              </a:spcBef>
              <a:spcAft>
                <a:spcPts val="0"/>
              </a:spcAft>
              <a:buClr>
                <a:schemeClr val="dk1"/>
              </a:buClr>
              <a:buSzPts val="2000"/>
              <a:buFont typeface="Times New Roman"/>
              <a:buNone/>
            </a:pPr>
            <a:endParaRPr/>
          </a:p>
        </p:txBody>
      </p:sp>
      <p:sp>
        <p:nvSpPr>
          <p:cNvPr id="149" name="Google Shape;149;p2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51" name="Google Shape;151;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52" name="Google Shape;152;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4"/>
          <p:cNvSpPr txBox="1">
            <a:spLocks noGrp="1"/>
          </p:cNvSpPr>
          <p:nvPr>
            <p:ph type="body" idx="1"/>
          </p:nvPr>
        </p:nvSpPr>
        <p:spPr>
          <a:xfrm>
            <a:off x="684225" y="1491850"/>
            <a:ext cx="7772400" cy="3207600"/>
          </a:xfrm>
          <a:prstGeom prst="rect">
            <a:avLst/>
          </a:prstGeom>
          <a:noFill/>
          <a:ln>
            <a:noFill/>
          </a:ln>
        </p:spPr>
        <p:txBody>
          <a:bodyPr spcFirstLastPara="1" wrap="square" lIns="92075" tIns="46025" rIns="92075" bIns="46025" anchor="t" anchorCtr="0">
            <a:noAutofit/>
          </a:bodyPr>
          <a:lstStyle/>
          <a:p>
            <a:pPr marL="342900" lvl="0" indent="-336550" algn="l" rtl="0">
              <a:spcBef>
                <a:spcPts val="0"/>
              </a:spcBef>
              <a:spcAft>
                <a:spcPts val="0"/>
              </a:spcAft>
              <a:buClr>
                <a:schemeClr val="dk1"/>
              </a:buClr>
              <a:buSzPts val="2300"/>
              <a:buFont typeface="Times New Roman"/>
              <a:buChar char="•"/>
            </a:pPr>
            <a:r>
              <a:rPr lang="en" sz="2300"/>
              <a:t>Do you support the inclusion of the following in the SFD:</a:t>
            </a:r>
            <a:endParaRPr sz="2300"/>
          </a:p>
          <a:p>
            <a:pPr marL="742950" lvl="1" indent="-279400" algn="l" rtl="0">
              <a:spcBef>
                <a:spcPts val="400"/>
              </a:spcBef>
              <a:spcAft>
                <a:spcPts val="0"/>
              </a:spcAft>
              <a:buClr>
                <a:schemeClr val="dk1"/>
              </a:buClr>
              <a:buSzPts val="1900"/>
              <a:buFont typeface="Times New Roman"/>
              <a:buChar char="–"/>
            </a:pPr>
            <a:r>
              <a:rPr lang="en" sz="1900"/>
              <a:t>Recipient indication of constraints</a:t>
            </a:r>
            <a:endParaRPr sz="1900"/>
          </a:p>
          <a:p>
            <a:pPr marL="1085850" lvl="2" indent="-222250" algn="l" rtl="0">
              <a:spcBef>
                <a:spcPts val="360"/>
              </a:spcBef>
              <a:spcAft>
                <a:spcPts val="0"/>
              </a:spcAft>
              <a:buClr>
                <a:schemeClr val="dk1"/>
              </a:buClr>
              <a:buSzPts val="1700"/>
              <a:buFont typeface="Times New Roman"/>
              <a:buChar char="•"/>
            </a:pPr>
            <a:r>
              <a:rPr lang="en" sz="1700"/>
              <a:t>Maximum MPDU count, maximum byte count of AMPDU to meet SIFS response time for BA transmission</a:t>
            </a:r>
            <a:endParaRPr sz="1700"/>
          </a:p>
          <a:p>
            <a:pPr marL="1085850" lvl="2" indent="-222250" algn="l" rtl="0">
              <a:spcBef>
                <a:spcPts val="360"/>
              </a:spcBef>
              <a:spcAft>
                <a:spcPts val="0"/>
              </a:spcAft>
              <a:buClr>
                <a:schemeClr val="dk1"/>
              </a:buClr>
              <a:buSzPts val="1700"/>
              <a:buFont typeface="Times New Roman"/>
              <a:buChar char="•"/>
            </a:pPr>
            <a:r>
              <a:rPr lang="en" sz="1700"/>
              <a:t>Minimum delay, maximum delay for BA transmission</a:t>
            </a:r>
            <a:endParaRPr sz="1700"/>
          </a:p>
          <a:p>
            <a:pPr marL="1085850" lvl="2" indent="-222250" algn="l" rtl="0">
              <a:spcBef>
                <a:spcPts val="360"/>
              </a:spcBef>
              <a:spcAft>
                <a:spcPts val="0"/>
              </a:spcAft>
              <a:buClr>
                <a:schemeClr val="dk1"/>
              </a:buClr>
              <a:buSzPts val="1700"/>
              <a:buFont typeface="Times New Roman"/>
              <a:buChar char="•"/>
            </a:pPr>
            <a:r>
              <a:rPr lang="en" sz="1700"/>
              <a:t>That in-device coexistence issue might occur</a:t>
            </a:r>
            <a:endParaRPr sz="1700"/>
          </a:p>
          <a:p>
            <a:pPr marL="742950" lvl="1" indent="-279400" algn="l" rtl="0">
              <a:spcBef>
                <a:spcPts val="400"/>
              </a:spcBef>
              <a:spcAft>
                <a:spcPts val="0"/>
              </a:spcAft>
              <a:buClr>
                <a:schemeClr val="dk1"/>
              </a:buClr>
              <a:buSzPts val="1900"/>
              <a:buFont typeface="Times New Roman"/>
              <a:buChar char="–"/>
            </a:pPr>
            <a:r>
              <a:rPr lang="en" sz="1900"/>
              <a:t>Originator indication within a PPDU that a BA transmission SIFS after the PPDU is not permitted</a:t>
            </a:r>
            <a:endParaRPr sz="1900"/>
          </a:p>
          <a:p>
            <a:pPr marL="742950" lvl="1" indent="-158750" algn="l" rtl="0">
              <a:spcBef>
                <a:spcPts val="400"/>
              </a:spcBef>
              <a:spcAft>
                <a:spcPts val="0"/>
              </a:spcAft>
              <a:buClr>
                <a:schemeClr val="dk1"/>
              </a:buClr>
              <a:buSzPts val="2000"/>
              <a:buFont typeface="Times New Roman"/>
              <a:buNone/>
            </a:pPr>
            <a:endParaRPr sz="1900"/>
          </a:p>
          <a:p>
            <a:pPr marL="742950" lvl="1" indent="-279400" algn="l" rtl="0">
              <a:spcBef>
                <a:spcPts val="400"/>
              </a:spcBef>
              <a:spcAft>
                <a:spcPts val="0"/>
              </a:spcAft>
              <a:buClr>
                <a:schemeClr val="dk1"/>
              </a:buClr>
              <a:buSzPts val="1900"/>
              <a:buFont typeface="Times New Roman"/>
              <a:buChar char="–"/>
            </a:pPr>
            <a:r>
              <a:rPr lang="en" sz="1900"/>
              <a:t>Y/N/A</a:t>
            </a:r>
            <a:endParaRPr sz="1900"/>
          </a:p>
        </p:txBody>
      </p:sp>
      <p:sp>
        <p:nvSpPr>
          <p:cNvPr id="313" name="Google Shape;313;p44"/>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15" name="Google Shape;315;p4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20</a:t>
            </a:fld>
            <a:endParaRPr/>
          </a:p>
        </p:txBody>
      </p:sp>
      <p:sp>
        <p:nvSpPr>
          <p:cNvPr id="316" name="Google Shape;316;p4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45"/>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Do you support the inclusion of the following in the SFD:</a:t>
            </a:r>
            <a:endParaRPr/>
          </a:p>
          <a:p>
            <a:pPr marL="742950" lvl="1" indent="-285750" algn="l" rtl="0">
              <a:spcBef>
                <a:spcPts val="400"/>
              </a:spcBef>
              <a:spcAft>
                <a:spcPts val="0"/>
              </a:spcAft>
              <a:buClr>
                <a:schemeClr val="dk1"/>
              </a:buClr>
              <a:buSzPts val="2000"/>
              <a:buFont typeface="Times New Roman"/>
              <a:buChar char="–"/>
            </a:pPr>
            <a:r>
              <a:rPr lang="en"/>
              <a:t>Transmission by the originator of PPDUs without any intervening gaps or with SIFS gap where each PPDU is allowed to have different MCS/NSS/duration</a:t>
            </a:r>
            <a:endParaRPr/>
          </a:p>
          <a:p>
            <a:pPr marL="742950" lvl="1" indent="-158750" algn="l" rtl="0">
              <a:spcBef>
                <a:spcPts val="400"/>
              </a:spcBef>
              <a:spcAft>
                <a:spcPts val="0"/>
              </a:spcAft>
              <a:buClr>
                <a:schemeClr val="dk1"/>
              </a:buClr>
              <a:buSzPts val="20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322" name="Google Shape;322;p45"/>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24" name="Google Shape;324;p4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21</a:t>
            </a:fld>
            <a:endParaRPr/>
          </a:p>
        </p:txBody>
      </p:sp>
      <p:sp>
        <p:nvSpPr>
          <p:cNvPr id="325" name="Google Shape;325;p4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2</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4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[1] Draft P802.11REVmd_D3.4</a:t>
            </a:r>
            <a:endParaRPr/>
          </a:p>
          <a:p>
            <a:pPr marL="342900" lvl="0" indent="-342900" algn="l" rtl="0">
              <a:spcBef>
                <a:spcPts val="480"/>
              </a:spcBef>
              <a:spcAft>
                <a:spcPts val="0"/>
              </a:spcAft>
              <a:buClr>
                <a:schemeClr val="dk1"/>
              </a:buClr>
              <a:buSzPts val="2400"/>
              <a:buFont typeface="Times New Roman"/>
              <a:buChar char="•"/>
            </a:pPr>
            <a:r>
              <a:rPr lang="en"/>
              <a:t>[2] Draft P802.11ax_D6.1</a:t>
            </a:r>
            <a:endParaRPr/>
          </a:p>
          <a:p>
            <a:pPr marL="342900" lvl="0" indent="-190500" algn="l" rtl="0">
              <a:spcBef>
                <a:spcPts val="480"/>
              </a:spcBef>
              <a:spcAft>
                <a:spcPts val="0"/>
              </a:spcAft>
              <a:buClr>
                <a:schemeClr val="dk1"/>
              </a:buClr>
              <a:buSzPts val="2400"/>
              <a:buFont typeface="Times New Roman"/>
              <a:buNone/>
            </a:pPr>
            <a:endParaRPr/>
          </a:p>
        </p:txBody>
      </p:sp>
      <p:sp>
        <p:nvSpPr>
          <p:cNvPr id="331" name="Google Shape;331;p46"/>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333" name="Google Shape;333;p4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22</a:t>
            </a:fld>
            <a:endParaRPr/>
          </a:p>
        </p:txBody>
      </p:sp>
      <p:sp>
        <p:nvSpPr>
          <p:cNvPr id="334" name="Google Shape;334;p4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Reference</a:t>
            </a:r>
            <a:endParaRPr/>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body" idx="1"/>
          </p:nvPr>
        </p:nvSpPr>
        <p:spPr>
          <a:xfrm>
            <a:off x="521000" y="952500"/>
            <a:ext cx="8252400" cy="37857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r>
              <a:rPr lang="en" sz="1800"/>
              <a:t>An AMPDU recipient is required to respond with BA at SIFS after the eliciting AMPDU’s PPDU</a:t>
            </a:r>
            <a:endParaRPr sz="18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transmitting the BA at SIFS due to:</a:t>
            </a:r>
            <a:endParaRPr sz="1600"/>
          </a:p>
          <a:p>
            <a:pPr marL="742950" lvl="1" indent="-273050" algn="l" rtl="0">
              <a:spcBef>
                <a:spcPts val="360"/>
              </a:spcBef>
              <a:spcAft>
                <a:spcPts val="0"/>
              </a:spcAft>
              <a:buClr>
                <a:schemeClr val="dk1"/>
              </a:buClr>
              <a:buSzPts val="1600"/>
              <a:buFont typeface="Times New Roman"/>
              <a:buChar char="–"/>
            </a:pPr>
            <a:r>
              <a:rPr lang="en" sz="1600"/>
              <a:t>RX-TX switching delay</a:t>
            </a:r>
            <a:endParaRPr sz="1600"/>
          </a:p>
          <a:p>
            <a:pPr marL="742950" lvl="1" indent="-273050" algn="l" rtl="0">
              <a:spcBef>
                <a:spcPts val="360"/>
              </a:spcBef>
              <a:spcAft>
                <a:spcPts val="0"/>
              </a:spcAft>
              <a:buClr>
                <a:schemeClr val="dk1"/>
              </a:buClr>
              <a:buSzPts val="1600"/>
              <a:buFont typeface="Times New Roman"/>
              <a:buChar char="–"/>
            </a:pPr>
            <a:r>
              <a:rPr lang="en" sz="1600"/>
              <a:t>In device coexistence constraints: The recipient may have an upcoming burst of activity on another in-device technology like Bluetooth/LTE/NR which would prevent it from transmitting BA due to in-device leakage</a:t>
            </a:r>
            <a:endParaRPr sz="1600"/>
          </a:p>
          <a:p>
            <a:pPr marL="342900" lvl="0" indent="-330200" algn="l" rtl="0">
              <a:spcBef>
                <a:spcPts val="400"/>
              </a:spcBef>
              <a:spcAft>
                <a:spcPts val="0"/>
              </a:spcAft>
              <a:buClr>
                <a:schemeClr val="dk1"/>
              </a:buClr>
              <a:buSzPts val="1600"/>
              <a:buFont typeface="Times New Roman"/>
              <a:buChar char="•"/>
            </a:pPr>
            <a:r>
              <a:rPr lang="en" sz="1600"/>
              <a:t>A recipient might sometimes be incapable of receiving later MPDUs within an AMPDU due to:</a:t>
            </a:r>
            <a:endParaRPr sz="1600"/>
          </a:p>
          <a:p>
            <a:pPr marL="742950" lvl="1" indent="-273050" algn="l" rtl="0">
              <a:spcBef>
                <a:spcPts val="360"/>
              </a:spcBef>
              <a:spcAft>
                <a:spcPts val="0"/>
              </a:spcAft>
              <a:buClr>
                <a:schemeClr val="dk1"/>
              </a:buClr>
              <a:buSzPts val="1600"/>
              <a:buFont typeface="Times New Roman"/>
              <a:buChar char="–"/>
            </a:pPr>
            <a:r>
              <a:rPr lang="en" sz="1600"/>
              <a:t>Internal processing limitations (e.g. processing delay beyond SIFS, based on MCS/byte count/MPDU count, etc)</a:t>
            </a:r>
            <a:endParaRPr sz="1600"/>
          </a:p>
          <a:p>
            <a:pPr marL="742950" lvl="1" indent="-273050" algn="l" rtl="0">
              <a:spcBef>
                <a:spcPts val="360"/>
              </a:spcBef>
              <a:spcAft>
                <a:spcPts val="0"/>
              </a:spcAft>
              <a:buClr>
                <a:schemeClr val="dk1"/>
              </a:buClr>
              <a:buSzPts val="1600"/>
              <a:buFont typeface="Times New Roman"/>
              <a:buChar char="–"/>
            </a:pPr>
            <a:r>
              <a:rPr lang="en" sz="1600"/>
              <a:t>In-device coexistence constraints where an upcoming burst of activity on another technology would prevent reception due to in-device leakage</a:t>
            </a:r>
            <a:endParaRPr/>
          </a:p>
        </p:txBody>
      </p:sp>
      <p:sp>
        <p:nvSpPr>
          <p:cNvPr id="158" name="Google Shape;158;p27"/>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60" name="Google Shape;160;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161" name="Google Shape;161;p27"/>
          <p:cNvSpPr txBox="1">
            <a:spLocks noGrp="1"/>
          </p:cNvSpPr>
          <p:nvPr>
            <p:ph type="title"/>
          </p:nvPr>
        </p:nvSpPr>
        <p:spPr>
          <a:xfrm>
            <a:off x="685800" y="361950"/>
            <a:ext cx="7772400" cy="590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at AMPDU Recipient (1)</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body" idx="1"/>
          </p:nvPr>
        </p:nvSpPr>
        <p:spPr>
          <a:xfrm>
            <a:off x="684225" y="1118150"/>
            <a:ext cx="7772400" cy="3620100"/>
          </a:xfrm>
          <a:prstGeom prst="rect">
            <a:avLst/>
          </a:prstGeom>
          <a:noFill/>
          <a:ln>
            <a:noFill/>
          </a:ln>
        </p:spPr>
        <p:txBody>
          <a:bodyPr spcFirstLastPara="1" wrap="square" lIns="92075" tIns="46025" rIns="92075" bIns="46025" anchor="t" anchorCtr="0">
            <a:noAutofit/>
          </a:bodyPr>
          <a:lstStyle/>
          <a:p>
            <a:pPr marL="342900" lvl="0" indent="0" algn="l" rtl="0">
              <a:spcBef>
                <a:spcPts val="0"/>
              </a:spcBef>
              <a:spcAft>
                <a:spcPts val="0"/>
              </a:spcAft>
              <a:buNone/>
            </a:pPr>
            <a:endParaRPr sz="1900">
              <a:highlight>
                <a:srgbClr val="FFFF00"/>
              </a:highlight>
            </a:endParaRPr>
          </a:p>
          <a:p>
            <a:pPr marL="457200" lvl="0" indent="-336550" algn="l" rtl="0">
              <a:spcBef>
                <a:spcPts val="480"/>
              </a:spcBef>
              <a:spcAft>
                <a:spcPts val="0"/>
              </a:spcAft>
              <a:buSzPts val="1700"/>
              <a:buChar char="●"/>
            </a:pPr>
            <a:r>
              <a:rPr lang="en" sz="1700"/>
              <a:t>HT-immediate Block Ack Policy:  Block Ack</a:t>
            </a:r>
            <a:endParaRPr sz="1700"/>
          </a:p>
          <a:p>
            <a:pPr marL="742950" marR="0" lvl="1" indent="-273050" algn="l" rtl="0">
              <a:lnSpc>
                <a:spcPct val="100000"/>
              </a:lnSpc>
              <a:spcBef>
                <a:spcPts val="360"/>
              </a:spcBef>
              <a:spcAft>
                <a:spcPts val="0"/>
              </a:spcAft>
              <a:buSzPts val="1600"/>
              <a:buChar char="–"/>
            </a:pPr>
            <a:r>
              <a:rPr lang="en" sz="1600"/>
              <a:t>This does not allow the originator to obtain assistance from the recipient</a:t>
            </a:r>
            <a:endParaRPr sz="1700" b="0"/>
          </a:p>
          <a:p>
            <a:pPr marL="457200" lvl="0" indent="-336550" algn="l" rtl="0">
              <a:spcBef>
                <a:spcPts val="0"/>
              </a:spcBef>
              <a:spcAft>
                <a:spcPts val="0"/>
              </a:spcAft>
              <a:buSzPts val="1700"/>
              <a:buChar char="●"/>
            </a:pPr>
            <a:r>
              <a:rPr lang="en" sz="1700"/>
              <a:t>Minimum MPDU Start Spacing</a:t>
            </a:r>
            <a:r>
              <a:rPr lang="en" sz="1700" b="0"/>
              <a:t> (parameter to take care of processing constraints)</a:t>
            </a:r>
            <a:endParaRPr sz="1700" b="0"/>
          </a:p>
          <a:p>
            <a:pPr marL="742950" marR="0" lvl="1" indent="-273050" algn="l" rtl="0">
              <a:lnSpc>
                <a:spcPct val="100000"/>
              </a:lnSpc>
              <a:spcBef>
                <a:spcPts val="360"/>
              </a:spcBef>
              <a:spcAft>
                <a:spcPts val="0"/>
              </a:spcAft>
              <a:buSzPts val="1600"/>
              <a:buChar char="–"/>
            </a:pPr>
            <a:r>
              <a:rPr lang="en" sz="1600"/>
              <a:t>It specifies the minimum spacing between any 2 MPDUs in microseconds irrespective of the MCS/bandwidth/MIMO order, etc used. </a:t>
            </a:r>
            <a:endParaRPr sz="1600"/>
          </a:p>
          <a:p>
            <a:pPr marL="742950" marR="0" lvl="1" indent="-273050" algn="l" rtl="0">
              <a:lnSpc>
                <a:spcPct val="100000"/>
              </a:lnSpc>
              <a:spcBef>
                <a:spcPts val="360"/>
              </a:spcBef>
              <a:spcAft>
                <a:spcPts val="0"/>
              </a:spcAft>
              <a:buSzPts val="1600"/>
              <a:buChar char="–"/>
            </a:pPr>
            <a:r>
              <a:rPr lang="en" sz="1600"/>
              <a:t>The spacing needs to be guaranteed even through padding which wastes transmission resources. </a:t>
            </a:r>
            <a:endParaRPr sz="1600"/>
          </a:p>
          <a:p>
            <a:pPr marL="742950" marR="0" lvl="1" indent="-273050" algn="l" rtl="0">
              <a:lnSpc>
                <a:spcPct val="100000"/>
              </a:lnSpc>
              <a:spcBef>
                <a:spcPts val="360"/>
              </a:spcBef>
              <a:spcAft>
                <a:spcPts val="0"/>
              </a:spcAft>
              <a:buSzPts val="1600"/>
              <a:buChar char="–"/>
            </a:pPr>
            <a:r>
              <a:rPr lang="en" sz="1600"/>
              <a:t>It is desirable if the solution gets exercised only if the specified maximum MPDU count/MPDU byte count are exceeded at the recipient and without wastage of resources.</a:t>
            </a:r>
            <a:endParaRPr sz="1600"/>
          </a:p>
        </p:txBody>
      </p:sp>
      <p:sp>
        <p:nvSpPr>
          <p:cNvPr id="167" name="Google Shape;167;p28"/>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69" name="Google Shape;169;p2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70" name="Google Shape;170;p28"/>
          <p:cNvSpPr txBox="1">
            <a:spLocks noGrp="1"/>
          </p:cNvSpPr>
          <p:nvPr>
            <p:ph type="title"/>
          </p:nvPr>
        </p:nvSpPr>
        <p:spPr>
          <a:xfrm>
            <a:off x="654450" y="485775"/>
            <a:ext cx="7772400" cy="6324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at AMPDU Recipient (2)</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body" idx="1"/>
          </p:nvPr>
        </p:nvSpPr>
        <p:spPr>
          <a:xfrm>
            <a:off x="293250" y="958450"/>
            <a:ext cx="8529000" cy="38982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sz="1900"/>
              <a:t>Implementation constraints of MLO may require some time margin for AMPDU construction</a:t>
            </a:r>
            <a:endParaRPr sz="1900"/>
          </a:p>
          <a:p>
            <a:pPr marL="742950" lvl="1" indent="-260350" algn="l" rtl="0">
              <a:spcBef>
                <a:spcPts val="400"/>
              </a:spcBef>
              <a:spcAft>
                <a:spcPts val="0"/>
              </a:spcAft>
              <a:buClr>
                <a:schemeClr val="dk1"/>
              </a:buClr>
              <a:buSzPts val="1600"/>
              <a:buChar char="–"/>
            </a:pPr>
            <a:r>
              <a:rPr lang="en" sz="1600" b="1"/>
              <a:t>For example, this may depend on which link gains access to the channel first and with how much bandwidth</a:t>
            </a:r>
            <a:endParaRPr sz="1600" b="1"/>
          </a:p>
          <a:p>
            <a:pPr marL="1085850" lvl="2" indent="-215900" algn="l" rtl="0">
              <a:spcBef>
                <a:spcPts val="400"/>
              </a:spcBef>
              <a:spcAft>
                <a:spcPts val="0"/>
              </a:spcAft>
              <a:buSzPts val="1600"/>
              <a:buChar char="•"/>
            </a:pPr>
            <a:r>
              <a:rPr lang="en" sz="1600" b="1"/>
              <a:t>Case 1</a:t>
            </a:r>
            <a:r>
              <a:rPr lang="en" sz="1600"/>
              <a:t>: The MLD may be prepared to transmit AMPDUs simultaneously on both the links and may have prepared transmissions accordingly with different sequence number sets. However, if one of the links wins access first or if the other link becomes busy, the earlier sequence numbers must be transmitted on the winning link especially in case of an NSTR MLD.</a:t>
            </a:r>
            <a:endParaRPr sz="1600"/>
          </a:p>
          <a:p>
            <a:pPr marL="1085850" lvl="2" indent="-215900" algn="l" rtl="0">
              <a:spcBef>
                <a:spcPts val="400"/>
              </a:spcBef>
              <a:spcAft>
                <a:spcPts val="0"/>
              </a:spcAft>
              <a:buSzPts val="1600"/>
              <a:buChar char="•"/>
            </a:pPr>
            <a:r>
              <a:rPr lang="en" sz="1600" b="1"/>
              <a:t>Case 2</a:t>
            </a:r>
            <a:r>
              <a:rPr lang="en" sz="1600"/>
              <a:t>: If the bandwidth for which access to any link is won, is different from what was assumed while preparing disjoint sets of transmissions for the two links, the AMPDU contents may need to be assembled again.</a:t>
            </a:r>
            <a:endParaRPr sz="1500"/>
          </a:p>
          <a:p>
            <a:pPr marL="342900" lvl="0" indent="0" algn="l" rtl="0">
              <a:spcBef>
                <a:spcPts val="480"/>
              </a:spcBef>
              <a:spcAft>
                <a:spcPts val="0"/>
              </a:spcAft>
              <a:buNone/>
            </a:pPr>
            <a:endParaRPr sz="1600"/>
          </a:p>
        </p:txBody>
      </p:sp>
      <p:sp>
        <p:nvSpPr>
          <p:cNvPr id="176" name="Google Shape;176;p29"/>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Font typeface="Arial"/>
              <a:buNone/>
            </a:pPr>
            <a:r>
              <a:rPr lang="en-US" smtClean="0"/>
              <a:t>December 2020</a:t>
            </a:r>
            <a:endParaRPr/>
          </a:p>
        </p:txBody>
      </p:sp>
      <p:sp>
        <p:nvSpPr>
          <p:cNvPr id="178" name="Google Shape;178;p2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79" name="Google Shape;179;p29"/>
          <p:cNvSpPr txBox="1">
            <a:spLocks noGrp="1"/>
          </p:cNvSpPr>
          <p:nvPr>
            <p:ph type="title"/>
          </p:nvPr>
        </p:nvSpPr>
        <p:spPr>
          <a:xfrm>
            <a:off x="685800" y="3619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At AMPDU Originator (1)</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0"/>
          <p:cNvSpPr txBox="1">
            <a:spLocks noGrp="1"/>
          </p:cNvSpPr>
          <p:nvPr>
            <p:ph type="body" idx="1"/>
          </p:nvPr>
        </p:nvSpPr>
        <p:spPr>
          <a:xfrm>
            <a:off x="293250" y="958450"/>
            <a:ext cx="8529000" cy="3898200"/>
          </a:xfrm>
          <a:prstGeom prst="rect">
            <a:avLst/>
          </a:prstGeom>
          <a:noFill/>
          <a:ln>
            <a:noFill/>
          </a:ln>
        </p:spPr>
        <p:txBody>
          <a:bodyPr spcFirstLastPara="1" wrap="square" lIns="92075" tIns="46025" rIns="92075" bIns="46025" anchor="t" anchorCtr="0">
            <a:noAutofit/>
          </a:bodyPr>
          <a:lstStyle/>
          <a:p>
            <a:pPr marL="342900" lvl="0" indent="0" algn="l" rtl="0">
              <a:spcBef>
                <a:spcPts val="0"/>
              </a:spcBef>
              <a:spcAft>
                <a:spcPts val="0"/>
              </a:spcAft>
              <a:buNone/>
            </a:pPr>
            <a:r>
              <a:rPr lang="en" sz="1900"/>
              <a:t>Continued...</a:t>
            </a:r>
            <a:endParaRPr sz="1500"/>
          </a:p>
          <a:p>
            <a:pPr marL="742950" lvl="1" indent="-273050" algn="l" rtl="0">
              <a:spcBef>
                <a:spcPts val="400"/>
              </a:spcBef>
              <a:spcAft>
                <a:spcPts val="0"/>
              </a:spcAft>
              <a:buSzPts val="1600"/>
              <a:buChar char="–"/>
            </a:pPr>
            <a:r>
              <a:rPr lang="en" sz="1600" b="1"/>
              <a:t>Case 3</a:t>
            </a:r>
            <a:r>
              <a:rPr lang="en" sz="1600"/>
              <a:t>: An STR MLD which wants to align PPDUs on 2 links, may be waiting to decode length information of a transmission from an NSTR ML device on one of the links (say link1) while it wins access to the other link (say link2). </a:t>
            </a:r>
            <a:endParaRPr sz="1600"/>
          </a:p>
          <a:p>
            <a:pPr marL="1085850" lvl="2" indent="-209550" algn="l" rtl="0">
              <a:spcBef>
                <a:spcPts val="400"/>
              </a:spcBef>
              <a:spcAft>
                <a:spcPts val="0"/>
              </a:spcAft>
              <a:buSzPts val="1500"/>
              <a:buChar char="•"/>
            </a:pPr>
            <a:r>
              <a:rPr lang="en" sz="1600"/>
              <a:t>If the STR MLD does not align the end of its link2 transmission with the end of its link1 reception, the NSTR ML device having missed the link2 preamble, may collide with the link2 transmission.</a:t>
            </a:r>
            <a:endParaRPr sz="1500"/>
          </a:p>
          <a:p>
            <a:pPr marL="0" lvl="0" indent="457200" algn="l" rtl="0">
              <a:spcBef>
                <a:spcPts val="400"/>
              </a:spcBef>
              <a:spcAft>
                <a:spcPts val="0"/>
              </a:spcAft>
              <a:buNone/>
            </a:pPr>
            <a:endParaRPr sz="1700"/>
          </a:p>
          <a:p>
            <a:pPr marL="457200" lvl="0" indent="-336550" algn="l" rtl="0">
              <a:spcBef>
                <a:spcPts val="400"/>
              </a:spcBef>
              <a:spcAft>
                <a:spcPts val="0"/>
              </a:spcAft>
              <a:buSzPts val="1700"/>
              <a:buChar char="•"/>
            </a:pPr>
            <a:r>
              <a:rPr lang="en" sz="1700"/>
              <a:t>In all these cases, a time margin is beneficial.</a:t>
            </a:r>
            <a:endParaRPr sz="1700"/>
          </a:p>
          <a:p>
            <a:pPr marL="742950" lvl="0" indent="0" algn="l" rtl="0">
              <a:spcBef>
                <a:spcPts val="400"/>
              </a:spcBef>
              <a:spcAft>
                <a:spcPts val="0"/>
              </a:spcAft>
              <a:buNone/>
            </a:pPr>
            <a:endParaRPr sz="1500"/>
          </a:p>
          <a:p>
            <a:pPr marL="342900" lvl="0" indent="0" algn="l" rtl="0">
              <a:spcBef>
                <a:spcPts val="480"/>
              </a:spcBef>
              <a:spcAft>
                <a:spcPts val="0"/>
              </a:spcAft>
              <a:buNone/>
            </a:pPr>
            <a:endParaRPr sz="1600"/>
          </a:p>
        </p:txBody>
      </p:sp>
      <p:sp>
        <p:nvSpPr>
          <p:cNvPr id="185" name="Google Shape;185;p30"/>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87" name="Google Shape;187;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188" name="Google Shape;188;p30"/>
          <p:cNvSpPr txBox="1">
            <a:spLocks noGrp="1"/>
          </p:cNvSpPr>
          <p:nvPr>
            <p:ph type="title"/>
          </p:nvPr>
        </p:nvSpPr>
        <p:spPr>
          <a:xfrm>
            <a:off x="685800" y="3619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At AMPDU Originator (2)</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body" idx="1"/>
          </p:nvPr>
        </p:nvSpPr>
        <p:spPr>
          <a:xfrm>
            <a:off x="309525" y="1110850"/>
            <a:ext cx="8537700" cy="3599400"/>
          </a:xfrm>
          <a:prstGeom prst="rect">
            <a:avLst/>
          </a:prstGeom>
          <a:noFill/>
          <a:ln>
            <a:noFill/>
          </a:ln>
        </p:spPr>
        <p:txBody>
          <a:bodyPr spcFirstLastPara="1" wrap="square" lIns="92075" tIns="46025" rIns="92075" bIns="46025" anchor="t" anchorCtr="0">
            <a:noAutofit/>
          </a:bodyPr>
          <a:lstStyle/>
          <a:p>
            <a:pPr marL="342900" lvl="0" indent="-317500" algn="l" rtl="0">
              <a:spcBef>
                <a:spcPts val="480"/>
              </a:spcBef>
              <a:spcAft>
                <a:spcPts val="0"/>
              </a:spcAft>
              <a:buClr>
                <a:schemeClr val="dk1"/>
              </a:buClr>
              <a:buSzPts val="2000"/>
              <a:buFont typeface="Times New Roman"/>
              <a:buChar char="•"/>
            </a:pPr>
            <a:r>
              <a:rPr lang="en" sz="2000"/>
              <a:t>To accommodate this time margin, a short PPDU (AMPDU) could precede a longer PPDU (AMPDU)</a:t>
            </a:r>
            <a:endParaRPr sz="2000"/>
          </a:p>
          <a:p>
            <a:pPr marL="742950" lvl="1" indent="-260350" algn="l" rtl="0">
              <a:spcBef>
                <a:spcPts val="400"/>
              </a:spcBef>
              <a:spcAft>
                <a:spcPts val="0"/>
              </a:spcAft>
              <a:buClr>
                <a:schemeClr val="dk1"/>
              </a:buClr>
              <a:buSzPts val="1600"/>
              <a:buFont typeface="Times New Roman"/>
              <a:buChar char="–"/>
            </a:pPr>
            <a:r>
              <a:rPr lang="en" sz="1600"/>
              <a:t>Inserting SIFS+BA+SIFS between the two AMPDUs would lead to wastage. </a:t>
            </a:r>
            <a:r>
              <a:rPr lang="en" sz="1600" u="sng"/>
              <a:t>It might also cause a problem with synchronous MLD receivers</a:t>
            </a:r>
            <a:endParaRPr sz="1600" u="sng"/>
          </a:p>
          <a:p>
            <a:pPr marL="742950" lvl="1" indent="-260350" algn="l" rtl="0">
              <a:spcBef>
                <a:spcPts val="400"/>
              </a:spcBef>
              <a:spcAft>
                <a:spcPts val="0"/>
              </a:spcAft>
              <a:buClr>
                <a:schemeClr val="dk1"/>
              </a:buClr>
              <a:buSzPts val="1600"/>
              <a:buFont typeface="Times New Roman"/>
              <a:buChar char="–"/>
            </a:pPr>
            <a:r>
              <a:rPr lang="en" sz="1600"/>
              <a:t>Transmitting without rebuilding may cause unnecessary retransmission of MPDUs or transmission of MPDUs with unnecessary gaps in sequence numbers</a:t>
            </a:r>
            <a:endParaRPr sz="1600"/>
          </a:p>
          <a:p>
            <a:pPr marL="742950" lvl="1" indent="-260350" algn="l" rtl="0">
              <a:spcBef>
                <a:spcPts val="400"/>
              </a:spcBef>
              <a:spcAft>
                <a:spcPts val="0"/>
              </a:spcAft>
              <a:buSzPts val="1600"/>
              <a:buChar char="–"/>
            </a:pPr>
            <a:r>
              <a:rPr lang="en" sz="1600"/>
              <a:t>It helps is there is flexibility to insert a small PPDU in the beginning after which the PPDU with desired final length and contents can occur </a:t>
            </a:r>
            <a:endParaRPr sz="1600">
              <a:highlight>
                <a:srgbClr val="FFFF00"/>
              </a:highlight>
            </a:endParaRPr>
          </a:p>
        </p:txBody>
      </p:sp>
      <p:sp>
        <p:nvSpPr>
          <p:cNvPr id="194" name="Google Shape;194;p31"/>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196" name="Google Shape;196;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197" name="Google Shape;197;p31"/>
          <p:cNvSpPr txBox="1">
            <a:spLocks noGrp="1"/>
          </p:cNvSpPr>
          <p:nvPr>
            <p:ph type="title"/>
          </p:nvPr>
        </p:nvSpPr>
        <p:spPr>
          <a:xfrm>
            <a:off x="685800" y="438150"/>
            <a:ext cx="7772400" cy="5265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At AMPDU Originator (3)</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body" idx="1"/>
          </p:nvPr>
        </p:nvSpPr>
        <p:spPr>
          <a:xfrm>
            <a:off x="624125" y="1075350"/>
            <a:ext cx="8185500" cy="3618600"/>
          </a:xfrm>
          <a:prstGeom prst="rect">
            <a:avLst/>
          </a:prstGeom>
          <a:noFill/>
          <a:ln>
            <a:noFill/>
          </a:ln>
        </p:spPr>
        <p:txBody>
          <a:bodyPr spcFirstLastPara="1" wrap="square" lIns="92075" tIns="46025" rIns="92075" bIns="46025" anchor="t" anchorCtr="0">
            <a:noAutofit/>
          </a:bodyPr>
          <a:lstStyle/>
          <a:p>
            <a:pPr marL="342900" lvl="0" indent="-304800" algn="l" rtl="0">
              <a:spcBef>
                <a:spcPts val="0"/>
              </a:spcBef>
              <a:spcAft>
                <a:spcPts val="0"/>
              </a:spcAft>
              <a:buClr>
                <a:schemeClr val="dk1"/>
              </a:buClr>
              <a:buSzPts val="1800"/>
              <a:buFont typeface="Times New Roman"/>
              <a:buChar char="•"/>
            </a:pPr>
            <a:r>
              <a:rPr lang="en" sz="1800"/>
              <a:t>The LENGTH and contents of an AMPDU cannot be adjusted once the transmission of a PPDU starts, </a:t>
            </a:r>
            <a:r>
              <a:rPr lang="en" sz="1800" b="0"/>
              <a:t>as </a:t>
            </a:r>
            <a:r>
              <a:rPr lang="en" sz="1600" b="0"/>
              <a:t>LENGTH is contained in the L-SIG.</a:t>
            </a:r>
            <a:r>
              <a:rPr lang="en" sz="1600"/>
              <a:t> </a:t>
            </a:r>
            <a:endParaRPr sz="1600"/>
          </a:p>
          <a:p>
            <a:pPr marL="742950" lvl="1" indent="-260350" algn="l" rtl="0">
              <a:spcBef>
                <a:spcPts val="400"/>
              </a:spcBef>
              <a:spcAft>
                <a:spcPts val="0"/>
              </a:spcAft>
              <a:buClr>
                <a:schemeClr val="dk1"/>
              </a:buClr>
              <a:buSzPts val="1600"/>
              <a:buChar char="–"/>
            </a:pPr>
            <a:r>
              <a:rPr lang="en" sz="1600" b="1"/>
              <a:t>However, adjustment of LENGTH and contents can be useful, for example in asynchronous operation on multi-link</a:t>
            </a:r>
            <a:endParaRPr sz="1600" b="1"/>
          </a:p>
          <a:p>
            <a:pPr marL="914400" lvl="0" indent="0" algn="l" rtl="0">
              <a:spcBef>
                <a:spcPts val="360"/>
              </a:spcBef>
              <a:spcAft>
                <a:spcPts val="0"/>
              </a:spcAft>
              <a:buNone/>
            </a:pPr>
            <a:r>
              <a:rPr lang="en" sz="1600" b="0"/>
              <a:t>Events on a link 1 might impact decisions regarding transmissions on a link 2. For e.g. the MLD might receive BA correctly on link 1 but not on link 2, and in an asynchronous manner.</a:t>
            </a:r>
            <a:endParaRPr sz="1600" b="0"/>
          </a:p>
          <a:p>
            <a:pPr marL="1428750" lvl="3" indent="-215900" algn="l" rtl="0">
              <a:spcBef>
                <a:spcPts val="360"/>
              </a:spcBef>
              <a:spcAft>
                <a:spcPts val="0"/>
              </a:spcAft>
              <a:buSzPts val="1600"/>
              <a:buChar char="–"/>
            </a:pPr>
            <a:r>
              <a:rPr lang="en"/>
              <a:t>In this case, the transmitter MLD  may want the flexibility to prioritize retransmissions of erroneous packets from link 2 even though link 1 transmission started earlier than the end of link 2 transmission</a:t>
            </a:r>
            <a:endParaRPr/>
          </a:p>
          <a:p>
            <a:pPr marL="1428750" lvl="3" indent="-215900" algn="l" rtl="0">
              <a:spcBef>
                <a:spcPts val="360"/>
              </a:spcBef>
              <a:spcAft>
                <a:spcPts val="0"/>
              </a:spcAft>
              <a:buSzPts val="1600"/>
              <a:buChar char="–"/>
            </a:pPr>
            <a:r>
              <a:rPr lang="en"/>
              <a:t>So, the MLD could tentatively use a small PPDU at the beginning of link 1 transmission and follow it up with a larger PPDU depending on the ACK status on link 2.</a:t>
            </a:r>
            <a:endParaRPr/>
          </a:p>
          <a:p>
            <a:pPr marL="742950" lvl="1" indent="-266700" algn="l" rtl="0">
              <a:spcBef>
                <a:spcPts val="400"/>
              </a:spcBef>
              <a:spcAft>
                <a:spcPts val="0"/>
              </a:spcAft>
              <a:buClr>
                <a:schemeClr val="dk1"/>
              </a:buClr>
              <a:buSzPts val="1700"/>
              <a:buFont typeface="Times New Roman"/>
              <a:buChar char="–"/>
            </a:pPr>
            <a:endParaRPr sz="1500"/>
          </a:p>
        </p:txBody>
      </p:sp>
      <p:sp>
        <p:nvSpPr>
          <p:cNvPr id="203" name="Google Shape;203;p32"/>
          <p:cNvSpPr txBox="1">
            <a:spLocks noGrp="1"/>
          </p:cNvSpPr>
          <p:nvPr>
            <p:ph type="dt" idx="10"/>
          </p:nvPr>
        </p:nvSpPr>
        <p:spPr>
          <a:xfrm>
            <a:off x="696913" y="249451"/>
            <a:ext cx="1541128"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05" name="Google Shape;205;p3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06" name="Google Shape;206;p32"/>
          <p:cNvSpPr txBox="1">
            <a:spLocks noGrp="1"/>
          </p:cNvSpPr>
          <p:nvPr>
            <p:ph type="title"/>
          </p:nvPr>
        </p:nvSpPr>
        <p:spPr>
          <a:xfrm>
            <a:off x="685800" y="438150"/>
            <a:ext cx="7772400" cy="6372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of AMPDU BA Exchange (1)</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3"/>
          <p:cNvSpPr txBox="1">
            <a:spLocks noGrp="1"/>
          </p:cNvSpPr>
          <p:nvPr>
            <p:ph type="body" idx="1"/>
          </p:nvPr>
        </p:nvSpPr>
        <p:spPr>
          <a:xfrm>
            <a:off x="569950" y="1048275"/>
            <a:ext cx="7886700" cy="3808500"/>
          </a:xfrm>
          <a:prstGeom prst="rect">
            <a:avLst/>
          </a:prstGeom>
          <a:noFill/>
          <a:ln>
            <a:noFill/>
          </a:ln>
        </p:spPr>
        <p:txBody>
          <a:bodyPr spcFirstLastPara="1" wrap="square" lIns="92075" tIns="46025" rIns="92075" bIns="46025" anchor="t" anchorCtr="0">
            <a:noAutofit/>
          </a:bodyPr>
          <a:lstStyle/>
          <a:p>
            <a:pPr marL="342900" lvl="0" indent="-304800" algn="l" rtl="0">
              <a:spcBef>
                <a:spcPts val="0"/>
              </a:spcBef>
              <a:spcAft>
                <a:spcPts val="0"/>
              </a:spcAft>
              <a:buClr>
                <a:schemeClr val="dk1"/>
              </a:buClr>
              <a:buSzPts val="1800"/>
              <a:buChar char="•"/>
            </a:pPr>
            <a:r>
              <a:rPr lang="en" sz="1800"/>
              <a:t>Allowing multiple PPDUs without gaps/BA in between can also help better prioritize latency sensitive traffic and hence reduce latency</a:t>
            </a:r>
            <a:endParaRPr sz="1800"/>
          </a:p>
          <a:p>
            <a:pPr marL="342900" lvl="0" indent="0" algn="l" rtl="0">
              <a:spcBef>
                <a:spcPts val="0"/>
              </a:spcBef>
              <a:spcAft>
                <a:spcPts val="0"/>
              </a:spcAft>
              <a:buNone/>
            </a:pPr>
            <a:endParaRPr sz="1800"/>
          </a:p>
          <a:p>
            <a:pPr marL="742950" lvl="1" indent="-273050" algn="l" rtl="0">
              <a:spcBef>
                <a:spcPts val="0"/>
              </a:spcBef>
              <a:spcAft>
                <a:spcPts val="0"/>
              </a:spcAft>
              <a:buClr>
                <a:schemeClr val="dk1"/>
              </a:buClr>
              <a:buSzPts val="1600"/>
              <a:buChar char="–"/>
            </a:pPr>
            <a:r>
              <a:rPr lang="en" sz="1600"/>
              <a:t>For example, this can enable the insertion of latency sensitive traffic in an ongoing transmission, rather than wait for the end of the ongoing transmission busrt</a:t>
            </a:r>
            <a:endParaRPr sz="1600"/>
          </a:p>
          <a:p>
            <a:pPr marL="1085850" lvl="2" indent="-215900" algn="l" rtl="0">
              <a:spcBef>
                <a:spcPts val="0"/>
              </a:spcBef>
              <a:spcAft>
                <a:spcPts val="0"/>
              </a:spcAft>
              <a:buSzPts val="1600"/>
              <a:buChar char="•"/>
            </a:pPr>
            <a:r>
              <a:rPr lang="en" sz="1600"/>
              <a:t>Such a transmission burst could span the entire TXOP and thus push the latency sensitive traffic to the next TXOP</a:t>
            </a:r>
            <a:endParaRPr sz="1600"/>
          </a:p>
          <a:p>
            <a:pPr marL="742950" lvl="1" indent="-273050" algn="l" rtl="0">
              <a:spcBef>
                <a:spcPts val="360"/>
              </a:spcBef>
              <a:spcAft>
                <a:spcPts val="0"/>
              </a:spcAft>
              <a:buClr>
                <a:schemeClr val="dk1"/>
              </a:buClr>
              <a:buSzPts val="1600"/>
              <a:buFont typeface="Times New Roman"/>
              <a:buChar char="–"/>
            </a:pPr>
            <a:r>
              <a:rPr lang="en" sz="1600"/>
              <a:t>When low-latency packets are anticipated, long PPDUs in a TXOP can be broken into a sequence of shorter PPDUs to allow insertion of low latency traffic</a:t>
            </a:r>
            <a:endParaRPr sz="1600"/>
          </a:p>
          <a:p>
            <a:pPr marL="742950" lvl="0" indent="0" algn="l" rtl="0">
              <a:spcBef>
                <a:spcPts val="360"/>
              </a:spcBef>
              <a:spcAft>
                <a:spcPts val="0"/>
              </a:spcAft>
              <a:buNone/>
            </a:pPr>
            <a:endParaRPr sz="1600"/>
          </a:p>
        </p:txBody>
      </p:sp>
      <p:sp>
        <p:nvSpPr>
          <p:cNvPr id="212" name="Google Shape;212;p33"/>
          <p:cNvSpPr txBox="1">
            <a:spLocks noGrp="1"/>
          </p:cNvSpPr>
          <p:nvPr>
            <p:ph type="dt" idx="10"/>
          </p:nvPr>
        </p:nvSpPr>
        <p:spPr>
          <a:xfrm>
            <a:off x="696913" y="249451"/>
            <a:ext cx="15411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smtClean="0"/>
              <a:t>December 2020</a:t>
            </a:r>
            <a:endParaRPr/>
          </a:p>
        </p:txBody>
      </p:sp>
      <p:sp>
        <p:nvSpPr>
          <p:cNvPr id="214" name="Google Shape;214;p3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215" name="Google Shape;215;p33"/>
          <p:cNvSpPr txBox="1">
            <a:spLocks noGrp="1"/>
          </p:cNvSpPr>
          <p:nvPr>
            <p:ph type="title"/>
          </p:nvPr>
        </p:nvSpPr>
        <p:spPr>
          <a:xfrm>
            <a:off x="685800" y="457050"/>
            <a:ext cx="7772400" cy="626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Limitations of AMPDU BA Exchange (2)</a:t>
            </a:r>
            <a:endParaRPr sz="2800"/>
          </a:p>
        </p:txBody>
      </p:sp>
      <p:sp>
        <p:nvSpPr>
          <p:cNvPr id="2" name="Footer Placeholder 1"/>
          <p:cNvSpPr>
            <a:spLocks noGrp="1"/>
          </p:cNvSpPr>
          <p:nvPr>
            <p:ph type="ftr" idx="11"/>
          </p:nvPr>
        </p:nvSpPr>
        <p:spPr/>
        <p:txBody>
          <a:bodyPr/>
          <a:lstStyle/>
          <a:p>
            <a:r>
              <a:rPr lang="en-US" smtClean="0"/>
              <a:t>Sindhu Verma (Broadcom)</a:t>
            </a:r>
            <a:endParaRPr lang="en-US"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2003</Words>
  <Application>Microsoft Office PowerPoint</Application>
  <PresentationFormat>On-screen Show (16:9)</PresentationFormat>
  <Paragraphs>227</Paragraphs>
  <Slides>22</Slides>
  <Notes>22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22</vt:i4>
      </vt:variant>
    </vt:vector>
  </HeadingPairs>
  <TitlesOfParts>
    <vt:vector size="26" baseType="lpstr">
      <vt:lpstr>Arial</vt:lpstr>
      <vt:lpstr>Times New Roman</vt:lpstr>
      <vt:lpstr>Simple Light</vt:lpstr>
      <vt:lpstr>802-11-Submission</vt:lpstr>
      <vt:lpstr>Proposals on AMPDU-BA mechanisms</vt:lpstr>
      <vt:lpstr>Abstract</vt:lpstr>
      <vt:lpstr>Limitations at AMPDU Recipient (1)</vt:lpstr>
      <vt:lpstr>Limitations at AMPDU Recipient (2)</vt:lpstr>
      <vt:lpstr>Limitations At AMPDU Originator (1)</vt:lpstr>
      <vt:lpstr>Limitations At AMPDU Originator (2)</vt:lpstr>
      <vt:lpstr>Limitations At AMPDU Originator (3)</vt:lpstr>
      <vt:lpstr>Limitations of AMPDU BA Exchange (1)</vt:lpstr>
      <vt:lpstr>Limitations of AMPDU BA Exchange (2)</vt:lpstr>
      <vt:lpstr>Limitations of AMPDU BA Exchange (3)</vt:lpstr>
      <vt:lpstr>Limitations of AMPDU BA Exchange (4)</vt:lpstr>
      <vt:lpstr>Limitations of AMPDU BA Exchange (5)</vt:lpstr>
      <vt:lpstr>Solutions for Recipient Capability Restriction (1)</vt:lpstr>
      <vt:lpstr>Solutions for Recipient Capability Restriction: Originator Rules (1)</vt:lpstr>
      <vt:lpstr>Solutions for Recipient Capability Restriction: Originator Rules (2)</vt:lpstr>
      <vt:lpstr>Solutions for Recipient Capability Restriction: Recipient Rules</vt:lpstr>
      <vt:lpstr>Scenario for Originator Flexibility</vt:lpstr>
      <vt:lpstr>Solution for Originator Flexibility</vt:lpstr>
      <vt:lpstr>Originator Actions</vt:lpstr>
      <vt:lpstr>Straw Poll 1</vt:lpstr>
      <vt:lpstr>Straw Poll 2</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AMPDU-BA mechanisms</dc:title>
  <cp:lastModifiedBy>Sindhu Verma</cp:lastModifiedBy>
  <cp:revision>1</cp:revision>
  <dcterms:modified xsi:type="dcterms:W3CDTF">2020-12-14T14:38:13Z</dcterms:modified>
</cp:coreProperties>
</file>