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Override PartName="/ppt/slides/slide11.xml" ContentType="application/vnd.openxmlformats-officedocument.presentationml.slide+xml"/>
  <Default Extension="xml" ContentType="application/xml"/>
  <Override PartName="/ppt/slides/slide9.xml" ContentType="application/vnd.openxmlformats-officedocument.presentationml.slide+xml"/>
  <Override PartName="/ppt/notesSlides/notesSlide3.xml" ContentType="application/vnd.openxmlformats-officedocument.presentationml.notesSlide+xml"/>
  <Default Extension="jpeg" ContentType="image/jpeg"/>
  <Override PartName="/ppt/tableStyles.xml" ContentType="application/vnd.openxmlformats-officedocument.presentationml.tableStyles+xml"/>
  <Default Extension="emf" ContentType="image/x-emf"/>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s/slide18.xml" ContentType="application/vnd.openxmlformats-officedocument.presentationml.slide+xml"/>
  <Override PartName="/ppt/embeddings/oleObject1.bin" ContentType="application/vnd.openxmlformats-officedocument.oleObject"/>
  <Override PartName="/ppt/slideLayouts/slideLayout6.xml" ContentType="application/vnd.openxmlformats-officedocument.presentationml.slideLayout+xml"/>
  <Override PartName="/ppt/slides/slide5.xml" ContentType="application/vnd.openxmlformats-officedocument.presentationml.slide+xml"/>
  <Override PartName="/ppt/slides/slide16.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docProps/core.xml" ContentType="application/vnd.openxmlformats-package.core-properties+xml"/>
  <Override PartName="/ppt/slides/slide14.xml" ContentType="application/vnd.openxmlformats-officedocument.presentationml.slide+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s/slide19.xml" ContentType="application/vnd.openxmlformats-officedocument.presentationml.slide+xml"/>
  <Override PartName="/ppt/slideLayouts/slideLayout9.xml" ContentType="application/vnd.openxmlformats-officedocument.presentationml.slideLayout+xml"/>
  <Override PartName="/ppt/notesSlides/notesSlide2.xml" ContentType="application/vnd.openxmlformats-officedocument.presentationml.notesSlide+xml"/>
  <Override PartName="/ppt/handoutMasters/handoutMaster1.xml" ContentType="application/vnd.openxmlformats-officedocument.presentationml.handoutMaster+xml"/>
  <Override PartName="/ppt/slides/slide6.xml" ContentType="application/vnd.openxmlformats-officedocument.presentationml.slide+xml"/>
  <Override PartName="/ppt/slideLayouts/slideLayout7.xml" ContentType="application/vnd.openxmlformats-officedocument.presentationml.slideLayout+xml"/>
  <Override PartName="/ppt/slides/slide17.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Default Extension="vml" ContentType="application/vnd.openxmlformats-officedocument.vmlDrawing"/>
  <Override PartName="/ppt/slideLayouts/slideLayout5.xml" ContentType="application/vnd.openxmlformats-officedocument.presentationml.slideLayout+xml"/>
  <Override PartName="/ppt/slides/slide4.xml" ContentType="application/vnd.openxmlformats-officedocument.presentationml.slide+xml"/>
  <Override PartName="/ppt/slides/slide15.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theme/theme1.xml" ContentType="application/vnd.openxmlformats-officedocument.theme+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22"/>
  </p:notesMasterIdLst>
  <p:handoutMasterIdLst>
    <p:handoutMasterId r:id="rId23"/>
  </p:handoutMasterIdLst>
  <p:sldIdLst>
    <p:sldId id="256" r:id="rId2"/>
    <p:sldId id="257" r:id="rId3"/>
    <p:sldId id="309" r:id="rId4"/>
    <p:sldId id="316" r:id="rId5"/>
    <p:sldId id="287" r:id="rId6"/>
    <p:sldId id="308" r:id="rId7"/>
    <p:sldId id="300" r:id="rId8"/>
    <p:sldId id="301" r:id="rId9"/>
    <p:sldId id="303" r:id="rId10"/>
    <p:sldId id="304" r:id="rId11"/>
    <p:sldId id="305" r:id="rId12"/>
    <p:sldId id="302" r:id="rId13"/>
    <p:sldId id="306" r:id="rId14"/>
    <p:sldId id="311" r:id="rId15"/>
    <p:sldId id="312" r:id="rId16"/>
    <p:sldId id="317" r:id="rId17"/>
    <p:sldId id="315" r:id="rId18"/>
    <p:sldId id="297" r:id="rId19"/>
    <p:sldId id="314" r:id="rId20"/>
    <p:sldId id="264" r:id="rId2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xmlns:p="http://schemas.openxmlformats.org/presentationml/2006/main" xmlns:r="http://schemas.openxmlformats.org/officeDocument/2006/relationships" xmlns:a="http://schemas.openxmlformats.org/drawingml/2006/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p="http://schemas.openxmlformats.org/presentationml/2006/main" xmlns:r="http://schemas.openxmlformats.org/officeDocument/2006/relationships" xmlns:a="http://schemas.openxmlformats.org/drawingml/2006/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schemeClr val="tx1"/>
    </p:penClr>
    <p:extLst>
      <p:ext uri="{EC167BDD-8182-4AB7-AECC-EB403E3ABB37}">
        <p14:laserClr xmlns:p14="http://schemas.microsoft.com/office/powerpoint/2010/main" xmlns:p="http://schemas.openxmlformats.org/presentationml/2006/main" xmlns:r="http://schemas.openxmlformats.org/officeDocument/2006/relationships" xmlns:a="http://schemas.openxmlformats.org/drawingml/2006/main" xmlns="">
          <a:srgbClr val="FF0000"/>
        </p14:laserClr>
      </p:ext>
      <p:ext uri="{2FDB2607-1784-4EEB-B798-7EB5836EED8A}">
        <p14:showMediaCtrls xmlns:p14="http://schemas.microsoft.com/office/powerpoint/2010/main" xmlns:p="http://schemas.openxmlformats.org/presentationml/2006/main" xmlns:r="http://schemas.openxmlformats.org/officeDocument/2006/relationships" xmlns:a="http://schemas.openxmlformats.org/drawingml/2006/main" xmlns="" val="1"/>
      </p:ext>
    </p:extLst>
  </p:showPr>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 uri="{FD5EFAAD-0ECE-453E-9831-46B23BE46B34}">
      <p15:chartTrackingRefBased xmlns:p15="http://schemas.microsoft.com/office/powerpoint/2012/main" xmlns:p="http://schemas.openxmlformats.org/presentationml/2006/main" xmlns:r="http://schemas.openxmlformats.org/officeDocument/2006/relationships" xmlns:a="http://schemas.openxmlformats.org/drawingml/2006/main" xmlns=""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20000" autoAdjust="0"/>
    <p:restoredTop sz="94643"/>
  </p:normalViewPr>
  <p:slideViewPr>
    <p:cSldViewPr>
      <p:cViewPr varScale="1">
        <p:scale>
          <a:sx n="144" d="100"/>
          <a:sy n="144" d="100"/>
        </p:scale>
        <p:origin x="-416" y="-11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handoutMaster" Target="handoutMasters/handout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smtClean="0"/>
              <a:t>doc.: IEEE 802.11-20/0359</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de-DE" smtClean="0"/>
              <a:t>February 2020</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‹Nr.›</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smtClean="0"/>
              <a:t>doc.: IEEE 802.11-20/0359</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smtClean="0"/>
              <a:t>February 2020</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‹Nr.›</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smtClean="0"/>
              <a:t>doc.: IEEE 802.11-20/0359</a:t>
            </a:r>
            <a:endParaRPr lang="en-US"/>
          </a:p>
        </p:txBody>
      </p:sp>
      <p:sp>
        <p:nvSpPr>
          <p:cNvPr id="5" name="Rectangle 3"/>
          <p:cNvSpPr>
            <a:spLocks noGrp="1" noChangeArrowheads="1"/>
          </p:cNvSpPr>
          <p:nvPr>
            <p:ph type="dt"/>
          </p:nvPr>
        </p:nvSpPr>
        <p:spPr>
          <a:ln/>
        </p:spPr>
        <p:txBody>
          <a:bodyPr/>
          <a:lstStyle/>
          <a:p>
            <a:r>
              <a:rPr lang="de-DE" smtClean="0"/>
              <a:t>February 2020</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smtClean="0"/>
              <a:t>doc.: IEEE 802.11-20/0359</a:t>
            </a:r>
            <a:endParaRPr lang="en-US"/>
          </a:p>
        </p:txBody>
      </p:sp>
      <p:sp>
        <p:nvSpPr>
          <p:cNvPr id="5" name="Rectangle 3"/>
          <p:cNvSpPr>
            <a:spLocks noGrp="1" noChangeArrowheads="1"/>
          </p:cNvSpPr>
          <p:nvPr>
            <p:ph type="dt"/>
          </p:nvPr>
        </p:nvSpPr>
        <p:spPr>
          <a:ln/>
        </p:spPr>
        <p:txBody>
          <a:bodyPr/>
          <a:lstStyle/>
          <a:p>
            <a:r>
              <a:rPr lang="de-DE" smtClean="0"/>
              <a:t>February 2020</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840307648"/>
      </p:ext>
    </p:extLst>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smtClean="0"/>
              <a:t>doc.: IEEE 802.11-20/0359</a:t>
            </a:r>
            <a:endParaRPr lang="en-US"/>
          </a:p>
        </p:txBody>
      </p:sp>
      <p:sp>
        <p:nvSpPr>
          <p:cNvPr id="5" name="Rectangle 3"/>
          <p:cNvSpPr>
            <a:spLocks noGrp="1" noChangeArrowheads="1"/>
          </p:cNvSpPr>
          <p:nvPr>
            <p:ph type="dt"/>
          </p:nvPr>
        </p:nvSpPr>
        <p:spPr>
          <a:ln/>
        </p:spPr>
        <p:txBody>
          <a:bodyPr/>
          <a:lstStyle/>
          <a:p>
            <a:r>
              <a:rPr lang="de-DE" smtClean="0"/>
              <a:t>February 2020</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20</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de-DE" smtClean="0"/>
              <a:t>February 2020</a:t>
            </a:r>
            <a:endParaRPr lang="en-GB"/>
          </a:p>
        </p:txBody>
      </p:sp>
      <p:sp>
        <p:nvSpPr>
          <p:cNvPr id="5" name="Footer Placeholder 4"/>
          <p:cNvSpPr>
            <a:spLocks noGrp="1"/>
          </p:cNvSpPr>
          <p:nvPr>
            <p:ph type="ftr" idx="11"/>
          </p:nvPr>
        </p:nvSpPr>
        <p:spPr/>
        <p:txBody>
          <a:bodyPr/>
          <a:lstStyle>
            <a:lvl1pPr>
              <a:defRPr/>
            </a:lvl1pPr>
          </a:lstStyle>
          <a:p>
            <a:r>
              <a:rPr lang="de-DE" smtClean="0"/>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‹Nr.›</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‹Nr.›</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smtClean="0"/>
              <a:t>Marc Emmelmann (Koden-TI)</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de-DE" smtClean="0"/>
              <a:t>February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de-DE" smtClean="0"/>
              <a:t>February 2020</a:t>
            </a:r>
            <a:endParaRPr lang="en-GB"/>
          </a:p>
        </p:txBody>
      </p:sp>
      <p:sp>
        <p:nvSpPr>
          <p:cNvPr id="5" name="Footer Placeholder 4"/>
          <p:cNvSpPr>
            <a:spLocks noGrp="1"/>
          </p:cNvSpPr>
          <p:nvPr>
            <p:ph type="ftr" idx="11"/>
          </p:nvPr>
        </p:nvSpPr>
        <p:spPr/>
        <p:txBody>
          <a:bodyPr/>
          <a:lstStyle>
            <a:lvl1pPr>
              <a:defRPr/>
            </a:lvl1pPr>
          </a:lstStyle>
          <a:p>
            <a:r>
              <a:rPr lang="de-DE" smtClean="0"/>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‹Nr.›</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de-DE" smtClean="0"/>
              <a:t>February 2020</a:t>
            </a:r>
            <a:endParaRPr lang="en-GB"/>
          </a:p>
        </p:txBody>
      </p:sp>
      <p:sp>
        <p:nvSpPr>
          <p:cNvPr id="6" name="Footer Placeholder 5"/>
          <p:cNvSpPr>
            <a:spLocks noGrp="1"/>
          </p:cNvSpPr>
          <p:nvPr>
            <p:ph type="ftr" idx="11"/>
          </p:nvPr>
        </p:nvSpPr>
        <p:spPr/>
        <p:txBody>
          <a:bodyPr/>
          <a:lstStyle>
            <a:lvl1pPr>
              <a:defRPr/>
            </a:lvl1pPr>
          </a:lstStyle>
          <a:p>
            <a:r>
              <a:rPr lang="de-DE" smtClean="0"/>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‹Nr.›</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de-DE" smtClean="0"/>
              <a:t>February 2020</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de-DE" smtClean="0"/>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‹Nr.›</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de-DE" smtClean="0"/>
              <a:t>February 2020</a:t>
            </a:r>
            <a:endParaRPr lang="en-GB"/>
          </a:p>
        </p:txBody>
      </p:sp>
      <p:sp>
        <p:nvSpPr>
          <p:cNvPr id="4" name="Footer Placeholder 3"/>
          <p:cNvSpPr>
            <a:spLocks noGrp="1"/>
          </p:cNvSpPr>
          <p:nvPr>
            <p:ph type="ftr" idx="11"/>
          </p:nvPr>
        </p:nvSpPr>
        <p:spPr/>
        <p:txBody>
          <a:bodyPr/>
          <a:lstStyle>
            <a:lvl1pPr>
              <a:defRPr/>
            </a:lvl1pPr>
          </a:lstStyle>
          <a:p>
            <a:r>
              <a:rPr lang="de-DE" smtClean="0"/>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‹Nr.›</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de-DE" smtClean="0"/>
              <a:t>February 2020</a:t>
            </a:r>
            <a:endParaRPr lang="en-GB"/>
          </a:p>
        </p:txBody>
      </p:sp>
      <p:sp>
        <p:nvSpPr>
          <p:cNvPr id="3" name="Footer Placeholder 2"/>
          <p:cNvSpPr>
            <a:spLocks noGrp="1"/>
          </p:cNvSpPr>
          <p:nvPr>
            <p:ph type="ftr" idx="11"/>
          </p:nvPr>
        </p:nvSpPr>
        <p:spPr/>
        <p:txBody>
          <a:bodyPr/>
          <a:lstStyle>
            <a:lvl1pPr>
              <a:defRPr/>
            </a:lvl1pPr>
          </a:lstStyle>
          <a:p>
            <a:r>
              <a:rPr lang="de-DE" smtClean="0"/>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‹Nr.›</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de-DE" smtClean="0"/>
              <a:t>February 2020</a:t>
            </a:r>
            <a:endParaRPr lang="en-GB"/>
          </a:p>
        </p:txBody>
      </p:sp>
      <p:sp>
        <p:nvSpPr>
          <p:cNvPr id="5" name="Footer Placeholder 4"/>
          <p:cNvSpPr>
            <a:spLocks noGrp="1"/>
          </p:cNvSpPr>
          <p:nvPr>
            <p:ph type="ftr" idx="11"/>
          </p:nvPr>
        </p:nvSpPr>
        <p:spPr/>
        <p:txBody>
          <a:bodyPr/>
          <a:lstStyle>
            <a:lvl1pPr>
              <a:defRPr/>
            </a:lvl1pPr>
          </a:lstStyle>
          <a:p>
            <a:r>
              <a:rPr lang="de-DE" smtClean="0"/>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‹Nr.›</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de-DE" smtClean="0"/>
              <a:t>February 2020</a:t>
            </a:r>
            <a:endParaRPr lang="en-GB"/>
          </a:p>
        </p:txBody>
      </p:sp>
      <p:sp>
        <p:nvSpPr>
          <p:cNvPr id="5" name="Footer Placeholder 4"/>
          <p:cNvSpPr>
            <a:spLocks noGrp="1"/>
          </p:cNvSpPr>
          <p:nvPr>
            <p:ph type="ftr" idx="11"/>
          </p:nvPr>
        </p:nvSpPr>
        <p:spPr/>
        <p:txBody>
          <a:bodyPr/>
          <a:lstStyle>
            <a:lvl1pPr>
              <a:defRPr/>
            </a:lvl1pPr>
          </a:lstStyle>
          <a:p>
            <a:r>
              <a:rPr lang="de-DE" smtClean="0"/>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‹Nr.›</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de-DE" smtClean="0"/>
              <a:t>February 2020</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smtClean="0"/>
              <a:t>Marc Emmelmann (Koden-TI)</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‹Nr.›</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0359r0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oleObject1.bin"/><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4" Type="http://schemas.openxmlformats.org/officeDocument/2006/relationships/hyperlink" Target="http://standards.ieee.org/about/sasb/patcom/materials.html" TargetMode="External"/><Relationship Id="rId5" Type="http://schemas.openxmlformats.org/officeDocument/2006/relationships/hyperlink" Target="mailto:patcom@ieee.org" TargetMode="External"/><Relationship Id="rId1" Type="http://schemas.openxmlformats.org/officeDocument/2006/relationships/slideLayout" Target="../slideLayouts/slideLayout2.xml"/><Relationship Id="rId2" Type="http://schemas.openxmlformats.org/officeDocument/2006/relationships/hyperlink" Target="http://standards.ieee.org/develop/policies/bylaws/sect6-7.html%236"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4" Type="http://schemas.openxmlformats.org/officeDocument/2006/relationships/hyperlink" Target="http://www.ieee.org/web/membership/ethics/code_ethics.html" TargetMode="External"/><Relationship Id="rId5" Type="http://schemas.openxmlformats.org/officeDocument/2006/relationships/hyperlink" Target="http://standards.ieee.org/board/pat/pat-slideset.ppt" TargetMode="External"/><Relationship Id="rId1" Type="http://schemas.openxmlformats.org/officeDocument/2006/relationships/slideLayout" Target="../slideLayouts/slideLayout2.xml"/><Relationship Id="rId2" Type="http://schemas.openxmlformats.org/officeDocument/2006/relationships/hyperlink" Target="http://standards.ieee.org/faqs/affiliationFAQ.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standards.ieee.org/develop/policies/bylaws/sb_bylaws.pdf" TargetMode="External"/><Relationship Id="rId3"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tandards.ieee.org/develop/policies/antitrust.pdf"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de-DE" smtClean="0"/>
              <a:t>February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de-DE" smtClean="0"/>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Agenda </a:t>
            </a:r>
            <a:r>
              <a:rPr lang="en-GB" dirty="0" err="1"/>
              <a:t>TGbc</a:t>
            </a:r>
            <a:r>
              <a:rPr lang="en-GB" dirty="0"/>
              <a:t> Telco February</a:t>
            </a:r>
            <a:r>
              <a:rPr lang="en-GB" dirty="0" smtClean="0"/>
              <a:t> 25, </a:t>
            </a:r>
            <a:r>
              <a:rPr lang="en-GB" dirty="0"/>
              <a:t>2020</a:t>
            </a: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2020-02</a:t>
            </a:r>
            <a:r>
              <a:rPr lang="en-GB" sz="2000" b="0" dirty="0" smtClean="0"/>
              <a:t>-</a:t>
            </a:r>
            <a:r>
              <a:rPr lang="en-GB" sz="2000" b="0" dirty="0" smtClean="0"/>
              <a:t>25</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3245102069"/>
              </p:ext>
            </p:extLst>
          </p:nvPr>
        </p:nvGraphicFramePr>
        <p:xfrm>
          <a:off x="2578100" y="3209925"/>
          <a:ext cx="4092575" cy="1241425"/>
        </p:xfrm>
        <a:graphic>
          <a:graphicData uri="http://schemas.openxmlformats.org/presentationml/2006/ole">
            <p:oleObj spid="_x0000_s3115" name="Document" r:id="rId4" imgW="8255000" imgH="2514600" progId="">
              <p:embed/>
            </p:oleObj>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381000" y="1828800"/>
            <a:ext cx="8382000" cy="4113213"/>
          </a:xfrm>
        </p:spPr>
        <p:txBody>
          <a:bodyPr/>
          <a:lstStyle/>
          <a:p>
            <a:pPr marL="230188" indent="-230188">
              <a:lnSpc>
                <a:spcPct val="80000"/>
              </a:lnSpc>
              <a:spcBef>
                <a:spcPct val="20000"/>
              </a:spcBef>
              <a:buClr>
                <a:srgbClr val="CC3300"/>
              </a:buClr>
              <a:buSzPct val="50000"/>
              <a:buFont typeface="Monotype Sorts" pitchFamily="-111" charset="2"/>
              <a:buChar char="l"/>
            </a:pPr>
            <a:endParaRPr lang="en-US" sz="600" u="sng" dirty="0">
              <a:solidFill>
                <a:srgbClr val="FF0000"/>
              </a:solidFill>
              <a:latin typeface="Arial" pitchFamily="-111" charset="0"/>
            </a:endParaRPr>
          </a:p>
          <a:p>
            <a:pPr marL="630238" lvl="1">
              <a:lnSpc>
                <a:spcPct val="90000"/>
              </a:lnSpc>
              <a:buClr>
                <a:srgbClr val="CC3300"/>
              </a:buClr>
              <a:buSzPct val="50000"/>
            </a:pPr>
            <a:r>
              <a:rPr lang="en-US" b="1" dirty="0">
                <a:latin typeface="Calibri" pitchFamily="-111" charset="0"/>
                <a:ea typeface="Calibri" pitchFamily="-111" charset="0"/>
                <a:cs typeface="Calibri" pitchFamily="-111" charset="0"/>
              </a:rPr>
              <a:t>	</a:t>
            </a:r>
            <a:r>
              <a:rPr lang="en-US" b="1" dirty="0">
                <a:ea typeface="Calibri" pitchFamily="-111" charset="0"/>
                <a:cs typeface="Calibri" pitchFamily="-111" charset="0"/>
              </a:rPr>
              <a:t>The patent policy and the procedures used to execute that policy are documented in the:</a:t>
            </a:r>
          </a:p>
          <a:p>
            <a:pPr lvl="2">
              <a:lnSpc>
                <a:spcPct val="90000"/>
              </a:lnSpc>
              <a:spcBef>
                <a:spcPct val="20000"/>
              </a:spcBef>
              <a:buClr>
                <a:srgbClr val="CC3300"/>
              </a:buClr>
              <a:buSzPct val="150000"/>
              <a:buFontTx/>
              <a:buChar char="•"/>
            </a:pPr>
            <a:r>
              <a:rPr lang="en-US" sz="2000" b="1" i="1" dirty="0">
                <a:ea typeface="Calibri" pitchFamily="-111" charset="0"/>
                <a:cs typeface="Calibri" pitchFamily="-111" charset="0"/>
              </a:rPr>
              <a:t>IEEE-SA Standards Board Bylaws</a:t>
            </a:r>
            <a:r>
              <a:rPr lang="en-US" sz="2000" b="1" dirty="0">
                <a:ea typeface="Calibri" pitchFamily="-111" charset="0"/>
                <a:cs typeface="Calibri" pitchFamily="-111" charset="0"/>
              </a:rPr>
              <a:t> </a:t>
            </a:r>
            <a:r>
              <a:rPr lang="en-US" sz="1600" b="1" dirty="0">
                <a:ea typeface="Calibri" pitchFamily="-111" charset="0"/>
                <a:cs typeface="Calibri" pitchFamily="-111" charset="0"/>
              </a:rPr>
              <a:t>(</a:t>
            </a:r>
            <a:r>
              <a:rPr lang="en-US" sz="1600" b="1" dirty="0">
                <a:ea typeface="Calibri" pitchFamily="-111" charset="0"/>
                <a:cs typeface="Calibri" pitchFamily="-111" charset="0"/>
                <a:hlinkClick r:id="rId2"/>
              </a:rPr>
              <a:t>http://standards.ieee.org/develop/policies/bylaws/sect6-7.html#6</a:t>
            </a:r>
            <a:r>
              <a:rPr lang="en-US" sz="1600" b="1" dirty="0">
                <a:ea typeface="Calibri" pitchFamily="-111" charset="0"/>
                <a:cs typeface="Calibri" pitchFamily="-111" charset="0"/>
              </a:rPr>
              <a:t> ) </a:t>
            </a:r>
          </a:p>
          <a:p>
            <a:pPr lvl="2">
              <a:lnSpc>
                <a:spcPct val="90000"/>
              </a:lnSpc>
              <a:spcBef>
                <a:spcPct val="20000"/>
              </a:spcBef>
              <a:buClr>
                <a:srgbClr val="CC3300"/>
              </a:buClr>
              <a:buSzPct val="150000"/>
              <a:buFontTx/>
              <a:buChar char="•"/>
            </a:pPr>
            <a:r>
              <a:rPr lang="en-US" sz="2000" b="1" i="1" dirty="0">
                <a:ea typeface="Calibri" pitchFamily="-111" charset="0"/>
                <a:cs typeface="Calibri" pitchFamily="-111" charset="0"/>
              </a:rPr>
              <a:t>IEEE-SA Standards Board Operations Manual</a:t>
            </a:r>
            <a:r>
              <a:rPr lang="en-US" sz="2000" b="1" dirty="0">
                <a:ea typeface="Calibri" pitchFamily="-111" charset="0"/>
                <a:cs typeface="Calibri" pitchFamily="-111" charset="0"/>
              </a:rPr>
              <a:t> </a:t>
            </a:r>
            <a:r>
              <a:rPr lang="en-US" sz="1600" b="1" dirty="0">
                <a:ea typeface="Calibri" pitchFamily="-111" charset="0"/>
                <a:cs typeface="Calibri" pitchFamily="-111" charset="0"/>
              </a:rPr>
              <a:t>(</a:t>
            </a:r>
            <a:r>
              <a:rPr lang="en-US" sz="1600" b="1" dirty="0">
                <a:ea typeface="Calibri" pitchFamily="-111" charset="0"/>
                <a:cs typeface="Calibri" pitchFamily="-111" charset="0"/>
                <a:hlinkClick r:id="rId3"/>
              </a:rPr>
              <a:t>http://standards.ieee.org/develop/policies/opman/sect6.html#6.3</a:t>
            </a:r>
            <a:r>
              <a:rPr lang="en-US" sz="1600" b="1" dirty="0">
                <a:ea typeface="Calibri" pitchFamily="-111" charset="0"/>
                <a:cs typeface="Calibri" pitchFamily="-111" charset="0"/>
              </a:rPr>
              <a:t> )</a:t>
            </a:r>
          </a:p>
          <a:p>
            <a:pPr marL="630238" lvl="1">
              <a:lnSpc>
                <a:spcPct val="90000"/>
              </a:lnSpc>
              <a:spcBef>
                <a:spcPct val="20000"/>
              </a:spcBef>
              <a:buClr>
                <a:srgbClr val="CC3300"/>
              </a:buClr>
              <a:buSzPct val="50000"/>
            </a:pPr>
            <a:endParaRPr lang="en-US" dirty="0">
              <a:solidFill>
                <a:srgbClr val="000099"/>
              </a:solidFill>
            </a:endParaRPr>
          </a:p>
          <a:p>
            <a:pPr marL="630238" lvl="1">
              <a:lnSpc>
                <a:spcPct val="90000"/>
              </a:lnSpc>
              <a:buClr>
                <a:srgbClr val="CC3300"/>
              </a:buClr>
              <a:buSzPct val="50000"/>
            </a:pPr>
            <a:r>
              <a:rPr lang="en-US" b="1" dirty="0">
                <a:ea typeface="Calibri" pitchFamily="-111" charset="0"/>
                <a:cs typeface="Calibri" pitchFamily="-111" charset="0"/>
              </a:rPr>
              <a:t>	Material about the patent policy is available at </a:t>
            </a:r>
          </a:p>
          <a:p>
            <a:pPr marL="630238" lvl="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630238" lvl="1">
              <a:lnSpc>
                <a:spcPct val="90000"/>
              </a:lnSpc>
              <a:buClr>
                <a:srgbClr val="CC3300"/>
              </a:buClr>
              <a:buSzPct val="50000"/>
            </a:pPr>
            <a:endParaRPr lang="en-US" sz="2800" b="1" dirty="0">
              <a:ea typeface="Calibri" pitchFamily="-111" charset="0"/>
              <a:cs typeface="Calibri" pitchFamily="-111" charset="0"/>
            </a:endParaRPr>
          </a:p>
          <a:p>
            <a:pPr marL="630238" lvl="1" algn="ctr">
              <a:lnSpc>
                <a:spcPct val="90000"/>
              </a:lnSpc>
              <a:buClr>
                <a:srgbClr val="CC3300"/>
              </a:buClr>
              <a:buSzPct val="50000"/>
            </a:pPr>
            <a:r>
              <a:rPr lang="en-US" sz="2800" b="1" dirty="0">
                <a:ea typeface="Calibri" pitchFamily="-111" charset="0"/>
                <a:cs typeface="Calibri" pitchFamily="-111" charset="0"/>
              </a:rPr>
              <a:t>	If you have questions, contact the IEEE-SA Standards Board Patent Committee Administrator at </a:t>
            </a:r>
            <a:r>
              <a:rPr lang="en-US" sz="2800" b="1" dirty="0">
                <a:ea typeface="Calibri" pitchFamily="-111" charset="0"/>
                <a:cs typeface="Calibri" pitchFamily="-111" charset="0"/>
                <a:hlinkClick r:id="rId5"/>
              </a:rPr>
              <a:t>patcom@ieee.org</a:t>
            </a:r>
            <a:endParaRPr lang="en-US" sz="2800" b="1" dirty="0">
              <a:ea typeface="Calibri" pitchFamily="-111" charset="0"/>
              <a:cs typeface="Calibri" pitchFamily="-111" charset="0"/>
            </a:endParaRPr>
          </a:p>
          <a:p>
            <a:pPr marL="630238" lvl="1">
              <a:lnSpc>
                <a:spcPct val="90000"/>
              </a:lnSpc>
              <a:buClr>
                <a:srgbClr val="CC3300"/>
              </a:buClr>
              <a:buSzPct val="50000"/>
            </a:pPr>
            <a:endParaRPr lang="en-US" sz="180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smtClean="0"/>
              <a:t>Marc Emmelmann (Koden-TI)</a:t>
            </a:r>
            <a:endParaRPr lang="en-GB" dirty="0"/>
          </a:p>
        </p:txBody>
      </p:sp>
      <p:sp>
        <p:nvSpPr>
          <p:cNvPr id="6" name="Datumsplatzhalter 5"/>
          <p:cNvSpPr>
            <a:spLocks noGrp="1"/>
          </p:cNvSpPr>
          <p:nvPr>
            <p:ph type="dt" idx="15"/>
          </p:nvPr>
        </p:nvSpPr>
        <p:spPr/>
        <p:txBody>
          <a:bodyPr/>
          <a:lstStyle/>
          <a:p>
            <a:r>
              <a:rPr lang="de-DE" smtClean="0"/>
              <a:t>February 2020</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800" dirty="0"/>
              <a:t>Link to IEEE Disclosure of Affiliation </a:t>
            </a:r>
          </a:p>
          <a:p>
            <a:pPr lvl="1">
              <a:lnSpc>
                <a:spcPct val="90000"/>
              </a:lnSpc>
            </a:pPr>
            <a:r>
              <a:rPr lang="en-US" sz="2400" dirty="0">
                <a:hlinkClick r:id="rId2"/>
              </a:rPr>
              <a:t>http://standards.ieee.org/faqs/affiliationFAQ.html</a:t>
            </a:r>
            <a:endParaRPr lang="en-US" sz="2400" dirty="0"/>
          </a:p>
          <a:p>
            <a:pPr>
              <a:lnSpc>
                <a:spcPct val="90000"/>
              </a:lnSpc>
            </a:pPr>
            <a:r>
              <a:rPr lang="en-US" sz="2800" dirty="0"/>
              <a:t>Links to IEEE Antitrust Guidelines</a:t>
            </a:r>
          </a:p>
          <a:p>
            <a:pPr lvl="1">
              <a:lnSpc>
                <a:spcPct val="90000"/>
              </a:lnSpc>
            </a:pPr>
            <a:r>
              <a:rPr lang="en-US" sz="2400" dirty="0">
                <a:hlinkClick r:id="rId3"/>
              </a:rPr>
              <a:t>http://standards.ieee.org/resources/antitrust-guidelines.pdf</a:t>
            </a:r>
            <a:endParaRPr lang="en-US" sz="2400" dirty="0"/>
          </a:p>
          <a:p>
            <a:pPr>
              <a:lnSpc>
                <a:spcPct val="90000"/>
              </a:lnSpc>
            </a:pPr>
            <a:r>
              <a:rPr lang="en-US" sz="2800" dirty="0"/>
              <a:t>Link to IEEE Code of Ethics</a:t>
            </a:r>
          </a:p>
          <a:p>
            <a:pPr lvl="1">
              <a:lnSpc>
                <a:spcPct val="90000"/>
              </a:lnSpc>
            </a:pPr>
            <a:r>
              <a:rPr lang="en-US" sz="2400" dirty="0">
                <a:hlinkClick r:id="rId4"/>
              </a:rPr>
              <a:t>http://www.ieee.org/web/membership/ethics/code_ethics.html</a:t>
            </a:r>
            <a:r>
              <a:rPr lang="en-US" sz="2400" dirty="0"/>
              <a:t> </a:t>
            </a:r>
          </a:p>
          <a:p>
            <a:pPr>
              <a:lnSpc>
                <a:spcPct val="90000"/>
              </a:lnSpc>
            </a:pPr>
            <a:r>
              <a:rPr lang="en-US" sz="2800" dirty="0"/>
              <a:t>Link to IEEE Patent Policy</a:t>
            </a:r>
          </a:p>
          <a:p>
            <a:pPr lvl="1">
              <a:lnSpc>
                <a:spcPct val="90000"/>
              </a:lnSpc>
            </a:pPr>
            <a:r>
              <a:rPr lang="en-US" sz="2400" dirty="0">
                <a:hlinkClick r:id="rId5"/>
              </a:rPr>
              <a:t>http://standards.ieee.org/board/pat/pat-slideset.ppt</a:t>
            </a:r>
            <a:endParaRPr lang="en-US" sz="24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smtClean="0"/>
              <a:t>Marc Emmelmann (Koden-TI)</a:t>
            </a:r>
            <a:endParaRPr lang="en-GB" dirty="0"/>
          </a:p>
        </p:txBody>
      </p:sp>
      <p:sp>
        <p:nvSpPr>
          <p:cNvPr id="6" name="Datumsplatzhalter 5"/>
          <p:cNvSpPr>
            <a:spLocks noGrp="1"/>
          </p:cNvSpPr>
          <p:nvPr>
            <p:ph type="dt" idx="15"/>
          </p:nvPr>
        </p:nvSpPr>
        <p:spPr/>
        <p:txBody>
          <a:bodyPr/>
          <a:lstStyle/>
          <a:p>
            <a:r>
              <a:rPr lang="de-DE" smtClean="0"/>
              <a:t>February 2020</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685800" y="1752600"/>
            <a:ext cx="7770813" cy="4113213"/>
          </a:xfrm>
        </p:spPr>
        <p:txBody>
          <a:bodyPr/>
          <a:lstStyle/>
          <a:p>
            <a:pPr>
              <a:spcBef>
                <a:spcPct val="20000"/>
              </a:spcBef>
              <a:buSzPct val="150000"/>
              <a:buFontTx/>
              <a:buChar char="•"/>
            </a:pPr>
            <a:r>
              <a:rPr lang="en-US" sz="2000" dirty="0">
                <a:ea typeface="Calibri" pitchFamily="-111" charset="0"/>
                <a:cs typeface="Calibri" pitchFamily="-111" charset="0"/>
              </a:rPr>
              <a:t>Cause an LOA to be submitted to the IEEE-SA (</a:t>
            </a:r>
            <a:r>
              <a:rPr lang="en-US" sz="2000" dirty="0" err="1">
                <a:ea typeface="Calibri" pitchFamily="-111" charset="0"/>
                <a:cs typeface="Calibri" pitchFamily="-111" charset="0"/>
              </a:rPr>
              <a:t>patcom@ieee.org</a:t>
            </a:r>
            <a:r>
              <a:rPr lang="en-US" sz="2000" dirty="0">
                <a:ea typeface="Calibri" pitchFamily="-111" charset="0"/>
                <a:cs typeface="Calibri" pitchFamily="-111" charset="0"/>
              </a:rPr>
              <a:t>); or</a:t>
            </a:r>
          </a:p>
          <a:p>
            <a:pPr>
              <a:spcBef>
                <a:spcPct val="20000"/>
              </a:spcBef>
              <a:buSzPct val="150000"/>
            </a:pPr>
            <a:endParaRPr lang="en-US" sz="2000" dirty="0">
              <a:ea typeface="Calibri" pitchFamily="-111" charset="0"/>
              <a:cs typeface="Calibri" pitchFamily="-111" charset="0"/>
            </a:endParaRPr>
          </a:p>
          <a:p>
            <a:pPr>
              <a:spcBef>
                <a:spcPct val="20000"/>
              </a:spcBef>
              <a:buSzPct val="150000"/>
              <a:buFontTx/>
              <a:buChar char="•"/>
            </a:pPr>
            <a:r>
              <a:rPr lang="en-US" sz="2000" dirty="0">
                <a:ea typeface="Calibri" pitchFamily="-111" charset="0"/>
                <a:cs typeface="Calibri" pitchFamily="-111" charset="0"/>
              </a:rPr>
              <a:t>Provide the chair of this group with the identity of the </a:t>
            </a:r>
            <a:r>
              <a:rPr lang="en-US" sz="2000" dirty="0" err="1">
                <a:ea typeface="Calibri" pitchFamily="-111" charset="0"/>
                <a:cs typeface="Calibri" pitchFamily="-111" charset="0"/>
              </a:rPr>
              <a:t>holder(s</a:t>
            </a:r>
            <a:r>
              <a:rPr lang="en-US" sz="2000" dirty="0">
                <a:ea typeface="Calibri" pitchFamily="-111" charset="0"/>
                <a:cs typeface="Calibri" pitchFamily="-111" charset="0"/>
              </a:rPr>
              <a:t>) of any and all such claims as soon as possible; or</a:t>
            </a:r>
          </a:p>
          <a:p>
            <a:pPr>
              <a:spcBef>
                <a:spcPct val="20000"/>
              </a:spcBef>
              <a:buSzPct val="150000"/>
            </a:pPr>
            <a:endParaRPr lang="en-US" sz="2000" dirty="0">
              <a:ea typeface="Calibri" pitchFamily="-111" charset="0"/>
              <a:cs typeface="Calibri" pitchFamily="-111" charset="0"/>
            </a:endParaRPr>
          </a:p>
          <a:p>
            <a:pPr>
              <a:spcBef>
                <a:spcPct val="20000"/>
              </a:spcBef>
              <a:buSzPct val="150000"/>
              <a:buFontTx/>
              <a:buChar char="•"/>
            </a:pPr>
            <a:r>
              <a:rPr lang="en-US" sz="2000" dirty="0">
                <a:ea typeface="Calibri" pitchFamily="-111" charset="0"/>
                <a:cs typeface="Calibri" pitchFamily="-111" charset="0"/>
              </a:rPr>
              <a:t>Speak up now and respond to this Call for Potentially Essential Patents</a:t>
            </a:r>
          </a:p>
          <a:p>
            <a:pPr>
              <a:spcBef>
                <a:spcPct val="20000"/>
              </a:spcBef>
            </a:pPr>
            <a:endParaRPr lang="en-US" sz="2000" dirty="0">
              <a:ea typeface="Calibri" pitchFamily="-111" charset="0"/>
              <a:cs typeface="Calibri" pitchFamily="-111" charset="0"/>
            </a:endParaRPr>
          </a:p>
          <a:p>
            <a:pPr>
              <a:spcBef>
                <a:spcPct val="20000"/>
              </a:spcBef>
            </a:pPr>
            <a:r>
              <a:rPr lang="en-US" sz="2000" b="0" dirty="0">
                <a:ea typeface="Calibri" pitchFamily="-111" charset="0"/>
                <a:cs typeface="Calibri" pitchFamily="-111" charset="0"/>
              </a:rPr>
              <a:t>If anyone in this meeting is personally aware of the holder of any patent claims that are potentially essential to implementation of the proposed </a:t>
            </a:r>
            <a:r>
              <a:rPr lang="en-US" sz="2000" b="0" dirty="0" err="1">
                <a:ea typeface="Calibri" pitchFamily="-111" charset="0"/>
                <a:cs typeface="Calibri" pitchFamily="-111" charset="0"/>
              </a:rPr>
              <a:t>standard(s</a:t>
            </a:r>
            <a:r>
              <a:rPr lang="en-US" sz="20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20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smtClean="0"/>
              <a:t>Marc Emmelmann (Koden-TI)</a:t>
            </a:r>
            <a:endParaRPr lang="en-GB" dirty="0"/>
          </a:p>
        </p:txBody>
      </p:sp>
      <p:sp>
        <p:nvSpPr>
          <p:cNvPr id="6" name="Datumsplatzhalter 5"/>
          <p:cNvSpPr>
            <a:spLocks noGrp="1"/>
          </p:cNvSpPr>
          <p:nvPr>
            <p:ph type="dt" idx="15"/>
          </p:nvPr>
        </p:nvSpPr>
        <p:spPr/>
        <p:txBody>
          <a:bodyPr/>
          <a:lstStyle/>
          <a:p>
            <a:r>
              <a:rPr lang="de-DE" smtClean="0"/>
              <a:t>February 2020</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2587"/>
            <a:ext cx="7770813" cy="1065213"/>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685800" y="1295400"/>
            <a:ext cx="7770813" cy="4113213"/>
          </a:xfrm>
        </p:spPr>
        <p:txBody>
          <a:bodyPr/>
          <a:lstStyle/>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dirty="0">
                <a:ea typeface="MS Gothic" pitchFamily="49" charset="-128"/>
                <a:cs typeface="MS Gothic" pitchFamily="49" charset="-128"/>
              </a:rPr>
              <a:t>Participation in any IEEE 802 meeting (Sponsor, Sponsor subgroup, Working Group, Working Group subgroup, etc.) is on an individual basis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in the IEEE standards development individual process shall act based on their qualifications and experience. (</a:t>
            </a:r>
            <a:r>
              <a:rPr lang="en-GB" sz="1400" dirty="0">
                <a:ea typeface="MS Gothic" pitchFamily="49" charset="-128"/>
                <a:cs typeface="MS Gothic" pitchFamily="49" charset="-128"/>
                <a:hlinkClick r:id="rId2"/>
              </a:rPr>
              <a:t>https://standards.ieee.org/develop/policies/bylaws/sb_bylaws.pdf</a:t>
            </a:r>
            <a:r>
              <a:rPr lang="en-GB" sz="1400" dirty="0">
                <a:ea typeface="MS Gothic" pitchFamily="49" charset="-128"/>
                <a:cs typeface="MS Gothic" pitchFamily="49" charset="-128"/>
              </a:rPr>
              <a:t>   section 5.2.1)</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400" dirty="0" err="1">
                <a:ea typeface="MS Gothic" pitchFamily="49" charset="-128"/>
                <a:cs typeface="MS Gothic" pitchFamily="49" charset="-128"/>
              </a:rPr>
              <a:t>subclause</a:t>
            </a:r>
            <a:r>
              <a:rPr lang="en-GB" sz="1400" dirty="0">
                <a:ea typeface="MS Gothic" pitchFamily="49" charset="-128"/>
                <a:cs typeface="MS Gothic" pitchFamily="49" charset="-128"/>
              </a:rPr>
              <a:t> 4.2.1 “Establishment”, of the IEEE 802 LMSC Working Group Policies and Procedures)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400" u="sng" dirty="0">
                <a:ea typeface="MS Gothic" pitchFamily="49" charset="-128"/>
                <a:cs typeface="MS Gothic" pitchFamily="49" charset="-128"/>
                <a:hlinkClick r:id="rId2"/>
              </a:rPr>
              <a:t>https://standards.ieee.org/develop/policies/bylaws/sb_bylaws.pdf</a:t>
            </a:r>
            <a:r>
              <a:rPr lang="en-GB" sz="1400" u="sng" dirty="0">
                <a:ea typeface="MS Gothic" pitchFamily="49" charset="-128"/>
                <a:cs typeface="MS Gothic" pitchFamily="49" charset="-128"/>
              </a:rPr>
              <a:t>  </a:t>
            </a:r>
            <a:r>
              <a:rPr lang="en-GB" sz="1400" dirty="0">
                <a:ea typeface="MS Gothic" pitchFamily="49" charset="-128"/>
                <a:cs typeface="MS Gothic" pitchFamily="49" charset="-128"/>
              </a:rPr>
              <a:t> section 5.2.1.3 and the IEEE 802 LMSC Working Group Policies and Procedures, </a:t>
            </a:r>
            <a:r>
              <a:rPr lang="en-GB" sz="1400" dirty="0" err="1">
                <a:ea typeface="MS Gothic" pitchFamily="49" charset="-128"/>
                <a:cs typeface="MS Gothic" pitchFamily="49" charset="-128"/>
              </a:rPr>
              <a:t>subclause</a:t>
            </a:r>
            <a:r>
              <a:rPr lang="en-GB" sz="1400" dirty="0">
                <a:ea typeface="MS Gothic" pitchFamily="49" charset="-128"/>
                <a:cs typeface="MS Gothic" pitchFamily="49" charset="-128"/>
              </a:rPr>
              <a:t> 3.4.1 “Chair”, list item </a:t>
            </a:r>
            <a:r>
              <a:rPr lang="en-GB" sz="1400" dirty="0" err="1">
                <a:ea typeface="MS Gothic" pitchFamily="49" charset="-128"/>
                <a:cs typeface="MS Gothic" pitchFamily="49" charset="-128"/>
              </a:rPr>
              <a:t>x</a:t>
            </a:r>
            <a:r>
              <a:rPr lang="en-GB" sz="1400" dirty="0">
                <a:ea typeface="MS Gothic" pitchFamily="49" charset="-128"/>
                <a:cs typeface="MS Gothic" pitchFamily="49" charset="-128"/>
              </a:rPr>
              <a:t>.</a:t>
            </a:r>
          </a:p>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dirty="0">
                <a:ea typeface="MS Gothic" pitchFamily="49" charset="-128"/>
                <a:cs typeface="MS Gothic" pitchFamily="49" charset="-128"/>
              </a:rPr>
              <a:t>By participating in IEEE 802 meetings, you accept these requirements.  If you do not agree to these policies then you shall not participate.</a:t>
            </a:r>
          </a:p>
          <a:p>
            <a:pPr indent="-334963" algn="ct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(Latest revision of IEEE 802 LMSC Working Group Policies and Procedures: </a:t>
            </a:r>
            <a:r>
              <a:rPr lang="en-GB" sz="1400" dirty="0">
                <a:ea typeface="MS Gothic" pitchFamily="49" charset="-128"/>
                <a:cs typeface="MS Gothic" pitchFamily="49" charset="-128"/>
                <a:hlinkClick r:id="rId3"/>
              </a:rPr>
              <a:t>http://www.ieee802.org/devdocs.shtml</a:t>
            </a:r>
            <a:r>
              <a:rPr lang="en-GB" sz="140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smtClean="0"/>
              <a:t>Marc Emmelmann (Koden-TI)</a:t>
            </a:r>
            <a:endParaRPr lang="en-GB" dirty="0"/>
          </a:p>
        </p:txBody>
      </p:sp>
      <p:sp>
        <p:nvSpPr>
          <p:cNvPr id="6" name="Datumsplatzhalter 5"/>
          <p:cNvSpPr>
            <a:spLocks noGrp="1"/>
          </p:cNvSpPr>
          <p:nvPr>
            <p:ph type="dt" idx="15"/>
          </p:nvPr>
        </p:nvSpPr>
        <p:spPr/>
        <p:txBody>
          <a:bodyPr/>
          <a:lstStyle/>
          <a:p>
            <a:r>
              <a:rPr lang="de-DE" smtClean="0"/>
              <a:t>February 2020</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Attendance</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de-DE" smtClean="0"/>
              <a:t>February 2020</a:t>
            </a:r>
            <a:endParaRPr lang="en-GB" dirty="0"/>
          </a:p>
        </p:txBody>
      </p:sp>
      <p:sp>
        <p:nvSpPr>
          <p:cNvPr id="5" name="Fußzeilenplatzhalter 4"/>
          <p:cNvSpPr>
            <a:spLocks noGrp="1"/>
          </p:cNvSpPr>
          <p:nvPr>
            <p:ph type="ftr" idx="11"/>
          </p:nvPr>
        </p:nvSpPr>
        <p:spPr/>
        <p:txBody>
          <a:bodyPr/>
          <a:lstStyle/>
          <a:p>
            <a:r>
              <a:rPr lang="de-DE" smtClean="0"/>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957031218"/>
      </p:ext>
    </p:extLst>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Submissions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de-DE" smtClean="0"/>
              <a:t>February 2020</a:t>
            </a:r>
            <a:endParaRPr lang="en-GB" dirty="0"/>
          </a:p>
        </p:txBody>
      </p:sp>
      <p:sp>
        <p:nvSpPr>
          <p:cNvPr id="5" name="Fußzeilenplatzhalter 4"/>
          <p:cNvSpPr>
            <a:spLocks noGrp="1"/>
          </p:cNvSpPr>
          <p:nvPr>
            <p:ph type="ftr" idx="11"/>
          </p:nvPr>
        </p:nvSpPr>
        <p:spPr/>
        <p:txBody>
          <a:bodyPr/>
          <a:lstStyle/>
          <a:p>
            <a:r>
              <a:rPr lang="de-DE" smtClean="0"/>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697211324"/>
      </p:ext>
    </p:extLst>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Announcements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de-DE" smtClean="0"/>
              <a:t>February 2020</a:t>
            </a:r>
            <a:endParaRPr lang="en-GB" dirty="0"/>
          </a:p>
        </p:txBody>
      </p:sp>
      <p:sp>
        <p:nvSpPr>
          <p:cNvPr id="5" name="Fußzeilenplatzhalter 4"/>
          <p:cNvSpPr>
            <a:spLocks noGrp="1"/>
          </p:cNvSpPr>
          <p:nvPr>
            <p:ph type="ftr" idx="11"/>
          </p:nvPr>
        </p:nvSpPr>
        <p:spPr/>
        <p:txBody>
          <a:bodyPr/>
          <a:lstStyle/>
          <a:p>
            <a:r>
              <a:rPr lang="de-DE" smtClean="0"/>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755469981"/>
      </p:ext>
    </p:extLst>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B00164EE-ECBD-B240-9B11-8A8CE3D4BC86}"/>
              </a:ext>
            </a:extLst>
          </p:cNvPr>
          <p:cNvSpPr>
            <a:spLocks noGrp="1"/>
          </p:cNvSpPr>
          <p:nvPr>
            <p:ph type="title"/>
          </p:nvPr>
        </p:nvSpPr>
        <p:spPr/>
        <p:txBody>
          <a:bodyPr/>
          <a:lstStyle/>
          <a:p>
            <a:r>
              <a:rPr lang="en-US" dirty="0"/>
              <a:t>Announcements</a:t>
            </a:r>
          </a:p>
        </p:txBody>
      </p:sp>
      <p:sp>
        <p:nvSpPr>
          <p:cNvPr id="3" name="Content Placeholder 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427E47EE-23A8-9943-9866-3714479F87E9}"/>
              </a:ext>
            </a:extLst>
          </p:cNvPr>
          <p:cNvSpPr>
            <a:spLocks noGrp="1"/>
          </p:cNvSpPr>
          <p:nvPr>
            <p:ph idx="1"/>
          </p:nvPr>
        </p:nvSpPr>
        <p:spPr/>
        <p:txBody>
          <a:bodyPr/>
          <a:lstStyle/>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362727DE-FE64-B44D-AAA9-8AD1FA1691B9}"/>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F06D0C7B-4DC3-8443-9282-4BA78AE59F3A}"/>
              </a:ext>
            </a:extLst>
          </p:cNvPr>
          <p:cNvSpPr>
            <a:spLocks noGrp="1"/>
          </p:cNvSpPr>
          <p:nvPr>
            <p:ph type="ftr" idx="14"/>
          </p:nvPr>
        </p:nvSpPr>
        <p:spPr/>
        <p:txBody>
          <a:bodyPr/>
          <a:lstStyle/>
          <a:p>
            <a:r>
              <a:rPr lang="de-DE" smtClean="0"/>
              <a:t>Marc Emmelmann (Koden-TI)</a:t>
            </a:r>
            <a:endParaRPr lang="en-GB" dirty="0"/>
          </a:p>
        </p:txBody>
      </p:sp>
      <p:sp>
        <p:nvSpPr>
          <p:cNvPr id="6" name="Date Placeholder 5">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A59C9FCA-DAF7-FF44-8716-ED743CDB3506}"/>
              </a:ext>
            </a:extLst>
          </p:cNvPr>
          <p:cNvSpPr>
            <a:spLocks noGrp="1"/>
          </p:cNvSpPr>
          <p:nvPr>
            <p:ph type="dt" idx="15"/>
          </p:nvPr>
        </p:nvSpPr>
        <p:spPr/>
        <p:txBody>
          <a:bodyPr/>
          <a:lstStyle/>
          <a:p>
            <a:r>
              <a:rPr lang="de-DE" smtClean="0"/>
              <a:t>February 2020</a:t>
            </a:r>
            <a:endParaRPr lang="en-GB"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584776415"/>
      </p:ext>
    </p:extLst>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AOB</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de-DE" smtClean="0"/>
              <a:t>February 2020</a:t>
            </a:r>
            <a:endParaRPr lang="en-GB" dirty="0"/>
          </a:p>
        </p:txBody>
      </p:sp>
      <p:sp>
        <p:nvSpPr>
          <p:cNvPr id="5" name="Fußzeilenplatzhalter 4"/>
          <p:cNvSpPr>
            <a:spLocks noGrp="1"/>
          </p:cNvSpPr>
          <p:nvPr>
            <p:ph type="ftr" idx="11"/>
          </p:nvPr>
        </p:nvSpPr>
        <p:spPr/>
        <p:txBody>
          <a:bodyPr/>
          <a:lstStyle/>
          <a:p>
            <a:r>
              <a:rPr lang="de-DE" smtClean="0"/>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Adjourn</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de-DE" smtClean="0"/>
              <a:t>February 2020</a:t>
            </a:r>
            <a:endParaRPr lang="en-GB" dirty="0"/>
          </a:p>
        </p:txBody>
      </p:sp>
      <p:sp>
        <p:nvSpPr>
          <p:cNvPr id="5" name="Fußzeilenplatzhalter 4"/>
          <p:cNvSpPr>
            <a:spLocks noGrp="1"/>
          </p:cNvSpPr>
          <p:nvPr>
            <p:ph type="ftr" idx="11"/>
          </p:nvPr>
        </p:nvSpPr>
        <p:spPr/>
        <p:txBody>
          <a:bodyPr/>
          <a:lstStyle/>
          <a:p>
            <a:r>
              <a:rPr lang="de-DE" smtClean="0"/>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681264330"/>
      </p:ext>
    </p:extLst>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de-DE" smtClean="0"/>
              <a:t>February 2020</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de-DE" smtClean="0"/>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Agenda Slides for 802.11 </a:t>
            </a:r>
            <a:r>
              <a:rPr lang="en-GB" dirty="0" err="1"/>
              <a:t>TGbc</a:t>
            </a:r>
            <a:r>
              <a:rPr lang="en-GB" dirty="0"/>
              <a:t> Enhanced </a:t>
            </a:r>
            <a:r>
              <a:rPr lang="en-GB" dirty="0" err="1"/>
              <a:t>BroadCast</a:t>
            </a:r>
            <a:r>
              <a:rPr lang="en-GB" dirty="0"/>
              <a:t> for the February</a:t>
            </a:r>
            <a:r>
              <a:rPr lang="en-GB" dirty="0" smtClean="0"/>
              <a:t> 25, </a:t>
            </a:r>
            <a:r>
              <a:rPr lang="en-GB" dirty="0"/>
              <a:t>2020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de-DE" smtClean="0"/>
              <a:t>February 2020</a:t>
            </a:r>
            <a:endParaRPr lang="en-GB"/>
          </a:p>
        </p:txBody>
      </p:sp>
      <p:sp>
        <p:nvSpPr>
          <p:cNvPr id="5" name="Footer Placeholder 4"/>
          <p:cNvSpPr>
            <a:spLocks noGrp="1"/>
          </p:cNvSpPr>
          <p:nvPr>
            <p:ph type="ftr" idx="14"/>
          </p:nvPr>
        </p:nvSpPr>
        <p:spPr>
          <a:xfrm>
            <a:off x="6215074" y="6475413"/>
            <a:ext cx="2327264" cy="180975"/>
          </a:xfrm>
        </p:spPr>
        <p:txBody>
          <a:bodyPr/>
          <a:lstStyle/>
          <a:p>
            <a:r>
              <a:rPr lang="de-DE" smtClean="0"/>
              <a:t>Marc Emmelmann (Koden-TI)</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20</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D2A20582-FCCB-B94D-8CEC-C2E5F6D359D2}"/>
              </a:ext>
            </a:extLst>
          </p:cNvPr>
          <p:cNvSpPr>
            <a:spLocks noGrp="1"/>
          </p:cNvSpPr>
          <p:nvPr>
            <p:ph idx="1"/>
          </p:nvPr>
        </p:nvSpPr>
        <p:spPr>
          <a:xfrm>
            <a:off x="685800" y="1484784"/>
            <a:ext cx="7770813" cy="4113213"/>
          </a:xfrm>
        </p:spPr>
        <p:txBody>
          <a:bodyPr/>
          <a:lstStyle/>
          <a:p>
            <a:r>
              <a:rPr lang="en-GB" sz="1800" dirty="0"/>
              <a:t>IEEE 802.1bc Enhanced Broadcast Services Telco </a:t>
            </a:r>
            <a:r>
              <a:rPr lang="en-GB" sz="600" dirty="0"/>
              <a:t/>
            </a:r>
            <a:br>
              <a:rPr lang="en-GB" sz="600" dirty="0"/>
            </a:br>
            <a:endParaRPr lang="en-GB" sz="600" dirty="0"/>
          </a:p>
          <a:p>
            <a:endParaRPr lang="en-GB" sz="600" dirty="0" smtClean="0"/>
          </a:p>
          <a:p>
            <a:r>
              <a:rPr lang="de-DE" sz="1400" dirty="0" err="1" smtClean="0"/>
              <a:t>Webex</a:t>
            </a:r>
            <a:r>
              <a:rPr lang="de-DE" sz="1400" dirty="0" smtClean="0"/>
              <a:t> </a:t>
            </a:r>
            <a:r>
              <a:rPr lang="de-DE" sz="1400" dirty="0" err="1" smtClean="0"/>
              <a:t>meeting</a:t>
            </a:r>
            <a:r>
              <a:rPr lang="de-DE" sz="1400" dirty="0" smtClean="0"/>
              <a:t>:</a:t>
            </a:r>
            <a:r>
              <a:rPr lang="de-DE" sz="1400" dirty="0" smtClean="0"/>
              <a:t> </a:t>
            </a:r>
          </a:p>
          <a:p>
            <a:r>
              <a:rPr lang="de-DE" sz="1400" dirty="0" smtClean="0"/>
              <a:t>https</a:t>
            </a:r>
            <a:r>
              <a:rPr lang="de-DE" sz="1400" dirty="0" smtClean="0"/>
              <a:t>://ieee802.my.webex.com/ieee802.my/j.php?MTID=</a:t>
            </a:r>
            <a:r>
              <a:rPr lang="de-DE" sz="1400" dirty="0" smtClean="0"/>
              <a:t>maec03baf1ecf014e8fa80238b0692f37</a:t>
            </a:r>
          </a:p>
          <a:p>
            <a:r>
              <a:rPr lang="de-DE" sz="1400" dirty="0" smtClean="0"/>
              <a:t>Meeting </a:t>
            </a:r>
            <a:r>
              <a:rPr lang="de-DE" sz="1400" dirty="0" err="1" smtClean="0"/>
              <a:t>number</a:t>
            </a:r>
            <a:r>
              <a:rPr lang="de-DE" sz="1400" dirty="0" smtClean="0"/>
              <a:t>: 790 390 370</a:t>
            </a:r>
          </a:p>
          <a:p>
            <a:r>
              <a:rPr lang="de-DE" sz="1400" dirty="0" smtClean="0"/>
              <a:t>Meeting </a:t>
            </a:r>
            <a:r>
              <a:rPr lang="de-DE" sz="1400" dirty="0" err="1" smtClean="0"/>
              <a:t>password</a:t>
            </a:r>
            <a:r>
              <a:rPr lang="de-DE" sz="1400" dirty="0" smtClean="0"/>
              <a:t>: </a:t>
            </a:r>
            <a:r>
              <a:rPr lang="de-DE" sz="1400" dirty="0" err="1" smtClean="0"/>
              <a:t>wireless</a:t>
            </a:r>
            <a:endParaRPr lang="de-DE" sz="1400" dirty="0" smtClean="0"/>
          </a:p>
          <a:p>
            <a:endParaRPr lang="de-DE" sz="1400" dirty="0" smtClean="0"/>
          </a:p>
          <a:p>
            <a:r>
              <a:rPr lang="de-DE" sz="1400" dirty="0" err="1" smtClean="0"/>
              <a:t>Join</a:t>
            </a:r>
            <a:r>
              <a:rPr lang="de-DE" sz="1400" dirty="0" smtClean="0"/>
              <a:t> </a:t>
            </a:r>
            <a:r>
              <a:rPr lang="de-DE" sz="1400" dirty="0" err="1" smtClean="0"/>
              <a:t>by</a:t>
            </a:r>
            <a:r>
              <a:rPr lang="de-DE" sz="1400" dirty="0" smtClean="0"/>
              <a:t> </a:t>
            </a:r>
            <a:r>
              <a:rPr lang="de-DE" sz="1400" dirty="0" err="1" smtClean="0"/>
              <a:t>phone</a:t>
            </a:r>
            <a:r>
              <a:rPr lang="de-DE" sz="1400" dirty="0" smtClean="0"/>
              <a:t>:</a:t>
            </a:r>
          </a:p>
          <a:p>
            <a:r>
              <a:rPr lang="de-DE" sz="1400" dirty="0" smtClean="0"/>
              <a:t>   +1-510-338-9438 USA Toll</a:t>
            </a:r>
          </a:p>
          <a:p>
            <a:r>
              <a:rPr lang="de-DE" sz="1400" dirty="0" smtClean="0"/>
              <a:t>   +44-20-3198-8144 UK Toll</a:t>
            </a:r>
          </a:p>
          <a:p>
            <a:r>
              <a:rPr lang="de-DE" sz="1400" dirty="0" smtClean="0"/>
              <a:t>Access </a:t>
            </a:r>
            <a:r>
              <a:rPr lang="de-DE" sz="1400" dirty="0" err="1" smtClean="0"/>
              <a:t>code</a:t>
            </a:r>
            <a:r>
              <a:rPr lang="de-DE" sz="1400" dirty="0" smtClean="0"/>
              <a:t>: 790 390 370</a:t>
            </a:r>
            <a:endParaRPr lang="en-US" sz="1400" dirty="0"/>
          </a:p>
        </p:txBody>
      </p:sp>
      <p:sp>
        <p:nvSpPr>
          <p:cNvPr id="4" name="Slide Number Placeholder 3">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C0442344-DA53-1043-9CB8-1BE086184A75}"/>
              </a:ext>
            </a:extLst>
          </p:cNvPr>
          <p:cNvSpPr>
            <a:spLocks noGrp="1"/>
          </p:cNvSpPr>
          <p:nvPr>
            <p:ph type="ftr" idx="14"/>
          </p:nvPr>
        </p:nvSpPr>
        <p:spPr/>
        <p:txBody>
          <a:bodyPr/>
          <a:lstStyle/>
          <a:p>
            <a:r>
              <a:rPr lang="de-DE" smtClean="0"/>
              <a:t>Marc Emmelmann (Koden-TI)</a:t>
            </a:r>
            <a:endParaRPr lang="en-GB" dirty="0"/>
          </a:p>
        </p:txBody>
      </p:sp>
      <p:sp>
        <p:nvSpPr>
          <p:cNvPr id="6" name="Date Placeholder 5">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942BA6EF-1B65-DE4D-AE3F-13C49EFF1A95}"/>
              </a:ext>
            </a:extLst>
          </p:cNvPr>
          <p:cNvSpPr>
            <a:spLocks noGrp="1"/>
          </p:cNvSpPr>
          <p:nvPr>
            <p:ph type="dt" idx="15"/>
          </p:nvPr>
        </p:nvSpPr>
        <p:spPr/>
        <p:txBody>
          <a:bodyPr/>
          <a:lstStyle/>
          <a:p>
            <a:r>
              <a:rPr lang="de-DE" smtClean="0"/>
              <a:t>February 2020</a:t>
            </a:r>
            <a:endParaRPr lang="en-GB"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92302137"/>
      </p:ext>
    </p:extLst>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Call Meeting to Order</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de-DE" smtClean="0"/>
              <a:t>February 2020</a:t>
            </a:r>
            <a:endParaRPr lang="en-GB" dirty="0"/>
          </a:p>
        </p:txBody>
      </p:sp>
      <p:sp>
        <p:nvSpPr>
          <p:cNvPr id="5" name="Fußzeilenplatzhalter 4"/>
          <p:cNvSpPr>
            <a:spLocks noGrp="1"/>
          </p:cNvSpPr>
          <p:nvPr>
            <p:ph type="ftr" idx="11"/>
          </p:nvPr>
        </p:nvSpPr>
        <p:spPr/>
        <p:txBody>
          <a:bodyPr/>
          <a:lstStyle/>
          <a:p>
            <a:r>
              <a:rPr lang="de-DE" smtClean="0"/>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190961821"/>
      </p:ext>
    </p:extLst>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Approval of Agenda</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de-DE" smtClean="0"/>
              <a:t>February 2020</a:t>
            </a:r>
            <a:endParaRPr lang="en-GB" dirty="0"/>
          </a:p>
        </p:txBody>
      </p:sp>
      <p:sp>
        <p:nvSpPr>
          <p:cNvPr id="5" name="Fußzeilenplatzhalter 4"/>
          <p:cNvSpPr>
            <a:spLocks noGrp="1"/>
          </p:cNvSpPr>
          <p:nvPr>
            <p:ph type="ftr" idx="11"/>
          </p:nvPr>
        </p:nvSpPr>
        <p:spPr/>
        <p:txBody>
          <a:bodyPr/>
          <a:lstStyle/>
          <a:p>
            <a:r>
              <a:rPr lang="de-DE" smtClean="0"/>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874067739"/>
      </p:ext>
    </p:extLst>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284781B8-05C3-2A41-9D95-31E0F3BAA919}"/>
              </a:ext>
            </a:extLst>
          </p:cNvPr>
          <p:cNvSpPr>
            <a:spLocks noGrp="1"/>
          </p:cNvSpPr>
          <p:nvPr>
            <p:ph idx="1"/>
          </p:nvPr>
        </p:nvSpPr>
        <p:spPr>
          <a:xfrm>
            <a:off x="685800" y="1700808"/>
            <a:ext cx="7770813" cy="4113213"/>
          </a:xfrm>
        </p:spPr>
        <p:txBody>
          <a:bodyPr/>
          <a:lstStyle/>
          <a:p>
            <a:pPr>
              <a:buFont typeface="Arial" panose="020B0604020202020204" pitchFamily="34" charset="0"/>
              <a:buChar char="•"/>
            </a:pPr>
            <a:r>
              <a:rPr lang="en-US" sz="2000" dirty="0"/>
              <a:t>Call Meeting to order</a:t>
            </a:r>
          </a:p>
          <a:p>
            <a:pPr>
              <a:buFont typeface="Arial" panose="020B0604020202020204" pitchFamily="34" charset="0"/>
              <a:buChar char="•"/>
            </a:pPr>
            <a:r>
              <a:rPr lang="en-US" sz="2000" dirty="0"/>
              <a:t>Approval of agenda</a:t>
            </a:r>
          </a:p>
          <a:p>
            <a:pPr>
              <a:buFont typeface="Arial" panose="020B0604020202020204" pitchFamily="34" charset="0"/>
              <a:buChar char="•"/>
            </a:pPr>
            <a:r>
              <a:rPr lang="en-US" sz="2000" dirty="0"/>
              <a:t>Review Patent Policy &amp; Call for Essential Patents</a:t>
            </a:r>
          </a:p>
          <a:p>
            <a:pPr>
              <a:buFont typeface="Arial" panose="020B0604020202020204" pitchFamily="34" charset="0"/>
              <a:buChar char="•"/>
            </a:pPr>
            <a:r>
              <a:rPr lang="en-US" sz="2000" dirty="0"/>
              <a:t>Attendance</a:t>
            </a:r>
          </a:p>
          <a:p>
            <a:pPr>
              <a:buFont typeface="Arial" panose="020B0604020202020204" pitchFamily="34" charset="0"/>
              <a:buChar char="•"/>
            </a:pPr>
            <a:r>
              <a:rPr lang="de-DE" sz="2000" dirty="0"/>
              <a:t>Submission</a:t>
            </a:r>
            <a:endParaRPr lang="de-DE" sz="2000" dirty="0" smtClean="0"/>
          </a:p>
          <a:p>
            <a:pPr lvl="1">
              <a:buFont typeface="Arial" panose="020B0604020202020204" pitchFamily="34" charset="0"/>
              <a:buChar char="•"/>
            </a:pPr>
            <a:r>
              <a:rPr lang="de-DE" sz="1600" dirty="0" smtClean="0"/>
              <a:t>A. </a:t>
            </a:r>
            <a:r>
              <a:rPr lang="de-DE" sz="1600" dirty="0" err="1" smtClean="0"/>
              <a:t>Patil</a:t>
            </a:r>
            <a:r>
              <a:rPr lang="de-DE" sz="1600" dirty="0" smtClean="0"/>
              <a:t>:  11-20/0025 Additional SFD text </a:t>
            </a:r>
            <a:r>
              <a:rPr lang="de-DE" sz="1600" dirty="0" err="1" smtClean="0"/>
              <a:t>for</a:t>
            </a:r>
            <a:r>
              <a:rPr lang="de-DE" sz="1600" dirty="0" smtClean="0"/>
              <a:t> R3.6.3—R3.6.4</a:t>
            </a:r>
          </a:p>
          <a:p>
            <a:pPr lvl="1">
              <a:buFont typeface="Arial" panose="020B0604020202020204" pitchFamily="34" charset="0"/>
              <a:buChar char="•"/>
            </a:pPr>
            <a:r>
              <a:rPr lang="de-DE" sz="1600" dirty="0" smtClean="0"/>
              <a:t>H</a:t>
            </a:r>
            <a:r>
              <a:rPr lang="de-DE" sz="1600" dirty="0"/>
              <a:t>. Morioka:  </a:t>
            </a:r>
            <a:r>
              <a:rPr lang="en-GB" sz="1600" dirty="0"/>
              <a:t>11–20/</a:t>
            </a:r>
            <a:r>
              <a:rPr lang="en-GB" sz="1600" dirty="0" smtClean="0"/>
              <a:t>0040r0 </a:t>
            </a:r>
            <a:r>
              <a:rPr lang="en-GB" sz="1600" dirty="0"/>
              <a:t>Draft Text for </a:t>
            </a:r>
            <a:r>
              <a:rPr lang="en-GB" sz="1600" dirty="0" smtClean="0"/>
              <a:t>12.15 Security</a:t>
            </a:r>
          </a:p>
          <a:p>
            <a:pPr lvl="1">
              <a:buFont typeface="Arial" panose="020B0604020202020204" pitchFamily="34" charset="0"/>
              <a:buChar char="•"/>
            </a:pPr>
            <a:r>
              <a:rPr lang="en-GB" sz="1600" dirty="0"/>
              <a:t>A. de la Olivia 11-20/</a:t>
            </a:r>
            <a:r>
              <a:rPr lang="en-GB" sz="1600" dirty="0" smtClean="0"/>
              <a:t>322 </a:t>
            </a:r>
          </a:p>
          <a:p>
            <a:pPr>
              <a:buFont typeface="Arial" panose="020B0604020202020204" pitchFamily="34" charset="0"/>
              <a:buChar char="•"/>
            </a:pPr>
            <a:r>
              <a:rPr lang="en-US" sz="2000" dirty="0"/>
              <a:t>AOB</a:t>
            </a:r>
            <a:endParaRPr lang="en-US" dirty="0"/>
          </a:p>
          <a:p>
            <a:pPr>
              <a:buFont typeface="Arial" panose="020B0604020202020204" pitchFamily="34" charset="0"/>
              <a:buChar char="•"/>
            </a:pPr>
            <a:r>
              <a:rPr lang="en-US" sz="2000" dirty="0"/>
              <a:t>Adjourn</a:t>
            </a:r>
          </a:p>
        </p:txBody>
      </p:sp>
      <p:sp>
        <p:nvSpPr>
          <p:cNvPr id="4" name="Slide Number Placeholder 3">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68ADBD77-E17E-A34E-BB56-007C2A217E3D}"/>
              </a:ext>
            </a:extLst>
          </p:cNvPr>
          <p:cNvSpPr>
            <a:spLocks noGrp="1"/>
          </p:cNvSpPr>
          <p:nvPr>
            <p:ph type="ftr" idx="14"/>
          </p:nvPr>
        </p:nvSpPr>
        <p:spPr/>
        <p:txBody>
          <a:bodyPr/>
          <a:lstStyle/>
          <a:p>
            <a:r>
              <a:rPr lang="de-DE" smtClean="0"/>
              <a:t>Marc Emmelmann (Koden-TI)</a:t>
            </a:r>
            <a:endParaRPr lang="en-GB" dirty="0"/>
          </a:p>
        </p:txBody>
      </p:sp>
      <p:sp>
        <p:nvSpPr>
          <p:cNvPr id="6" name="Date Placeholder 5">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83AB7CBF-8217-0C43-BBD6-6C99E6337EAF}"/>
              </a:ext>
            </a:extLst>
          </p:cNvPr>
          <p:cNvSpPr>
            <a:spLocks noGrp="1"/>
          </p:cNvSpPr>
          <p:nvPr>
            <p:ph type="dt" idx="15"/>
          </p:nvPr>
        </p:nvSpPr>
        <p:spPr/>
        <p:txBody>
          <a:bodyPr/>
          <a:lstStyle/>
          <a:p>
            <a:r>
              <a:rPr lang="de-DE" smtClean="0"/>
              <a:t>February 2020</a:t>
            </a:r>
            <a:endParaRPr lang="en-GB"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83759164"/>
      </p:ext>
    </p:extLst>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endParaRPr lang="en-US" dirty="0"/>
          </a:p>
        </p:txBody>
      </p:sp>
      <p:sp>
        <p:nvSpPr>
          <p:cNvPr id="8" name="Textplatzhalter 7"/>
          <p:cNvSpPr>
            <a:spLocks noGrp="1"/>
          </p:cNvSpPr>
          <p:nvPr>
            <p:ph type="body" idx="1"/>
          </p:nvPr>
        </p:nvSpPr>
        <p:spPr/>
        <p:txBody>
          <a:bodyPr/>
          <a:lstStyle/>
          <a:p>
            <a:r>
              <a:rPr lang="en-US" dirty="0"/>
              <a:t>Review Patent Policy &amp; Call for Essential Patents</a:t>
            </a:r>
          </a:p>
        </p:txBody>
      </p:sp>
      <p:sp>
        <p:nvSpPr>
          <p:cNvPr id="6" name="Datumsplatzhalter 5"/>
          <p:cNvSpPr>
            <a:spLocks noGrp="1"/>
          </p:cNvSpPr>
          <p:nvPr>
            <p:ph type="dt" idx="10"/>
          </p:nvPr>
        </p:nvSpPr>
        <p:spPr/>
        <p:txBody>
          <a:bodyPr/>
          <a:lstStyle/>
          <a:p>
            <a:r>
              <a:rPr lang="de-DE" smtClean="0"/>
              <a:t>February 2020</a:t>
            </a:r>
            <a:endParaRPr lang="en-GB" dirty="0"/>
          </a:p>
        </p:txBody>
      </p:sp>
      <p:sp>
        <p:nvSpPr>
          <p:cNvPr id="5" name="Fußzeilenplatzhalter 4"/>
          <p:cNvSpPr>
            <a:spLocks noGrp="1"/>
          </p:cNvSpPr>
          <p:nvPr>
            <p:ph type="ftr" idx="11"/>
          </p:nvPr>
        </p:nvSpPr>
        <p:spPr/>
        <p:txBody>
          <a:bodyPr/>
          <a:lstStyle/>
          <a:p>
            <a:r>
              <a:rPr lang="de-DE" smtClean="0"/>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ußzeilenplatzhalter 4"/>
          <p:cNvSpPr>
            <a:spLocks noGrp="1"/>
          </p:cNvSpPr>
          <p:nvPr>
            <p:ph type="ftr" idx="14"/>
          </p:nvPr>
        </p:nvSpPr>
        <p:spPr/>
        <p:txBody>
          <a:bodyPr/>
          <a:lstStyle/>
          <a:p>
            <a:r>
              <a:rPr lang="de-DE" smtClean="0"/>
              <a:t>Marc Emmelmann (Koden-TI)</a:t>
            </a:r>
            <a:endParaRPr lang="en-GB" dirty="0"/>
          </a:p>
        </p:txBody>
      </p:sp>
      <p:sp>
        <p:nvSpPr>
          <p:cNvPr id="6" name="Datumsplatzhalter 5"/>
          <p:cNvSpPr>
            <a:spLocks noGrp="1"/>
          </p:cNvSpPr>
          <p:nvPr>
            <p:ph type="dt" idx="15"/>
          </p:nvPr>
        </p:nvSpPr>
        <p:spPr/>
        <p:txBody>
          <a:bodyPr/>
          <a:lstStyle/>
          <a:p>
            <a:r>
              <a:rPr lang="de-DE" smtClean="0"/>
              <a:t>February 2020</a:t>
            </a:r>
            <a:endParaRPr lang="en-GB" dirty="0"/>
          </a:p>
        </p:txBody>
      </p:sp>
      <p:sp>
        <p:nvSpPr>
          <p:cNvPr id="7" name="Inhaltsplatzhalter 6"/>
          <p:cNvSpPr>
            <a:spLocks noGrp="1"/>
          </p:cNvSpPr>
          <p:nvPr>
            <p:ph idx="1"/>
          </p:nvPr>
        </p:nvSpPr>
        <p:spPr>
          <a:xfrm>
            <a:off x="685800" y="1905000"/>
            <a:ext cx="7770813" cy="4113213"/>
          </a:xfrm>
        </p:spPr>
        <p:txBody>
          <a:bodyPr/>
          <a:lstStyle/>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lgn="ctr">
              <a:spcBef>
                <a:spcPct val="20000"/>
              </a:spcBef>
            </a:pPr>
            <a:r>
              <a:rPr lang="en-US" sz="28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1000"/>
            <a:ext cx="7770813" cy="1065213"/>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685800" y="1371600"/>
            <a:ext cx="7770813" cy="4113213"/>
          </a:xfrm>
        </p:spPr>
        <p:txBody>
          <a:bodyPr/>
          <a:lstStyle/>
          <a:p>
            <a:pPr>
              <a:lnSpc>
                <a:spcPct val="80000"/>
              </a:lnSpc>
              <a:spcBef>
                <a:spcPct val="20000"/>
              </a:spcBef>
              <a:spcAft>
                <a:spcPct val="40000"/>
              </a:spcAft>
              <a:buSzPct val="150000"/>
              <a:buFontTx/>
              <a:buChar char="•"/>
            </a:pPr>
            <a:r>
              <a:rPr lang="en-US" sz="20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specific license rates, terms, or conditions.</a:t>
            </a:r>
          </a:p>
          <a:p>
            <a:pPr marL="1085850" lvl="2">
              <a:lnSpc>
                <a:spcPct val="80000"/>
              </a:lnSpc>
              <a:spcBef>
                <a:spcPct val="20000"/>
              </a:spcBef>
              <a:spcAft>
                <a:spcPct val="40000"/>
              </a:spcAft>
              <a:buSzPct val="150000"/>
              <a:buFontTx/>
              <a:buChar char="•"/>
            </a:pPr>
            <a:r>
              <a:rPr lang="en-US" sz="16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428750" lvl="3">
              <a:lnSpc>
                <a:spcPct val="80000"/>
              </a:lnSpc>
              <a:spcBef>
                <a:spcPct val="20000"/>
              </a:spcBef>
              <a:spcAft>
                <a:spcPct val="40000"/>
              </a:spcAft>
              <a:buSzPct val="150000"/>
              <a:buFont typeface="Arial" pitchFamily="-111" charset="0"/>
              <a:buChar char="•"/>
            </a:pPr>
            <a:r>
              <a:rPr lang="en-GB" b="1" dirty="0">
                <a:ea typeface="Calibri" pitchFamily="-111" charset="0"/>
                <a:cs typeface="Calibri" pitchFamily="-111" charset="0"/>
              </a:rPr>
              <a:t>Technical considerations remain the primary focus</a:t>
            </a:r>
            <a:endParaRPr lang="en-US"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1000" dirty="0">
                <a:ea typeface="Calibri" pitchFamily="-111" charset="0"/>
                <a:cs typeface="Calibri" pitchFamily="-111" charset="0"/>
              </a:rPr>
              <a:t>---------------------------------------------------------------   </a:t>
            </a:r>
            <a:endParaRPr lang="en-US" sz="1400" dirty="0">
              <a:ea typeface="Calibri" pitchFamily="-111" charset="0"/>
              <a:cs typeface="Calibri" pitchFamily="-111" charset="0"/>
            </a:endParaRPr>
          </a:p>
          <a:p>
            <a:pPr algn="ctr">
              <a:lnSpc>
                <a:spcPct val="80000"/>
              </a:lnSpc>
              <a:spcBef>
                <a:spcPct val="20000"/>
              </a:spcBef>
            </a:pPr>
            <a:r>
              <a:rPr lang="en-US" sz="1300" dirty="0">
                <a:ea typeface="Calibri" pitchFamily="-111" charset="0"/>
                <a:cs typeface="Calibri" pitchFamily="-111" charset="0"/>
              </a:rPr>
              <a:t>For more details, see </a:t>
            </a:r>
            <a:r>
              <a:rPr lang="en-US" sz="1300" i="1" dirty="0">
                <a:ea typeface="Calibri" pitchFamily="-111" charset="0"/>
                <a:cs typeface="Calibri" pitchFamily="-111" charset="0"/>
              </a:rPr>
              <a:t>IEEE-SA Standards Board Operations Manual</a:t>
            </a:r>
            <a:r>
              <a:rPr lang="en-US" sz="1300" dirty="0">
                <a:ea typeface="Calibri" pitchFamily="-111" charset="0"/>
                <a:cs typeface="Calibri" pitchFamily="-111" charset="0"/>
              </a:rPr>
              <a:t>, clause 5.3.10 and </a:t>
            </a:r>
            <a:br>
              <a:rPr lang="en-US" sz="1300" dirty="0">
                <a:ea typeface="Calibri" pitchFamily="-111" charset="0"/>
                <a:cs typeface="Calibri" pitchFamily="-111" charset="0"/>
              </a:rPr>
            </a:br>
            <a:r>
              <a:rPr lang="en-US" sz="1300" i="1" dirty="0">
                <a:ea typeface="Calibri" pitchFamily="-111" charset="0"/>
                <a:cs typeface="Calibri" pitchFamily="-111" charset="0"/>
              </a:rPr>
              <a:t>Antitrust and Competition Policy: What You Need to Know </a:t>
            </a:r>
            <a:r>
              <a:rPr lang="en-US" sz="1300" dirty="0">
                <a:ea typeface="Calibri" pitchFamily="-111" charset="0"/>
                <a:cs typeface="Calibri" pitchFamily="-111" charset="0"/>
              </a:rPr>
              <a:t>at </a:t>
            </a:r>
            <a:r>
              <a:rPr lang="en-US" sz="1300" dirty="0">
                <a:ea typeface="Calibri" pitchFamily="-111" charset="0"/>
                <a:cs typeface="Calibri" pitchFamily="-111" charset="0"/>
                <a:hlinkClick r:id="rId2"/>
              </a:rPr>
              <a:t>http://standards.ieee.org/develop/policies/antitrust.pdf</a:t>
            </a:r>
            <a:r>
              <a:rPr lang="en-US" sz="1300"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smtClean="0"/>
              <a:t>Marc Emmelmann (Koden-TI)</a:t>
            </a:r>
            <a:endParaRPr lang="en-GB" dirty="0"/>
          </a:p>
        </p:txBody>
      </p:sp>
      <p:sp>
        <p:nvSpPr>
          <p:cNvPr id="6" name="Datumsplatzhalter 5"/>
          <p:cNvSpPr>
            <a:spLocks noGrp="1"/>
          </p:cNvSpPr>
          <p:nvPr>
            <p:ph type="dt" idx="15"/>
          </p:nvPr>
        </p:nvSpPr>
        <p:spPr/>
        <p:txBody>
          <a:bodyPr/>
          <a:lstStyle/>
          <a:p>
            <a:r>
              <a:rPr lang="de-DE" smtClean="0"/>
              <a:t>February 2020</a:t>
            </a:r>
            <a:endParaRPr lang="en-GB" dirty="0"/>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a="http://schemas.openxmlformats.org/drawingml/2006/main" xmlns=""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0</TotalTime>
  <Words>1404</Words>
  <Application>Microsoft Macintosh PowerPoint</Application>
  <PresentationFormat>Bildschirmpräsentation (4:3)</PresentationFormat>
  <Paragraphs>162</Paragraphs>
  <Slides>20</Slides>
  <Notes>3</Notes>
  <HiddenSlides>0</HiddenSlides>
  <MMClips>0</MMClips>
  <ScaleCrop>false</ScaleCrop>
  <HeadingPairs>
    <vt:vector size="6" baseType="variant">
      <vt:variant>
        <vt:lpstr>Entwurfsvorlage</vt:lpstr>
      </vt:variant>
      <vt:variant>
        <vt:i4>1</vt:i4>
      </vt:variant>
      <vt:variant>
        <vt:lpstr>Eingebettete OLE-Server</vt:lpstr>
      </vt:variant>
      <vt:variant>
        <vt:i4>1</vt:i4>
      </vt:variant>
      <vt:variant>
        <vt:lpstr>Folientitel</vt:lpstr>
      </vt:variant>
      <vt:variant>
        <vt:i4>20</vt:i4>
      </vt:variant>
    </vt:vector>
  </HeadingPairs>
  <TitlesOfParts>
    <vt:vector size="22" baseType="lpstr">
      <vt:lpstr>802-11-BCS-Chair-Slides-Template</vt:lpstr>
      <vt:lpstr>Document</vt:lpstr>
      <vt:lpstr>Agenda TGbc Telco February 25, 2020</vt:lpstr>
      <vt:lpstr>Abstract</vt:lpstr>
      <vt:lpstr>Dial-in Information</vt:lpstr>
      <vt:lpstr>Call Meeting to Order</vt:lpstr>
      <vt:lpstr>Approval of Agenda</vt:lpstr>
      <vt:lpstr>Agenda</vt:lpstr>
      <vt:lpstr>Folie 7</vt:lpstr>
      <vt:lpstr>Participants have a duty to inform the IEEE</vt:lpstr>
      <vt:lpstr>Other Guidelines for IEEE WG Meetings</vt:lpstr>
      <vt:lpstr>Patent-related information</vt:lpstr>
      <vt:lpstr>Resources – URLs</vt:lpstr>
      <vt:lpstr>Ways to inform IEEE</vt:lpstr>
      <vt:lpstr>Participation in IEEE 802 Meetings</vt:lpstr>
      <vt:lpstr>Attendance</vt:lpstr>
      <vt:lpstr>Submissions</vt:lpstr>
      <vt:lpstr>Announcements</vt:lpstr>
      <vt:lpstr>Announcements</vt:lpstr>
      <vt:lpstr>AOB</vt:lpstr>
      <vt:lpstr>Adjourn</vt:lpstr>
      <vt:lpstr>References</vt:lpstr>
    </vt:vector>
  </TitlesOfParts>
  <Manager/>
  <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June 11 2019 TGbc Telco Agenda</dc:title>
  <dc:subject/>
  <dc:creator>Marc Emmelmann</dc:creator>
  <cp:keywords/>
  <dc:description/>
  <cp:lastModifiedBy>Marc Emmelmann</cp:lastModifiedBy>
  <cp:revision>32</cp:revision>
  <cp:lastPrinted>1601-01-01T00:00:00Z</cp:lastPrinted>
  <dcterms:created xsi:type="dcterms:W3CDTF">2020-02-25T11:33:32Z</dcterms:created>
  <dcterms:modified xsi:type="dcterms:W3CDTF">2020-02-25T11:39:57Z</dcterms:modified>
  <cp:category/>
</cp:coreProperties>
</file>