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36"/>
  </p:notesMasterIdLst>
  <p:handoutMasterIdLst>
    <p:handoutMasterId r:id="rId37"/>
  </p:handoutMasterIdLst>
  <p:sldIdLst>
    <p:sldId id="621" r:id="rId5"/>
    <p:sldId id="815" r:id="rId6"/>
    <p:sldId id="817" r:id="rId7"/>
    <p:sldId id="816" r:id="rId8"/>
    <p:sldId id="789" r:id="rId9"/>
    <p:sldId id="818" r:id="rId10"/>
    <p:sldId id="762" r:id="rId11"/>
    <p:sldId id="771" r:id="rId12"/>
    <p:sldId id="819" r:id="rId13"/>
    <p:sldId id="821" r:id="rId14"/>
    <p:sldId id="808" r:id="rId15"/>
    <p:sldId id="822" r:id="rId16"/>
    <p:sldId id="827" r:id="rId17"/>
    <p:sldId id="823" r:id="rId18"/>
    <p:sldId id="777" r:id="rId19"/>
    <p:sldId id="787" r:id="rId20"/>
    <p:sldId id="785" r:id="rId21"/>
    <p:sldId id="828" r:id="rId22"/>
    <p:sldId id="824" r:id="rId23"/>
    <p:sldId id="800" r:id="rId24"/>
    <p:sldId id="825" r:id="rId25"/>
    <p:sldId id="826" r:id="rId26"/>
    <p:sldId id="829" r:id="rId27"/>
    <p:sldId id="780" r:id="rId28"/>
    <p:sldId id="801" r:id="rId29"/>
    <p:sldId id="712" r:id="rId30"/>
    <p:sldId id="713" r:id="rId31"/>
    <p:sldId id="788" r:id="rId32"/>
    <p:sldId id="786" r:id="rId33"/>
    <p:sldId id="782" r:id="rId34"/>
    <p:sldId id="79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9EDF4"/>
    <a:srgbClr val="CCEEDF"/>
    <a:srgbClr val="FF9933"/>
    <a:srgbClr val="F5860B"/>
    <a:srgbClr val="EEF9F4"/>
    <a:srgbClr val="FF0000"/>
    <a:srgbClr val="FF9900"/>
    <a:srgbClr val="FFCCCC"/>
    <a:srgbClr val="A0B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7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10/1/2020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0357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r6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52008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Container for advertising ML Information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Requesting non-AP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913478" y="3275471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Regular Probe Req frame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13478" y="4445549"/>
            <a:ext cx="1466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Req frame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633278" y="4300443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633278" y="4300443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13479" y="5728842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Req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633278" y="5583736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633278" y="5583736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</p:spTree>
    <p:extLst>
      <p:ext uri="{BB962C8B-B14F-4D97-AF65-F5344CB8AC3E}">
        <p14:creationId xmlns:p14="http://schemas.microsoft.com/office/powerpoint/2010/main" val="413604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31CC8F-27C7-4071-B0F5-0661BFF9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12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AP of an AP MLD may correspond to a </a:t>
            </a:r>
            <a:r>
              <a:rPr lang="en-US" dirty="0" err="1"/>
              <a:t>nonTxBSSID</a:t>
            </a:r>
            <a:r>
              <a:rPr lang="en-US" dirty="0"/>
              <a:t> in a multiple BSSID set on a link [1]</a:t>
            </a:r>
          </a:p>
          <a:p>
            <a:endParaRPr lang="en-US" dirty="0"/>
          </a:p>
          <a:p>
            <a:r>
              <a:rPr lang="en-US" dirty="0"/>
              <a:t>In such case, an AP reported in an RNR can belong to an MLD that the </a:t>
            </a:r>
            <a:r>
              <a:rPr lang="en-US" dirty="0" err="1"/>
              <a:t>nonTxBSSID</a:t>
            </a:r>
            <a:r>
              <a:rPr lang="en-US" dirty="0"/>
              <a:t> is affiliated with.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nonTxBSSID</a:t>
            </a:r>
            <a:r>
              <a:rPr lang="en-US" dirty="0"/>
              <a:t> profile in the Multiple BSSID element would carry MLA IE to provide its MLO information</a:t>
            </a:r>
          </a:p>
          <a:p>
            <a:endParaRPr lang="en-US" dirty="0"/>
          </a:p>
          <a:p>
            <a:r>
              <a:rPr lang="en-US" dirty="0"/>
              <a:t>Maintain legacy frame exchange rules – i.e., Beacon/Probe Response from </a:t>
            </a:r>
            <a:r>
              <a:rPr lang="en-US" dirty="0" err="1"/>
              <a:t>TxBSSID</a:t>
            </a:r>
            <a:endParaRPr lang="en-US" dirty="0"/>
          </a:p>
          <a:p>
            <a:pPr lvl="1"/>
            <a:r>
              <a:rPr lang="en-US" dirty="0"/>
              <a:t>Assoc frame exchange with the desired AP (which may correspond to a </a:t>
            </a:r>
            <a:r>
              <a:rPr lang="en-US" dirty="0" err="1"/>
              <a:t>nonTxBSSID</a:t>
            </a:r>
            <a:r>
              <a:rPr lang="en-US" dirty="0"/>
              <a:t>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957A9A-8BDD-4363-983E-18FE750EE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AE3A3-D679-401F-B459-72508FB30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95518E-5B92-4A77-A0E8-FF8C48FD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with MLO</a:t>
            </a:r>
          </a:p>
        </p:txBody>
      </p:sp>
    </p:spTree>
    <p:extLst>
      <p:ext uri="{BB962C8B-B14F-4D97-AF65-F5344CB8AC3E}">
        <p14:creationId xmlns:p14="http://schemas.microsoft.com/office/powerpoint/2010/main" val="151468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belongs to a Multiple BSSID set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157876" y="3257714"/>
            <a:ext cx="8027016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4491140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923260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5024058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5394978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5757670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7456068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162082" y="3274405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4502038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891747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5112303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5477198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5644848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5032057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1707896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157876" y="4427792"/>
            <a:ext cx="8773750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4495824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5019217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5390137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5762354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162082" y="4444483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4506722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5107462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5472357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5649532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5036741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7632905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7224309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7160900" y="4460668"/>
            <a:ext cx="1428901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8237227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7693708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7129387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endCxn id="74" idx="0"/>
          </p:cNvCxnSpPr>
          <p:nvPr/>
        </p:nvCxnSpPr>
        <p:spPr bwMode="auto">
          <a:xfrm flipH="1">
            <a:off x="8348902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8061364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7870545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7029917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2289801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1831001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1771419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1623107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2221790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8143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2157741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776429" y="2774796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566734" y="400249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032394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157877" y="5711085"/>
            <a:ext cx="877374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162083" y="5727776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7160900" y="5743961"/>
            <a:ext cx="1524579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8237227" y="5828717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7693708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7129387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endCxn id="109" idx="0"/>
          </p:cNvCxnSpPr>
          <p:nvPr/>
        </p:nvCxnSpPr>
        <p:spPr bwMode="auto">
          <a:xfrm flipH="1">
            <a:off x="8348902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8061364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7870545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7063473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1771419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1623107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2188234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630736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1998838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6277112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6620164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6366934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6488104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935646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6273541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6641993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6363363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6509933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932075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6209019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6577471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6298841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6445411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867553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1AFCB0-6F81-4C5A-BF71-4B6A4FF88116}"/>
              </a:ext>
            </a:extLst>
          </p:cNvPr>
          <p:cNvSpPr/>
          <p:nvPr/>
        </p:nvSpPr>
        <p:spPr bwMode="auto">
          <a:xfrm>
            <a:off x="2556967" y="4451424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0A43035-F4E4-4EAD-ABA6-F2A160C23BF1}"/>
              </a:ext>
            </a:extLst>
          </p:cNvPr>
          <p:cNvSpPr/>
          <p:nvPr/>
        </p:nvSpPr>
        <p:spPr bwMode="auto">
          <a:xfrm>
            <a:off x="3202549" y="4500843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0B1922F-4A7B-4172-904E-52E9C44DCB30}"/>
              </a:ext>
            </a:extLst>
          </p:cNvPr>
          <p:cNvSpPr/>
          <p:nvPr/>
        </p:nvSpPr>
        <p:spPr bwMode="auto">
          <a:xfrm>
            <a:off x="3736083" y="4500844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367F5A5-54D7-4A38-AC02-0B972DF79197}"/>
              </a:ext>
            </a:extLst>
          </p:cNvPr>
          <p:cNvSpPr txBox="1"/>
          <p:nvPr/>
        </p:nvSpPr>
        <p:spPr>
          <a:xfrm>
            <a:off x="2488577" y="4529238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BBECF2D4-BDCC-4AAD-B410-D7CF8A5B7679}"/>
              </a:ext>
            </a:extLst>
          </p:cNvPr>
          <p:cNvCxnSpPr>
            <a:cxnSpLocks/>
            <a:stCxn id="150" idx="2"/>
            <a:endCxn id="133" idx="0"/>
          </p:cNvCxnSpPr>
          <p:nvPr/>
        </p:nvCxnSpPr>
        <p:spPr bwMode="auto">
          <a:xfrm flipH="1">
            <a:off x="3432112" y="4232329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2D7851C-5277-4C58-914A-7E0A284115D9}"/>
              </a:ext>
            </a:extLst>
          </p:cNvPr>
          <p:cNvCxnSpPr>
            <a:cxnSpLocks/>
            <a:stCxn id="150" idx="2"/>
            <a:endCxn id="134" idx="0"/>
          </p:cNvCxnSpPr>
          <p:nvPr/>
        </p:nvCxnSpPr>
        <p:spPr bwMode="auto">
          <a:xfrm>
            <a:off x="3473418" y="4232329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AFEDC603-E388-4574-85BB-5D4FB76E7CB2}"/>
              </a:ext>
            </a:extLst>
          </p:cNvPr>
          <p:cNvSpPr txBox="1"/>
          <p:nvPr/>
        </p:nvSpPr>
        <p:spPr>
          <a:xfrm>
            <a:off x="2707824" y="395533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FA9883-B33C-4DC0-BC5B-E4503D651544}"/>
              </a:ext>
            </a:extLst>
          </p:cNvPr>
          <p:cNvSpPr/>
          <p:nvPr/>
        </p:nvSpPr>
        <p:spPr bwMode="auto">
          <a:xfrm>
            <a:off x="3355587" y="4539491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52DFF62-CFC9-4165-BF9E-CFAB8F4A0E79}"/>
              </a:ext>
            </a:extLst>
          </p:cNvPr>
          <p:cNvSpPr/>
          <p:nvPr/>
        </p:nvSpPr>
        <p:spPr bwMode="auto">
          <a:xfrm>
            <a:off x="3910138" y="4522529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71AA4D-BAA7-4DF7-854F-3F538E9E0751}"/>
              </a:ext>
            </a:extLst>
          </p:cNvPr>
          <p:cNvSpPr/>
          <p:nvPr/>
        </p:nvSpPr>
        <p:spPr bwMode="auto">
          <a:xfrm>
            <a:off x="3505346" y="4591043"/>
            <a:ext cx="109414" cy="153391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07A6042-967A-4902-BE99-C3CDA4299426}"/>
              </a:ext>
            </a:extLst>
          </p:cNvPr>
          <p:cNvSpPr/>
          <p:nvPr/>
        </p:nvSpPr>
        <p:spPr bwMode="auto">
          <a:xfrm>
            <a:off x="4088374" y="4591382"/>
            <a:ext cx="109414" cy="153391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0D59D5E-D861-4F2C-B9D6-826BFE1264BC}"/>
              </a:ext>
            </a:extLst>
          </p:cNvPr>
          <p:cNvSpPr/>
          <p:nvPr/>
        </p:nvSpPr>
        <p:spPr bwMode="auto">
          <a:xfrm>
            <a:off x="3369730" y="459570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358AFDA-55EC-4CE4-BBC7-EB99D297441D}"/>
              </a:ext>
            </a:extLst>
          </p:cNvPr>
          <p:cNvSpPr/>
          <p:nvPr/>
        </p:nvSpPr>
        <p:spPr bwMode="auto">
          <a:xfrm>
            <a:off x="3943232" y="459604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3FD3DDA-2C7C-4CEC-8A1A-1A72969CA3BF}"/>
              </a:ext>
            </a:extLst>
          </p:cNvPr>
          <p:cNvSpPr/>
          <p:nvPr/>
        </p:nvSpPr>
        <p:spPr bwMode="auto">
          <a:xfrm>
            <a:off x="2659096" y="3295538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FD7C0F7F-199E-4A59-9688-A0CC4B7957DA}"/>
              </a:ext>
            </a:extLst>
          </p:cNvPr>
          <p:cNvSpPr/>
          <p:nvPr/>
        </p:nvSpPr>
        <p:spPr bwMode="auto">
          <a:xfrm>
            <a:off x="3304678" y="3344957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8994E0B-9696-4C29-B8AC-B4BE0C6F6B70}"/>
              </a:ext>
            </a:extLst>
          </p:cNvPr>
          <p:cNvSpPr/>
          <p:nvPr/>
        </p:nvSpPr>
        <p:spPr bwMode="auto">
          <a:xfrm>
            <a:off x="3838212" y="3344958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F1D40129-B588-469A-8036-8E78C3ED227F}"/>
              </a:ext>
            </a:extLst>
          </p:cNvPr>
          <p:cNvSpPr txBox="1"/>
          <p:nvPr/>
        </p:nvSpPr>
        <p:spPr>
          <a:xfrm>
            <a:off x="2590706" y="337335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9DC5E954-C49D-44A0-91DD-351F1D291DFA}"/>
              </a:ext>
            </a:extLst>
          </p:cNvPr>
          <p:cNvCxnSpPr>
            <a:cxnSpLocks/>
            <a:stCxn id="203" idx="2"/>
            <a:endCxn id="198" idx="0"/>
          </p:cNvCxnSpPr>
          <p:nvPr/>
        </p:nvCxnSpPr>
        <p:spPr bwMode="auto">
          <a:xfrm flipH="1">
            <a:off x="3534241" y="3076443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C7F189CB-107D-4FF4-BAB6-F3D7390FB16A}"/>
              </a:ext>
            </a:extLst>
          </p:cNvPr>
          <p:cNvCxnSpPr>
            <a:cxnSpLocks/>
            <a:stCxn id="203" idx="2"/>
            <a:endCxn id="199" idx="0"/>
          </p:cNvCxnSpPr>
          <p:nvPr/>
        </p:nvCxnSpPr>
        <p:spPr bwMode="auto">
          <a:xfrm>
            <a:off x="3575547" y="3076443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8A9A778F-18D0-4BDD-A380-01921DCF61DF}"/>
              </a:ext>
            </a:extLst>
          </p:cNvPr>
          <p:cNvSpPr txBox="1"/>
          <p:nvPr/>
        </p:nvSpPr>
        <p:spPr>
          <a:xfrm>
            <a:off x="2809953" y="2799444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F503548-08DF-4231-8764-F8FB5389E30B}"/>
              </a:ext>
            </a:extLst>
          </p:cNvPr>
          <p:cNvSpPr/>
          <p:nvPr/>
        </p:nvSpPr>
        <p:spPr bwMode="auto">
          <a:xfrm>
            <a:off x="3457716" y="3383605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A10133E4-2FB0-43C2-B16B-D4118DC52CBC}"/>
              </a:ext>
            </a:extLst>
          </p:cNvPr>
          <p:cNvSpPr/>
          <p:nvPr/>
        </p:nvSpPr>
        <p:spPr bwMode="auto">
          <a:xfrm>
            <a:off x="4012267" y="3366643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6EA5A25-DB07-4B39-BA94-7FA8CB8C549C}"/>
              </a:ext>
            </a:extLst>
          </p:cNvPr>
          <p:cNvSpPr/>
          <p:nvPr/>
        </p:nvSpPr>
        <p:spPr bwMode="auto">
          <a:xfrm>
            <a:off x="3478893" y="343278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DDDAED8-B4CC-4FFF-9318-3679557F3FD7}"/>
              </a:ext>
            </a:extLst>
          </p:cNvPr>
          <p:cNvSpPr/>
          <p:nvPr/>
        </p:nvSpPr>
        <p:spPr bwMode="auto">
          <a:xfrm>
            <a:off x="4052395" y="343312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1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9B19D7-51E3-4D5C-9AB3-60D9B6FA3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752600"/>
            <a:ext cx="8428384" cy="369497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MLA IE may be carried in the core frame or within a </a:t>
            </a:r>
            <a:r>
              <a:rPr lang="en-US" dirty="0" err="1"/>
              <a:t>nonTxBSSID</a:t>
            </a:r>
            <a:r>
              <a:rPr lang="en-US" dirty="0"/>
              <a:t> profile </a:t>
            </a:r>
            <a:r>
              <a:rPr lang="en-US"/>
              <a:t>of a multiple </a:t>
            </a:r>
            <a:r>
              <a:rPr lang="en-US" dirty="0"/>
              <a:t>BSSID element.</a:t>
            </a:r>
          </a:p>
          <a:p>
            <a:endParaRPr lang="en-US" dirty="0"/>
          </a:p>
          <a:p>
            <a:r>
              <a:rPr lang="en-US" dirty="0"/>
              <a:t>To avoid frame bloating, the AP should follow inheritance model to reduce duplication of information</a:t>
            </a:r>
          </a:p>
          <a:p>
            <a:pPr lvl="1"/>
            <a:r>
              <a:rPr lang="en-US" dirty="0"/>
              <a:t>Similar to 11ax inheritance</a:t>
            </a:r>
          </a:p>
          <a:p>
            <a:endParaRPr lang="en-US" dirty="0"/>
          </a:p>
          <a:p>
            <a:r>
              <a:rPr lang="en-US" dirty="0"/>
              <a:t>The inheritance model would employ the following rules:</a:t>
            </a:r>
          </a:p>
          <a:p>
            <a:pPr lvl="1"/>
            <a:r>
              <a:rPr lang="en-US" dirty="0"/>
              <a:t>Core frame to a Profile in MBSSID or MLA</a:t>
            </a:r>
          </a:p>
          <a:p>
            <a:pPr lvl="2"/>
            <a:r>
              <a:rPr lang="en-US" dirty="0"/>
              <a:t>If an element is not carried in the per-STA profile, the value is the same as the element carried in the core frame (this is same as current MBSSID inheritance rule)</a:t>
            </a:r>
          </a:p>
          <a:p>
            <a:pPr lvl="1"/>
            <a:r>
              <a:rPr lang="en-US" dirty="0" err="1"/>
              <a:t>NonTxBSSID</a:t>
            </a:r>
            <a:r>
              <a:rPr lang="en-US" dirty="0"/>
              <a:t> Profile to per-AP Profile</a:t>
            </a:r>
          </a:p>
          <a:p>
            <a:pPr lvl="2"/>
            <a:r>
              <a:rPr lang="en-US" dirty="0"/>
              <a:t>If MLA IE is carried within a </a:t>
            </a:r>
            <a:r>
              <a:rPr lang="en-US" dirty="0" err="1"/>
              <a:t>nonTxBSSID</a:t>
            </a:r>
            <a:r>
              <a:rPr lang="en-US" dirty="0"/>
              <a:t> profile and the per-AP profile doesn’t include an element carried in the </a:t>
            </a:r>
            <a:r>
              <a:rPr lang="en-US" dirty="0" err="1"/>
              <a:t>nonTxBSSID</a:t>
            </a:r>
            <a:r>
              <a:rPr lang="en-US" dirty="0"/>
              <a:t> profile (or inherited by the </a:t>
            </a:r>
            <a:r>
              <a:rPr lang="en-US" dirty="0" err="1"/>
              <a:t>nonTxBSSID</a:t>
            </a:r>
            <a:r>
              <a:rPr lang="en-US" dirty="0"/>
              <a:t> profile), the value is the same as that of the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DA1ADC-B292-426C-9A7C-DADB5BDDD2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19EBD-D065-404C-8D7E-BF112D1A8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63DEF6-4125-41FB-A7B7-11A32297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4C54C4-66FC-4628-8275-A77D4CE84CBC}"/>
              </a:ext>
            </a:extLst>
          </p:cNvPr>
          <p:cNvSpPr/>
          <p:nvPr/>
        </p:nvSpPr>
        <p:spPr bwMode="auto">
          <a:xfrm>
            <a:off x="685800" y="5695451"/>
            <a:ext cx="767183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78E488-4B0C-4361-8F07-B49199B185B7}"/>
              </a:ext>
            </a:extLst>
          </p:cNvPr>
          <p:cNvSpPr/>
          <p:nvPr/>
        </p:nvSpPr>
        <p:spPr bwMode="auto">
          <a:xfrm>
            <a:off x="5160089" y="5755484"/>
            <a:ext cx="161907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70697F-BFD8-4076-9839-511E090B7F8B}"/>
              </a:ext>
            </a:extLst>
          </p:cNvPr>
          <p:cNvSpPr/>
          <p:nvPr/>
        </p:nvSpPr>
        <p:spPr bwMode="auto">
          <a:xfrm>
            <a:off x="7121088" y="5731999"/>
            <a:ext cx="1158786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70A9F0-8385-4FAC-ABF8-BE073E551093}"/>
              </a:ext>
            </a:extLst>
          </p:cNvPr>
          <p:cNvSpPr/>
          <p:nvPr/>
        </p:nvSpPr>
        <p:spPr bwMode="auto">
          <a:xfrm>
            <a:off x="5683482" y="5816755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8FF038-4CE0-4E57-A651-224131FBE04C}"/>
              </a:ext>
            </a:extLst>
          </p:cNvPr>
          <p:cNvSpPr/>
          <p:nvPr/>
        </p:nvSpPr>
        <p:spPr bwMode="auto">
          <a:xfrm>
            <a:off x="6054402" y="5816755"/>
            <a:ext cx="176489" cy="277077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F4EB78-0E47-4A7E-AD4F-A895C7F9518E}"/>
              </a:ext>
            </a:extLst>
          </p:cNvPr>
          <p:cNvSpPr/>
          <p:nvPr/>
        </p:nvSpPr>
        <p:spPr bwMode="auto">
          <a:xfrm>
            <a:off x="6426619" y="5817094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008DC-57C2-4324-87EC-F5A1064676F3}"/>
              </a:ext>
            </a:extLst>
          </p:cNvPr>
          <p:cNvSpPr/>
          <p:nvPr/>
        </p:nvSpPr>
        <p:spPr bwMode="auto">
          <a:xfrm>
            <a:off x="7926090" y="5817094"/>
            <a:ext cx="24716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A2028A-E9A0-4E0E-AF23-9A2E821DDF3A}"/>
              </a:ext>
            </a:extLst>
          </p:cNvPr>
          <p:cNvSpPr/>
          <p:nvPr/>
        </p:nvSpPr>
        <p:spPr bwMode="auto">
          <a:xfrm>
            <a:off x="7627790" y="5797551"/>
            <a:ext cx="191676" cy="307393"/>
          </a:xfrm>
          <a:prstGeom prst="rect">
            <a:avLst/>
          </a:prstGeom>
          <a:solidFill>
            <a:srgbClr val="E9EDF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34724E-9FA5-401A-885A-C2C3C84961C9}"/>
              </a:ext>
            </a:extLst>
          </p:cNvPr>
          <p:cNvSpPr txBox="1"/>
          <p:nvPr/>
        </p:nvSpPr>
        <p:spPr>
          <a:xfrm>
            <a:off x="740297" y="5741149"/>
            <a:ext cx="1483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Core Frame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309B02-8899-4015-BA24-888E4734891B}"/>
              </a:ext>
            </a:extLst>
          </p:cNvPr>
          <p:cNvSpPr txBox="1"/>
          <p:nvPr/>
        </p:nvSpPr>
        <p:spPr>
          <a:xfrm>
            <a:off x="5170987" y="581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FEB95B-2C38-42E5-BF6D-3B9134622D60}"/>
              </a:ext>
            </a:extLst>
          </p:cNvPr>
          <p:cNvSpPr txBox="1"/>
          <p:nvPr/>
        </p:nvSpPr>
        <p:spPr>
          <a:xfrm>
            <a:off x="7089574" y="581198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FD2815-2CDC-4BE6-B44B-96B730B5B0E2}"/>
              </a:ext>
            </a:extLst>
          </p:cNvPr>
          <p:cNvSpPr/>
          <p:nvPr/>
        </p:nvSpPr>
        <p:spPr bwMode="auto">
          <a:xfrm>
            <a:off x="2408110" y="5731489"/>
            <a:ext cx="2439220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6539A3-1C1D-4471-AE7D-74954A658DD8}"/>
              </a:ext>
            </a:extLst>
          </p:cNvPr>
          <p:cNvSpPr/>
          <p:nvPr/>
        </p:nvSpPr>
        <p:spPr bwMode="auto">
          <a:xfrm>
            <a:off x="3049308" y="5771641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084B3E-A7E4-47A5-8130-B8CF124A514E}"/>
              </a:ext>
            </a:extLst>
          </p:cNvPr>
          <p:cNvSpPr txBox="1"/>
          <p:nvPr/>
        </p:nvSpPr>
        <p:spPr>
          <a:xfrm>
            <a:off x="2353613" y="5722425"/>
            <a:ext cx="752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80F831F-945C-4AA3-A5C5-279BE0019754}"/>
              </a:ext>
            </a:extLst>
          </p:cNvPr>
          <p:cNvCxnSpPr/>
          <p:nvPr/>
        </p:nvCxnSpPr>
        <p:spPr bwMode="auto">
          <a:xfrm flipH="1">
            <a:off x="5762148" y="553967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0C9035-F1C0-4FB0-A003-306A6A06ACA9}"/>
              </a:ext>
            </a:extLst>
          </p:cNvPr>
          <p:cNvCxnSpPr>
            <a:cxnSpLocks/>
          </p:cNvCxnSpPr>
          <p:nvPr/>
        </p:nvCxnSpPr>
        <p:spPr bwMode="auto">
          <a:xfrm>
            <a:off x="6127043" y="553967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8607495-4E39-4B49-9AD3-6A9CC45C4A8E}"/>
              </a:ext>
            </a:extLst>
          </p:cNvPr>
          <p:cNvCxnSpPr>
            <a:cxnSpLocks/>
          </p:cNvCxnSpPr>
          <p:nvPr/>
        </p:nvCxnSpPr>
        <p:spPr bwMode="auto">
          <a:xfrm>
            <a:off x="6304218" y="553967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557549-53B1-421B-BD86-8DEF117627B7}"/>
              </a:ext>
            </a:extLst>
          </p:cNvPr>
          <p:cNvSpPr txBox="1"/>
          <p:nvPr/>
        </p:nvSpPr>
        <p:spPr>
          <a:xfrm>
            <a:off x="5691427" y="531588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ED4287-1710-4370-95B4-0F44E344D344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8005397" y="5581921"/>
            <a:ext cx="44273" cy="2351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C78B46F-E8A2-4D46-B4C0-F30567E23CDD}"/>
              </a:ext>
            </a:extLst>
          </p:cNvPr>
          <p:cNvSpPr txBox="1"/>
          <p:nvPr/>
        </p:nvSpPr>
        <p:spPr>
          <a:xfrm>
            <a:off x="7089574" y="5374011"/>
            <a:ext cx="1078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profile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AEDD45-C4D1-4796-BA05-6DAA3A183014}"/>
              </a:ext>
            </a:extLst>
          </p:cNvPr>
          <p:cNvSpPr/>
          <p:nvPr/>
        </p:nvSpPr>
        <p:spPr bwMode="auto">
          <a:xfrm>
            <a:off x="3385018" y="5821149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B68CD4-1636-4ED7-AA55-961C97CCBE24}"/>
              </a:ext>
            </a:extLst>
          </p:cNvPr>
          <p:cNvSpPr/>
          <p:nvPr/>
        </p:nvSpPr>
        <p:spPr bwMode="auto">
          <a:xfrm>
            <a:off x="3556738" y="5860925"/>
            <a:ext cx="216872" cy="194975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D1AFA6-8C7B-4B04-B374-79DC10670DB4}"/>
              </a:ext>
            </a:extLst>
          </p:cNvPr>
          <p:cNvSpPr/>
          <p:nvPr/>
        </p:nvSpPr>
        <p:spPr bwMode="auto">
          <a:xfrm>
            <a:off x="3898527" y="5776128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8EB91-1B71-45EE-9DF4-78314BF49FF3}"/>
              </a:ext>
            </a:extLst>
          </p:cNvPr>
          <p:cNvSpPr/>
          <p:nvPr/>
        </p:nvSpPr>
        <p:spPr bwMode="auto">
          <a:xfrm>
            <a:off x="4234237" y="5825636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FE2545-2F29-473C-BDCA-896539805681}"/>
              </a:ext>
            </a:extLst>
          </p:cNvPr>
          <p:cNvSpPr/>
          <p:nvPr/>
        </p:nvSpPr>
        <p:spPr bwMode="auto">
          <a:xfrm>
            <a:off x="4414280" y="5860924"/>
            <a:ext cx="218806" cy="194975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4A7837-F281-47B3-9527-9B4DF1EB8C89}"/>
              </a:ext>
            </a:extLst>
          </p:cNvPr>
          <p:cNvSpPr txBox="1"/>
          <p:nvPr/>
        </p:nvSpPr>
        <p:spPr>
          <a:xfrm>
            <a:off x="2372152" y="5384569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9BD0891-2708-457B-9429-175791D7E499}"/>
              </a:ext>
            </a:extLst>
          </p:cNvPr>
          <p:cNvCxnSpPr>
            <a:cxnSpLocks/>
          </p:cNvCxnSpPr>
          <p:nvPr/>
        </p:nvCxnSpPr>
        <p:spPr bwMode="auto">
          <a:xfrm>
            <a:off x="2994811" y="5611431"/>
            <a:ext cx="110928" cy="1600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2F300E1-8500-4F65-8516-6B22506EF4D2}"/>
              </a:ext>
            </a:extLst>
          </p:cNvPr>
          <p:cNvSpPr txBox="1"/>
          <p:nvPr/>
        </p:nvSpPr>
        <p:spPr>
          <a:xfrm>
            <a:off x="3839689" y="5364415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CD7E460-EBA1-46AF-9EF5-C5670E6D66E0}"/>
              </a:ext>
            </a:extLst>
          </p:cNvPr>
          <p:cNvCxnSpPr>
            <a:cxnSpLocks/>
          </p:cNvCxnSpPr>
          <p:nvPr/>
        </p:nvCxnSpPr>
        <p:spPr bwMode="auto">
          <a:xfrm flipH="1">
            <a:off x="3585741" y="5596863"/>
            <a:ext cx="359149" cy="2217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21BDBEB-201A-428A-91DB-D4A71969724B}"/>
              </a:ext>
            </a:extLst>
          </p:cNvPr>
          <p:cNvSpPr txBox="1"/>
          <p:nvPr/>
        </p:nvSpPr>
        <p:spPr>
          <a:xfrm>
            <a:off x="4493137" y="5374492"/>
            <a:ext cx="1128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Per-link profile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7AB9DD0-55CD-4066-A1D6-174414C73CBB}"/>
              </a:ext>
            </a:extLst>
          </p:cNvPr>
          <p:cNvCxnSpPr>
            <a:cxnSpLocks/>
            <a:stCxn id="35" idx="2"/>
          </p:cNvCxnSpPr>
          <p:nvPr/>
        </p:nvCxnSpPr>
        <p:spPr bwMode="auto">
          <a:xfrm>
            <a:off x="4102742" y="5641414"/>
            <a:ext cx="152968" cy="1842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1AEF7F0-360F-43D2-82EE-B0598FB0F786}"/>
              </a:ext>
            </a:extLst>
          </p:cNvPr>
          <p:cNvCxnSpPr>
            <a:cxnSpLocks/>
            <a:endCxn id="32" idx="0"/>
          </p:cNvCxnSpPr>
          <p:nvPr/>
        </p:nvCxnSpPr>
        <p:spPr bwMode="auto">
          <a:xfrm flipH="1">
            <a:off x="4523683" y="5605913"/>
            <a:ext cx="323648" cy="2550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2BD3AC-F9BF-4610-9FCC-92BB76FC9442}"/>
              </a:ext>
            </a:extLst>
          </p:cNvPr>
          <p:cNvSpPr/>
          <p:nvPr/>
        </p:nvSpPr>
        <p:spPr bwMode="auto">
          <a:xfrm flipV="1">
            <a:off x="1787930" y="5999423"/>
            <a:ext cx="1355423" cy="80121"/>
          </a:xfrm>
          <a:custGeom>
            <a:avLst/>
            <a:gdLst>
              <a:gd name="connsiteX0" fmla="*/ 0 w 3527425"/>
              <a:gd name="connsiteY0" fmla="*/ 605681 h 707281"/>
              <a:gd name="connsiteX1" fmla="*/ 139700 w 3527425"/>
              <a:gd name="connsiteY1" fmla="*/ 389781 h 707281"/>
              <a:gd name="connsiteX2" fmla="*/ 304800 w 3527425"/>
              <a:gd name="connsiteY2" fmla="*/ 237381 h 707281"/>
              <a:gd name="connsiteX3" fmla="*/ 863600 w 3527425"/>
              <a:gd name="connsiteY3" fmla="*/ 65931 h 707281"/>
              <a:gd name="connsiteX4" fmla="*/ 1574800 w 3527425"/>
              <a:gd name="connsiteY4" fmla="*/ 5606 h 707281"/>
              <a:gd name="connsiteX5" fmla="*/ 2254250 w 3527425"/>
              <a:gd name="connsiteY5" fmla="*/ 192931 h 707281"/>
              <a:gd name="connsiteX6" fmla="*/ 2466975 w 3527425"/>
              <a:gd name="connsiteY6" fmla="*/ 431056 h 707281"/>
              <a:gd name="connsiteX7" fmla="*/ 2841625 w 3527425"/>
              <a:gd name="connsiteY7" fmla="*/ 631081 h 707281"/>
              <a:gd name="connsiteX8" fmla="*/ 3295650 w 3527425"/>
              <a:gd name="connsiteY8" fmla="*/ 691406 h 707281"/>
              <a:gd name="connsiteX9" fmla="*/ 3527425 w 3527425"/>
              <a:gd name="connsiteY9" fmla="*/ 707281 h 70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27425" h="707281">
                <a:moveTo>
                  <a:pt x="0" y="605681"/>
                </a:moveTo>
                <a:cubicBezTo>
                  <a:pt x="44450" y="528422"/>
                  <a:pt x="88900" y="451164"/>
                  <a:pt x="139700" y="389781"/>
                </a:cubicBezTo>
                <a:cubicBezTo>
                  <a:pt x="190500" y="328398"/>
                  <a:pt x="184150" y="291356"/>
                  <a:pt x="304800" y="237381"/>
                </a:cubicBezTo>
                <a:cubicBezTo>
                  <a:pt x="425450" y="183406"/>
                  <a:pt x="651933" y="104560"/>
                  <a:pt x="863600" y="65931"/>
                </a:cubicBezTo>
                <a:cubicBezTo>
                  <a:pt x="1075267" y="27302"/>
                  <a:pt x="1343025" y="-15561"/>
                  <a:pt x="1574800" y="5606"/>
                </a:cubicBezTo>
                <a:cubicBezTo>
                  <a:pt x="1806575" y="26773"/>
                  <a:pt x="2105554" y="122023"/>
                  <a:pt x="2254250" y="192931"/>
                </a:cubicBezTo>
                <a:cubicBezTo>
                  <a:pt x="2402946" y="263839"/>
                  <a:pt x="2369079" y="358031"/>
                  <a:pt x="2466975" y="431056"/>
                </a:cubicBezTo>
                <a:cubicBezTo>
                  <a:pt x="2564871" y="504081"/>
                  <a:pt x="2703513" y="587689"/>
                  <a:pt x="2841625" y="631081"/>
                </a:cubicBezTo>
                <a:cubicBezTo>
                  <a:pt x="2979737" y="674473"/>
                  <a:pt x="3181350" y="678706"/>
                  <a:pt x="3295650" y="691406"/>
                </a:cubicBezTo>
                <a:cubicBezTo>
                  <a:pt x="3409950" y="704106"/>
                  <a:pt x="3468687" y="705693"/>
                  <a:pt x="3527425" y="707281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80AF06E-330E-4FBD-8095-E3A83C147DCD}"/>
              </a:ext>
            </a:extLst>
          </p:cNvPr>
          <p:cNvCxnSpPr>
            <a:cxnSpLocks/>
          </p:cNvCxnSpPr>
          <p:nvPr/>
        </p:nvCxnSpPr>
        <p:spPr bwMode="auto">
          <a:xfrm>
            <a:off x="3230937" y="5963517"/>
            <a:ext cx="4257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B69D02B-CD61-469B-9340-7BD8D0A52D22}"/>
              </a:ext>
            </a:extLst>
          </p:cNvPr>
          <p:cNvCxnSpPr>
            <a:cxnSpLocks/>
          </p:cNvCxnSpPr>
          <p:nvPr/>
        </p:nvCxnSpPr>
        <p:spPr bwMode="auto">
          <a:xfrm>
            <a:off x="4080156" y="5963517"/>
            <a:ext cx="4435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20AA172-6A3F-448E-902B-79C29DEB254D}"/>
              </a:ext>
            </a:extLst>
          </p:cNvPr>
          <p:cNvSpPr/>
          <p:nvPr/>
        </p:nvSpPr>
        <p:spPr bwMode="auto">
          <a:xfrm>
            <a:off x="1791279" y="6008376"/>
            <a:ext cx="2307431" cy="272073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8F55D3-A51B-4117-BD18-BB48A02D802F}"/>
              </a:ext>
            </a:extLst>
          </p:cNvPr>
          <p:cNvSpPr/>
          <p:nvPr/>
        </p:nvSpPr>
        <p:spPr bwMode="auto">
          <a:xfrm>
            <a:off x="1791279" y="6013024"/>
            <a:ext cx="6169845" cy="384777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8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501445-E4AF-4B6E-B3CE-36A9CDEE7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E1680-1D47-4B03-87EB-28696E8BB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188D0C-D607-4CFB-A091-AEED732E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325"/>
          </a:xfrm>
        </p:spPr>
        <p:txBody>
          <a:bodyPr/>
          <a:lstStyle/>
          <a:p>
            <a:r>
              <a:rPr lang="en-US" dirty="0"/>
              <a:t>In conclusion</a:t>
            </a:r>
          </a:p>
        </p:txBody>
      </p:sp>
      <p:graphicFrame>
        <p:nvGraphicFramePr>
          <p:cNvPr id="6" name="Content Placeholder 11">
            <a:extLst>
              <a:ext uri="{FF2B5EF4-FFF2-40B4-BE49-F238E27FC236}">
                <a16:creationId xmlns:a16="http://schemas.microsoft.com/office/drawing/2014/main" id="{226276C8-DBAF-4B6C-8A08-B81B1BDEB34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08378"/>
              </p:ext>
            </p:extLst>
          </p:nvPr>
        </p:nvGraphicFramePr>
        <p:xfrm>
          <a:off x="1095228" y="1199626"/>
          <a:ext cx="6953544" cy="5207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" name="Visio" r:id="rId3" imgW="7313424" imgH="5477532" progId="Visio.Drawing.11">
                  <p:embed/>
                </p:oleObj>
              </mc:Choice>
              <mc:Fallback>
                <p:oleObj name="Visio" r:id="rId3" imgW="7313424" imgH="5477532" progId="Visio.Drawing.11">
                  <p:embed/>
                  <p:pic>
                    <p:nvPicPr>
                      <p:cNvPr id="12" name="Content Placeholder 11">
                        <a:extLst>
                          <a:ext uri="{FF2B5EF4-FFF2-40B4-BE49-F238E27FC236}">
                            <a16:creationId xmlns:a16="http://schemas.microsoft.com/office/drawing/2014/main" id="{9DF91DAF-6791-4745-A014-BB26E0E449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228" y="1199626"/>
                        <a:ext cx="6953544" cy="5207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64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mechanism to prevent mgmt. frame overhead while enabling a scheme to provide complete information to a non-AP MLD</a:t>
            </a:r>
          </a:p>
          <a:p>
            <a:pPr lvl="1"/>
            <a:r>
              <a:rPr lang="en-US" dirty="0"/>
              <a:t>Describes a (new) Multi-Link Attribute element which provides a flexible structure to carry variable amount of MLO information</a:t>
            </a:r>
          </a:p>
          <a:p>
            <a:pPr lvl="1"/>
            <a:r>
              <a:rPr lang="en-US" dirty="0"/>
              <a:t>Utilize RNR IE and MLA IE to provide MLO information</a:t>
            </a:r>
          </a:p>
          <a:p>
            <a:pPr lvl="1"/>
            <a:r>
              <a:rPr lang="en-US" dirty="0"/>
              <a:t>Element included in an ML AP’s Beacon, Probe Response and ML setup frames</a:t>
            </a:r>
          </a:p>
          <a:p>
            <a:pPr lvl="1"/>
            <a:r>
              <a:rPr lang="en-US" dirty="0"/>
              <a:t>Element included in a non-AP STA’s Probe Request or ML setup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to define a new Multi-Link Attribute element to carry: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Information of the transmitting MLD</a:t>
            </a:r>
            <a:endParaRPr lang="en-US" sz="1800" dirty="0"/>
          </a:p>
          <a:p>
            <a:pPr lvl="1"/>
            <a:r>
              <a:rPr lang="en-US" dirty="0"/>
              <a:t>Information common to all the links of the transmitting MLD</a:t>
            </a:r>
            <a:endParaRPr lang="en-US" sz="1800" dirty="0"/>
          </a:p>
          <a:p>
            <a:pPr lvl="1"/>
            <a:r>
              <a:rPr lang="en-US" dirty="0"/>
              <a:t>Information of all links of the MLD other than the transmitting link</a:t>
            </a:r>
            <a:r>
              <a:rPr lang="en-US" sz="1800" dirty="0"/>
              <a:t> 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Note : Exact name for the element TBD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the Multi-Link Attribute element will have a structure as described :</a:t>
            </a:r>
            <a:endParaRPr lang="en-US" sz="2000" dirty="0"/>
          </a:p>
          <a:p>
            <a:pPr lvl="1"/>
            <a:r>
              <a:rPr lang="en-US" dirty="0"/>
              <a:t>A common portion containing MLD-level information</a:t>
            </a:r>
            <a:endParaRPr lang="en-US" sz="1800" dirty="0"/>
          </a:p>
          <a:p>
            <a:pPr lvl="1"/>
            <a:r>
              <a:rPr lang="en-US" dirty="0"/>
              <a:t>Optionally carry per-link profile for each STA of the MLD </a:t>
            </a:r>
          </a:p>
          <a:p>
            <a:pPr lvl="2"/>
            <a:r>
              <a:rPr lang="en-US" dirty="0"/>
              <a:t>Each profile consisting of a set of element</a:t>
            </a:r>
            <a:endParaRPr lang="en-US" sz="16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49691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Do you agree to amend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as following: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Do you agree to define a mechanism for a STA of a non-AP MLD to send a probe request frame to an AP belonging to an AP MLD, that enables to request a probe response from the AP that includes the complete set of capabilities, parameters and operation elements of other APs affiliated to the same MLD as the AP</a:t>
            </a:r>
          </a:p>
          <a:p>
            <a:pPr lvl="1"/>
            <a:r>
              <a:rPr lang="en-US" dirty="0"/>
              <a:t>The complete information is defined as all elements that would be provided if the reported AP was transmitting that same frame (exceptions TBD)</a:t>
            </a:r>
          </a:p>
          <a:p>
            <a:pPr lvl="1"/>
            <a:r>
              <a:rPr lang="en-US" dirty="0"/>
              <a:t>It’s TBD if the AP is mandated or not to respond with the requested information</a:t>
            </a:r>
          </a:p>
          <a:p>
            <a:pPr lvl="1"/>
            <a:r>
              <a:rPr lang="en-US" u="sng" dirty="0"/>
              <a:t>Note: Such a directed probe request requesting complete MLO information for one or more APs of the MLD is referred to as an ML probe request.</a:t>
            </a:r>
          </a:p>
          <a:p>
            <a:pPr lvl="1"/>
            <a:r>
              <a:rPr lang="en-US" u="sng" dirty="0"/>
              <a:t>Note: A probe response sent in response to an ML probe request containing complete MLO Information for the requested AP(s) is referred to as an ML probe response</a:t>
            </a:r>
          </a:p>
          <a:p>
            <a:pPr lvl="0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 48</a:t>
            </a:r>
          </a:p>
          <a:p>
            <a:pPr lvl="1"/>
            <a:r>
              <a:rPr lang="en-US" dirty="0"/>
              <a:t>N: 1</a:t>
            </a:r>
          </a:p>
          <a:p>
            <a:pPr lvl="1"/>
            <a:r>
              <a:rPr lang="en-US" dirty="0"/>
              <a:t>A: 30</a:t>
            </a:r>
          </a:p>
          <a:p>
            <a:endParaRPr lang="en-US" dirty="0"/>
          </a:p>
          <a:p>
            <a:r>
              <a:rPr lang="en-US" dirty="0" err="1"/>
              <a:t>TGbe</a:t>
            </a:r>
            <a:r>
              <a:rPr lang="en-US" dirty="0"/>
              <a:t> editor: Please replace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with the above SP text for motion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65671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Do you agree that the Multi-Link element when included in a Beacon or non-ML Probe Response frame should carry only MLD-level/common information? </a:t>
            </a:r>
            <a:endParaRPr lang="en-US" sz="20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r>
              <a:rPr lang="en-US" dirty="0"/>
              <a:t>NOTE: Whether the Multi-Link element is always present in the Beacon and non-ML Probe Response frames or is optionally present is TBD.</a:t>
            </a:r>
          </a:p>
          <a:p>
            <a:pPr lvl="1"/>
            <a:r>
              <a:rPr lang="en-US" sz="1800" dirty="0"/>
              <a:t>NOTE: MLD-Level/Common information includes at least MLD Address, and other information (TBD)</a:t>
            </a:r>
          </a:p>
          <a:p>
            <a:pPr lvl="1"/>
            <a:endParaRPr lang="en-US" sz="1800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GB" i="1" dirty="0"/>
          </a:p>
          <a:p>
            <a:r>
              <a:rPr lang="en-GB" i="1" dirty="0"/>
              <a:t>Approved with unanimous consent</a:t>
            </a:r>
            <a:endParaRPr lang="en-US" i="1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2497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DB372D-9403-4A08-95F0-8C9ED9BB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non-AP MLD should be able to gathers complete MLO information about an AP MLD with minimal mgmt. frame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Saves power by not requiring the non-AP MLD to enable multiple radios (i.e., scan other bands/channels of the 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Reduces discovery to ML setup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air-time occupancy of mgmt.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380094-B6C6-4191-80D9-A2099C376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06FA0-E6D0-452B-91F3-88B736126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1B9EA6C-9BDB-4C1C-BFCC-234796BC8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178299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Multi-Link element if included in a non-ML Probe Request frame shall carry only the MLD-level/common information of the non-AP MLD?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NOTE: Whether the Multi-Link element is always present in the non-ML Probe Request frames or is optionally present is TBD.</a:t>
            </a:r>
            <a:endParaRPr lang="en-US" sz="1800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#5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39353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define a mechanism to that </a:t>
            </a:r>
            <a:r>
              <a:rPr lang="en-US"/>
              <a:t>enables a non-AP </a:t>
            </a:r>
            <a:r>
              <a:rPr lang="en-US" dirty="0"/>
              <a:t>MLD to gather complete MLO information of one or more APs of an AP MLD?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46060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include a Control field in Multi-Link element to indicate the presence of certain fields?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  <a:p>
            <a:r>
              <a:rPr lang="en-GB" i="1" dirty="0"/>
              <a:t>Approved with unanimous consent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#7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73701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include a </a:t>
            </a:r>
            <a:r>
              <a:rPr lang="en-US" i="1" dirty="0"/>
              <a:t>Complete Profile</a:t>
            </a:r>
            <a:r>
              <a:rPr lang="en-US" dirty="0"/>
              <a:t> subfield in the Per-STA Control field of a Per-STA Profile </a:t>
            </a:r>
            <a:r>
              <a:rPr lang="en-US" dirty="0" err="1"/>
              <a:t>subelement</a:t>
            </a:r>
            <a:r>
              <a:rPr lang="en-US" dirty="0"/>
              <a:t> of a Multi-Link element to indicate if </a:t>
            </a:r>
            <a:r>
              <a:rPr lang="en-US"/>
              <a:t>the corresponding per-STA </a:t>
            </a:r>
            <a:r>
              <a:rPr lang="en-US" dirty="0"/>
              <a:t>profile is complete or partial?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#8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29466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3177A3-3D88-4EA6-9321-C34419A1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11-20/0358: Multi-BSSID Operation with MLO (Abhishek Patil, Qualcomm)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11-20/0028 Indication of Multi-link Information (</a:t>
            </a:r>
            <a:r>
              <a:rPr lang="en-US" sz="1600" dirty="0" err="1"/>
              <a:t>Insun</a:t>
            </a:r>
            <a:r>
              <a:rPr lang="en-US" sz="1600" dirty="0"/>
              <a:t> Jang, LGE)	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11-20/0030 Multi-link Association Follow up (</a:t>
            </a:r>
            <a:r>
              <a:rPr lang="en-US" sz="1600" dirty="0" err="1"/>
              <a:t>Guogang</a:t>
            </a:r>
            <a:r>
              <a:rPr lang="en-US" sz="1600" dirty="0"/>
              <a:t> Huang, Huawei)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11-20/0356:  MLO: Discovery and Beacon bloating (Abhishek Patil, Qualcomm)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11-20/0389 Multi-link Discovery part 1 (Laurent Cariou, Intel)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11-20/0390 Multi-link Discovery part 2 (Laurent Cariou, Intel)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D27C-C0EF-4F04-B168-C54F858B3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B50C-8794-4E49-B318-E6D0F8DA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2BF05C-01D5-4F31-8C2D-DD3F9F7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2266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F8D8C6-4D48-4CE5-B669-DE880B470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85145"/>
            <a:ext cx="7858060" cy="362404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NRE provides the necessary framework to carry information about each link:</a:t>
            </a:r>
          </a:p>
          <a:p>
            <a:pPr lvl="1"/>
            <a:r>
              <a:rPr lang="en-US" dirty="0"/>
              <a:t>NRE carries Operating Class, Channel, BSSID </a:t>
            </a:r>
            <a:r>
              <a:rPr lang="en-US" dirty="0">
                <a:sym typeface="Wingdings" panose="05000000000000000000" pitchFamily="2" charset="2"/>
              </a:rPr>
              <a:t> useful for identifying the link</a:t>
            </a:r>
            <a:endParaRPr lang="en-US" dirty="0"/>
          </a:p>
          <a:p>
            <a:pPr lvl="1"/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field can carry Capabilities and Operation elements</a:t>
            </a:r>
          </a:p>
          <a:p>
            <a:pPr lvl="2"/>
            <a:r>
              <a:rPr lang="en-US" dirty="0"/>
              <a:t>Ability to carry several other elements of interest (such as provide TSF offset info.)</a:t>
            </a:r>
          </a:p>
          <a:p>
            <a:pPr lvl="1"/>
            <a:r>
              <a:rPr lang="en-US" dirty="0"/>
              <a:t>11ax additions such as SSID element, BSS Load </a:t>
            </a:r>
            <a:r>
              <a:rPr lang="en-US" dirty="0" err="1"/>
              <a:t>etc</a:t>
            </a:r>
            <a:r>
              <a:rPr lang="en-US" dirty="0"/>
              <a:t> can be useful for MLO</a:t>
            </a:r>
          </a:p>
          <a:p>
            <a:endParaRPr lang="en-US" dirty="0"/>
          </a:p>
          <a:p>
            <a:r>
              <a:rPr lang="en-US" dirty="0"/>
              <a:t>NRE doesn’t have the format to carry MLD/Common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NRE format allows inclusion of several elements (as sub-elements) which can lead to bloating</a:t>
            </a:r>
          </a:p>
          <a:p>
            <a:pPr lvl="1"/>
            <a:r>
              <a:rPr lang="en-US" dirty="0"/>
              <a:t>Possibility the reason why NRE is not allowed in Beacon/Probe Response frames in baseline spec</a:t>
            </a:r>
          </a:p>
          <a:p>
            <a:endParaRPr lang="en-US" dirty="0"/>
          </a:p>
          <a:p>
            <a:r>
              <a:rPr lang="en-US" dirty="0"/>
              <a:t>11be spec would need to allow NRE in a non-AP’s Probe Request frame</a:t>
            </a:r>
          </a:p>
          <a:p>
            <a:pPr lvl="1"/>
            <a:r>
              <a:rPr lang="en-US" dirty="0"/>
              <a:t>This can cause inter-op issues with legacy (pre-11be) APs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B39102-DAE8-403D-8A4A-65249CB7C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DA9AA-0246-4BA3-86F8-90F26F485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A9CF89-86F5-44E0-A875-D9185FD03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 Report element (NRE)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16D03C-59A6-453F-8406-B145981BE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487" y="1603695"/>
            <a:ext cx="6095026" cy="1038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C1B217-D3B2-43AD-9EFB-907A8A084468}"/>
              </a:ext>
            </a:extLst>
          </p:cNvPr>
          <p:cNvSpPr txBox="1"/>
          <p:nvPr/>
        </p:nvSpPr>
        <p:spPr>
          <a:xfrm>
            <a:off x="8543859" y="632152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36251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152550"/>
            <a:ext cx="7858060" cy="23228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MBE has fields that can identify a link</a:t>
            </a:r>
          </a:p>
          <a:p>
            <a:pPr lvl="1"/>
            <a:r>
              <a:rPr lang="en-US" dirty="0"/>
              <a:t>Operating Class, Channel, BSSID</a:t>
            </a:r>
          </a:p>
          <a:p>
            <a:pPr lvl="1"/>
            <a:r>
              <a:rPr lang="en-US" dirty="0"/>
              <a:t>Carries Beacon Interval and TSF offset</a:t>
            </a:r>
          </a:p>
          <a:p>
            <a:endParaRPr lang="en-US" dirty="0"/>
          </a:p>
          <a:p>
            <a:r>
              <a:rPr lang="en-US" dirty="0"/>
              <a:t>MBE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All other fields are not useful from MLO advertisement point of view</a:t>
            </a:r>
          </a:p>
          <a:p>
            <a:endParaRPr lang="en-US" dirty="0"/>
          </a:p>
          <a:p>
            <a:r>
              <a:rPr lang="en-US" dirty="0"/>
              <a:t>Further, MBE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IEs such as Capabilities &amp;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Multi-Band element (MBE)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BF825-CC48-4AB1-89E2-D325099EE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137" y="1752600"/>
            <a:ext cx="6187726" cy="203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6714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639479"/>
            <a:ext cx="7858060" cy="28359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MBSSID has the format to carry profile for each link</a:t>
            </a:r>
          </a:p>
          <a:p>
            <a:pPr lvl="1"/>
            <a:r>
              <a:rPr lang="en-US" dirty="0"/>
              <a:t>Other properties such as profile straddling and non-inheritance are already defined</a:t>
            </a:r>
          </a:p>
          <a:p>
            <a:endParaRPr lang="en-US" dirty="0"/>
          </a:p>
          <a:p>
            <a:r>
              <a:rPr lang="en-US" dirty="0"/>
              <a:t>MBSSID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Using MBSSID IE for advertising multi-link information will cause legacy compliance issue</a:t>
            </a:r>
          </a:p>
          <a:p>
            <a:pPr lvl="1"/>
            <a:r>
              <a:rPr lang="en-US" dirty="0"/>
              <a:t>Legacy STAs determine that an AP is MBSSID capable if they see this IE in the Beacon frame.</a:t>
            </a:r>
          </a:p>
          <a:p>
            <a:pPr lvl="1"/>
            <a:r>
              <a:rPr lang="en-US" dirty="0"/>
              <a:t>Becomes an issue if a single BSSID AP advertises this IE for carrying multi-link information.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 (MBSSID)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BC1FB3-E229-47B2-B96B-DC2FDADD2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87" y="1752600"/>
            <a:ext cx="703719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967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4076901"/>
            <a:ext cx="8451580" cy="239940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RNR has fields that can identify a link</a:t>
            </a:r>
          </a:p>
          <a:p>
            <a:pPr lvl="1"/>
            <a:r>
              <a:rPr lang="en-US" dirty="0"/>
              <a:t>Provides Operating Class, Channel, BSSID information</a:t>
            </a:r>
          </a:p>
          <a:p>
            <a:pPr lvl="1"/>
            <a:r>
              <a:rPr lang="en-US" dirty="0"/>
              <a:t>Carries TSF offset and short SSID for reported AP</a:t>
            </a:r>
          </a:p>
          <a:p>
            <a:pPr lvl="1"/>
            <a:r>
              <a:rPr lang="en-US" dirty="0"/>
              <a:t>Identifies if a reported AP is co-located and whether it is part of an MBSSID set</a:t>
            </a:r>
          </a:p>
          <a:p>
            <a:endParaRPr lang="en-US" dirty="0"/>
          </a:p>
          <a:p>
            <a:r>
              <a:rPr lang="en-US" dirty="0"/>
              <a:t>However, RNR doesn’t have the format to carry MLD-level/Common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In addition, it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(per-AP) information such as Capabilities &amp; Operational parameters</a:t>
            </a:r>
          </a:p>
          <a:p>
            <a:endParaRPr lang="en-US" dirty="0"/>
          </a:p>
          <a:p>
            <a:r>
              <a:rPr lang="en-US" dirty="0"/>
              <a:t>Further, Probe Request or Association Req/Resp frames do not carry RNR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 Neighbor Report (RNR)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495623" y="626924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1170D8-0260-421B-9066-C9B7F0FA5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48" y="1778019"/>
            <a:ext cx="4131030" cy="10030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7CBCD1-697F-44D6-B116-F6331E84C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284" y="1778019"/>
            <a:ext cx="4106856" cy="10327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AB5FD8-95CC-4E4E-9E53-F6749B61D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5366" y="2865067"/>
            <a:ext cx="5813268" cy="110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37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437EEB-EDE5-4554-9C84-DCCFCE01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Beacon frames are sent periodically and at lower MCS</a:t>
            </a:r>
          </a:p>
          <a:p>
            <a:pPr lvl="1"/>
            <a:r>
              <a:rPr lang="en-US" dirty="0"/>
              <a:t>At any given instance, we don’t expect to have several unassociated non-AP MLDs waiting for a beacon</a:t>
            </a:r>
          </a:p>
          <a:p>
            <a:pPr lvl="1"/>
            <a:r>
              <a:rPr lang="en-US" dirty="0"/>
              <a:t>MLO information that doesn’t get consumed can be considered as an overhead</a:t>
            </a:r>
          </a:p>
          <a:p>
            <a:endParaRPr lang="en-US" dirty="0"/>
          </a:p>
          <a:p>
            <a:r>
              <a:rPr lang="en-US" dirty="0"/>
              <a:t>A scanning STA’s broadcast probe request solicits responses from several APs in the neighborhood</a:t>
            </a:r>
          </a:p>
          <a:p>
            <a:pPr lvl="1"/>
            <a:r>
              <a:rPr lang="en-US" dirty="0"/>
              <a:t>Unwise to pack too much information in a regular probe response</a:t>
            </a:r>
          </a:p>
          <a:p>
            <a:endParaRPr lang="en-US" dirty="0"/>
          </a:p>
          <a:p>
            <a:r>
              <a:rPr lang="en-US" dirty="0"/>
              <a:t>Therefore, a beacon or a regular probe response should carry minimal information to prevent mgmt. frame overhead</a:t>
            </a:r>
          </a:p>
          <a:p>
            <a:endParaRPr lang="en-US" dirty="0"/>
          </a:p>
          <a:p>
            <a:r>
              <a:rPr lang="en-US" dirty="0"/>
              <a:t>Proposal: Beacon/(regular) probe carries basic MLO information</a:t>
            </a:r>
          </a:p>
          <a:p>
            <a:pPr lvl="1"/>
            <a:r>
              <a:rPr lang="en-US" dirty="0"/>
              <a:t>A directed ML probing mechanism to exchange complete MLO information</a:t>
            </a:r>
          </a:p>
          <a:p>
            <a:pPr lvl="1"/>
            <a:r>
              <a:rPr lang="en-US" dirty="0"/>
              <a:t>In addition, complete information exchanged during ML setup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4EF175-B9AF-4C80-82B5-B0A664674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ACCBA-540C-4E70-9591-1C69A3EAC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2EC716-0847-4CE3-AC34-123D3627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 of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227298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5C823F-67BD-463B-B981-6474CBDA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27014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Contribution [4] proposes a framework for advertising MLO capabilities</a:t>
            </a:r>
          </a:p>
          <a:p>
            <a:endParaRPr lang="en-US" dirty="0"/>
          </a:p>
          <a:p>
            <a:r>
              <a:rPr lang="en-US" dirty="0"/>
              <a:t>MLO attributes information are classified into three categories:</a:t>
            </a:r>
          </a:p>
          <a:p>
            <a:pPr lvl="1"/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Per-link information</a:t>
            </a:r>
          </a:p>
          <a:p>
            <a:endParaRPr lang="en-US" dirty="0"/>
          </a:p>
          <a:p>
            <a:r>
              <a:rPr lang="en-US" dirty="0"/>
              <a:t>Follow inheritance model that exists in 11ax (Multiple BSSID set)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574ED6-A027-431D-8C89-B2528AFD9F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386E0-5597-4617-93E6-2EC0E2FEA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B728C48-7DCB-45DB-B9CB-E1B5324E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Framework for MLO advertisement [4]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54BE784-92AE-438C-A050-734DFDE08777}"/>
              </a:ext>
            </a:extLst>
          </p:cNvPr>
          <p:cNvGrpSpPr/>
          <p:nvPr/>
        </p:nvGrpSpPr>
        <p:grpSpPr>
          <a:xfrm>
            <a:off x="830510" y="4728002"/>
            <a:ext cx="7315200" cy="1723715"/>
            <a:chOff x="830510" y="2726422"/>
            <a:chExt cx="7315200" cy="172371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94BEC51-18B1-45B6-910E-7D9C53B14DAD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FA16004B-BD3A-4E5A-8E33-B450127415A2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8097314-BD37-4D8E-B814-C514990CCF52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59A4377E-52A5-4F1E-8E87-D6C0FBE4B04D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3E87C08-3771-47B6-A573-2CB30B6EA376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A45A0D5-D6D9-4DA9-BD37-EC5D3A5BB937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12628352-A434-47F9-AC7A-2FB9DD4C5E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06B7FE62-27F8-41A8-8478-B02F739147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AF904A0-25C9-480D-96A8-BC14215D0C6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33BF86C-8BB7-40F9-87B7-9B097A457F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E4A698F1-C3FA-4DE1-8192-01940BD56F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B1731AB-C29B-4B10-9BC9-621E0DE90F48}"/>
                </a:ext>
              </a:extLst>
            </p:cNvPr>
            <p:cNvSpPr txBox="1"/>
            <p:nvPr/>
          </p:nvSpPr>
          <p:spPr>
            <a:xfrm>
              <a:off x="1013760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3AC8440-608C-4F5E-9CD0-E1DB244593F1}"/>
                </a:ext>
              </a:extLst>
            </p:cNvPr>
            <p:cNvSpPr txBox="1"/>
            <p:nvPr/>
          </p:nvSpPr>
          <p:spPr>
            <a:xfrm>
              <a:off x="3464466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5CA1776-1C09-40FC-8B2E-E263F6A86A49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04EDE93-C940-4B27-84BD-55938818F51A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CBAC7442-4280-4944-8CE2-63903B197747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E73481F-E8F7-4838-92D3-3149B025663A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86" name="Right Brace 85">
              <a:extLst>
                <a:ext uri="{FF2B5EF4-FFF2-40B4-BE49-F238E27FC236}">
                  <a16:creationId xmlns:a16="http://schemas.microsoft.com/office/drawing/2014/main" id="{B7F012A0-B86F-48B6-BEB1-6332D952EEFB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29102A3-5328-4E80-B536-88273C9F07CA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9BF746B-7775-434C-9FF9-A02FD1BE7213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CB6DC903-4FB5-40A2-9991-9767880BCA48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3AAD1E88-F086-4CDC-AE4A-9557F662AEFD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1EB94D1-C606-480D-8F03-B2CA58EA7DBB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91D2059D-274D-4430-A952-D14ED94B679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D2C6D8A-085E-4401-9CF1-DDED47250E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BB04664E-5668-4C35-B085-A45503F8018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C0616D0-3E1A-47F3-82F5-8BDFD748C70F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Capabilities and parameters different from the advertising link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42BFFE6-B22F-42AF-84FD-0D6A3842CC9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8DAE81EA-AB0E-4563-80BF-E82E507A1177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58404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31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Recap: M-BSSID feature with MLO [1]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9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19F4AD4-1DFB-41AE-8C75-6A5213D9A4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4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92499-DFEF-4F22-83BA-09161EDA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768" y="1988191"/>
            <a:ext cx="5299092" cy="4412610"/>
          </a:xfrm>
        </p:spPr>
        <p:txBody>
          <a:bodyPr>
            <a:normAutofit fontScale="70000" lnSpcReduction="20000"/>
          </a:bodyPr>
          <a:lstStyle/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Beacon/(regular) probe response from an AP of an MLD carries basic information of the AP MLD and it’s affiliated APs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dirty="0"/>
              <a:t>Based on this info, a non-AP MLD can select candidate AP(s) for further probing or to perform ML setup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>
              <a:buFont typeface="+mj-lt"/>
              <a:buAutoNum type="arabicPeriod"/>
            </a:pPr>
            <a:r>
              <a:rPr lang="en-US" sz="2700" dirty="0"/>
              <a:t>Non-AP MLD queries (directed request) an AP MLD to gather full information </a:t>
            </a:r>
            <a:endParaRPr lang="en-US" sz="2700" dirty="0">
              <a:highlight>
                <a:srgbClr val="FFFF00"/>
              </a:highlight>
            </a:endParaRP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During this phase, both MLDs exchange complete information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Reuse existing probe req/resp frames [2, 5]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Non-AP MLD performs ML setup with suitable AP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A non-AP MLD may directly perform ML setup after discovery (#1) if it has necessary info. of the AP MLD based on recent scan or by other means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ML setup uses existing Association Req/Resp frames [2] </a:t>
            </a:r>
            <a:endParaRPr lang="en-US" sz="2300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60AB8-3AFF-4F26-9C0F-33C7F3825F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75EC2-96BE-4A7D-A65D-A47203371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63727CD-A37C-4A4D-9BB2-18E7D62C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sequence leading to ML setup</a:t>
            </a:r>
          </a:p>
        </p:txBody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id="{04247795-76FC-4D87-845A-A48DB8F55AFE}"/>
              </a:ext>
            </a:extLst>
          </p:cNvPr>
          <p:cNvSpPr txBox="1">
            <a:spLocks/>
          </p:cNvSpPr>
          <p:nvPr/>
        </p:nvSpPr>
        <p:spPr>
          <a:xfrm>
            <a:off x="3330429" y="1524001"/>
            <a:ext cx="5213431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indent="-182880" defTabSz="914400">
              <a:buFont typeface="+mj-lt"/>
              <a:buAutoNum type="arabicPeriod"/>
            </a:pPr>
            <a:endParaRPr lang="en-US" sz="2300" kern="0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238B648-1311-4C67-BE7D-E3836D613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27795"/>
              </p:ext>
            </p:extLst>
          </p:nvPr>
        </p:nvGraphicFramePr>
        <p:xfrm>
          <a:off x="685800" y="1853967"/>
          <a:ext cx="2039694" cy="4412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3" name="Visio" r:id="rId3" imgW="2619504" imgH="5391807" progId="Visio.Drawing.11">
                  <p:embed/>
                </p:oleObj>
              </mc:Choice>
              <mc:Fallback>
                <p:oleObj name="Visio" r:id="rId3" imgW="2619504" imgH="539180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853967"/>
                        <a:ext cx="2039694" cy="4412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93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fontScale="92500"/>
          </a:bodyPr>
          <a:lstStyle/>
          <a:p>
            <a:r>
              <a:rPr lang="en-US" dirty="0"/>
              <a:t>11ax 6 GHz discovery mechanism requires an AP to advertise information of a co-located 6 GHz AP via RNR IE.</a:t>
            </a:r>
          </a:p>
          <a:p>
            <a:pPr lvl="1"/>
            <a:r>
              <a:rPr lang="en-US" dirty="0"/>
              <a:t>RNR carried in Beacon and Probe Response frames. Optionally in FD frames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RNR already provides a lot of information need for MLO:</a:t>
            </a:r>
          </a:p>
          <a:p>
            <a:pPr lvl="1"/>
            <a:r>
              <a:rPr lang="en-US" dirty="0"/>
              <a:t>Operating Class, Channel, BSSID information</a:t>
            </a:r>
          </a:p>
          <a:p>
            <a:pPr lvl="1"/>
            <a:r>
              <a:rPr lang="en-US" dirty="0"/>
              <a:t>TSF offset and short SSID for reported AP</a:t>
            </a:r>
          </a:p>
          <a:p>
            <a:pPr lvl="1"/>
            <a:r>
              <a:rPr lang="en-US" dirty="0"/>
              <a:t>Identify if a reported AP is co-located and whether it is part of an MBSSID set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addition, RNR can be extended to carry a little more info: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100" dirty="0"/>
              <a:t>Such as identify if a reported AP is part of the same MLD as the reporting 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37048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However, the RNR structure by itself is not sufficient to provide </a:t>
            </a:r>
            <a:r>
              <a:rPr lang="en-US" u="sng" dirty="0"/>
              <a:t>complete</a:t>
            </a:r>
            <a:r>
              <a:rPr lang="en-US" dirty="0"/>
              <a:t> MLO information</a:t>
            </a:r>
          </a:p>
          <a:p>
            <a:pPr lvl="1"/>
            <a:r>
              <a:rPr lang="en-US" dirty="0"/>
              <a:t>Per-STA capabilities and operational parameters</a:t>
            </a:r>
          </a:p>
          <a:p>
            <a:pPr lvl="1"/>
            <a:r>
              <a:rPr lang="en-US" dirty="0"/>
              <a:t>carrying the MLD level information (e.g., MLD address or common info)</a:t>
            </a:r>
          </a:p>
          <a:p>
            <a:endParaRPr lang="en-US" dirty="0"/>
          </a:p>
          <a:p>
            <a:r>
              <a:rPr lang="en-US" dirty="0"/>
              <a:t>Further, with multiple BSSID set on a link, the BSSIDs can belong to different MLDs [1]</a:t>
            </a:r>
          </a:p>
          <a:p>
            <a:pPr lvl="1"/>
            <a:r>
              <a:rPr lang="en-US" dirty="0"/>
              <a:t>This can get quiet involved and RNR is not design to carry a lot of info</a:t>
            </a:r>
          </a:p>
          <a:p>
            <a:pPr lvl="1"/>
            <a:r>
              <a:rPr lang="en-US" dirty="0"/>
              <a:t>Note: 11ax prohibits carrying RNR in a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  <a:p>
            <a:endParaRPr lang="en-US" dirty="0"/>
          </a:p>
          <a:p>
            <a:r>
              <a:rPr lang="en-US" dirty="0"/>
              <a:t>Therefore extending RNR to provide MLD information is not recommended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20955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EF7D6A-3E3B-4110-A7B2-12287CD15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/>
          </a:bodyPr>
          <a:lstStyle/>
          <a:p>
            <a:r>
              <a:rPr lang="en-US" dirty="0"/>
              <a:t>We looked at existing elements to see if they have the format and properties to carry MLO capabilities information</a:t>
            </a:r>
          </a:p>
          <a:p>
            <a:endParaRPr lang="en-US" dirty="0"/>
          </a:p>
          <a:p>
            <a:r>
              <a:rPr lang="en-US" dirty="0"/>
              <a:t>Elements that came close to matching the requirements were Neighbor Report, Multi-Band element and Multiple BSSID</a:t>
            </a:r>
          </a:p>
          <a:p>
            <a:pPr lvl="1"/>
            <a:r>
              <a:rPr lang="en-US" dirty="0"/>
              <a:t>However, these elements either didn’t have structure to make them extensible or were not carried in the appropriate frames</a:t>
            </a:r>
          </a:p>
          <a:p>
            <a:pPr lvl="2"/>
            <a:r>
              <a:rPr lang="en-US" dirty="0"/>
              <a:t>See appendix for analysis on </a:t>
            </a:r>
            <a:r>
              <a:rPr lang="en-US" dirty="0">
                <a:hlinkClick r:id="rId2" action="ppaction://hlinksldjump"/>
              </a:rPr>
              <a:t>Neighbor Report</a:t>
            </a:r>
            <a:r>
              <a:rPr lang="en-US" dirty="0"/>
              <a:t>, </a:t>
            </a:r>
            <a:r>
              <a:rPr lang="en-US" dirty="0">
                <a:hlinkClick r:id="rId3" action="ppaction://hlinksldjump"/>
              </a:rPr>
              <a:t>Multi-Band</a:t>
            </a:r>
            <a:r>
              <a:rPr lang="en-US" dirty="0"/>
              <a:t>, and </a:t>
            </a:r>
            <a:r>
              <a:rPr lang="en-US" dirty="0">
                <a:hlinkClick r:id="rId4" action="ppaction://hlinksldjump"/>
              </a:rPr>
              <a:t>Multiple BSSID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135E13-19C0-425B-A6B0-61AA6C975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C32AE-348D-4398-8427-812091C80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751D98-8764-4E34-92BA-C9B37656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503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A6D79-FB9B-4DA6-84CA-36DA023D7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752599"/>
            <a:ext cx="8498047" cy="297949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propose to define a new element: Multi-Link Attribute (MLA) element </a:t>
            </a:r>
          </a:p>
          <a:p>
            <a:pPr lvl="1"/>
            <a:r>
              <a:rPr lang="en-US" dirty="0"/>
              <a:t>Exact name TBD</a:t>
            </a:r>
          </a:p>
          <a:p>
            <a:pPr lvl="1"/>
            <a:r>
              <a:rPr lang="en-US" dirty="0"/>
              <a:t>Element includes fields that carry information that is common to all the links</a:t>
            </a:r>
          </a:p>
          <a:p>
            <a:pPr lvl="2"/>
            <a:r>
              <a:rPr lang="en-US" dirty="0"/>
              <a:t>A Control field can signal the presence/absence of certain fields</a:t>
            </a:r>
          </a:p>
          <a:p>
            <a:pPr lvl="1"/>
            <a:r>
              <a:rPr lang="en-US" dirty="0"/>
              <a:t>Element optionally includes sub-elements to provide per-STA information (profiles)</a:t>
            </a:r>
          </a:p>
          <a:p>
            <a:endParaRPr lang="en-US" dirty="0"/>
          </a:p>
          <a:p>
            <a:r>
              <a:rPr lang="en-US" dirty="0"/>
              <a:t>Beacon and (regular) Probe Response can provide MLD-level common information via this element </a:t>
            </a:r>
          </a:p>
          <a:p>
            <a:endParaRPr lang="en-US" dirty="0"/>
          </a:p>
          <a:p>
            <a:r>
              <a:rPr lang="en-US" dirty="0"/>
              <a:t>ML Probe Req/Resp and Association Req/Resp can provide complete MLO information via this element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220F34-5019-47D9-A037-5046470580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81251-175F-49AC-BBAF-FCDD7AD0C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86AAC7-9B32-4D23-9F3E-F4122C5BF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690046"/>
              </p:ext>
            </p:extLst>
          </p:nvPr>
        </p:nvGraphicFramePr>
        <p:xfrm>
          <a:off x="705527" y="5026815"/>
          <a:ext cx="7535409" cy="75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Length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 Extension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Octets: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11" name="Right Brace 10">
            <a:extLst>
              <a:ext uri="{FF2B5EF4-FFF2-40B4-BE49-F238E27FC236}">
                <a16:creationId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752436" y="4094803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254986" y="6058055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MLD-level / Common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371205" y="5154067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417578" y="6027277"/>
            <a:ext cx="2174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518401" y="473209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Example structure of Multi-Link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01073" y="5475335"/>
            <a:ext cx="1868588" cy="5003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F9B70F3-ABF4-4FC3-A00D-40009C21A342}"/>
              </a:ext>
            </a:extLst>
          </p:cNvPr>
          <p:cNvCxnSpPr>
            <a:cxnSpLocks/>
          </p:cNvCxnSpPr>
          <p:nvPr/>
        </p:nvCxnSpPr>
        <p:spPr bwMode="auto">
          <a:xfrm>
            <a:off x="3694874" y="5475335"/>
            <a:ext cx="387833" cy="495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09237" y="5984615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520405" y="5984615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09237" y="594928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</a:t>
            </a:r>
            <a:r>
              <a:rPr lang="en-US" sz="800" dirty="0" err="1"/>
              <a:t>Addr</a:t>
            </a:r>
            <a:r>
              <a:rPr lang="en-US" sz="800" dirty="0"/>
              <a:t> Present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779462" y="595122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357833" y="5946206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754521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343149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2931777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2372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is a single BSSID AP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3693077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350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4225995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4596915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4959607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879314" y="3295398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3703975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4314240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4679135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4846785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4233994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3616877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4140270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4511190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4883407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07180" y="4431646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3627775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4228515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4593410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4770585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4157794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593524" y="4300443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593524" y="4300443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06226" y="5722828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593524" y="5583736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593524" y="5583736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5864046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5731986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5763046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5630986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5757247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5625187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</p:spTree>
    <p:extLst>
      <p:ext uri="{BB962C8B-B14F-4D97-AF65-F5344CB8AC3E}">
        <p14:creationId xmlns:p14="http://schemas.microsoft.com/office/powerpoint/2010/main" val="7870689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279959</TotalTime>
  <Words>2882</Words>
  <Application>Microsoft Office PowerPoint</Application>
  <PresentationFormat>On-screen Show (4:3)</PresentationFormat>
  <Paragraphs>434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ACcord Submission Template</vt:lpstr>
      <vt:lpstr>Visio</vt:lpstr>
      <vt:lpstr>Container for advertising ML Information</vt:lpstr>
      <vt:lpstr>Motivation</vt:lpstr>
      <vt:lpstr>Advertisement of MLO information</vt:lpstr>
      <vt:lpstr>High-level sequence leading to ML setup</vt:lpstr>
      <vt:lpstr>RNR for MLO</vt:lpstr>
      <vt:lpstr>RNR for MLO</vt:lpstr>
      <vt:lpstr>Container for carrying MLO information</vt:lpstr>
      <vt:lpstr>Container for carrying MLO information</vt:lpstr>
      <vt:lpstr>Discovery and setup</vt:lpstr>
      <vt:lpstr>Discovery and setup</vt:lpstr>
      <vt:lpstr>Multiple BSSID with MLO</vt:lpstr>
      <vt:lpstr>Discovery and setup</vt:lpstr>
      <vt:lpstr>Inheritance Model</vt:lpstr>
      <vt:lpstr>In conclusion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SP #8</vt:lpstr>
      <vt:lpstr>Appendix</vt:lpstr>
      <vt:lpstr>References</vt:lpstr>
      <vt:lpstr>Neighbor Report element (NRE)</vt:lpstr>
      <vt:lpstr>Multi-Band element (MBE)</vt:lpstr>
      <vt:lpstr>Multiple BSSID element (MBSSID)</vt:lpstr>
      <vt:lpstr>Reduced Neighbor Report (RNR)</vt:lpstr>
      <vt:lpstr>Recap: Framework for MLO advertisement [4]</vt:lpstr>
      <vt:lpstr>Recap: M-BSSID feature with MLO [1]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5521</cp:revision>
  <dcterms:created xsi:type="dcterms:W3CDTF">2012-05-29T15:24:34Z</dcterms:created>
  <dcterms:modified xsi:type="dcterms:W3CDTF">2020-10-04T22:35:05Z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