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32"/>
  </p:notesMasterIdLst>
  <p:handoutMasterIdLst>
    <p:handoutMasterId r:id="rId33"/>
  </p:handoutMasterIdLst>
  <p:sldIdLst>
    <p:sldId id="621" r:id="rId5"/>
    <p:sldId id="782" r:id="rId6"/>
    <p:sldId id="794" r:id="rId7"/>
    <p:sldId id="762" r:id="rId8"/>
    <p:sldId id="771" r:id="rId9"/>
    <p:sldId id="781" r:id="rId10"/>
    <p:sldId id="789" r:id="rId11"/>
    <p:sldId id="802" r:id="rId12"/>
    <p:sldId id="807" r:id="rId13"/>
    <p:sldId id="814" r:id="rId14"/>
    <p:sldId id="808" r:id="rId15"/>
    <p:sldId id="813" r:id="rId16"/>
    <p:sldId id="795" r:id="rId17"/>
    <p:sldId id="777" r:id="rId18"/>
    <p:sldId id="787" r:id="rId19"/>
    <p:sldId id="785" r:id="rId20"/>
    <p:sldId id="796" r:id="rId21"/>
    <p:sldId id="797" r:id="rId22"/>
    <p:sldId id="798" r:id="rId23"/>
    <p:sldId id="799" r:id="rId24"/>
    <p:sldId id="800" r:id="rId25"/>
    <p:sldId id="780" r:id="rId26"/>
    <p:sldId id="801" r:id="rId27"/>
    <p:sldId id="712" r:id="rId28"/>
    <p:sldId id="713" r:id="rId29"/>
    <p:sldId id="788" r:id="rId30"/>
    <p:sldId id="786"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6"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5860B"/>
    <a:srgbClr val="FFCCCC"/>
    <a:srgbClr val="A0B1D0"/>
    <a:srgbClr val="E9EDF4"/>
    <a:srgbClr val="254061"/>
    <a:srgbClr val="252B9D"/>
    <a:srgbClr val="254092"/>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285" autoAdjust="0"/>
    <p:restoredTop sz="96357" autoAdjust="0"/>
  </p:normalViewPr>
  <p:slideViewPr>
    <p:cSldViewPr snapToGrid="0" snapToObjects="1">
      <p:cViewPr varScale="1">
        <p:scale>
          <a:sx n="91" d="100"/>
          <a:sy n="91" d="100"/>
        </p:scale>
        <p:origin x="78" y="876"/>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4/8/2020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4/8/2020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0357</a:t>
            </a:r>
            <a:r>
              <a:rPr lang="en-US" sz="1800" b="1" dirty="0">
                <a:solidFill>
                  <a:schemeClr val="tx1"/>
                </a:solidFill>
                <a:cs typeface="+mn-cs"/>
              </a:rPr>
              <a:t>r0</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March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 Target="slide4.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24.xml"/><Relationship Id="rId1" Type="http://schemas.openxmlformats.org/officeDocument/2006/relationships/slideLayout" Target="../slideLayouts/slideLayout2.xml"/><Relationship Id="rId5" Type="http://schemas.openxmlformats.org/officeDocument/2006/relationships/slide" Target="slide27.xml"/><Relationship Id="rId4" Type="http://schemas.openxmlformats.org/officeDocument/2006/relationships/slide" Target="slide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359852008"/>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Container for advertising ML Information</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2020-03-15</a:t>
            </a:r>
            <a:endParaRPr lang="en-US" sz="2000" b="0" dirty="0"/>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F5B3870-6977-4718-921F-D19412B0FDD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88F75497-0A2F-4DE9-8035-979EEB127A96}"/>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B8E5C79A-489F-40EB-A490-E2F4001C8E3F}"/>
              </a:ext>
            </a:extLst>
          </p:cNvPr>
          <p:cNvSpPr>
            <a:spLocks noGrp="1"/>
          </p:cNvSpPr>
          <p:nvPr>
            <p:ph type="title"/>
          </p:nvPr>
        </p:nvSpPr>
        <p:spPr/>
        <p:txBody>
          <a:bodyPr/>
          <a:lstStyle/>
          <a:p>
            <a:r>
              <a:rPr lang="en-US" dirty="0"/>
              <a:t>Per-link Profile</a:t>
            </a:r>
          </a:p>
        </p:txBody>
      </p:sp>
      <p:graphicFrame>
        <p:nvGraphicFramePr>
          <p:cNvPr id="6" name="Object 5">
            <a:extLst>
              <a:ext uri="{FF2B5EF4-FFF2-40B4-BE49-F238E27FC236}">
                <a16:creationId xmlns:a16="http://schemas.microsoft.com/office/drawing/2014/main" id="{B83BE824-52BC-4B7E-A938-F225518217D7}"/>
              </a:ext>
            </a:extLst>
          </p:cNvPr>
          <p:cNvGraphicFramePr>
            <a:graphicFrameLocks noChangeAspect="1"/>
          </p:cNvGraphicFramePr>
          <p:nvPr>
            <p:extLst>
              <p:ext uri="{D42A27DB-BD31-4B8C-83A1-F6EECF244321}">
                <p14:modId xmlns:p14="http://schemas.microsoft.com/office/powerpoint/2010/main" val="3705523779"/>
              </p:ext>
            </p:extLst>
          </p:nvPr>
        </p:nvGraphicFramePr>
        <p:xfrm>
          <a:off x="866775" y="2303463"/>
          <a:ext cx="7410450" cy="3868737"/>
        </p:xfrm>
        <a:graphic>
          <a:graphicData uri="http://schemas.openxmlformats.org/presentationml/2006/ole">
            <mc:AlternateContent xmlns:mc="http://schemas.openxmlformats.org/markup-compatibility/2006">
              <mc:Choice xmlns:v="urn:schemas-microsoft-com:vml" Requires="v">
                <p:oleObj spid="_x0000_s4107" name="Visio" r:id="rId3" imgW="7506366" imgH="3846392" progId="Visio.Drawing.11">
                  <p:embed/>
                </p:oleObj>
              </mc:Choice>
              <mc:Fallback>
                <p:oleObj name="Visio" r:id="rId3" imgW="7506366" imgH="3846392" progId="Visio.Drawing.11">
                  <p:embed/>
                  <p:pic>
                    <p:nvPicPr>
                      <p:cNvPr id="0" name=""/>
                      <p:cNvPicPr/>
                      <p:nvPr/>
                    </p:nvPicPr>
                    <p:blipFill>
                      <a:blip r:embed="rId4"/>
                      <a:stretch>
                        <a:fillRect/>
                      </a:stretch>
                    </p:blipFill>
                    <p:spPr>
                      <a:xfrm>
                        <a:off x="866775" y="2303463"/>
                        <a:ext cx="7410450" cy="3868737"/>
                      </a:xfrm>
                      <a:prstGeom prst="rect">
                        <a:avLst/>
                      </a:prstGeom>
                    </p:spPr>
                  </p:pic>
                </p:oleObj>
              </mc:Fallback>
            </mc:AlternateContent>
          </a:graphicData>
        </a:graphic>
      </p:graphicFrame>
    </p:spTree>
    <p:extLst>
      <p:ext uri="{BB962C8B-B14F-4D97-AF65-F5344CB8AC3E}">
        <p14:creationId xmlns:p14="http://schemas.microsoft.com/office/powerpoint/2010/main" val="1068663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31CC8F-27C7-4071-B0F5-0661BFF92C7D}"/>
              </a:ext>
            </a:extLst>
          </p:cNvPr>
          <p:cNvSpPr>
            <a:spLocks noGrp="1"/>
          </p:cNvSpPr>
          <p:nvPr>
            <p:ph idx="1"/>
          </p:nvPr>
        </p:nvSpPr>
        <p:spPr>
          <a:xfrm>
            <a:off x="685800" y="1981200"/>
            <a:ext cx="7772400" cy="3124189"/>
          </a:xfrm>
        </p:spPr>
        <p:txBody>
          <a:bodyPr>
            <a:normAutofit fontScale="92500" lnSpcReduction="20000"/>
          </a:bodyPr>
          <a:lstStyle/>
          <a:p>
            <a:r>
              <a:rPr lang="en-US" dirty="0"/>
              <a:t>An AP of an AP MLD may correspond to a </a:t>
            </a:r>
            <a:r>
              <a:rPr lang="en-US" dirty="0" err="1"/>
              <a:t>nonTxBSSID</a:t>
            </a:r>
            <a:r>
              <a:rPr lang="en-US" dirty="0"/>
              <a:t> in a multiple BSSID set on a link (see [2])</a:t>
            </a:r>
          </a:p>
          <a:p>
            <a:endParaRPr lang="en-US" dirty="0"/>
          </a:p>
          <a:p>
            <a:r>
              <a:rPr lang="en-US" dirty="0"/>
              <a:t>In such case, an entry in the reported AP in an RNR can correspond to MLD that the </a:t>
            </a:r>
            <a:r>
              <a:rPr lang="en-US" dirty="0" err="1"/>
              <a:t>nonTxBSSID</a:t>
            </a:r>
            <a:r>
              <a:rPr lang="en-US" dirty="0"/>
              <a:t> is affiliated with.</a:t>
            </a:r>
          </a:p>
          <a:p>
            <a:endParaRPr lang="en-US" dirty="0"/>
          </a:p>
          <a:p>
            <a:r>
              <a:rPr lang="en-US" dirty="0"/>
              <a:t>The profile for the </a:t>
            </a:r>
            <a:r>
              <a:rPr lang="en-US" dirty="0" err="1"/>
              <a:t>nonTxBSSID</a:t>
            </a:r>
            <a:r>
              <a:rPr lang="en-US" dirty="0"/>
              <a:t> would carry MLA IE containing the per-link profile for APs belonging to its MLD</a:t>
            </a:r>
          </a:p>
          <a:p>
            <a:pPr lvl="1"/>
            <a:r>
              <a:rPr lang="en-US" dirty="0"/>
              <a:t>The binding between the </a:t>
            </a:r>
            <a:r>
              <a:rPr lang="en-US" dirty="0" err="1"/>
              <a:t>nonTxBSSID</a:t>
            </a:r>
            <a:r>
              <a:rPr lang="en-US" dirty="0"/>
              <a:t> and the reported AP is based on the Link-ID</a:t>
            </a:r>
          </a:p>
        </p:txBody>
      </p:sp>
      <p:sp>
        <p:nvSpPr>
          <p:cNvPr id="3" name="Slide Number Placeholder 2">
            <a:extLst>
              <a:ext uri="{FF2B5EF4-FFF2-40B4-BE49-F238E27FC236}">
                <a16:creationId xmlns:a16="http://schemas.microsoft.com/office/drawing/2014/main" id="{07957A9A-8BDD-4363-983E-18FE750EE7D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B5EAE3A3-D679-401F-B459-72508FB30532}"/>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A95518E-5B92-4A77-A0E8-FF8C48FD996D}"/>
              </a:ext>
            </a:extLst>
          </p:cNvPr>
          <p:cNvSpPr>
            <a:spLocks noGrp="1"/>
          </p:cNvSpPr>
          <p:nvPr>
            <p:ph type="title"/>
          </p:nvPr>
        </p:nvSpPr>
        <p:spPr/>
        <p:txBody>
          <a:bodyPr/>
          <a:lstStyle/>
          <a:p>
            <a:r>
              <a:rPr lang="en-US" dirty="0"/>
              <a:t>Multiple BSSID with MLO</a:t>
            </a:r>
          </a:p>
        </p:txBody>
      </p:sp>
      <p:sp>
        <p:nvSpPr>
          <p:cNvPr id="7" name="Rectangle 6">
            <a:extLst>
              <a:ext uri="{FF2B5EF4-FFF2-40B4-BE49-F238E27FC236}">
                <a16:creationId xmlns:a16="http://schemas.microsoft.com/office/drawing/2014/main" id="{EE391C22-1F1E-4926-93FB-69EB3FFB1EA2}"/>
              </a:ext>
            </a:extLst>
          </p:cNvPr>
          <p:cNvSpPr/>
          <p:nvPr/>
        </p:nvSpPr>
        <p:spPr bwMode="auto">
          <a:xfrm>
            <a:off x="741912" y="5449862"/>
            <a:ext cx="7671838" cy="50963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B4933274-ACE4-4EDC-88B2-D925B69B30C8}"/>
              </a:ext>
            </a:extLst>
          </p:cNvPr>
          <p:cNvSpPr/>
          <p:nvPr/>
        </p:nvSpPr>
        <p:spPr bwMode="auto">
          <a:xfrm>
            <a:off x="2209763" y="5513872"/>
            <a:ext cx="1619075" cy="391136"/>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3BF86ED-B833-49C3-9F34-C51C70A1C1E5}"/>
              </a:ext>
            </a:extLst>
          </p:cNvPr>
          <p:cNvSpPr/>
          <p:nvPr/>
        </p:nvSpPr>
        <p:spPr bwMode="auto">
          <a:xfrm>
            <a:off x="4170762" y="5490387"/>
            <a:ext cx="1158786" cy="440532"/>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E87CE6E8-C53F-42C2-8FBC-8D3B47371A1F}"/>
              </a:ext>
            </a:extLst>
          </p:cNvPr>
          <p:cNvSpPr/>
          <p:nvPr/>
        </p:nvSpPr>
        <p:spPr bwMode="auto">
          <a:xfrm>
            <a:off x="2733156" y="5575143"/>
            <a:ext cx="176489" cy="277077"/>
          </a:xfrm>
          <a:prstGeom prst="rect">
            <a:avLst/>
          </a:prstGeom>
          <a:solidFill>
            <a:srgbClr val="FFCCCC"/>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781D0382-3D62-404C-9C13-94834EF30B43}"/>
              </a:ext>
            </a:extLst>
          </p:cNvPr>
          <p:cNvSpPr/>
          <p:nvPr/>
        </p:nvSpPr>
        <p:spPr bwMode="auto">
          <a:xfrm>
            <a:off x="3104076" y="5575143"/>
            <a:ext cx="176489" cy="277077"/>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D5C675DF-65D6-4B13-AD63-01A4ABF51762}"/>
              </a:ext>
            </a:extLst>
          </p:cNvPr>
          <p:cNvSpPr/>
          <p:nvPr/>
        </p:nvSpPr>
        <p:spPr bwMode="auto">
          <a:xfrm>
            <a:off x="3476293" y="5575482"/>
            <a:ext cx="176489" cy="277077"/>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1F6972C7-3BAE-4A9A-BA98-CC8C797930EC}"/>
              </a:ext>
            </a:extLst>
          </p:cNvPr>
          <p:cNvSpPr/>
          <p:nvPr/>
        </p:nvSpPr>
        <p:spPr bwMode="auto">
          <a:xfrm>
            <a:off x="4887213" y="5575482"/>
            <a:ext cx="335711" cy="277077"/>
          </a:xfrm>
          <a:prstGeom prst="rect">
            <a:avLst/>
          </a:prstGeom>
          <a:solidFill>
            <a:srgbClr val="FFCCCC"/>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1200">
              <a:latin typeface="Times New Roman" pitchFamily="18" charset="0"/>
            </a:endParaRPr>
          </a:p>
        </p:txBody>
      </p:sp>
      <p:sp>
        <p:nvSpPr>
          <p:cNvPr id="16" name="Rectangle 15">
            <a:extLst>
              <a:ext uri="{FF2B5EF4-FFF2-40B4-BE49-F238E27FC236}">
                <a16:creationId xmlns:a16="http://schemas.microsoft.com/office/drawing/2014/main" id="{DD6F83C8-F7A2-45FE-82D9-D3D091DCC91F}"/>
              </a:ext>
            </a:extLst>
          </p:cNvPr>
          <p:cNvSpPr/>
          <p:nvPr/>
        </p:nvSpPr>
        <p:spPr bwMode="auto">
          <a:xfrm>
            <a:off x="4677464" y="5530539"/>
            <a:ext cx="611014" cy="3645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9" name="Connector: Elbow 18">
            <a:extLst>
              <a:ext uri="{FF2B5EF4-FFF2-40B4-BE49-F238E27FC236}">
                <a16:creationId xmlns:a16="http://schemas.microsoft.com/office/drawing/2014/main" id="{0E2CC684-76CC-47F9-BB66-2F81268ABD96}"/>
              </a:ext>
            </a:extLst>
          </p:cNvPr>
          <p:cNvCxnSpPr>
            <a:cxnSpLocks/>
            <a:stCxn id="10" idx="2"/>
            <a:endCxn id="15" idx="2"/>
          </p:cNvCxnSpPr>
          <p:nvPr/>
        </p:nvCxnSpPr>
        <p:spPr bwMode="auto">
          <a:xfrm rot="16200000" flipH="1">
            <a:off x="3938066" y="4735555"/>
            <a:ext cx="339" cy="2233668"/>
          </a:xfrm>
          <a:prstGeom prst="bentConnector3">
            <a:avLst>
              <a:gd name="adj1" fmla="val 67533628"/>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20" name="TextBox 19">
            <a:extLst>
              <a:ext uri="{FF2B5EF4-FFF2-40B4-BE49-F238E27FC236}">
                <a16:creationId xmlns:a16="http://schemas.microsoft.com/office/drawing/2014/main" id="{E3889DC0-9BC9-4296-8B8A-0C3C0E51AA06}"/>
              </a:ext>
            </a:extLst>
          </p:cNvPr>
          <p:cNvSpPr txBox="1"/>
          <p:nvPr/>
        </p:nvSpPr>
        <p:spPr>
          <a:xfrm>
            <a:off x="796409" y="5495560"/>
            <a:ext cx="1483101" cy="307777"/>
          </a:xfrm>
          <a:prstGeom prst="rect">
            <a:avLst/>
          </a:prstGeom>
          <a:noFill/>
        </p:spPr>
        <p:txBody>
          <a:bodyPr wrap="square" rtlCol="0">
            <a:spAutoFit/>
          </a:bodyPr>
          <a:lstStyle/>
          <a:p>
            <a:r>
              <a:rPr lang="en-US" sz="1400" dirty="0"/>
              <a:t>Beacon frame</a:t>
            </a:r>
          </a:p>
        </p:txBody>
      </p:sp>
      <p:sp>
        <p:nvSpPr>
          <p:cNvPr id="21" name="TextBox 20">
            <a:extLst>
              <a:ext uri="{FF2B5EF4-FFF2-40B4-BE49-F238E27FC236}">
                <a16:creationId xmlns:a16="http://schemas.microsoft.com/office/drawing/2014/main" id="{AFF3877A-5E84-436E-B25F-5520BCC6BE16}"/>
              </a:ext>
            </a:extLst>
          </p:cNvPr>
          <p:cNvSpPr txBox="1"/>
          <p:nvPr/>
        </p:nvSpPr>
        <p:spPr>
          <a:xfrm>
            <a:off x="2220661" y="5568792"/>
            <a:ext cx="500458" cy="276999"/>
          </a:xfrm>
          <a:prstGeom prst="rect">
            <a:avLst/>
          </a:prstGeom>
          <a:noFill/>
        </p:spPr>
        <p:txBody>
          <a:bodyPr wrap="none" rtlCol="0">
            <a:spAutoFit/>
          </a:bodyPr>
          <a:lstStyle/>
          <a:p>
            <a:r>
              <a:rPr lang="en-US" sz="1200" dirty="0"/>
              <a:t>RNR</a:t>
            </a:r>
          </a:p>
        </p:txBody>
      </p:sp>
      <p:sp>
        <p:nvSpPr>
          <p:cNvPr id="22" name="TextBox 21">
            <a:extLst>
              <a:ext uri="{FF2B5EF4-FFF2-40B4-BE49-F238E27FC236}">
                <a16:creationId xmlns:a16="http://schemas.microsoft.com/office/drawing/2014/main" id="{BCC827D3-3900-4AFA-9743-AC9598096A9A}"/>
              </a:ext>
            </a:extLst>
          </p:cNvPr>
          <p:cNvSpPr txBox="1"/>
          <p:nvPr/>
        </p:nvSpPr>
        <p:spPr>
          <a:xfrm>
            <a:off x="4139248" y="5570369"/>
            <a:ext cx="526106" cy="276999"/>
          </a:xfrm>
          <a:prstGeom prst="rect">
            <a:avLst/>
          </a:prstGeom>
          <a:noFill/>
        </p:spPr>
        <p:txBody>
          <a:bodyPr wrap="none" rtlCol="0">
            <a:spAutoFit/>
          </a:bodyPr>
          <a:lstStyle/>
          <a:p>
            <a:r>
              <a:rPr lang="en-US" sz="1200" dirty="0"/>
              <a:t>MLA</a:t>
            </a:r>
          </a:p>
        </p:txBody>
      </p:sp>
      <p:sp>
        <p:nvSpPr>
          <p:cNvPr id="23" name="TextBox 22">
            <a:extLst>
              <a:ext uri="{FF2B5EF4-FFF2-40B4-BE49-F238E27FC236}">
                <a16:creationId xmlns:a16="http://schemas.microsoft.com/office/drawing/2014/main" id="{3762F392-E427-42C0-A768-3894753D427D}"/>
              </a:ext>
            </a:extLst>
          </p:cNvPr>
          <p:cNvSpPr txBox="1"/>
          <p:nvPr/>
        </p:nvSpPr>
        <p:spPr>
          <a:xfrm>
            <a:off x="4825976" y="6017855"/>
            <a:ext cx="1757212" cy="261610"/>
          </a:xfrm>
          <a:prstGeom prst="rect">
            <a:avLst/>
          </a:prstGeom>
          <a:noFill/>
        </p:spPr>
        <p:txBody>
          <a:bodyPr wrap="none" rtlCol="0">
            <a:spAutoFit/>
          </a:bodyPr>
          <a:lstStyle/>
          <a:p>
            <a:r>
              <a:rPr lang="en-US" sz="1100" dirty="0"/>
              <a:t>Mapping based on Link-ID</a:t>
            </a:r>
          </a:p>
        </p:txBody>
      </p:sp>
      <p:sp>
        <p:nvSpPr>
          <p:cNvPr id="35" name="Rectangle 34">
            <a:extLst>
              <a:ext uri="{FF2B5EF4-FFF2-40B4-BE49-F238E27FC236}">
                <a16:creationId xmlns:a16="http://schemas.microsoft.com/office/drawing/2014/main" id="{B9BAAA1F-01B2-4C89-91A1-1594E7958B9F}"/>
              </a:ext>
            </a:extLst>
          </p:cNvPr>
          <p:cNvSpPr/>
          <p:nvPr/>
        </p:nvSpPr>
        <p:spPr bwMode="auto">
          <a:xfrm>
            <a:off x="5606280" y="5485900"/>
            <a:ext cx="2439220" cy="440532"/>
          </a:xfrm>
          <a:prstGeom prst="rect">
            <a:avLst/>
          </a:prstGeom>
          <a:solidFill>
            <a:srgbClr val="FF9900">
              <a:alpha val="34118"/>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9" name="Rectangle 38">
            <a:extLst>
              <a:ext uri="{FF2B5EF4-FFF2-40B4-BE49-F238E27FC236}">
                <a16:creationId xmlns:a16="http://schemas.microsoft.com/office/drawing/2014/main" id="{E7646D87-79F4-4F81-A751-C23F7CCB1EA0}"/>
              </a:ext>
            </a:extLst>
          </p:cNvPr>
          <p:cNvSpPr/>
          <p:nvPr/>
        </p:nvSpPr>
        <p:spPr bwMode="auto">
          <a:xfrm>
            <a:off x="6247478" y="5526052"/>
            <a:ext cx="794722" cy="3645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0" name="TextBox 39">
            <a:extLst>
              <a:ext uri="{FF2B5EF4-FFF2-40B4-BE49-F238E27FC236}">
                <a16:creationId xmlns:a16="http://schemas.microsoft.com/office/drawing/2014/main" id="{857A726C-3360-4959-B39C-022221FA64C4}"/>
              </a:ext>
            </a:extLst>
          </p:cNvPr>
          <p:cNvSpPr txBox="1"/>
          <p:nvPr/>
        </p:nvSpPr>
        <p:spPr>
          <a:xfrm>
            <a:off x="5551783" y="5565882"/>
            <a:ext cx="752125" cy="276999"/>
          </a:xfrm>
          <a:prstGeom prst="rect">
            <a:avLst/>
          </a:prstGeom>
          <a:noFill/>
        </p:spPr>
        <p:txBody>
          <a:bodyPr wrap="square" rtlCol="0">
            <a:spAutoFit/>
          </a:bodyPr>
          <a:lstStyle/>
          <a:p>
            <a:r>
              <a:rPr lang="en-US" sz="1200" dirty="0"/>
              <a:t>MBSSID</a:t>
            </a:r>
          </a:p>
        </p:txBody>
      </p:sp>
      <p:cxnSp>
        <p:nvCxnSpPr>
          <p:cNvPr id="41" name="Straight Arrow Connector 40">
            <a:extLst>
              <a:ext uri="{FF2B5EF4-FFF2-40B4-BE49-F238E27FC236}">
                <a16:creationId xmlns:a16="http://schemas.microsoft.com/office/drawing/2014/main" id="{389CCCFA-04D3-4DD7-ADDA-202FB0BBD472}"/>
              </a:ext>
            </a:extLst>
          </p:cNvPr>
          <p:cNvCxnSpPr/>
          <p:nvPr/>
        </p:nvCxnSpPr>
        <p:spPr bwMode="auto">
          <a:xfrm flipH="1">
            <a:off x="2811822" y="5298059"/>
            <a:ext cx="129652"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2" name="Straight Arrow Connector 41">
            <a:extLst>
              <a:ext uri="{FF2B5EF4-FFF2-40B4-BE49-F238E27FC236}">
                <a16:creationId xmlns:a16="http://schemas.microsoft.com/office/drawing/2014/main" id="{D2631265-F0B1-4C7E-B50C-68D5B0EE0479}"/>
              </a:ext>
            </a:extLst>
          </p:cNvPr>
          <p:cNvCxnSpPr>
            <a:cxnSpLocks/>
          </p:cNvCxnSpPr>
          <p:nvPr/>
        </p:nvCxnSpPr>
        <p:spPr bwMode="auto">
          <a:xfrm>
            <a:off x="3176717" y="5298059"/>
            <a:ext cx="602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3" name="Straight Arrow Connector 42">
            <a:extLst>
              <a:ext uri="{FF2B5EF4-FFF2-40B4-BE49-F238E27FC236}">
                <a16:creationId xmlns:a16="http://schemas.microsoft.com/office/drawing/2014/main" id="{1339C3D9-AFED-4EED-8900-5FBD4350A5E9}"/>
              </a:ext>
            </a:extLst>
          </p:cNvPr>
          <p:cNvCxnSpPr>
            <a:cxnSpLocks/>
          </p:cNvCxnSpPr>
          <p:nvPr/>
        </p:nvCxnSpPr>
        <p:spPr bwMode="auto">
          <a:xfrm>
            <a:off x="3353892" y="5298059"/>
            <a:ext cx="19374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4" name="TextBox 43">
            <a:extLst>
              <a:ext uri="{FF2B5EF4-FFF2-40B4-BE49-F238E27FC236}">
                <a16:creationId xmlns:a16="http://schemas.microsoft.com/office/drawing/2014/main" id="{54C1803C-36EC-4ADF-AEA1-22C2FEE21C2A}"/>
              </a:ext>
            </a:extLst>
          </p:cNvPr>
          <p:cNvSpPr txBox="1"/>
          <p:nvPr/>
        </p:nvSpPr>
        <p:spPr>
          <a:xfrm>
            <a:off x="2741101" y="5074275"/>
            <a:ext cx="824969" cy="276999"/>
          </a:xfrm>
          <a:prstGeom prst="rect">
            <a:avLst/>
          </a:prstGeom>
          <a:noFill/>
        </p:spPr>
        <p:txBody>
          <a:bodyPr wrap="none" rtlCol="0">
            <a:spAutoFit/>
          </a:bodyPr>
          <a:lstStyle/>
          <a:p>
            <a:r>
              <a:rPr lang="en-US" sz="1200" dirty="0"/>
              <a:t>AP entries</a:t>
            </a:r>
          </a:p>
        </p:txBody>
      </p:sp>
      <p:cxnSp>
        <p:nvCxnSpPr>
          <p:cNvPr id="47" name="Straight Arrow Connector 46">
            <a:extLst>
              <a:ext uri="{FF2B5EF4-FFF2-40B4-BE49-F238E27FC236}">
                <a16:creationId xmlns:a16="http://schemas.microsoft.com/office/drawing/2014/main" id="{7AE3E6C9-79C7-4FEC-888C-79872934AD41}"/>
              </a:ext>
            </a:extLst>
          </p:cNvPr>
          <p:cNvCxnSpPr>
            <a:cxnSpLocks/>
            <a:endCxn id="15" idx="0"/>
          </p:cNvCxnSpPr>
          <p:nvPr/>
        </p:nvCxnSpPr>
        <p:spPr bwMode="auto">
          <a:xfrm flipH="1">
            <a:off x="5055069" y="5340309"/>
            <a:ext cx="1" cy="23517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8" name="TextBox 47">
            <a:extLst>
              <a:ext uri="{FF2B5EF4-FFF2-40B4-BE49-F238E27FC236}">
                <a16:creationId xmlns:a16="http://schemas.microsoft.com/office/drawing/2014/main" id="{3A4AC96D-1B66-40DB-9899-DAC410FB3177}"/>
              </a:ext>
            </a:extLst>
          </p:cNvPr>
          <p:cNvSpPr txBox="1"/>
          <p:nvPr/>
        </p:nvSpPr>
        <p:spPr>
          <a:xfrm>
            <a:off x="4139248" y="5132399"/>
            <a:ext cx="1128963" cy="276999"/>
          </a:xfrm>
          <a:prstGeom prst="rect">
            <a:avLst/>
          </a:prstGeom>
          <a:noFill/>
        </p:spPr>
        <p:txBody>
          <a:bodyPr wrap="none" rtlCol="0">
            <a:spAutoFit/>
          </a:bodyPr>
          <a:lstStyle/>
          <a:p>
            <a:r>
              <a:rPr lang="en-US" sz="1200" dirty="0"/>
              <a:t>Per-link profile</a:t>
            </a:r>
          </a:p>
        </p:txBody>
      </p:sp>
      <p:sp>
        <p:nvSpPr>
          <p:cNvPr id="49" name="Rectangle 48">
            <a:extLst>
              <a:ext uri="{FF2B5EF4-FFF2-40B4-BE49-F238E27FC236}">
                <a16:creationId xmlns:a16="http://schemas.microsoft.com/office/drawing/2014/main" id="{D1EBD351-DE50-452A-A933-C036864D866C}"/>
              </a:ext>
            </a:extLst>
          </p:cNvPr>
          <p:cNvSpPr/>
          <p:nvPr/>
        </p:nvSpPr>
        <p:spPr bwMode="auto">
          <a:xfrm>
            <a:off x="6583188" y="5575560"/>
            <a:ext cx="431211" cy="276999"/>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1200">
              <a:latin typeface="Times New Roman" pitchFamily="18" charset="0"/>
            </a:endParaRPr>
          </a:p>
        </p:txBody>
      </p:sp>
      <p:sp>
        <p:nvSpPr>
          <p:cNvPr id="36" name="Rectangle 35">
            <a:extLst>
              <a:ext uri="{FF2B5EF4-FFF2-40B4-BE49-F238E27FC236}">
                <a16:creationId xmlns:a16="http://schemas.microsoft.com/office/drawing/2014/main" id="{E3351B43-0770-4216-868C-47A26E10040C}"/>
              </a:ext>
            </a:extLst>
          </p:cNvPr>
          <p:cNvSpPr/>
          <p:nvPr/>
        </p:nvSpPr>
        <p:spPr bwMode="auto">
          <a:xfrm>
            <a:off x="6754908" y="5615336"/>
            <a:ext cx="216872" cy="194975"/>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1200">
              <a:latin typeface="Times New Roman" pitchFamily="18" charset="0"/>
            </a:endParaRPr>
          </a:p>
        </p:txBody>
      </p:sp>
      <p:sp>
        <p:nvSpPr>
          <p:cNvPr id="50" name="Rectangle 49">
            <a:extLst>
              <a:ext uri="{FF2B5EF4-FFF2-40B4-BE49-F238E27FC236}">
                <a16:creationId xmlns:a16="http://schemas.microsoft.com/office/drawing/2014/main" id="{03BAA81F-3CC5-4ABC-8AC7-076B8CCD18AB}"/>
              </a:ext>
            </a:extLst>
          </p:cNvPr>
          <p:cNvSpPr/>
          <p:nvPr/>
        </p:nvSpPr>
        <p:spPr bwMode="auto">
          <a:xfrm>
            <a:off x="7096697" y="5530539"/>
            <a:ext cx="794722" cy="3645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Rectangle 50">
            <a:extLst>
              <a:ext uri="{FF2B5EF4-FFF2-40B4-BE49-F238E27FC236}">
                <a16:creationId xmlns:a16="http://schemas.microsoft.com/office/drawing/2014/main" id="{D61BC4E5-86BE-4CAD-8701-76C73320459D}"/>
              </a:ext>
            </a:extLst>
          </p:cNvPr>
          <p:cNvSpPr/>
          <p:nvPr/>
        </p:nvSpPr>
        <p:spPr bwMode="auto">
          <a:xfrm>
            <a:off x="7432407" y="5580047"/>
            <a:ext cx="431211" cy="276999"/>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1200">
              <a:latin typeface="Times New Roman" pitchFamily="18" charset="0"/>
            </a:endParaRPr>
          </a:p>
        </p:txBody>
      </p:sp>
      <p:sp>
        <p:nvSpPr>
          <p:cNvPr id="37" name="Rectangle 36">
            <a:extLst>
              <a:ext uri="{FF2B5EF4-FFF2-40B4-BE49-F238E27FC236}">
                <a16:creationId xmlns:a16="http://schemas.microsoft.com/office/drawing/2014/main" id="{1DCC8A76-E127-443F-9074-F5594791D1A5}"/>
              </a:ext>
            </a:extLst>
          </p:cNvPr>
          <p:cNvSpPr/>
          <p:nvPr/>
        </p:nvSpPr>
        <p:spPr bwMode="auto">
          <a:xfrm>
            <a:off x="7612450" y="5615335"/>
            <a:ext cx="218806" cy="194975"/>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1200">
              <a:latin typeface="Times New Roman" pitchFamily="18" charset="0"/>
            </a:endParaRPr>
          </a:p>
        </p:txBody>
      </p:sp>
      <p:sp>
        <p:nvSpPr>
          <p:cNvPr id="66" name="TextBox 65">
            <a:extLst>
              <a:ext uri="{FF2B5EF4-FFF2-40B4-BE49-F238E27FC236}">
                <a16:creationId xmlns:a16="http://schemas.microsoft.com/office/drawing/2014/main" id="{6D656DAA-0240-4AEC-8821-57FA726BD1DC}"/>
              </a:ext>
            </a:extLst>
          </p:cNvPr>
          <p:cNvSpPr txBox="1"/>
          <p:nvPr/>
        </p:nvSpPr>
        <p:spPr>
          <a:xfrm>
            <a:off x="5570322" y="5138980"/>
            <a:ext cx="1471878" cy="276999"/>
          </a:xfrm>
          <a:prstGeom prst="rect">
            <a:avLst/>
          </a:prstGeom>
          <a:noFill/>
        </p:spPr>
        <p:txBody>
          <a:bodyPr wrap="none" rtlCol="0">
            <a:spAutoFit/>
          </a:bodyPr>
          <a:lstStyle/>
          <a:p>
            <a:r>
              <a:rPr lang="en-US" sz="1200" dirty="0" err="1"/>
              <a:t>nonTxBSSID</a:t>
            </a:r>
            <a:r>
              <a:rPr lang="en-US" sz="1200" dirty="0"/>
              <a:t> profile</a:t>
            </a:r>
          </a:p>
        </p:txBody>
      </p:sp>
      <p:cxnSp>
        <p:nvCxnSpPr>
          <p:cNvPr id="67" name="Straight Arrow Connector 66">
            <a:extLst>
              <a:ext uri="{FF2B5EF4-FFF2-40B4-BE49-F238E27FC236}">
                <a16:creationId xmlns:a16="http://schemas.microsoft.com/office/drawing/2014/main" id="{AE7E06E8-9A75-4F2B-A367-16BCD783BA79}"/>
              </a:ext>
            </a:extLst>
          </p:cNvPr>
          <p:cNvCxnSpPr>
            <a:cxnSpLocks/>
          </p:cNvCxnSpPr>
          <p:nvPr/>
        </p:nvCxnSpPr>
        <p:spPr bwMode="auto">
          <a:xfrm>
            <a:off x="6192981" y="5365842"/>
            <a:ext cx="110928" cy="1600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3" name="TextBox 72">
            <a:extLst>
              <a:ext uri="{FF2B5EF4-FFF2-40B4-BE49-F238E27FC236}">
                <a16:creationId xmlns:a16="http://schemas.microsoft.com/office/drawing/2014/main" id="{4CD225B8-15E3-449F-905C-FA0A59C97F9A}"/>
              </a:ext>
            </a:extLst>
          </p:cNvPr>
          <p:cNvSpPr txBox="1"/>
          <p:nvPr/>
        </p:nvSpPr>
        <p:spPr>
          <a:xfrm>
            <a:off x="7037859" y="5118826"/>
            <a:ext cx="526106" cy="276999"/>
          </a:xfrm>
          <a:prstGeom prst="rect">
            <a:avLst/>
          </a:prstGeom>
          <a:noFill/>
        </p:spPr>
        <p:txBody>
          <a:bodyPr wrap="none" rtlCol="0">
            <a:spAutoFit/>
          </a:bodyPr>
          <a:lstStyle/>
          <a:p>
            <a:r>
              <a:rPr lang="en-US" sz="1200" dirty="0"/>
              <a:t>MLA</a:t>
            </a:r>
          </a:p>
        </p:txBody>
      </p:sp>
      <p:cxnSp>
        <p:nvCxnSpPr>
          <p:cNvPr id="75" name="Straight Arrow Connector 74">
            <a:extLst>
              <a:ext uri="{FF2B5EF4-FFF2-40B4-BE49-F238E27FC236}">
                <a16:creationId xmlns:a16="http://schemas.microsoft.com/office/drawing/2014/main" id="{28DFC222-6EAE-4150-A46E-FC5E45B89E9D}"/>
              </a:ext>
            </a:extLst>
          </p:cNvPr>
          <p:cNvCxnSpPr>
            <a:cxnSpLocks/>
          </p:cNvCxnSpPr>
          <p:nvPr/>
        </p:nvCxnSpPr>
        <p:spPr bwMode="auto">
          <a:xfrm flipH="1">
            <a:off x="6783911" y="5351274"/>
            <a:ext cx="359149" cy="22174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7" name="TextBox 76">
            <a:extLst>
              <a:ext uri="{FF2B5EF4-FFF2-40B4-BE49-F238E27FC236}">
                <a16:creationId xmlns:a16="http://schemas.microsoft.com/office/drawing/2014/main" id="{40564C5B-FBAD-4FEF-B53A-780630AEC098}"/>
              </a:ext>
            </a:extLst>
          </p:cNvPr>
          <p:cNvSpPr txBox="1"/>
          <p:nvPr/>
        </p:nvSpPr>
        <p:spPr>
          <a:xfrm>
            <a:off x="7691307" y="5128903"/>
            <a:ext cx="1128963" cy="276999"/>
          </a:xfrm>
          <a:prstGeom prst="rect">
            <a:avLst/>
          </a:prstGeom>
          <a:noFill/>
        </p:spPr>
        <p:txBody>
          <a:bodyPr wrap="none" rtlCol="0">
            <a:spAutoFit/>
          </a:bodyPr>
          <a:lstStyle/>
          <a:p>
            <a:r>
              <a:rPr lang="en-US" sz="1200" dirty="0"/>
              <a:t>Per-link profile</a:t>
            </a:r>
          </a:p>
        </p:txBody>
      </p:sp>
      <p:cxnSp>
        <p:nvCxnSpPr>
          <p:cNvPr id="78" name="Straight Arrow Connector 77">
            <a:extLst>
              <a:ext uri="{FF2B5EF4-FFF2-40B4-BE49-F238E27FC236}">
                <a16:creationId xmlns:a16="http://schemas.microsoft.com/office/drawing/2014/main" id="{39D916E6-C092-4A07-B5AD-AE33B90F2B43}"/>
              </a:ext>
            </a:extLst>
          </p:cNvPr>
          <p:cNvCxnSpPr>
            <a:cxnSpLocks/>
            <a:stCxn id="73" idx="2"/>
          </p:cNvCxnSpPr>
          <p:nvPr/>
        </p:nvCxnSpPr>
        <p:spPr bwMode="auto">
          <a:xfrm>
            <a:off x="7300912" y="5395825"/>
            <a:ext cx="152968" cy="1842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0" name="Straight Arrow Connector 79">
            <a:extLst>
              <a:ext uri="{FF2B5EF4-FFF2-40B4-BE49-F238E27FC236}">
                <a16:creationId xmlns:a16="http://schemas.microsoft.com/office/drawing/2014/main" id="{C9E9582D-20E1-4897-957A-E4E6FD9F3139}"/>
              </a:ext>
            </a:extLst>
          </p:cNvPr>
          <p:cNvCxnSpPr>
            <a:cxnSpLocks/>
            <a:endCxn id="37" idx="0"/>
          </p:cNvCxnSpPr>
          <p:nvPr/>
        </p:nvCxnSpPr>
        <p:spPr bwMode="auto">
          <a:xfrm flipH="1">
            <a:off x="7721853" y="5360324"/>
            <a:ext cx="323648" cy="2550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7" name="Connector: Elbow 16">
            <a:extLst>
              <a:ext uri="{FF2B5EF4-FFF2-40B4-BE49-F238E27FC236}">
                <a16:creationId xmlns:a16="http://schemas.microsoft.com/office/drawing/2014/main" id="{F0ED7B29-9E25-40EC-9FC0-2BD87ABC1E1F}"/>
              </a:ext>
            </a:extLst>
          </p:cNvPr>
          <p:cNvCxnSpPr>
            <a:cxnSpLocks/>
            <a:stCxn id="12" idx="2"/>
            <a:endCxn id="37" idx="2"/>
          </p:cNvCxnSpPr>
          <p:nvPr/>
        </p:nvCxnSpPr>
        <p:spPr bwMode="auto">
          <a:xfrm rot="5400000" flipH="1" flipV="1">
            <a:off x="5622070" y="3752777"/>
            <a:ext cx="42249" cy="4157315"/>
          </a:xfrm>
          <a:prstGeom prst="bentConnector3">
            <a:avLst>
              <a:gd name="adj1" fmla="val -1318876"/>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18" name="Connector: Elbow 17">
            <a:extLst>
              <a:ext uri="{FF2B5EF4-FFF2-40B4-BE49-F238E27FC236}">
                <a16:creationId xmlns:a16="http://schemas.microsoft.com/office/drawing/2014/main" id="{F936F02C-B06E-4735-B47F-A0A06D068DE8}"/>
              </a:ext>
            </a:extLst>
          </p:cNvPr>
          <p:cNvCxnSpPr>
            <a:cxnSpLocks/>
            <a:stCxn id="11" idx="2"/>
            <a:endCxn id="36" idx="2"/>
          </p:cNvCxnSpPr>
          <p:nvPr/>
        </p:nvCxnSpPr>
        <p:spPr bwMode="auto">
          <a:xfrm rot="5400000" flipH="1" flipV="1">
            <a:off x="5006877" y="3995754"/>
            <a:ext cx="41909" cy="3671023"/>
          </a:xfrm>
          <a:prstGeom prst="bentConnector3">
            <a:avLst>
              <a:gd name="adj1" fmla="val -920478"/>
            </a:avLst>
          </a:prstGeom>
          <a:solidFill>
            <a:schemeClr val="accent1"/>
          </a:solidFill>
          <a:ln w="12700" cap="flat" cmpd="sng" algn="ctr">
            <a:solidFill>
              <a:schemeClr val="tx1"/>
            </a:solidFill>
            <a:prstDash val="solid"/>
            <a:round/>
            <a:headEnd type="triangle" w="med" len="med"/>
            <a:tailEnd type="triangle" w="med" len="med"/>
          </a:ln>
          <a:effectLst/>
        </p:spPr>
      </p:cxnSp>
    </p:spTree>
    <p:extLst>
      <p:ext uri="{BB962C8B-B14F-4D97-AF65-F5344CB8AC3E}">
        <p14:creationId xmlns:p14="http://schemas.microsoft.com/office/powerpoint/2010/main" val="1514686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9B19D7-51E3-4D5C-9AB3-60D9B6FA32A3}"/>
              </a:ext>
            </a:extLst>
          </p:cNvPr>
          <p:cNvSpPr>
            <a:spLocks noGrp="1"/>
          </p:cNvSpPr>
          <p:nvPr>
            <p:ph idx="1"/>
          </p:nvPr>
        </p:nvSpPr>
        <p:spPr>
          <a:xfrm>
            <a:off x="391886" y="1981198"/>
            <a:ext cx="8428384" cy="3079266"/>
          </a:xfrm>
        </p:spPr>
        <p:txBody>
          <a:bodyPr>
            <a:normAutofit fontScale="70000" lnSpcReduction="20000"/>
          </a:bodyPr>
          <a:lstStyle/>
          <a:p>
            <a:r>
              <a:rPr lang="en-US" dirty="0"/>
              <a:t>To avoid frame bloating, the AP should follow inheritance model same as the one described for multiple BSSID feature to reduce duplication of information</a:t>
            </a:r>
          </a:p>
          <a:p>
            <a:endParaRPr lang="en-US" dirty="0"/>
          </a:p>
          <a:p>
            <a:r>
              <a:rPr lang="en-US" dirty="0"/>
              <a:t>An MLA IE may be carried in the core frame or as within a Nontransmitted BSSID profile of multiple BSSID element.</a:t>
            </a:r>
          </a:p>
          <a:p>
            <a:endParaRPr lang="en-US" dirty="0"/>
          </a:p>
          <a:p>
            <a:r>
              <a:rPr lang="en-US" dirty="0"/>
              <a:t>The inheritance model would employ the following rules:</a:t>
            </a:r>
          </a:p>
          <a:p>
            <a:pPr lvl="1"/>
            <a:r>
              <a:rPr lang="en-US" dirty="0"/>
              <a:t>Core frame to IE</a:t>
            </a:r>
          </a:p>
          <a:p>
            <a:pPr lvl="2"/>
            <a:r>
              <a:rPr lang="en-US" dirty="0"/>
              <a:t>If an element is not carried in the per-link profile, the value is the same as the element carried in the core frame (this is same as current MBSSID inheritance rule)</a:t>
            </a:r>
          </a:p>
          <a:p>
            <a:pPr lvl="1"/>
            <a:r>
              <a:rPr lang="en-US" dirty="0" err="1"/>
              <a:t>nonTxBSSID</a:t>
            </a:r>
            <a:r>
              <a:rPr lang="en-US" dirty="0"/>
              <a:t> to MLA</a:t>
            </a:r>
          </a:p>
          <a:p>
            <a:pPr lvl="2"/>
            <a:r>
              <a:rPr lang="en-US" dirty="0"/>
              <a:t>If MLA IE is carried within a </a:t>
            </a:r>
            <a:r>
              <a:rPr lang="en-US" dirty="0" err="1"/>
              <a:t>nonTxBSSID</a:t>
            </a:r>
            <a:r>
              <a:rPr lang="en-US" dirty="0"/>
              <a:t> profile and the per-link profile doesn’t include an element carried in the </a:t>
            </a:r>
            <a:r>
              <a:rPr lang="en-US" dirty="0" err="1"/>
              <a:t>nonTxBSSID</a:t>
            </a:r>
            <a:r>
              <a:rPr lang="en-US" dirty="0"/>
              <a:t> profile (or inherited by the profile), the value is the same as that for the profile</a:t>
            </a:r>
          </a:p>
        </p:txBody>
      </p:sp>
      <p:sp>
        <p:nvSpPr>
          <p:cNvPr id="3" name="Slide Number Placeholder 2">
            <a:extLst>
              <a:ext uri="{FF2B5EF4-FFF2-40B4-BE49-F238E27FC236}">
                <a16:creationId xmlns:a16="http://schemas.microsoft.com/office/drawing/2014/main" id="{3EDA1ADC-B292-426C-9A7C-DADB5BDDD21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18219EBD-D065-404C-8D7E-BF112D1A84B4}"/>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3D63DEF6-4125-41FB-A7B7-11A3229792BD}"/>
              </a:ext>
            </a:extLst>
          </p:cNvPr>
          <p:cNvSpPr>
            <a:spLocks noGrp="1"/>
          </p:cNvSpPr>
          <p:nvPr>
            <p:ph type="title"/>
          </p:nvPr>
        </p:nvSpPr>
        <p:spPr/>
        <p:txBody>
          <a:bodyPr/>
          <a:lstStyle/>
          <a:p>
            <a:r>
              <a:rPr lang="en-US" dirty="0"/>
              <a:t>Inheritance Model</a:t>
            </a:r>
          </a:p>
        </p:txBody>
      </p:sp>
      <p:sp>
        <p:nvSpPr>
          <p:cNvPr id="6" name="Rectangle 5">
            <a:extLst>
              <a:ext uri="{FF2B5EF4-FFF2-40B4-BE49-F238E27FC236}">
                <a16:creationId xmlns:a16="http://schemas.microsoft.com/office/drawing/2014/main" id="{094C54C4-66FC-4628-8275-A77D4CE84CBC}"/>
              </a:ext>
            </a:extLst>
          </p:cNvPr>
          <p:cNvSpPr/>
          <p:nvPr/>
        </p:nvSpPr>
        <p:spPr bwMode="auto">
          <a:xfrm>
            <a:off x="741912" y="5449862"/>
            <a:ext cx="7671838" cy="50963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 name="Rectangle 6">
            <a:extLst>
              <a:ext uri="{FF2B5EF4-FFF2-40B4-BE49-F238E27FC236}">
                <a16:creationId xmlns:a16="http://schemas.microsoft.com/office/drawing/2014/main" id="{A278E488-4B0C-4361-8F07-B49199B185B7}"/>
              </a:ext>
            </a:extLst>
          </p:cNvPr>
          <p:cNvSpPr/>
          <p:nvPr/>
        </p:nvSpPr>
        <p:spPr bwMode="auto">
          <a:xfrm>
            <a:off x="2209763" y="5513872"/>
            <a:ext cx="1619075" cy="391136"/>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1970697F-BFD8-4076-9839-511E090B7F8B}"/>
              </a:ext>
            </a:extLst>
          </p:cNvPr>
          <p:cNvSpPr/>
          <p:nvPr/>
        </p:nvSpPr>
        <p:spPr bwMode="auto">
          <a:xfrm>
            <a:off x="4170762" y="5490387"/>
            <a:ext cx="1158786" cy="440532"/>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0E70A9F0-8385-4FAC-ABF8-BE073E551093}"/>
              </a:ext>
            </a:extLst>
          </p:cNvPr>
          <p:cNvSpPr/>
          <p:nvPr/>
        </p:nvSpPr>
        <p:spPr bwMode="auto">
          <a:xfrm>
            <a:off x="2733156" y="5575143"/>
            <a:ext cx="176489" cy="277077"/>
          </a:xfrm>
          <a:prstGeom prst="rect">
            <a:avLst/>
          </a:prstGeom>
          <a:solidFill>
            <a:srgbClr val="FFCCCC"/>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E08FF038-4CE0-4E57-A651-224131FBE04C}"/>
              </a:ext>
            </a:extLst>
          </p:cNvPr>
          <p:cNvSpPr/>
          <p:nvPr/>
        </p:nvSpPr>
        <p:spPr bwMode="auto">
          <a:xfrm>
            <a:off x="3104076" y="5575143"/>
            <a:ext cx="176489" cy="277077"/>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78F4EB78-0E47-4A7E-AD4F-A895C7F9518E}"/>
              </a:ext>
            </a:extLst>
          </p:cNvPr>
          <p:cNvSpPr/>
          <p:nvPr/>
        </p:nvSpPr>
        <p:spPr bwMode="auto">
          <a:xfrm>
            <a:off x="3476293" y="5575482"/>
            <a:ext cx="176489" cy="277077"/>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75F008DC-57C2-4324-87EC-F5A1064676F3}"/>
              </a:ext>
            </a:extLst>
          </p:cNvPr>
          <p:cNvSpPr/>
          <p:nvPr/>
        </p:nvSpPr>
        <p:spPr bwMode="auto">
          <a:xfrm>
            <a:off x="4887213" y="5575482"/>
            <a:ext cx="335711" cy="277077"/>
          </a:xfrm>
          <a:prstGeom prst="rect">
            <a:avLst/>
          </a:prstGeom>
          <a:solidFill>
            <a:srgbClr val="FFCCCC"/>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1200">
              <a:latin typeface="Times New Roman" pitchFamily="18" charset="0"/>
            </a:endParaRPr>
          </a:p>
        </p:txBody>
      </p:sp>
      <p:sp>
        <p:nvSpPr>
          <p:cNvPr id="13" name="Rectangle 12">
            <a:extLst>
              <a:ext uri="{FF2B5EF4-FFF2-40B4-BE49-F238E27FC236}">
                <a16:creationId xmlns:a16="http://schemas.microsoft.com/office/drawing/2014/main" id="{7CA2028A-E9A0-4E0E-AF23-9A2E821DDF3A}"/>
              </a:ext>
            </a:extLst>
          </p:cNvPr>
          <p:cNvSpPr/>
          <p:nvPr/>
        </p:nvSpPr>
        <p:spPr bwMode="auto">
          <a:xfrm>
            <a:off x="4677464" y="5530539"/>
            <a:ext cx="611014" cy="3645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4" name="Connector: Elbow 13">
            <a:extLst>
              <a:ext uri="{FF2B5EF4-FFF2-40B4-BE49-F238E27FC236}">
                <a16:creationId xmlns:a16="http://schemas.microsoft.com/office/drawing/2014/main" id="{F375F00C-8B79-46F2-BA4F-E6130AE884B3}"/>
              </a:ext>
            </a:extLst>
          </p:cNvPr>
          <p:cNvCxnSpPr>
            <a:cxnSpLocks/>
            <a:stCxn id="9" idx="2"/>
            <a:endCxn id="12" idx="2"/>
          </p:cNvCxnSpPr>
          <p:nvPr/>
        </p:nvCxnSpPr>
        <p:spPr bwMode="auto">
          <a:xfrm rot="16200000" flipH="1">
            <a:off x="3938066" y="4735555"/>
            <a:ext cx="339" cy="2233668"/>
          </a:xfrm>
          <a:prstGeom prst="bentConnector3">
            <a:avLst>
              <a:gd name="adj1" fmla="val 67533628"/>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15" name="TextBox 14">
            <a:extLst>
              <a:ext uri="{FF2B5EF4-FFF2-40B4-BE49-F238E27FC236}">
                <a16:creationId xmlns:a16="http://schemas.microsoft.com/office/drawing/2014/main" id="{3E34724E-9FA5-401A-885A-C2C3C84961C9}"/>
              </a:ext>
            </a:extLst>
          </p:cNvPr>
          <p:cNvSpPr txBox="1"/>
          <p:nvPr/>
        </p:nvSpPr>
        <p:spPr>
          <a:xfrm>
            <a:off x="796409" y="5495560"/>
            <a:ext cx="1483101" cy="307777"/>
          </a:xfrm>
          <a:prstGeom prst="rect">
            <a:avLst/>
          </a:prstGeom>
          <a:noFill/>
        </p:spPr>
        <p:txBody>
          <a:bodyPr wrap="square" rtlCol="0">
            <a:spAutoFit/>
          </a:bodyPr>
          <a:lstStyle/>
          <a:p>
            <a:r>
              <a:rPr lang="en-US" sz="1400" dirty="0"/>
              <a:t>Beacon frame</a:t>
            </a:r>
          </a:p>
        </p:txBody>
      </p:sp>
      <p:sp>
        <p:nvSpPr>
          <p:cNvPr id="16" name="TextBox 15">
            <a:extLst>
              <a:ext uri="{FF2B5EF4-FFF2-40B4-BE49-F238E27FC236}">
                <a16:creationId xmlns:a16="http://schemas.microsoft.com/office/drawing/2014/main" id="{48309B02-8899-4015-BA24-888E4734891B}"/>
              </a:ext>
            </a:extLst>
          </p:cNvPr>
          <p:cNvSpPr txBox="1"/>
          <p:nvPr/>
        </p:nvSpPr>
        <p:spPr>
          <a:xfrm>
            <a:off x="2220661" y="5568792"/>
            <a:ext cx="500458" cy="276999"/>
          </a:xfrm>
          <a:prstGeom prst="rect">
            <a:avLst/>
          </a:prstGeom>
          <a:noFill/>
        </p:spPr>
        <p:txBody>
          <a:bodyPr wrap="none" rtlCol="0">
            <a:spAutoFit/>
          </a:bodyPr>
          <a:lstStyle/>
          <a:p>
            <a:r>
              <a:rPr lang="en-US" sz="1200" dirty="0"/>
              <a:t>RNR</a:t>
            </a:r>
          </a:p>
        </p:txBody>
      </p:sp>
      <p:sp>
        <p:nvSpPr>
          <p:cNvPr id="17" name="TextBox 16">
            <a:extLst>
              <a:ext uri="{FF2B5EF4-FFF2-40B4-BE49-F238E27FC236}">
                <a16:creationId xmlns:a16="http://schemas.microsoft.com/office/drawing/2014/main" id="{7BFEB95B-2C38-42E5-BF6D-3B9134622D60}"/>
              </a:ext>
            </a:extLst>
          </p:cNvPr>
          <p:cNvSpPr txBox="1"/>
          <p:nvPr/>
        </p:nvSpPr>
        <p:spPr>
          <a:xfrm>
            <a:off x="4139248" y="5570369"/>
            <a:ext cx="526106" cy="276999"/>
          </a:xfrm>
          <a:prstGeom prst="rect">
            <a:avLst/>
          </a:prstGeom>
          <a:noFill/>
        </p:spPr>
        <p:txBody>
          <a:bodyPr wrap="none" rtlCol="0">
            <a:spAutoFit/>
          </a:bodyPr>
          <a:lstStyle/>
          <a:p>
            <a:r>
              <a:rPr lang="en-US" sz="1200" dirty="0"/>
              <a:t>MLA</a:t>
            </a:r>
          </a:p>
        </p:txBody>
      </p:sp>
      <p:sp>
        <p:nvSpPr>
          <p:cNvPr id="18" name="TextBox 17">
            <a:extLst>
              <a:ext uri="{FF2B5EF4-FFF2-40B4-BE49-F238E27FC236}">
                <a16:creationId xmlns:a16="http://schemas.microsoft.com/office/drawing/2014/main" id="{01F410FD-5E5A-4AF0-B24D-ADEF4CD71718}"/>
              </a:ext>
            </a:extLst>
          </p:cNvPr>
          <p:cNvSpPr txBox="1"/>
          <p:nvPr/>
        </p:nvSpPr>
        <p:spPr>
          <a:xfrm>
            <a:off x="4825976" y="6017855"/>
            <a:ext cx="1757212" cy="261610"/>
          </a:xfrm>
          <a:prstGeom prst="rect">
            <a:avLst/>
          </a:prstGeom>
          <a:noFill/>
        </p:spPr>
        <p:txBody>
          <a:bodyPr wrap="none" rtlCol="0">
            <a:spAutoFit/>
          </a:bodyPr>
          <a:lstStyle/>
          <a:p>
            <a:r>
              <a:rPr lang="en-US" sz="1100" dirty="0"/>
              <a:t>Mapping based on Link-ID</a:t>
            </a:r>
          </a:p>
        </p:txBody>
      </p:sp>
      <p:sp>
        <p:nvSpPr>
          <p:cNvPr id="19" name="Rectangle 18">
            <a:extLst>
              <a:ext uri="{FF2B5EF4-FFF2-40B4-BE49-F238E27FC236}">
                <a16:creationId xmlns:a16="http://schemas.microsoft.com/office/drawing/2014/main" id="{68FD2815-2CDC-4BE6-B44B-96B730B5B0E2}"/>
              </a:ext>
            </a:extLst>
          </p:cNvPr>
          <p:cNvSpPr/>
          <p:nvPr/>
        </p:nvSpPr>
        <p:spPr bwMode="auto">
          <a:xfrm>
            <a:off x="5606280" y="5485900"/>
            <a:ext cx="2439220" cy="440532"/>
          </a:xfrm>
          <a:prstGeom prst="rect">
            <a:avLst/>
          </a:prstGeom>
          <a:solidFill>
            <a:srgbClr val="FF9900">
              <a:alpha val="34118"/>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4F6539A3-1C1D-4471-AE7D-74954A658DD8}"/>
              </a:ext>
            </a:extLst>
          </p:cNvPr>
          <p:cNvSpPr/>
          <p:nvPr/>
        </p:nvSpPr>
        <p:spPr bwMode="auto">
          <a:xfrm>
            <a:off x="6247478" y="5526052"/>
            <a:ext cx="794722" cy="3645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TextBox 20">
            <a:extLst>
              <a:ext uri="{FF2B5EF4-FFF2-40B4-BE49-F238E27FC236}">
                <a16:creationId xmlns:a16="http://schemas.microsoft.com/office/drawing/2014/main" id="{51084B3E-A7E4-47A5-8130-B8CF124A514E}"/>
              </a:ext>
            </a:extLst>
          </p:cNvPr>
          <p:cNvSpPr txBox="1"/>
          <p:nvPr/>
        </p:nvSpPr>
        <p:spPr>
          <a:xfrm>
            <a:off x="5551783" y="5565882"/>
            <a:ext cx="752125" cy="276999"/>
          </a:xfrm>
          <a:prstGeom prst="rect">
            <a:avLst/>
          </a:prstGeom>
          <a:noFill/>
        </p:spPr>
        <p:txBody>
          <a:bodyPr wrap="square" rtlCol="0">
            <a:spAutoFit/>
          </a:bodyPr>
          <a:lstStyle/>
          <a:p>
            <a:r>
              <a:rPr lang="en-US" sz="1200" dirty="0"/>
              <a:t>MBSSID</a:t>
            </a:r>
          </a:p>
        </p:txBody>
      </p:sp>
      <p:cxnSp>
        <p:nvCxnSpPr>
          <p:cNvPr id="22" name="Straight Arrow Connector 21">
            <a:extLst>
              <a:ext uri="{FF2B5EF4-FFF2-40B4-BE49-F238E27FC236}">
                <a16:creationId xmlns:a16="http://schemas.microsoft.com/office/drawing/2014/main" id="{D80F831F-945C-4AA3-A5C5-279BE0019754}"/>
              </a:ext>
            </a:extLst>
          </p:cNvPr>
          <p:cNvCxnSpPr/>
          <p:nvPr/>
        </p:nvCxnSpPr>
        <p:spPr bwMode="auto">
          <a:xfrm flipH="1">
            <a:off x="2811822" y="5298059"/>
            <a:ext cx="129652"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3" name="Straight Arrow Connector 22">
            <a:extLst>
              <a:ext uri="{FF2B5EF4-FFF2-40B4-BE49-F238E27FC236}">
                <a16:creationId xmlns:a16="http://schemas.microsoft.com/office/drawing/2014/main" id="{1B0C9035-F1C0-4FB0-A003-306A6A06ACA9}"/>
              </a:ext>
            </a:extLst>
          </p:cNvPr>
          <p:cNvCxnSpPr>
            <a:cxnSpLocks/>
          </p:cNvCxnSpPr>
          <p:nvPr/>
        </p:nvCxnSpPr>
        <p:spPr bwMode="auto">
          <a:xfrm>
            <a:off x="3176717" y="5298059"/>
            <a:ext cx="602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Straight Arrow Connector 23">
            <a:extLst>
              <a:ext uri="{FF2B5EF4-FFF2-40B4-BE49-F238E27FC236}">
                <a16:creationId xmlns:a16="http://schemas.microsoft.com/office/drawing/2014/main" id="{E8607495-4E39-4B49-9AD3-6A9CC45C4A8E}"/>
              </a:ext>
            </a:extLst>
          </p:cNvPr>
          <p:cNvCxnSpPr>
            <a:cxnSpLocks/>
          </p:cNvCxnSpPr>
          <p:nvPr/>
        </p:nvCxnSpPr>
        <p:spPr bwMode="auto">
          <a:xfrm>
            <a:off x="3353892" y="5298059"/>
            <a:ext cx="19374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TextBox 24">
            <a:extLst>
              <a:ext uri="{FF2B5EF4-FFF2-40B4-BE49-F238E27FC236}">
                <a16:creationId xmlns:a16="http://schemas.microsoft.com/office/drawing/2014/main" id="{AE557549-53B1-421B-BD86-8DEF117627B7}"/>
              </a:ext>
            </a:extLst>
          </p:cNvPr>
          <p:cNvSpPr txBox="1"/>
          <p:nvPr/>
        </p:nvSpPr>
        <p:spPr>
          <a:xfrm>
            <a:off x="2741101" y="5074275"/>
            <a:ext cx="824969" cy="276999"/>
          </a:xfrm>
          <a:prstGeom prst="rect">
            <a:avLst/>
          </a:prstGeom>
          <a:noFill/>
        </p:spPr>
        <p:txBody>
          <a:bodyPr wrap="none" rtlCol="0">
            <a:spAutoFit/>
          </a:bodyPr>
          <a:lstStyle/>
          <a:p>
            <a:r>
              <a:rPr lang="en-US" sz="1200" dirty="0"/>
              <a:t>AP entries</a:t>
            </a:r>
          </a:p>
        </p:txBody>
      </p:sp>
      <p:cxnSp>
        <p:nvCxnSpPr>
          <p:cNvPr id="26" name="Straight Arrow Connector 25">
            <a:extLst>
              <a:ext uri="{FF2B5EF4-FFF2-40B4-BE49-F238E27FC236}">
                <a16:creationId xmlns:a16="http://schemas.microsoft.com/office/drawing/2014/main" id="{40ED4287-1710-4370-95B4-0F44E344D344}"/>
              </a:ext>
            </a:extLst>
          </p:cNvPr>
          <p:cNvCxnSpPr>
            <a:cxnSpLocks/>
            <a:endCxn id="12" idx="0"/>
          </p:cNvCxnSpPr>
          <p:nvPr/>
        </p:nvCxnSpPr>
        <p:spPr bwMode="auto">
          <a:xfrm flipH="1">
            <a:off x="5055069" y="5340309"/>
            <a:ext cx="1" cy="23517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a:extLst>
              <a:ext uri="{FF2B5EF4-FFF2-40B4-BE49-F238E27FC236}">
                <a16:creationId xmlns:a16="http://schemas.microsoft.com/office/drawing/2014/main" id="{8C78B46F-E8A2-4D46-B4C0-F30567E23CDD}"/>
              </a:ext>
            </a:extLst>
          </p:cNvPr>
          <p:cNvSpPr txBox="1"/>
          <p:nvPr/>
        </p:nvSpPr>
        <p:spPr>
          <a:xfrm>
            <a:off x="4139248" y="5132399"/>
            <a:ext cx="1128963" cy="276999"/>
          </a:xfrm>
          <a:prstGeom prst="rect">
            <a:avLst/>
          </a:prstGeom>
          <a:noFill/>
        </p:spPr>
        <p:txBody>
          <a:bodyPr wrap="none" rtlCol="0">
            <a:spAutoFit/>
          </a:bodyPr>
          <a:lstStyle/>
          <a:p>
            <a:r>
              <a:rPr lang="en-US" sz="1200" dirty="0"/>
              <a:t>Per-link profile</a:t>
            </a:r>
          </a:p>
        </p:txBody>
      </p:sp>
      <p:sp>
        <p:nvSpPr>
          <p:cNvPr id="28" name="Rectangle 27">
            <a:extLst>
              <a:ext uri="{FF2B5EF4-FFF2-40B4-BE49-F238E27FC236}">
                <a16:creationId xmlns:a16="http://schemas.microsoft.com/office/drawing/2014/main" id="{95AEDD45-C4D1-4796-BA05-6DAA3A183014}"/>
              </a:ext>
            </a:extLst>
          </p:cNvPr>
          <p:cNvSpPr/>
          <p:nvPr/>
        </p:nvSpPr>
        <p:spPr bwMode="auto">
          <a:xfrm>
            <a:off x="6583188" y="5575560"/>
            <a:ext cx="431211" cy="276999"/>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1200">
              <a:latin typeface="Times New Roman" pitchFamily="18" charset="0"/>
            </a:endParaRPr>
          </a:p>
        </p:txBody>
      </p:sp>
      <p:sp>
        <p:nvSpPr>
          <p:cNvPr id="29" name="Rectangle 28">
            <a:extLst>
              <a:ext uri="{FF2B5EF4-FFF2-40B4-BE49-F238E27FC236}">
                <a16:creationId xmlns:a16="http://schemas.microsoft.com/office/drawing/2014/main" id="{24B68CD4-1636-4ED7-AA55-961C97CCBE24}"/>
              </a:ext>
            </a:extLst>
          </p:cNvPr>
          <p:cNvSpPr/>
          <p:nvPr/>
        </p:nvSpPr>
        <p:spPr bwMode="auto">
          <a:xfrm>
            <a:off x="6754908" y="5615336"/>
            <a:ext cx="216872" cy="194975"/>
          </a:xfrm>
          <a:prstGeom prst="rect">
            <a:avLst/>
          </a:prstGeom>
          <a:solidFill>
            <a:schemeClr val="accent2"/>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1200">
              <a:latin typeface="Times New Roman" pitchFamily="18" charset="0"/>
            </a:endParaRPr>
          </a:p>
        </p:txBody>
      </p:sp>
      <p:sp>
        <p:nvSpPr>
          <p:cNvPr id="30" name="Rectangle 29">
            <a:extLst>
              <a:ext uri="{FF2B5EF4-FFF2-40B4-BE49-F238E27FC236}">
                <a16:creationId xmlns:a16="http://schemas.microsoft.com/office/drawing/2014/main" id="{85D1AFA6-8C7B-4B04-B374-79DC10670DB4}"/>
              </a:ext>
            </a:extLst>
          </p:cNvPr>
          <p:cNvSpPr/>
          <p:nvPr/>
        </p:nvSpPr>
        <p:spPr bwMode="auto">
          <a:xfrm>
            <a:off x="7096697" y="5530539"/>
            <a:ext cx="794722" cy="3645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1" name="Rectangle 30">
            <a:extLst>
              <a:ext uri="{FF2B5EF4-FFF2-40B4-BE49-F238E27FC236}">
                <a16:creationId xmlns:a16="http://schemas.microsoft.com/office/drawing/2014/main" id="{D218EB91-1B71-45EE-9DF4-78314BF49FF3}"/>
              </a:ext>
            </a:extLst>
          </p:cNvPr>
          <p:cNvSpPr/>
          <p:nvPr/>
        </p:nvSpPr>
        <p:spPr bwMode="auto">
          <a:xfrm>
            <a:off x="7432407" y="5580047"/>
            <a:ext cx="431211" cy="276999"/>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1200">
              <a:latin typeface="Times New Roman" pitchFamily="18" charset="0"/>
            </a:endParaRPr>
          </a:p>
        </p:txBody>
      </p:sp>
      <p:sp>
        <p:nvSpPr>
          <p:cNvPr id="32" name="Rectangle 31">
            <a:extLst>
              <a:ext uri="{FF2B5EF4-FFF2-40B4-BE49-F238E27FC236}">
                <a16:creationId xmlns:a16="http://schemas.microsoft.com/office/drawing/2014/main" id="{5AFE2545-2F29-473C-BDCA-896539805681}"/>
              </a:ext>
            </a:extLst>
          </p:cNvPr>
          <p:cNvSpPr/>
          <p:nvPr/>
        </p:nvSpPr>
        <p:spPr bwMode="auto">
          <a:xfrm>
            <a:off x="7612450" y="5615335"/>
            <a:ext cx="218806" cy="194975"/>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1200">
              <a:latin typeface="Times New Roman" pitchFamily="18" charset="0"/>
            </a:endParaRPr>
          </a:p>
        </p:txBody>
      </p:sp>
      <p:sp>
        <p:nvSpPr>
          <p:cNvPr id="33" name="TextBox 32">
            <a:extLst>
              <a:ext uri="{FF2B5EF4-FFF2-40B4-BE49-F238E27FC236}">
                <a16:creationId xmlns:a16="http://schemas.microsoft.com/office/drawing/2014/main" id="{994A7837-F281-47B3-9527-9B4DF1EB8C89}"/>
              </a:ext>
            </a:extLst>
          </p:cNvPr>
          <p:cNvSpPr txBox="1"/>
          <p:nvPr/>
        </p:nvSpPr>
        <p:spPr>
          <a:xfrm>
            <a:off x="5570322" y="5138980"/>
            <a:ext cx="1471878" cy="276999"/>
          </a:xfrm>
          <a:prstGeom prst="rect">
            <a:avLst/>
          </a:prstGeom>
          <a:noFill/>
        </p:spPr>
        <p:txBody>
          <a:bodyPr wrap="none" rtlCol="0">
            <a:spAutoFit/>
          </a:bodyPr>
          <a:lstStyle/>
          <a:p>
            <a:r>
              <a:rPr lang="en-US" sz="1200" dirty="0" err="1"/>
              <a:t>nonTxBSSID</a:t>
            </a:r>
            <a:r>
              <a:rPr lang="en-US" sz="1200" dirty="0"/>
              <a:t> profile</a:t>
            </a:r>
          </a:p>
        </p:txBody>
      </p:sp>
      <p:cxnSp>
        <p:nvCxnSpPr>
          <p:cNvPr id="34" name="Straight Arrow Connector 33">
            <a:extLst>
              <a:ext uri="{FF2B5EF4-FFF2-40B4-BE49-F238E27FC236}">
                <a16:creationId xmlns:a16="http://schemas.microsoft.com/office/drawing/2014/main" id="{D9BD0891-2708-457B-9429-175791D7E499}"/>
              </a:ext>
            </a:extLst>
          </p:cNvPr>
          <p:cNvCxnSpPr>
            <a:cxnSpLocks/>
          </p:cNvCxnSpPr>
          <p:nvPr/>
        </p:nvCxnSpPr>
        <p:spPr bwMode="auto">
          <a:xfrm>
            <a:off x="6192981" y="5365842"/>
            <a:ext cx="110928" cy="1600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TextBox 34">
            <a:extLst>
              <a:ext uri="{FF2B5EF4-FFF2-40B4-BE49-F238E27FC236}">
                <a16:creationId xmlns:a16="http://schemas.microsoft.com/office/drawing/2014/main" id="{72F300E1-8500-4F65-8516-6B22506EF4D2}"/>
              </a:ext>
            </a:extLst>
          </p:cNvPr>
          <p:cNvSpPr txBox="1"/>
          <p:nvPr/>
        </p:nvSpPr>
        <p:spPr>
          <a:xfrm>
            <a:off x="7037859" y="5118826"/>
            <a:ext cx="526106" cy="276999"/>
          </a:xfrm>
          <a:prstGeom prst="rect">
            <a:avLst/>
          </a:prstGeom>
          <a:noFill/>
        </p:spPr>
        <p:txBody>
          <a:bodyPr wrap="none" rtlCol="0">
            <a:spAutoFit/>
          </a:bodyPr>
          <a:lstStyle/>
          <a:p>
            <a:r>
              <a:rPr lang="en-US" sz="1200" dirty="0"/>
              <a:t>MLA</a:t>
            </a:r>
          </a:p>
        </p:txBody>
      </p:sp>
      <p:cxnSp>
        <p:nvCxnSpPr>
          <p:cNvPr id="36" name="Straight Arrow Connector 35">
            <a:extLst>
              <a:ext uri="{FF2B5EF4-FFF2-40B4-BE49-F238E27FC236}">
                <a16:creationId xmlns:a16="http://schemas.microsoft.com/office/drawing/2014/main" id="{DCD7E460-EBA1-46AF-9EF5-C5670E6D66E0}"/>
              </a:ext>
            </a:extLst>
          </p:cNvPr>
          <p:cNvCxnSpPr>
            <a:cxnSpLocks/>
          </p:cNvCxnSpPr>
          <p:nvPr/>
        </p:nvCxnSpPr>
        <p:spPr bwMode="auto">
          <a:xfrm flipH="1">
            <a:off x="6783911" y="5351274"/>
            <a:ext cx="359149" cy="22174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TextBox 36">
            <a:extLst>
              <a:ext uri="{FF2B5EF4-FFF2-40B4-BE49-F238E27FC236}">
                <a16:creationId xmlns:a16="http://schemas.microsoft.com/office/drawing/2014/main" id="{821BDBEB-201A-428A-91DB-D4A71969724B}"/>
              </a:ext>
            </a:extLst>
          </p:cNvPr>
          <p:cNvSpPr txBox="1"/>
          <p:nvPr/>
        </p:nvSpPr>
        <p:spPr>
          <a:xfrm>
            <a:off x="7691307" y="5128903"/>
            <a:ext cx="1128963" cy="276999"/>
          </a:xfrm>
          <a:prstGeom prst="rect">
            <a:avLst/>
          </a:prstGeom>
          <a:noFill/>
        </p:spPr>
        <p:txBody>
          <a:bodyPr wrap="none" rtlCol="0">
            <a:spAutoFit/>
          </a:bodyPr>
          <a:lstStyle/>
          <a:p>
            <a:r>
              <a:rPr lang="en-US" sz="1200" dirty="0"/>
              <a:t>Per-link profile</a:t>
            </a:r>
          </a:p>
        </p:txBody>
      </p:sp>
      <p:cxnSp>
        <p:nvCxnSpPr>
          <p:cNvPr id="38" name="Straight Arrow Connector 37">
            <a:extLst>
              <a:ext uri="{FF2B5EF4-FFF2-40B4-BE49-F238E27FC236}">
                <a16:creationId xmlns:a16="http://schemas.microsoft.com/office/drawing/2014/main" id="{67AB9DD0-55CD-4066-A1D6-174414C73CBB}"/>
              </a:ext>
            </a:extLst>
          </p:cNvPr>
          <p:cNvCxnSpPr>
            <a:cxnSpLocks/>
            <a:stCxn id="35" idx="2"/>
          </p:cNvCxnSpPr>
          <p:nvPr/>
        </p:nvCxnSpPr>
        <p:spPr bwMode="auto">
          <a:xfrm>
            <a:off x="7300912" y="5395825"/>
            <a:ext cx="152968" cy="1842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9" name="Straight Arrow Connector 38">
            <a:extLst>
              <a:ext uri="{FF2B5EF4-FFF2-40B4-BE49-F238E27FC236}">
                <a16:creationId xmlns:a16="http://schemas.microsoft.com/office/drawing/2014/main" id="{F1AEF7F0-360F-43D2-82EE-B0598FB0F786}"/>
              </a:ext>
            </a:extLst>
          </p:cNvPr>
          <p:cNvCxnSpPr>
            <a:cxnSpLocks/>
            <a:endCxn id="32" idx="0"/>
          </p:cNvCxnSpPr>
          <p:nvPr/>
        </p:nvCxnSpPr>
        <p:spPr bwMode="auto">
          <a:xfrm flipH="1">
            <a:off x="7721853" y="5360324"/>
            <a:ext cx="323648" cy="2550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Connector: Elbow 39">
            <a:extLst>
              <a:ext uri="{FF2B5EF4-FFF2-40B4-BE49-F238E27FC236}">
                <a16:creationId xmlns:a16="http://schemas.microsoft.com/office/drawing/2014/main" id="{86E58897-66BF-4A26-A293-1A89C3EDC3D3}"/>
              </a:ext>
            </a:extLst>
          </p:cNvPr>
          <p:cNvCxnSpPr>
            <a:cxnSpLocks/>
            <a:stCxn id="11" idx="2"/>
            <a:endCxn id="32" idx="2"/>
          </p:cNvCxnSpPr>
          <p:nvPr/>
        </p:nvCxnSpPr>
        <p:spPr bwMode="auto">
          <a:xfrm rot="5400000" flipH="1" flipV="1">
            <a:off x="5622070" y="3752777"/>
            <a:ext cx="42249" cy="4157315"/>
          </a:xfrm>
          <a:prstGeom prst="bentConnector3">
            <a:avLst>
              <a:gd name="adj1" fmla="val -1318876"/>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41" name="Connector: Elbow 40">
            <a:extLst>
              <a:ext uri="{FF2B5EF4-FFF2-40B4-BE49-F238E27FC236}">
                <a16:creationId xmlns:a16="http://schemas.microsoft.com/office/drawing/2014/main" id="{381FF130-B96B-4D30-AF6C-DCEFC1491E46}"/>
              </a:ext>
            </a:extLst>
          </p:cNvPr>
          <p:cNvCxnSpPr>
            <a:cxnSpLocks/>
            <a:stCxn id="10" idx="2"/>
            <a:endCxn id="29" idx="2"/>
          </p:cNvCxnSpPr>
          <p:nvPr/>
        </p:nvCxnSpPr>
        <p:spPr bwMode="auto">
          <a:xfrm rot="5400000" flipH="1" flipV="1">
            <a:off x="5006877" y="3995754"/>
            <a:ext cx="41909" cy="3671023"/>
          </a:xfrm>
          <a:prstGeom prst="bentConnector3">
            <a:avLst>
              <a:gd name="adj1" fmla="val -920478"/>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46" name="Freeform: Shape 45">
            <a:extLst>
              <a:ext uri="{FF2B5EF4-FFF2-40B4-BE49-F238E27FC236}">
                <a16:creationId xmlns:a16="http://schemas.microsoft.com/office/drawing/2014/main" id="{722BD3AC-F9BF-4610-9FCC-92BB76FC9442}"/>
              </a:ext>
            </a:extLst>
          </p:cNvPr>
          <p:cNvSpPr/>
          <p:nvPr/>
        </p:nvSpPr>
        <p:spPr bwMode="auto">
          <a:xfrm>
            <a:off x="1441456" y="5074275"/>
            <a:ext cx="3448044" cy="551825"/>
          </a:xfrm>
          <a:custGeom>
            <a:avLst/>
            <a:gdLst>
              <a:gd name="connsiteX0" fmla="*/ 0 w 3527425"/>
              <a:gd name="connsiteY0" fmla="*/ 605681 h 707281"/>
              <a:gd name="connsiteX1" fmla="*/ 139700 w 3527425"/>
              <a:gd name="connsiteY1" fmla="*/ 389781 h 707281"/>
              <a:gd name="connsiteX2" fmla="*/ 304800 w 3527425"/>
              <a:gd name="connsiteY2" fmla="*/ 237381 h 707281"/>
              <a:gd name="connsiteX3" fmla="*/ 863600 w 3527425"/>
              <a:gd name="connsiteY3" fmla="*/ 65931 h 707281"/>
              <a:gd name="connsiteX4" fmla="*/ 1574800 w 3527425"/>
              <a:gd name="connsiteY4" fmla="*/ 5606 h 707281"/>
              <a:gd name="connsiteX5" fmla="*/ 2254250 w 3527425"/>
              <a:gd name="connsiteY5" fmla="*/ 192931 h 707281"/>
              <a:gd name="connsiteX6" fmla="*/ 2466975 w 3527425"/>
              <a:gd name="connsiteY6" fmla="*/ 431056 h 707281"/>
              <a:gd name="connsiteX7" fmla="*/ 2841625 w 3527425"/>
              <a:gd name="connsiteY7" fmla="*/ 631081 h 707281"/>
              <a:gd name="connsiteX8" fmla="*/ 3295650 w 3527425"/>
              <a:gd name="connsiteY8" fmla="*/ 691406 h 707281"/>
              <a:gd name="connsiteX9" fmla="*/ 3527425 w 3527425"/>
              <a:gd name="connsiteY9" fmla="*/ 707281 h 707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27425" h="707281">
                <a:moveTo>
                  <a:pt x="0" y="605681"/>
                </a:moveTo>
                <a:cubicBezTo>
                  <a:pt x="44450" y="528422"/>
                  <a:pt x="88900" y="451164"/>
                  <a:pt x="139700" y="389781"/>
                </a:cubicBezTo>
                <a:cubicBezTo>
                  <a:pt x="190500" y="328398"/>
                  <a:pt x="184150" y="291356"/>
                  <a:pt x="304800" y="237381"/>
                </a:cubicBezTo>
                <a:cubicBezTo>
                  <a:pt x="425450" y="183406"/>
                  <a:pt x="651933" y="104560"/>
                  <a:pt x="863600" y="65931"/>
                </a:cubicBezTo>
                <a:cubicBezTo>
                  <a:pt x="1075267" y="27302"/>
                  <a:pt x="1343025" y="-15561"/>
                  <a:pt x="1574800" y="5606"/>
                </a:cubicBezTo>
                <a:cubicBezTo>
                  <a:pt x="1806575" y="26773"/>
                  <a:pt x="2105554" y="122023"/>
                  <a:pt x="2254250" y="192931"/>
                </a:cubicBezTo>
                <a:cubicBezTo>
                  <a:pt x="2402946" y="263839"/>
                  <a:pt x="2369079" y="358031"/>
                  <a:pt x="2466975" y="431056"/>
                </a:cubicBezTo>
                <a:cubicBezTo>
                  <a:pt x="2564871" y="504081"/>
                  <a:pt x="2703513" y="587689"/>
                  <a:pt x="2841625" y="631081"/>
                </a:cubicBezTo>
                <a:cubicBezTo>
                  <a:pt x="2979737" y="674473"/>
                  <a:pt x="3181350" y="678706"/>
                  <a:pt x="3295650" y="691406"/>
                </a:cubicBezTo>
                <a:cubicBezTo>
                  <a:pt x="3409950" y="704106"/>
                  <a:pt x="3468687" y="705693"/>
                  <a:pt x="3527425" y="707281"/>
                </a:cubicBezTo>
              </a:path>
            </a:pathLst>
          </a:custGeom>
          <a:noFill/>
          <a:ln w="12700" cap="flat" cmpd="sng" algn="ctr">
            <a:solidFill>
              <a:srgbClr val="FF0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7" name="Freeform: Shape 46">
            <a:extLst>
              <a:ext uri="{FF2B5EF4-FFF2-40B4-BE49-F238E27FC236}">
                <a16:creationId xmlns:a16="http://schemas.microsoft.com/office/drawing/2014/main" id="{3AF4F57D-2C1F-4AD8-A049-2113C99BBA03}"/>
              </a:ext>
            </a:extLst>
          </p:cNvPr>
          <p:cNvSpPr/>
          <p:nvPr/>
        </p:nvSpPr>
        <p:spPr bwMode="auto">
          <a:xfrm>
            <a:off x="1385888" y="4985871"/>
            <a:ext cx="4876258" cy="628492"/>
          </a:xfrm>
          <a:custGeom>
            <a:avLst/>
            <a:gdLst>
              <a:gd name="connsiteX0" fmla="*/ 0 w 5200650"/>
              <a:gd name="connsiteY0" fmla="*/ 538630 h 697081"/>
              <a:gd name="connsiteX1" fmla="*/ 209550 w 5200650"/>
              <a:gd name="connsiteY1" fmla="*/ 252880 h 697081"/>
              <a:gd name="connsiteX2" fmla="*/ 604837 w 5200650"/>
              <a:gd name="connsiteY2" fmla="*/ 95718 h 697081"/>
              <a:gd name="connsiteX3" fmla="*/ 1571625 w 5200650"/>
              <a:gd name="connsiteY3" fmla="*/ 468 h 697081"/>
              <a:gd name="connsiteX4" fmla="*/ 3619500 w 5200650"/>
              <a:gd name="connsiteY4" fmla="*/ 133818 h 697081"/>
              <a:gd name="connsiteX5" fmla="*/ 4700587 w 5200650"/>
              <a:gd name="connsiteY5" fmla="*/ 619593 h 697081"/>
              <a:gd name="connsiteX6" fmla="*/ 5200650 w 5200650"/>
              <a:gd name="connsiteY6" fmla="*/ 695793 h 697081"/>
              <a:gd name="connsiteX7" fmla="*/ 5200650 w 5200650"/>
              <a:gd name="connsiteY7" fmla="*/ 695793 h 69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00650" h="697081">
                <a:moveTo>
                  <a:pt x="0" y="538630"/>
                </a:moveTo>
                <a:cubicBezTo>
                  <a:pt x="54372" y="432664"/>
                  <a:pt x="108744" y="326699"/>
                  <a:pt x="209550" y="252880"/>
                </a:cubicBezTo>
                <a:cubicBezTo>
                  <a:pt x="310356" y="179061"/>
                  <a:pt x="377825" y="137787"/>
                  <a:pt x="604837" y="95718"/>
                </a:cubicBezTo>
                <a:cubicBezTo>
                  <a:pt x="831850" y="53649"/>
                  <a:pt x="1069181" y="-5882"/>
                  <a:pt x="1571625" y="468"/>
                </a:cubicBezTo>
                <a:cubicBezTo>
                  <a:pt x="2074069" y="6818"/>
                  <a:pt x="3098006" y="30630"/>
                  <a:pt x="3619500" y="133818"/>
                </a:cubicBezTo>
                <a:cubicBezTo>
                  <a:pt x="4140994" y="237005"/>
                  <a:pt x="4437062" y="525930"/>
                  <a:pt x="4700587" y="619593"/>
                </a:cubicBezTo>
                <a:cubicBezTo>
                  <a:pt x="4964112" y="713256"/>
                  <a:pt x="5200650" y="695793"/>
                  <a:pt x="5200650" y="695793"/>
                </a:cubicBezTo>
                <a:lnTo>
                  <a:pt x="5200650" y="695793"/>
                </a:lnTo>
              </a:path>
            </a:pathLst>
          </a:custGeom>
          <a:noFill/>
          <a:ln w="12700" cap="flat" cmpd="sng" algn="ctr">
            <a:solidFill>
              <a:srgbClr val="FF0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49" name="Straight Arrow Connector 48">
            <a:extLst>
              <a:ext uri="{FF2B5EF4-FFF2-40B4-BE49-F238E27FC236}">
                <a16:creationId xmlns:a16="http://schemas.microsoft.com/office/drawing/2014/main" id="{680AF06E-330E-4FBD-8095-E3A83C147DCD}"/>
              </a:ext>
            </a:extLst>
          </p:cNvPr>
          <p:cNvCxnSpPr>
            <a:cxnSpLocks/>
          </p:cNvCxnSpPr>
          <p:nvPr/>
        </p:nvCxnSpPr>
        <p:spPr bwMode="auto">
          <a:xfrm>
            <a:off x="6429107" y="5717928"/>
            <a:ext cx="425768"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52" name="Straight Arrow Connector 51">
            <a:extLst>
              <a:ext uri="{FF2B5EF4-FFF2-40B4-BE49-F238E27FC236}">
                <a16:creationId xmlns:a16="http://schemas.microsoft.com/office/drawing/2014/main" id="{1B69D02B-CD61-469B-9340-7BD8D0A52D22}"/>
              </a:ext>
            </a:extLst>
          </p:cNvPr>
          <p:cNvCxnSpPr>
            <a:cxnSpLocks/>
          </p:cNvCxnSpPr>
          <p:nvPr/>
        </p:nvCxnSpPr>
        <p:spPr bwMode="auto">
          <a:xfrm>
            <a:off x="7278326" y="5717928"/>
            <a:ext cx="443526"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3034694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D86744-D624-478A-970D-67EADB2940D1}"/>
              </a:ext>
            </a:extLst>
          </p:cNvPr>
          <p:cNvSpPr>
            <a:spLocks noGrp="1"/>
          </p:cNvSpPr>
          <p:nvPr>
            <p:ph idx="1"/>
          </p:nvPr>
        </p:nvSpPr>
        <p:spPr>
          <a:xfrm>
            <a:off x="685800" y="1981199"/>
            <a:ext cx="7858060" cy="4367349"/>
          </a:xfrm>
        </p:spPr>
        <p:txBody>
          <a:bodyPr/>
          <a:lstStyle/>
          <a:p>
            <a:r>
              <a:rPr lang="en-US" dirty="0"/>
              <a:t>Probe Request and (Re)Association Request frame from STA of a non-AP MLD includes MLA IE to provide capability information of other STA(s) of its MLD</a:t>
            </a:r>
          </a:p>
        </p:txBody>
      </p:sp>
      <p:sp>
        <p:nvSpPr>
          <p:cNvPr id="3" name="Slide Number Placeholder 2">
            <a:extLst>
              <a:ext uri="{FF2B5EF4-FFF2-40B4-BE49-F238E27FC236}">
                <a16:creationId xmlns:a16="http://schemas.microsoft.com/office/drawing/2014/main" id="{0A763722-9D8F-404D-B45F-FF5B3836DC8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F6DA8666-BE93-4398-B803-C5A6BAEDC05D}"/>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364C2DF9-7B1B-4900-8E94-6E2D8AACE639}"/>
              </a:ext>
            </a:extLst>
          </p:cNvPr>
          <p:cNvSpPr>
            <a:spLocks noGrp="1"/>
          </p:cNvSpPr>
          <p:nvPr>
            <p:ph type="title"/>
          </p:nvPr>
        </p:nvSpPr>
        <p:spPr/>
        <p:txBody>
          <a:bodyPr/>
          <a:lstStyle/>
          <a:p>
            <a:r>
              <a:rPr lang="en-US" dirty="0"/>
              <a:t>Capabilities advertisement of non-AP MLD</a:t>
            </a:r>
          </a:p>
        </p:txBody>
      </p:sp>
    </p:spTree>
    <p:extLst>
      <p:ext uri="{BB962C8B-B14F-4D97-AF65-F5344CB8AC3E}">
        <p14:creationId xmlns:p14="http://schemas.microsoft.com/office/powerpoint/2010/main" val="2712799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D26801-DA89-4D65-8567-9D23AAFD35D7}"/>
              </a:ext>
            </a:extLst>
          </p:cNvPr>
          <p:cNvSpPr>
            <a:spLocks noGrp="1"/>
          </p:cNvSpPr>
          <p:nvPr>
            <p:ph idx="1"/>
          </p:nvPr>
        </p:nvSpPr>
        <p:spPr/>
        <p:txBody>
          <a:bodyPr/>
          <a:lstStyle/>
          <a:p>
            <a:r>
              <a:rPr lang="en-US" dirty="0"/>
              <a:t>This contribution defines a container for carrying MLO capabilities information</a:t>
            </a:r>
          </a:p>
          <a:p>
            <a:pPr lvl="1"/>
            <a:r>
              <a:rPr lang="en-US" dirty="0"/>
              <a:t>Element provides a flexible structure to carry variable amount of information</a:t>
            </a:r>
          </a:p>
          <a:p>
            <a:pPr lvl="1"/>
            <a:r>
              <a:rPr lang="en-US" dirty="0"/>
              <a:t>Utilize RNR IE and MLA IE to provide MLO information</a:t>
            </a:r>
          </a:p>
          <a:p>
            <a:pPr lvl="1"/>
            <a:r>
              <a:rPr lang="en-US" dirty="0"/>
              <a:t>Element included in an ML AP’s Beacon, Probe Response and ML setup frames</a:t>
            </a:r>
          </a:p>
          <a:p>
            <a:pPr lvl="1"/>
            <a:r>
              <a:rPr lang="en-US" dirty="0"/>
              <a:t>Element included in a non-AP STA’s Probe Request or ML setup frames</a:t>
            </a:r>
          </a:p>
        </p:txBody>
      </p:sp>
      <p:sp>
        <p:nvSpPr>
          <p:cNvPr id="3" name="Slide Number Placeholder 2">
            <a:extLst>
              <a:ext uri="{FF2B5EF4-FFF2-40B4-BE49-F238E27FC236}">
                <a16:creationId xmlns:a16="http://schemas.microsoft.com/office/drawing/2014/main" id="{61C4A139-D167-4327-A3A5-89BBED16016D}"/>
              </a:ext>
            </a:extLst>
          </p:cNvPr>
          <p:cNvSpPr>
            <a:spLocks noGrp="1"/>
          </p:cNvSpPr>
          <p:nvPr>
            <p:ph type="sldNum" sz="quarter" idx="11"/>
          </p:nvPr>
        </p:nvSpPr>
        <p:spPr/>
        <p:txBody>
          <a:bodyPr/>
          <a:lstStyle/>
          <a:p>
            <a:r>
              <a:rPr lang="en-US"/>
              <a:t>Slide </a:t>
            </a:r>
            <a:fld id="{3099D1E7-2CFE-4362-BB72-AF97192842EA}" type="slidenum">
              <a:rPr lang="en-US" smtClean="0"/>
              <a:pPr/>
              <a:t>14</a:t>
            </a:fld>
            <a:endParaRPr lang="en-US" dirty="0"/>
          </a:p>
        </p:txBody>
      </p:sp>
      <p:sp>
        <p:nvSpPr>
          <p:cNvPr id="4" name="Footer Placeholder 3">
            <a:extLst>
              <a:ext uri="{FF2B5EF4-FFF2-40B4-BE49-F238E27FC236}">
                <a16:creationId xmlns:a16="http://schemas.microsoft.com/office/drawing/2014/main" id="{A996EE98-7A69-46F7-ADCE-699140348538}"/>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AEE5CAC-97B2-412D-816A-99BF1A2703C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095740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fontScale="92500" lnSpcReduction="10000"/>
          </a:bodyPr>
          <a:lstStyle/>
          <a:p>
            <a:r>
              <a:rPr lang="en-US" dirty="0"/>
              <a:t>Do you agree that MLO framework should define a new element (Multiple Link Attribute element) to carry:</a:t>
            </a:r>
          </a:p>
          <a:p>
            <a:pPr lvl="1"/>
            <a:r>
              <a:rPr lang="en-US" dirty="0"/>
              <a:t>Information of the transmitting MLD</a:t>
            </a:r>
          </a:p>
          <a:p>
            <a:pPr lvl="1"/>
            <a:r>
              <a:rPr lang="en-US" dirty="0"/>
              <a:t>Information common to all the links of the transmitting MLD</a:t>
            </a:r>
          </a:p>
          <a:p>
            <a:pPr lvl="1"/>
            <a:r>
              <a:rPr lang="en-US" dirty="0"/>
              <a:t>Information of all links of the MLD other than the transmitting link</a:t>
            </a:r>
          </a:p>
          <a:p>
            <a:pPr lvl="2"/>
            <a:r>
              <a:rPr lang="en-US" dirty="0"/>
              <a:t>Referred to as per-link profile</a:t>
            </a:r>
          </a:p>
          <a:p>
            <a:pPr lvl="1"/>
            <a:endParaRPr lang="en-US" dirty="0"/>
          </a:p>
          <a:p>
            <a:pPr lvl="1"/>
            <a:r>
              <a:rPr lang="en-US" dirty="0"/>
              <a:t>Note : Exact name TBD</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2596563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to the high-level format for the new element (Multiple Link Attribute element) as shown in slides 5 &amp; 6</a:t>
            </a:r>
          </a:p>
          <a:p>
            <a:pPr lvl="1"/>
            <a:r>
              <a:rPr lang="en-US" dirty="0"/>
              <a:t>Note : Exact name TBD</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1449691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to define a link identifier (Link ID) to efficiently identify a link (Tuple consisting of Operational Class, Channel, BSSID)</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4046319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to provide a mechanism to carry link identifier (Link ID field) in the Reduced Neighbor Report element?</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18</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2555876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the per-link profile carried in the Multiple Link Attribute element include a link identifier (Link ID field) when the element is carried in a management frame transmitted by an AP of an AP MLD?</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19</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#5</a:t>
            </a:r>
          </a:p>
        </p:txBody>
      </p:sp>
    </p:spTree>
    <p:extLst>
      <p:ext uri="{BB962C8B-B14F-4D97-AF65-F5344CB8AC3E}">
        <p14:creationId xmlns:p14="http://schemas.microsoft.com/office/powerpoint/2010/main" val="1421615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5C823F-67BD-463B-B981-6474CBDA3C6D}"/>
              </a:ext>
            </a:extLst>
          </p:cNvPr>
          <p:cNvSpPr>
            <a:spLocks noGrp="1"/>
          </p:cNvSpPr>
          <p:nvPr>
            <p:ph idx="1"/>
          </p:nvPr>
        </p:nvSpPr>
        <p:spPr>
          <a:xfrm>
            <a:off x="685800" y="1981199"/>
            <a:ext cx="7772400" cy="2701403"/>
          </a:xfrm>
        </p:spPr>
        <p:txBody>
          <a:bodyPr>
            <a:normAutofit fontScale="85000" lnSpcReduction="20000"/>
          </a:bodyPr>
          <a:lstStyle/>
          <a:p>
            <a:r>
              <a:rPr lang="en-US" dirty="0"/>
              <a:t>Contribution [1] proposes a framework for advertising MLO capabilities</a:t>
            </a:r>
          </a:p>
          <a:p>
            <a:endParaRPr lang="en-US" dirty="0"/>
          </a:p>
          <a:p>
            <a:r>
              <a:rPr lang="en-US" dirty="0"/>
              <a:t>MLO attributes information are classified into three categories:</a:t>
            </a:r>
          </a:p>
          <a:p>
            <a:pPr lvl="1"/>
            <a:r>
              <a:rPr lang="en-US" dirty="0"/>
              <a:t>Advertising link’s Information</a:t>
            </a:r>
          </a:p>
          <a:p>
            <a:pPr lvl="1"/>
            <a:r>
              <a:rPr lang="en-US" dirty="0"/>
              <a:t>MLD (common) Information</a:t>
            </a:r>
          </a:p>
          <a:p>
            <a:pPr lvl="1"/>
            <a:r>
              <a:rPr lang="en-US" dirty="0"/>
              <a:t>Per-link information</a:t>
            </a:r>
          </a:p>
          <a:p>
            <a:endParaRPr lang="en-US" dirty="0"/>
          </a:p>
          <a:p>
            <a:r>
              <a:rPr lang="en-US" dirty="0"/>
              <a:t>Follow inheritance model that exists in 11ax (Multiple BSSID set)</a:t>
            </a:r>
          </a:p>
          <a:p>
            <a:endParaRPr lang="en-US" dirty="0"/>
          </a:p>
        </p:txBody>
      </p:sp>
      <p:sp>
        <p:nvSpPr>
          <p:cNvPr id="3" name="Slide Number Placeholder 2">
            <a:extLst>
              <a:ext uri="{FF2B5EF4-FFF2-40B4-BE49-F238E27FC236}">
                <a16:creationId xmlns:a16="http://schemas.microsoft.com/office/drawing/2014/main" id="{FC574ED6-A027-431D-8C89-B2528AFD9F9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BEA386E0-5597-4617-93E6-2EC0E2FEA60E}"/>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B728C48-7DCB-45DB-B9CB-E1B5324E4521}"/>
              </a:ext>
            </a:extLst>
          </p:cNvPr>
          <p:cNvSpPr>
            <a:spLocks noGrp="1"/>
          </p:cNvSpPr>
          <p:nvPr>
            <p:ph type="title"/>
          </p:nvPr>
        </p:nvSpPr>
        <p:spPr/>
        <p:txBody>
          <a:bodyPr/>
          <a:lstStyle/>
          <a:p>
            <a:r>
              <a:rPr lang="en-US" dirty="0"/>
              <a:t>Recap: Framework for MLO advertisement [1]</a:t>
            </a:r>
          </a:p>
        </p:txBody>
      </p:sp>
      <p:grpSp>
        <p:nvGrpSpPr>
          <p:cNvPr id="68" name="Group 67">
            <a:extLst>
              <a:ext uri="{FF2B5EF4-FFF2-40B4-BE49-F238E27FC236}">
                <a16:creationId xmlns:a16="http://schemas.microsoft.com/office/drawing/2014/main" id="{554BE784-92AE-438C-A050-734DFDE08777}"/>
              </a:ext>
            </a:extLst>
          </p:cNvPr>
          <p:cNvGrpSpPr/>
          <p:nvPr/>
        </p:nvGrpSpPr>
        <p:grpSpPr>
          <a:xfrm>
            <a:off x="830510" y="4728002"/>
            <a:ext cx="7315200" cy="1723715"/>
            <a:chOff x="830510" y="2726422"/>
            <a:chExt cx="7315200" cy="1723715"/>
          </a:xfrm>
        </p:grpSpPr>
        <p:sp>
          <p:nvSpPr>
            <p:cNvPr id="69" name="Rectangle 68">
              <a:extLst>
                <a:ext uri="{FF2B5EF4-FFF2-40B4-BE49-F238E27FC236}">
                  <a16:creationId xmlns:a16="http://schemas.microsoft.com/office/drawing/2014/main" id="{194BEC51-18B1-45B6-910E-7D9C53B14DAD}"/>
                </a:ext>
              </a:extLst>
            </p:cNvPr>
            <p:cNvSpPr/>
            <p:nvPr/>
          </p:nvSpPr>
          <p:spPr bwMode="auto">
            <a:xfrm>
              <a:off x="830510" y="3214708"/>
              <a:ext cx="1238161" cy="451554"/>
            </a:xfrm>
            <a:prstGeom prst="rect">
              <a:avLst/>
            </a:prstGeom>
            <a:pattFill prst="narVert">
              <a:fgClr>
                <a:schemeClr val="accent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0" name="Rectangle 69">
              <a:extLst>
                <a:ext uri="{FF2B5EF4-FFF2-40B4-BE49-F238E27FC236}">
                  <a16:creationId xmlns:a16="http://schemas.microsoft.com/office/drawing/2014/main" id="{FA16004B-BD3A-4E5A-8E33-B450127415A2}"/>
                </a:ext>
              </a:extLst>
            </p:cNvPr>
            <p:cNvSpPr/>
            <p:nvPr/>
          </p:nvSpPr>
          <p:spPr bwMode="auto">
            <a:xfrm>
              <a:off x="2149741" y="3214707"/>
              <a:ext cx="1238161" cy="451554"/>
            </a:xfrm>
            <a:prstGeom prst="rect">
              <a:avLst/>
            </a:prstGeom>
            <a:pattFill prst="narHorz">
              <a:fgClr>
                <a:schemeClr val="accent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1" name="Rectangle 70">
              <a:extLst>
                <a:ext uri="{FF2B5EF4-FFF2-40B4-BE49-F238E27FC236}">
                  <a16:creationId xmlns:a16="http://schemas.microsoft.com/office/drawing/2014/main" id="{78097314-BD37-4D8E-B814-C514990CCF52}"/>
                </a:ext>
              </a:extLst>
            </p:cNvPr>
            <p:cNvSpPr/>
            <p:nvPr/>
          </p:nvSpPr>
          <p:spPr bwMode="auto">
            <a:xfrm>
              <a:off x="3468972" y="3214705"/>
              <a:ext cx="1238161" cy="451554"/>
            </a:xfrm>
            <a:prstGeom prst="rect">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2" name="Rectangle 71">
              <a:extLst>
                <a:ext uri="{FF2B5EF4-FFF2-40B4-BE49-F238E27FC236}">
                  <a16:creationId xmlns:a16="http://schemas.microsoft.com/office/drawing/2014/main" id="{59A4377E-52A5-4F1E-8E87-D6C0FBE4B04D}"/>
                </a:ext>
              </a:extLst>
            </p:cNvPr>
            <p:cNvSpPr/>
            <p:nvPr/>
          </p:nvSpPr>
          <p:spPr bwMode="auto">
            <a:xfrm>
              <a:off x="4903569" y="3288791"/>
              <a:ext cx="993556" cy="328527"/>
            </a:xfrm>
            <a:prstGeom prst="rect">
              <a:avLst/>
            </a:prstGeom>
            <a:pattFill prst="pct5">
              <a:fgClr>
                <a:schemeClr val="accent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3" name="Rectangle 72">
              <a:extLst>
                <a:ext uri="{FF2B5EF4-FFF2-40B4-BE49-F238E27FC236}">
                  <a16:creationId xmlns:a16="http://schemas.microsoft.com/office/drawing/2014/main" id="{D3E87C08-3771-47B6-A573-2CB30B6EA376}"/>
                </a:ext>
              </a:extLst>
            </p:cNvPr>
            <p:cNvSpPr/>
            <p:nvPr/>
          </p:nvSpPr>
          <p:spPr bwMode="auto">
            <a:xfrm>
              <a:off x="6008909" y="3288790"/>
              <a:ext cx="993557" cy="328527"/>
            </a:xfrm>
            <a:prstGeom prst="rect">
              <a:avLst/>
            </a:prstGeom>
            <a:pattFill prst="pct5">
              <a:fgClr>
                <a:schemeClr val="accent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4" name="Rectangle 73">
              <a:extLst>
                <a:ext uri="{FF2B5EF4-FFF2-40B4-BE49-F238E27FC236}">
                  <a16:creationId xmlns:a16="http://schemas.microsoft.com/office/drawing/2014/main" id="{AA45A0D5-D6D9-4DA9-BD37-EC5D3A5BB937}"/>
                </a:ext>
              </a:extLst>
            </p:cNvPr>
            <p:cNvSpPr/>
            <p:nvPr/>
          </p:nvSpPr>
          <p:spPr bwMode="auto">
            <a:xfrm>
              <a:off x="7091683" y="3288788"/>
              <a:ext cx="993557" cy="328527"/>
            </a:xfrm>
            <a:prstGeom prst="rect">
              <a:avLst/>
            </a:prstGeom>
            <a:pattFill prst="pct5">
              <a:fgClr>
                <a:schemeClr val="accent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5" name="Straight Arrow Connector 74">
              <a:extLst>
                <a:ext uri="{FF2B5EF4-FFF2-40B4-BE49-F238E27FC236}">
                  <a16:creationId xmlns:a16="http://schemas.microsoft.com/office/drawing/2014/main" id="{12628352-A434-47F9-AC7A-2FB9DD4C5E68}"/>
                </a:ext>
              </a:extLst>
            </p:cNvPr>
            <p:cNvCxnSpPr>
              <a:cxnSpLocks/>
            </p:cNvCxnSpPr>
            <p:nvPr/>
          </p:nvCxnSpPr>
          <p:spPr bwMode="auto">
            <a:xfrm>
              <a:off x="830510" y="3051400"/>
              <a:ext cx="2557391"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76" name="Straight Arrow Connector 75">
              <a:extLst>
                <a:ext uri="{FF2B5EF4-FFF2-40B4-BE49-F238E27FC236}">
                  <a16:creationId xmlns:a16="http://schemas.microsoft.com/office/drawing/2014/main" id="{06B7FE62-27F8-41A8-8478-B02F739147C9}"/>
                </a:ext>
              </a:extLst>
            </p:cNvPr>
            <p:cNvCxnSpPr>
              <a:cxnSpLocks/>
            </p:cNvCxnSpPr>
            <p:nvPr/>
          </p:nvCxnSpPr>
          <p:spPr bwMode="auto">
            <a:xfrm>
              <a:off x="3428437" y="3051400"/>
              <a:ext cx="127869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77" name="Straight Arrow Connector 76">
              <a:extLst>
                <a:ext uri="{FF2B5EF4-FFF2-40B4-BE49-F238E27FC236}">
                  <a16:creationId xmlns:a16="http://schemas.microsoft.com/office/drawing/2014/main" id="{2AF904A0-25C9-480D-96A8-BC14215D0C64}"/>
                </a:ext>
              </a:extLst>
            </p:cNvPr>
            <p:cNvCxnSpPr>
              <a:cxnSpLocks/>
            </p:cNvCxnSpPr>
            <p:nvPr/>
          </p:nvCxnSpPr>
          <p:spPr bwMode="auto">
            <a:xfrm flipV="1">
              <a:off x="4903569" y="3051400"/>
              <a:ext cx="993556" cy="3184"/>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78" name="Straight Arrow Connector 77">
              <a:extLst>
                <a:ext uri="{FF2B5EF4-FFF2-40B4-BE49-F238E27FC236}">
                  <a16:creationId xmlns:a16="http://schemas.microsoft.com/office/drawing/2014/main" id="{533BF86C-8BB7-40F9-87B7-9B097A457FAD}"/>
                </a:ext>
              </a:extLst>
            </p:cNvPr>
            <p:cNvCxnSpPr>
              <a:cxnSpLocks/>
            </p:cNvCxnSpPr>
            <p:nvPr/>
          </p:nvCxnSpPr>
          <p:spPr bwMode="auto">
            <a:xfrm>
              <a:off x="6008909" y="3054583"/>
              <a:ext cx="993557"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79" name="Straight Arrow Connector 78">
              <a:extLst>
                <a:ext uri="{FF2B5EF4-FFF2-40B4-BE49-F238E27FC236}">
                  <a16:creationId xmlns:a16="http://schemas.microsoft.com/office/drawing/2014/main" id="{E4A698F1-C3FA-4DE1-8192-01940BD56F48}"/>
                </a:ext>
              </a:extLst>
            </p:cNvPr>
            <p:cNvCxnSpPr>
              <a:cxnSpLocks/>
            </p:cNvCxnSpPr>
            <p:nvPr/>
          </p:nvCxnSpPr>
          <p:spPr bwMode="auto">
            <a:xfrm>
              <a:off x="7091683" y="3054583"/>
              <a:ext cx="993557"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80" name="TextBox 79">
              <a:extLst>
                <a:ext uri="{FF2B5EF4-FFF2-40B4-BE49-F238E27FC236}">
                  <a16:creationId xmlns:a16="http://schemas.microsoft.com/office/drawing/2014/main" id="{2B1731AB-C29B-4B10-9BC9-621E0DE90F48}"/>
                </a:ext>
              </a:extLst>
            </p:cNvPr>
            <p:cNvSpPr txBox="1"/>
            <p:nvPr/>
          </p:nvSpPr>
          <p:spPr>
            <a:xfrm>
              <a:off x="1013760" y="2726422"/>
              <a:ext cx="2260555" cy="246221"/>
            </a:xfrm>
            <a:prstGeom prst="rect">
              <a:avLst/>
            </a:prstGeom>
            <a:noFill/>
          </p:spPr>
          <p:txBody>
            <a:bodyPr wrap="none" rtlCol="0">
              <a:spAutoFit/>
            </a:bodyPr>
            <a:lstStyle/>
            <a:p>
              <a:r>
                <a:rPr lang="en-US" sz="1000" dirty="0"/>
                <a:t>Advertising Link’s Information (STA 1)</a:t>
              </a:r>
            </a:p>
          </p:txBody>
        </p:sp>
        <p:sp>
          <p:nvSpPr>
            <p:cNvPr id="81" name="TextBox 80">
              <a:extLst>
                <a:ext uri="{FF2B5EF4-FFF2-40B4-BE49-F238E27FC236}">
                  <a16:creationId xmlns:a16="http://schemas.microsoft.com/office/drawing/2014/main" id="{63AC8440-608C-4F5E-9CD0-E1DB244593F1}"/>
                </a:ext>
              </a:extLst>
            </p:cNvPr>
            <p:cNvSpPr txBox="1"/>
            <p:nvPr/>
          </p:nvSpPr>
          <p:spPr>
            <a:xfrm>
              <a:off x="3464466" y="2726422"/>
              <a:ext cx="1107356" cy="319174"/>
            </a:xfrm>
            <a:prstGeom prst="rect">
              <a:avLst/>
            </a:prstGeom>
            <a:noFill/>
          </p:spPr>
          <p:txBody>
            <a:bodyPr wrap="none" rtlCol="0">
              <a:spAutoFit/>
            </a:bodyPr>
            <a:lstStyle/>
            <a:p>
              <a:r>
                <a:rPr lang="en-US" sz="1000" dirty="0"/>
                <a:t>Common/MLD</a:t>
              </a:r>
            </a:p>
          </p:txBody>
        </p:sp>
        <p:sp>
          <p:nvSpPr>
            <p:cNvPr id="82" name="TextBox 81">
              <a:extLst>
                <a:ext uri="{FF2B5EF4-FFF2-40B4-BE49-F238E27FC236}">
                  <a16:creationId xmlns:a16="http://schemas.microsoft.com/office/drawing/2014/main" id="{D5CA1776-1C09-40FC-8B2E-E263F6A86A49}"/>
                </a:ext>
              </a:extLst>
            </p:cNvPr>
            <p:cNvSpPr txBox="1"/>
            <p:nvPr/>
          </p:nvSpPr>
          <p:spPr>
            <a:xfrm>
              <a:off x="5141505" y="2775098"/>
              <a:ext cx="590035" cy="319174"/>
            </a:xfrm>
            <a:prstGeom prst="rect">
              <a:avLst/>
            </a:prstGeom>
            <a:noFill/>
          </p:spPr>
          <p:txBody>
            <a:bodyPr wrap="none" rtlCol="0">
              <a:spAutoFit/>
            </a:bodyPr>
            <a:lstStyle/>
            <a:p>
              <a:r>
                <a:rPr lang="en-US" sz="1000" dirty="0"/>
                <a:t>STA 2</a:t>
              </a:r>
            </a:p>
          </p:txBody>
        </p:sp>
        <p:sp>
          <p:nvSpPr>
            <p:cNvPr id="83" name="TextBox 82">
              <a:extLst>
                <a:ext uri="{FF2B5EF4-FFF2-40B4-BE49-F238E27FC236}">
                  <a16:creationId xmlns:a16="http://schemas.microsoft.com/office/drawing/2014/main" id="{E04EDE93-C940-4B27-84BD-55938818F51A}"/>
                </a:ext>
              </a:extLst>
            </p:cNvPr>
            <p:cNvSpPr txBox="1"/>
            <p:nvPr/>
          </p:nvSpPr>
          <p:spPr>
            <a:xfrm>
              <a:off x="6216971" y="2794060"/>
              <a:ext cx="590035" cy="319174"/>
            </a:xfrm>
            <a:prstGeom prst="rect">
              <a:avLst/>
            </a:prstGeom>
            <a:noFill/>
          </p:spPr>
          <p:txBody>
            <a:bodyPr wrap="none" rtlCol="0">
              <a:spAutoFit/>
            </a:bodyPr>
            <a:lstStyle/>
            <a:p>
              <a:r>
                <a:rPr lang="en-US" sz="1000" dirty="0"/>
                <a:t>STA 3</a:t>
              </a:r>
            </a:p>
          </p:txBody>
        </p:sp>
        <p:sp>
          <p:nvSpPr>
            <p:cNvPr id="84" name="TextBox 83">
              <a:extLst>
                <a:ext uri="{FF2B5EF4-FFF2-40B4-BE49-F238E27FC236}">
                  <a16:creationId xmlns:a16="http://schemas.microsoft.com/office/drawing/2014/main" id="{CBAC7442-4280-4944-8CE2-63903B197747}"/>
                </a:ext>
              </a:extLst>
            </p:cNvPr>
            <p:cNvSpPr txBox="1"/>
            <p:nvPr/>
          </p:nvSpPr>
          <p:spPr>
            <a:xfrm>
              <a:off x="7337760" y="2775098"/>
              <a:ext cx="590035" cy="319174"/>
            </a:xfrm>
            <a:prstGeom prst="rect">
              <a:avLst/>
            </a:prstGeom>
            <a:noFill/>
          </p:spPr>
          <p:txBody>
            <a:bodyPr wrap="none" rtlCol="0">
              <a:spAutoFit/>
            </a:bodyPr>
            <a:lstStyle/>
            <a:p>
              <a:r>
                <a:rPr lang="en-US" sz="1000" dirty="0"/>
                <a:t>STA 4</a:t>
              </a:r>
            </a:p>
          </p:txBody>
        </p:sp>
        <p:sp>
          <p:nvSpPr>
            <p:cNvPr id="85" name="TextBox 84">
              <a:extLst>
                <a:ext uri="{FF2B5EF4-FFF2-40B4-BE49-F238E27FC236}">
                  <a16:creationId xmlns:a16="http://schemas.microsoft.com/office/drawing/2014/main" id="{2E73481F-E8F7-4838-92D3-3149B025663A}"/>
                </a:ext>
              </a:extLst>
            </p:cNvPr>
            <p:cNvSpPr txBox="1"/>
            <p:nvPr/>
          </p:nvSpPr>
          <p:spPr>
            <a:xfrm>
              <a:off x="6088647" y="4050027"/>
              <a:ext cx="1634918" cy="400110"/>
            </a:xfrm>
            <a:prstGeom prst="rect">
              <a:avLst/>
            </a:prstGeom>
            <a:noFill/>
          </p:spPr>
          <p:txBody>
            <a:bodyPr wrap="square" rtlCol="0">
              <a:spAutoFit/>
            </a:bodyPr>
            <a:lstStyle/>
            <a:p>
              <a:r>
                <a:rPr lang="en-US" sz="1000" dirty="0"/>
                <a:t>Information of other STAs of the MLD (link profiles)</a:t>
              </a:r>
            </a:p>
          </p:txBody>
        </p:sp>
        <p:sp>
          <p:nvSpPr>
            <p:cNvPr id="86" name="Right Brace 85">
              <a:extLst>
                <a:ext uri="{FF2B5EF4-FFF2-40B4-BE49-F238E27FC236}">
                  <a16:creationId xmlns:a16="http://schemas.microsoft.com/office/drawing/2014/main" id="{B7F012A0-B86F-48B6-BEB1-6332D952EEFB}"/>
                </a:ext>
              </a:extLst>
            </p:cNvPr>
            <p:cNvSpPr/>
            <p:nvPr/>
          </p:nvSpPr>
          <p:spPr bwMode="auto">
            <a:xfrm rot="5400000">
              <a:off x="6309495" y="2248201"/>
              <a:ext cx="319174" cy="3353256"/>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B29102A3-5328-4E80-B536-88273C9F07CA}"/>
                </a:ext>
              </a:extLst>
            </p:cNvPr>
            <p:cNvSpPr/>
            <p:nvPr/>
          </p:nvSpPr>
          <p:spPr bwMode="auto">
            <a:xfrm>
              <a:off x="4792452" y="3183544"/>
              <a:ext cx="3353258" cy="51550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8" name="Rectangle 87">
              <a:extLst>
                <a:ext uri="{FF2B5EF4-FFF2-40B4-BE49-F238E27FC236}">
                  <a16:creationId xmlns:a16="http://schemas.microsoft.com/office/drawing/2014/main" id="{B9BF746B-7775-434C-9FF9-A02FD1BE7213}"/>
                </a:ext>
              </a:extLst>
            </p:cNvPr>
            <p:cNvSpPr/>
            <p:nvPr/>
          </p:nvSpPr>
          <p:spPr bwMode="auto">
            <a:xfrm>
              <a:off x="4939352" y="3312367"/>
              <a:ext cx="176489" cy="277077"/>
            </a:xfrm>
            <a:prstGeom prst="rect">
              <a:avLst/>
            </a:prstGeom>
            <a:solidFill>
              <a:srgbClr val="FFCCCC"/>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9" name="Rectangle 88">
              <a:extLst>
                <a:ext uri="{FF2B5EF4-FFF2-40B4-BE49-F238E27FC236}">
                  <a16:creationId xmlns:a16="http://schemas.microsoft.com/office/drawing/2014/main" id="{CB6DC903-4FB5-40A2-9991-9767880BCA48}"/>
                </a:ext>
              </a:extLst>
            </p:cNvPr>
            <p:cNvSpPr/>
            <p:nvPr/>
          </p:nvSpPr>
          <p:spPr bwMode="auto">
            <a:xfrm>
              <a:off x="5134648" y="3312367"/>
              <a:ext cx="176489" cy="277077"/>
            </a:xfrm>
            <a:prstGeom prst="rect">
              <a:avLst/>
            </a:prstGeom>
            <a:solidFill>
              <a:srgbClr val="A0B1D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a:extLst>
                <a:ext uri="{FF2B5EF4-FFF2-40B4-BE49-F238E27FC236}">
                  <a16:creationId xmlns:a16="http://schemas.microsoft.com/office/drawing/2014/main" id="{3AAD1E88-F086-4CDC-AE4A-9557F662AEFD}"/>
                </a:ext>
              </a:extLst>
            </p:cNvPr>
            <p:cNvSpPr/>
            <p:nvPr/>
          </p:nvSpPr>
          <p:spPr bwMode="auto">
            <a:xfrm>
              <a:off x="5329944" y="3312706"/>
              <a:ext cx="176489" cy="277077"/>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1" name="Rectangle 90">
              <a:extLst>
                <a:ext uri="{FF2B5EF4-FFF2-40B4-BE49-F238E27FC236}">
                  <a16:creationId xmlns:a16="http://schemas.microsoft.com/office/drawing/2014/main" id="{21EB94D1-C606-480D-8F03-B2CA58EA7DBB}"/>
                </a:ext>
              </a:extLst>
            </p:cNvPr>
            <p:cNvSpPr/>
            <p:nvPr/>
          </p:nvSpPr>
          <p:spPr bwMode="auto">
            <a:xfrm>
              <a:off x="5688284" y="3306462"/>
              <a:ext cx="176489" cy="277077"/>
            </a:xfrm>
            <a:prstGeom prst="rect">
              <a:avLst/>
            </a:prstGeom>
            <a:solidFill>
              <a:srgbClr val="CC990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92" name="Straight Arrow Connector 91">
              <a:extLst>
                <a:ext uri="{FF2B5EF4-FFF2-40B4-BE49-F238E27FC236}">
                  <a16:creationId xmlns:a16="http://schemas.microsoft.com/office/drawing/2014/main" id="{91D2059D-274D-4430-A952-D14ED94B679E}"/>
                </a:ext>
              </a:extLst>
            </p:cNvPr>
            <p:cNvCxnSpPr>
              <a:cxnSpLocks/>
            </p:cNvCxnSpPr>
            <p:nvPr/>
          </p:nvCxnSpPr>
          <p:spPr bwMode="auto">
            <a:xfrm flipV="1">
              <a:off x="4537468" y="3566146"/>
              <a:ext cx="439506" cy="614858"/>
            </a:xfrm>
            <a:prstGeom prst="straightConnector1">
              <a:avLst/>
            </a:prstGeom>
            <a:solidFill>
              <a:schemeClr val="accent1"/>
            </a:solidFill>
            <a:ln w="3175" cap="flat" cmpd="sng" algn="ctr">
              <a:solidFill>
                <a:schemeClr val="tx1"/>
              </a:solidFill>
              <a:prstDash val="solid"/>
              <a:round/>
              <a:headEnd type="none" w="sm" len="sm"/>
              <a:tailEnd type="stealth" w="lg" len="lg"/>
            </a:ln>
            <a:effectLst/>
          </p:spPr>
        </p:cxnSp>
        <p:cxnSp>
          <p:nvCxnSpPr>
            <p:cNvPr id="93" name="Straight Arrow Connector 92">
              <a:extLst>
                <a:ext uri="{FF2B5EF4-FFF2-40B4-BE49-F238E27FC236}">
                  <a16:creationId xmlns:a16="http://schemas.microsoft.com/office/drawing/2014/main" id="{BD2C6D8A-085E-4401-9CF1-DDED47250E3A}"/>
                </a:ext>
              </a:extLst>
            </p:cNvPr>
            <p:cNvCxnSpPr>
              <a:cxnSpLocks/>
            </p:cNvCxnSpPr>
            <p:nvPr/>
          </p:nvCxnSpPr>
          <p:spPr bwMode="auto">
            <a:xfrm flipV="1">
              <a:off x="4551671" y="3566146"/>
              <a:ext cx="636723" cy="614858"/>
            </a:xfrm>
            <a:prstGeom prst="straightConnector1">
              <a:avLst/>
            </a:prstGeom>
            <a:solidFill>
              <a:schemeClr val="accent1"/>
            </a:solidFill>
            <a:ln w="3175" cap="flat" cmpd="sng" algn="ctr">
              <a:solidFill>
                <a:schemeClr val="tx1"/>
              </a:solidFill>
              <a:prstDash val="solid"/>
              <a:round/>
              <a:headEnd type="none" w="sm" len="sm"/>
              <a:tailEnd type="stealth" w="lg" len="lg"/>
            </a:ln>
            <a:effectLst/>
          </p:spPr>
        </p:cxnSp>
        <p:cxnSp>
          <p:nvCxnSpPr>
            <p:cNvPr id="94" name="Straight Arrow Connector 93">
              <a:extLst>
                <a:ext uri="{FF2B5EF4-FFF2-40B4-BE49-F238E27FC236}">
                  <a16:creationId xmlns:a16="http://schemas.microsoft.com/office/drawing/2014/main" id="{BB04664E-5668-4C35-B085-A45503F80188}"/>
                </a:ext>
              </a:extLst>
            </p:cNvPr>
            <p:cNvCxnSpPr>
              <a:cxnSpLocks/>
            </p:cNvCxnSpPr>
            <p:nvPr/>
          </p:nvCxnSpPr>
          <p:spPr bwMode="auto">
            <a:xfrm flipV="1">
              <a:off x="4544496" y="3566485"/>
              <a:ext cx="855317" cy="614519"/>
            </a:xfrm>
            <a:prstGeom prst="straightConnector1">
              <a:avLst/>
            </a:prstGeom>
            <a:solidFill>
              <a:schemeClr val="accent1"/>
            </a:solidFill>
            <a:ln w="3175" cap="flat" cmpd="sng" algn="ctr">
              <a:solidFill>
                <a:schemeClr val="tx1"/>
              </a:solidFill>
              <a:prstDash val="solid"/>
              <a:round/>
              <a:headEnd type="none" w="sm" len="sm"/>
              <a:tailEnd type="stealth" w="lg" len="lg"/>
            </a:ln>
            <a:effectLst/>
          </p:spPr>
        </p:cxnSp>
        <p:sp>
          <p:nvSpPr>
            <p:cNvPr id="95" name="TextBox 94">
              <a:extLst>
                <a:ext uri="{FF2B5EF4-FFF2-40B4-BE49-F238E27FC236}">
                  <a16:creationId xmlns:a16="http://schemas.microsoft.com/office/drawing/2014/main" id="{BC0616D0-3E1A-47F3-82F5-8BDFD748C70F}"/>
                </a:ext>
              </a:extLst>
            </p:cNvPr>
            <p:cNvSpPr txBox="1"/>
            <p:nvPr/>
          </p:nvSpPr>
          <p:spPr>
            <a:xfrm>
              <a:off x="2559807" y="3943614"/>
              <a:ext cx="2107975" cy="430887"/>
            </a:xfrm>
            <a:prstGeom prst="rect">
              <a:avLst/>
            </a:prstGeom>
            <a:noFill/>
          </p:spPr>
          <p:txBody>
            <a:bodyPr wrap="square" rtlCol="0">
              <a:spAutoFit/>
            </a:bodyPr>
            <a:lstStyle/>
            <a:p>
              <a:r>
                <a:rPr lang="en-US" sz="1100" dirty="0"/>
                <a:t>Capabilities and parameters different from the advertising link</a:t>
              </a:r>
            </a:p>
          </p:txBody>
        </p:sp>
        <p:cxnSp>
          <p:nvCxnSpPr>
            <p:cNvPr id="96" name="Straight Arrow Connector 95">
              <a:extLst>
                <a:ext uri="{FF2B5EF4-FFF2-40B4-BE49-F238E27FC236}">
                  <a16:creationId xmlns:a16="http://schemas.microsoft.com/office/drawing/2014/main" id="{742BFFE6-B22F-42AF-84FD-0D6A3842CC91}"/>
                </a:ext>
              </a:extLst>
            </p:cNvPr>
            <p:cNvCxnSpPr>
              <a:cxnSpLocks/>
            </p:cNvCxnSpPr>
            <p:nvPr/>
          </p:nvCxnSpPr>
          <p:spPr bwMode="auto">
            <a:xfrm flipV="1">
              <a:off x="5352475" y="3582439"/>
              <a:ext cx="423717" cy="633513"/>
            </a:xfrm>
            <a:prstGeom prst="straightConnector1">
              <a:avLst/>
            </a:prstGeom>
            <a:solidFill>
              <a:schemeClr val="accent1"/>
            </a:solidFill>
            <a:ln w="3175" cap="flat" cmpd="sng" algn="ctr">
              <a:solidFill>
                <a:schemeClr val="tx1"/>
              </a:solidFill>
              <a:prstDash val="solid"/>
              <a:round/>
              <a:headEnd type="none" w="sm" len="sm"/>
              <a:tailEnd type="stealth" w="lg" len="lg"/>
            </a:ln>
            <a:effectLst/>
          </p:spPr>
        </p:cxnSp>
        <p:sp>
          <p:nvSpPr>
            <p:cNvPr id="97" name="TextBox 96">
              <a:extLst>
                <a:ext uri="{FF2B5EF4-FFF2-40B4-BE49-F238E27FC236}">
                  <a16:creationId xmlns:a16="http://schemas.microsoft.com/office/drawing/2014/main" id="{8DAE81EA-AB0E-4563-80BF-E82E507A1177}"/>
                </a:ext>
              </a:extLst>
            </p:cNvPr>
            <p:cNvSpPr txBox="1"/>
            <p:nvPr/>
          </p:nvSpPr>
          <p:spPr>
            <a:xfrm>
              <a:off x="4754313" y="4154159"/>
              <a:ext cx="1422395" cy="295198"/>
            </a:xfrm>
            <a:prstGeom prst="rect">
              <a:avLst/>
            </a:prstGeom>
            <a:noFill/>
          </p:spPr>
          <p:txBody>
            <a:bodyPr wrap="square" rtlCol="0">
              <a:spAutoFit/>
            </a:bodyPr>
            <a:lstStyle/>
            <a:p>
              <a:r>
                <a:rPr lang="en-US" sz="1100" dirty="0"/>
                <a:t>Non-inheritance</a:t>
              </a:r>
            </a:p>
          </p:txBody>
        </p:sp>
      </p:grpSp>
    </p:spTree>
    <p:extLst>
      <p:ext uri="{BB962C8B-B14F-4D97-AF65-F5344CB8AC3E}">
        <p14:creationId xmlns:p14="http://schemas.microsoft.com/office/powerpoint/2010/main" val="2988583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an AP of an AP MLD shall set the value of the Link ID field carried in the per-link profile of the Multiple Link Attribute element and Reduced Neighbor Report element to be the same when the reporting the same co-located AP of its AP MLD?</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20</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#6</a:t>
            </a:r>
          </a:p>
        </p:txBody>
      </p:sp>
    </p:spTree>
    <p:extLst>
      <p:ext uri="{BB962C8B-B14F-4D97-AF65-F5344CB8AC3E}">
        <p14:creationId xmlns:p14="http://schemas.microsoft.com/office/powerpoint/2010/main" val="1972342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a STA of a non-AP MLD shall include the Multiple Link Attribute element in Probe Request and (Re)Association Request frames it sends to an AP of an MLD to carry MLD information and capabilities of other STAs of the MLD?</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#7</a:t>
            </a:r>
          </a:p>
        </p:txBody>
      </p:sp>
    </p:spTree>
    <p:extLst>
      <p:ext uri="{BB962C8B-B14F-4D97-AF65-F5344CB8AC3E}">
        <p14:creationId xmlns:p14="http://schemas.microsoft.com/office/powerpoint/2010/main" val="1134174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7D8A13-22FF-4A16-970F-2BBB1815AEC7}"/>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ED1E268F-D1F1-4E82-A4AA-DD2460620688}"/>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C381814-9584-44D4-85D3-67B38431C8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22</a:t>
            </a:fld>
            <a:endParaRPr lang="en-US" dirty="0"/>
          </a:p>
        </p:txBody>
      </p:sp>
      <p:sp>
        <p:nvSpPr>
          <p:cNvPr id="4" name="Footer Placeholder 3">
            <a:extLst>
              <a:ext uri="{FF2B5EF4-FFF2-40B4-BE49-F238E27FC236}">
                <a16:creationId xmlns:a16="http://schemas.microsoft.com/office/drawing/2014/main" id="{9BB6C971-BE85-4331-B5DF-311055122143}"/>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2972553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343177A3-3D88-4EA6-9321-C34419A1BE5D}"/>
              </a:ext>
            </a:extLst>
          </p:cNvPr>
          <p:cNvSpPr>
            <a:spLocks noGrp="1"/>
          </p:cNvSpPr>
          <p:nvPr>
            <p:ph idx="1"/>
          </p:nvPr>
        </p:nvSpPr>
        <p:spPr/>
        <p:txBody>
          <a:bodyPr/>
          <a:lstStyle/>
          <a:p>
            <a:r>
              <a:rPr lang="en-US" dirty="0"/>
              <a:t>11-20/0356:  MLO: Discovery and Beacon bloating (Abhishek Patil, Qualcomm)</a:t>
            </a:r>
          </a:p>
          <a:p>
            <a:r>
              <a:rPr lang="en-US" dirty="0"/>
              <a:t>11-20/0358: Multi-BSSID Operation with MLO (Abhishek Patil</a:t>
            </a:r>
            <a:r>
              <a:rPr lang="en-US"/>
              <a:t>, Qualcomm) </a:t>
            </a:r>
            <a:endParaRPr lang="en-US" dirty="0"/>
          </a:p>
          <a:p>
            <a:endParaRPr lang="en-US" dirty="0"/>
          </a:p>
        </p:txBody>
      </p:sp>
      <p:sp>
        <p:nvSpPr>
          <p:cNvPr id="4" name="Slide Number Placeholder 3">
            <a:extLst>
              <a:ext uri="{FF2B5EF4-FFF2-40B4-BE49-F238E27FC236}">
                <a16:creationId xmlns:a16="http://schemas.microsoft.com/office/drawing/2014/main" id="{1964D27C-C0EF-4F04-B168-C54F858B3684}"/>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23</a:t>
            </a:fld>
            <a:endParaRPr lang="en-US" dirty="0"/>
          </a:p>
        </p:txBody>
      </p:sp>
      <p:sp>
        <p:nvSpPr>
          <p:cNvPr id="5" name="Footer Placeholder 4">
            <a:extLst>
              <a:ext uri="{FF2B5EF4-FFF2-40B4-BE49-F238E27FC236}">
                <a16:creationId xmlns:a16="http://schemas.microsoft.com/office/drawing/2014/main" id="{EC83B50C-8794-4E49-B318-E6D0F8DAD07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A02BF05C-01D5-4F31-8C2D-DD3F9F71BF30}"/>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312266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F8D8C6-4D48-4CE5-B669-DE880B4703BD}"/>
              </a:ext>
            </a:extLst>
          </p:cNvPr>
          <p:cNvSpPr>
            <a:spLocks noGrp="1"/>
          </p:cNvSpPr>
          <p:nvPr>
            <p:ph idx="1"/>
          </p:nvPr>
        </p:nvSpPr>
        <p:spPr>
          <a:xfrm>
            <a:off x="685800" y="2785145"/>
            <a:ext cx="7858060" cy="3624043"/>
          </a:xfrm>
        </p:spPr>
        <p:txBody>
          <a:bodyPr>
            <a:normAutofit fontScale="70000" lnSpcReduction="20000"/>
          </a:bodyPr>
          <a:lstStyle/>
          <a:p>
            <a:r>
              <a:rPr lang="en-US" dirty="0"/>
              <a:t>NRE provides the necessary framework to carry information about each link:</a:t>
            </a:r>
          </a:p>
          <a:p>
            <a:pPr lvl="1"/>
            <a:r>
              <a:rPr lang="en-US" dirty="0"/>
              <a:t>NRE carries Operating Class, Channel, BSSID </a:t>
            </a:r>
            <a:r>
              <a:rPr lang="en-US" dirty="0">
                <a:sym typeface="Wingdings" panose="05000000000000000000" pitchFamily="2" charset="2"/>
              </a:rPr>
              <a:t> useful for identifying the link</a:t>
            </a:r>
            <a:endParaRPr lang="en-US" dirty="0"/>
          </a:p>
          <a:p>
            <a:pPr lvl="1"/>
            <a:r>
              <a:rPr lang="en-US" dirty="0"/>
              <a:t>Optional </a:t>
            </a:r>
            <a:r>
              <a:rPr lang="en-US" dirty="0" err="1"/>
              <a:t>Subelements</a:t>
            </a:r>
            <a:r>
              <a:rPr lang="en-US" dirty="0"/>
              <a:t> field can carry Capabilities and Operation elements</a:t>
            </a:r>
          </a:p>
          <a:p>
            <a:pPr lvl="2"/>
            <a:r>
              <a:rPr lang="en-US" dirty="0"/>
              <a:t>Ability to carry several other elements of interest (such as provide TSF offset info.)</a:t>
            </a:r>
          </a:p>
          <a:p>
            <a:pPr lvl="1"/>
            <a:r>
              <a:rPr lang="en-US" dirty="0"/>
              <a:t>11ax additions such as SSID element, BSS Load </a:t>
            </a:r>
            <a:r>
              <a:rPr lang="en-US" dirty="0" err="1"/>
              <a:t>etc</a:t>
            </a:r>
            <a:r>
              <a:rPr lang="en-US" dirty="0"/>
              <a:t> can be useful for MLO</a:t>
            </a:r>
          </a:p>
          <a:p>
            <a:endParaRPr lang="en-US" dirty="0"/>
          </a:p>
          <a:p>
            <a:r>
              <a:rPr lang="en-US" dirty="0"/>
              <a:t>NRE doesn’t have the format to carry MLD/Common information</a:t>
            </a:r>
          </a:p>
          <a:p>
            <a:endParaRPr lang="en-US" dirty="0"/>
          </a:p>
          <a:p>
            <a:r>
              <a:rPr lang="en-US" dirty="0"/>
              <a:t>NRE format allows inclusion of several elements (as sub-elements) which can lead to bloating</a:t>
            </a:r>
          </a:p>
          <a:p>
            <a:pPr lvl="1"/>
            <a:r>
              <a:rPr lang="en-US" dirty="0"/>
              <a:t>Possibility the reason why NRE is not allowed in Beacon/Probe Response frames in baseline spec</a:t>
            </a:r>
          </a:p>
          <a:p>
            <a:endParaRPr lang="en-US" dirty="0"/>
          </a:p>
          <a:p>
            <a:r>
              <a:rPr lang="en-US" dirty="0"/>
              <a:t>11be spec would need to allow NRE in a non-AP’s Probe Request frame</a:t>
            </a:r>
          </a:p>
          <a:p>
            <a:pPr lvl="1"/>
            <a:r>
              <a:rPr lang="en-US" dirty="0"/>
              <a:t>This can cause inter-op issues with legacy (pre-11be) APs</a:t>
            </a:r>
          </a:p>
        </p:txBody>
      </p:sp>
      <p:sp>
        <p:nvSpPr>
          <p:cNvPr id="3" name="Slide Number Placeholder 2">
            <a:extLst>
              <a:ext uri="{FF2B5EF4-FFF2-40B4-BE49-F238E27FC236}">
                <a16:creationId xmlns:a16="http://schemas.microsoft.com/office/drawing/2014/main" id="{D9B39102-DAE8-403D-8A4A-65249CB7C72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24</a:t>
            </a:fld>
            <a:endParaRPr lang="en-US" dirty="0"/>
          </a:p>
        </p:txBody>
      </p:sp>
      <p:sp>
        <p:nvSpPr>
          <p:cNvPr id="4" name="Footer Placeholder 3">
            <a:extLst>
              <a:ext uri="{FF2B5EF4-FFF2-40B4-BE49-F238E27FC236}">
                <a16:creationId xmlns:a16="http://schemas.microsoft.com/office/drawing/2014/main" id="{A47DA9AA-0246-4BA3-86F8-90F26F48507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B3A9CF89-86F5-44E0-A875-D9185FD03D06}"/>
              </a:ext>
            </a:extLst>
          </p:cNvPr>
          <p:cNvSpPr>
            <a:spLocks noGrp="1"/>
          </p:cNvSpPr>
          <p:nvPr>
            <p:ph type="title"/>
          </p:nvPr>
        </p:nvSpPr>
        <p:spPr/>
        <p:txBody>
          <a:bodyPr/>
          <a:lstStyle/>
          <a:p>
            <a:r>
              <a:rPr lang="en-US" dirty="0"/>
              <a:t>Neighbor Report element (NRE)</a:t>
            </a:r>
          </a:p>
        </p:txBody>
      </p:sp>
      <p:pic>
        <p:nvPicPr>
          <p:cNvPr id="7" name="Picture 6">
            <a:extLst>
              <a:ext uri="{FF2B5EF4-FFF2-40B4-BE49-F238E27FC236}">
                <a16:creationId xmlns:a16="http://schemas.microsoft.com/office/drawing/2014/main" id="{6816D03C-59A6-453F-8406-B145981BE5C6}"/>
              </a:ext>
            </a:extLst>
          </p:cNvPr>
          <p:cNvPicPr>
            <a:picLocks noChangeAspect="1"/>
          </p:cNvPicPr>
          <p:nvPr/>
        </p:nvPicPr>
        <p:blipFill>
          <a:blip r:embed="rId2"/>
          <a:stretch>
            <a:fillRect/>
          </a:stretch>
        </p:blipFill>
        <p:spPr>
          <a:xfrm>
            <a:off x="1524487" y="1603695"/>
            <a:ext cx="6095026" cy="1038200"/>
          </a:xfrm>
          <a:prstGeom prst="rect">
            <a:avLst/>
          </a:prstGeom>
        </p:spPr>
      </p:pic>
      <p:sp>
        <p:nvSpPr>
          <p:cNvPr id="6" name="TextBox 5">
            <a:extLst>
              <a:ext uri="{FF2B5EF4-FFF2-40B4-BE49-F238E27FC236}">
                <a16:creationId xmlns:a16="http://schemas.microsoft.com/office/drawing/2014/main" id="{17C1B217-D3B2-43AD-9EFB-907A8A084468}"/>
              </a:ext>
            </a:extLst>
          </p:cNvPr>
          <p:cNvSpPr txBox="1"/>
          <p:nvPr/>
        </p:nvSpPr>
        <p:spPr>
          <a:xfrm>
            <a:off x="8543859" y="6321524"/>
            <a:ext cx="731519" cy="307777"/>
          </a:xfrm>
          <a:prstGeom prst="rect">
            <a:avLst/>
          </a:prstGeom>
          <a:noFill/>
        </p:spPr>
        <p:txBody>
          <a:bodyPr wrap="square" rtlCol="0">
            <a:spAutoFit/>
          </a:bodyPr>
          <a:lstStyle/>
          <a:p>
            <a:r>
              <a:rPr lang="en-US" sz="1400" dirty="0">
                <a:hlinkClick r:id="rId3" action="ppaction://hlinksldjump"/>
              </a:rPr>
              <a:t>Back</a:t>
            </a:r>
            <a:endParaRPr lang="en-US" sz="1400" dirty="0"/>
          </a:p>
        </p:txBody>
      </p:sp>
    </p:spTree>
    <p:extLst>
      <p:ext uri="{BB962C8B-B14F-4D97-AF65-F5344CB8AC3E}">
        <p14:creationId xmlns:p14="http://schemas.microsoft.com/office/powerpoint/2010/main" val="2923625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2CECB9-B6DD-4560-941E-0A1F6AE8960A}"/>
              </a:ext>
            </a:extLst>
          </p:cNvPr>
          <p:cNvSpPr>
            <a:spLocks noGrp="1"/>
          </p:cNvSpPr>
          <p:nvPr>
            <p:ph idx="1"/>
          </p:nvPr>
        </p:nvSpPr>
        <p:spPr>
          <a:xfrm>
            <a:off x="685800" y="4152550"/>
            <a:ext cx="7858060" cy="2322862"/>
          </a:xfrm>
        </p:spPr>
        <p:txBody>
          <a:bodyPr>
            <a:normAutofit fontScale="62500" lnSpcReduction="20000"/>
          </a:bodyPr>
          <a:lstStyle/>
          <a:p>
            <a:r>
              <a:rPr lang="en-US" dirty="0"/>
              <a:t>MBE has fields that can identify a link</a:t>
            </a:r>
          </a:p>
          <a:p>
            <a:pPr lvl="1"/>
            <a:r>
              <a:rPr lang="en-US" dirty="0"/>
              <a:t>Operating Class, Channel, BSSID</a:t>
            </a:r>
          </a:p>
          <a:p>
            <a:pPr lvl="1"/>
            <a:r>
              <a:rPr lang="en-US" dirty="0"/>
              <a:t>Carries Beacon Interval and TSF offset</a:t>
            </a:r>
          </a:p>
          <a:p>
            <a:endParaRPr lang="en-US" dirty="0"/>
          </a:p>
          <a:p>
            <a:r>
              <a:rPr lang="en-US" dirty="0"/>
              <a:t>MBE doesn’t have the format to carry MLD/Common information</a:t>
            </a:r>
          </a:p>
          <a:p>
            <a:endParaRPr lang="en-US" dirty="0"/>
          </a:p>
          <a:p>
            <a:r>
              <a:rPr lang="en-US" dirty="0"/>
              <a:t>All other fields are not useful from MLO advertisement point of view</a:t>
            </a:r>
          </a:p>
          <a:p>
            <a:endParaRPr lang="en-US" dirty="0"/>
          </a:p>
          <a:p>
            <a:r>
              <a:rPr lang="en-US" dirty="0"/>
              <a:t>Further, MBE doesn’t have the ability to carry </a:t>
            </a:r>
            <a:r>
              <a:rPr lang="en-US" dirty="0" err="1"/>
              <a:t>Subelement</a:t>
            </a:r>
            <a:r>
              <a:rPr lang="en-US" dirty="0"/>
              <a:t> which would be needed to carry link specific IEs such as Capabilities &amp; Operational parameters</a:t>
            </a:r>
          </a:p>
        </p:txBody>
      </p:sp>
      <p:sp>
        <p:nvSpPr>
          <p:cNvPr id="3" name="Slide Number Placeholder 2">
            <a:extLst>
              <a:ext uri="{FF2B5EF4-FFF2-40B4-BE49-F238E27FC236}">
                <a16:creationId xmlns:a16="http://schemas.microsoft.com/office/drawing/2014/main" id="{F0F7C718-098B-4A4D-89DA-8B1FE6FA3D4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25</a:t>
            </a:fld>
            <a:endParaRPr lang="en-US" dirty="0"/>
          </a:p>
        </p:txBody>
      </p:sp>
      <p:sp>
        <p:nvSpPr>
          <p:cNvPr id="4" name="Footer Placeholder 3">
            <a:extLst>
              <a:ext uri="{FF2B5EF4-FFF2-40B4-BE49-F238E27FC236}">
                <a16:creationId xmlns:a16="http://schemas.microsoft.com/office/drawing/2014/main" id="{1275EE29-48E7-4212-8C51-1996F52C0C7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24FA77FF-1664-4209-81EA-28C269554B5E}"/>
              </a:ext>
            </a:extLst>
          </p:cNvPr>
          <p:cNvSpPr>
            <a:spLocks noGrp="1"/>
          </p:cNvSpPr>
          <p:nvPr>
            <p:ph type="title"/>
          </p:nvPr>
        </p:nvSpPr>
        <p:spPr/>
        <p:txBody>
          <a:bodyPr/>
          <a:lstStyle/>
          <a:p>
            <a:r>
              <a:rPr lang="en-US" dirty="0"/>
              <a:t>Multi-Band element (MBE)</a:t>
            </a:r>
          </a:p>
        </p:txBody>
      </p:sp>
      <p:pic>
        <p:nvPicPr>
          <p:cNvPr id="6" name="Picture 5">
            <a:extLst>
              <a:ext uri="{FF2B5EF4-FFF2-40B4-BE49-F238E27FC236}">
                <a16:creationId xmlns:a16="http://schemas.microsoft.com/office/drawing/2014/main" id="{EB6BF825-CC48-4AB1-89E2-D325099EE57F}"/>
              </a:ext>
            </a:extLst>
          </p:cNvPr>
          <p:cNvPicPr>
            <a:picLocks noChangeAspect="1"/>
          </p:cNvPicPr>
          <p:nvPr/>
        </p:nvPicPr>
        <p:blipFill>
          <a:blip r:embed="rId2"/>
          <a:stretch>
            <a:fillRect/>
          </a:stretch>
        </p:blipFill>
        <p:spPr>
          <a:xfrm>
            <a:off x="1478137" y="1752600"/>
            <a:ext cx="6187726" cy="2035800"/>
          </a:xfrm>
          <a:prstGeom prst="rect">
            <a:avLst/>
          </a:prstGeom>
        </p:spPr>
      </p:pic>
      <p:sp>
        <p:nvSpPr>
          <p:cNvPr id="7" name="TextBox 6">
            <a:extLst>
              <a:ext uri="{FF2B5EF4-FFF2-40B4-BE49-F238E27FC236}">
                <a16:creationId xmlns:a16="http://schemas.microsoft.com/office/drawing/2014/main" id="{6050DB3B-1BF1-4931-B472-385DD1430E90}"/>
              </a:ext>
            </a:extLst>
          </p:cNvPr>
          <p:cNvSpPr txBox="1"/>
          <p:nvPr/>
        </p:nvSpPr>
        <p:spPr>
          <a:xfrm>
            <a:off x="8543860" y="6264934"/>
            <a:ext cx="731519" cy="307777"/>
          </a:xfrm>
          <a:prstGeom prst="rect">
            <a:avLst/>
          </a:prstGeom>
          <a:noFill/>
        </p:spPr>
        <p:txBody>
          <a:bodyPr wrap="square" rtlCol="0">
            <a:spAutoFit/>
          </a:bodyPr>
          <a:lstStyle/>
          <a:p>
            <a:r>
              <a:rPr lang="en-US" sz="1400" dirty="0">
                <a:hlinkClick r:id="rId3" action="ppaction://hlinksldjump"/>
              </a:rPr>
              <a:t>Back</a:t>
            </a:r>
            <a:endParaRPr lang="en-US" sz="1400" dirty="0"/>
          </a:p>
        </p:txBody>
      </p:sp>
    </p:spTree>
    <p:extLst>
      <p:ext uri="{BB962C8B-B14F-4D97-AF65-F5344CB8AC3E}">
        <p14:creationId xmlns:p14="http://schemas.microsoft.com/office/powerpoint/2010/main" val="2166714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2CECB9-B6DD-4560-941E-0A1F6AE8960A}"/>
              </a:ext>
            </a:extLst>
          </p:cNvPr>
          <p:cNvSpPr>
            <a:spLocks noGrp="1"/>
          </p:cNvSpPr>
          <p:nvPr>
            <p:ph idx="1"/>
          </p:nvPr>
        </p:nvSpPr>
        <p:spPr>
          <a:xfrm>
            <a:off x="685800" y="3639479"/>
            <a:ext cx="7858060" cy="2835933"/>
          </a:xfrm>
        </p:spPr>
        <p:txBody>
          <a:bodyPr>
            <a:normAutofit fontScale="77500" lnSpcReduction="20000"/>
          </a:bodyPr>
          <a:lstStyle/>
          <a:p>
            <a:r>
              <a:rPr lang="en-US" dirty="0"/>
              <a:t>MBSSID has the format to carry profile for each link</a:t>
            </a:r>
          </a:p>
          <a:p>
            <a:pPr lvl="1"/>
            <a:r>
              <a:rPr lang="en-US" dirty="0"/>
              <a:t>Other properties such as profile straddling and non-inheritance are already defined</a:t>
            </a:r>
          </a:p>
          <a:p>
            <a:endParaRPr lang="en-US" dirty="0"/>
          </a:p>
          <a:p>
            <a:r>
              <a:rPr lang="en-US" dirty="0"/>
              <a:t>MBSSID doesn’t have the format to carry MLD/Common information</a:t>
            </a:r>
          </a:p>
          <a:p>
            <a:endParaRPr lang="en-US" dirty="0"/>
          </a:p>
          <a:p>
            <a:r>
              <a:rPr lang="en-US" dirty="0"/>
              <a:t>Using MBSSID IE for advertising multi-link information will cause legacy compliance issue</a:t>
            </a:r>
          </a:p>
          <a:p>
            <a:pPr lvl="1"/>
            <a:r>
              <a:rPr lang="en-US"/>
              <a:t>Legacy </a:t>
            </a:r>
            <a:r>
              <a:rPr lang="en-US" dirty="0"/>
              <a:t>STAs determine that an AP is MBSSID capable if they see this IE in the Beacon frame.</a:t>
            </a:r>
          </a:p>
          <a:p>
            <a:pPr lvl="1"/>
            <a:r>
              <a:rPr lang="en-US" dirty="0"/>
              <a:t>Becomes an issue if a single BSSID AP advertises this IE for carrying multi-link information.</a:t>
            </a:r>
          </a:p>
        </p:txBody>
      </p:sp>
      <p:sp>
        <p:nvSpPr>
          <p:cNvPr id="3" name="Slide Number Placeholder 2">
            <a:extLst>
              <a:ext uri="{FF2B5EF4-FFF2-40B4-BE49-F238E27FC236}">
                <a16:creationId xmlns:a16="http://schemas.microsoft.com/office/drawing/2014/main" id="{F0F7C718-098B-4A4D-89DA-8B1FE6FA3D4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26</a:t>
            </a:fld>
            <a:endParaRPr lang="en-US" dirty="0"/>
          </a:p>
        </p:txBody>
      </p:sp>
      <p:sp>
        <p:nvSpPr>
          <p:cNvPr id="4" name="Footer Placeholder 3">
            <a:extLst>
              <a:ext uri="{FF2B5EF4-FFF2-40B4-BE49-F238E27FC236}">
                <a16:creationId xmlns:a16="http://schemas.microsoft.com/office/drawing/2014/main" id="{1275EE29-48E7-4212-8C51-1996F52C0C7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24FA77FF-1664-4209-81EA-28C269554B5E}"/>
              </a:ext>
            </a:extLst>
          </p:cNvPr>
          <p:cNvSpPr>
            <a:spLocks noGrp="1"/>
          </p:cNvSpPr>
          <p:nvPr>
            <p:ph type="title"/>
          </p:nvPr>
        </p:nvSpPr>
        <p:spPr/>
        <p:txBody>
          <a:bodyPr/>
          <a:lstStyle/>
          <a:p>
            <a:r>
              <a:rPr lang="en-US" dirty="0"/>
              <a:t>Multiple BSSID element (MBSSID)</a:t>
            </a:r>
          </a:p>
        </p:txBody>
      </p:sp>
      <p:sp>
        <p:nvSpPr>
          <p:cNvPr id="7" name="TextBox 6">
            <a:extLst>
              <a:ext uri="{FF2B5EF4-FFF2-40B4-BE49-F238E27FC236}">
                <a16:creationId xmlns:a16="http://schemas.microsoft.com/office/drawing/2014/main" id="{6050DB3B-1BF1-4931-B472-385DD1430E90}"/>
              </a:ext>
            </a:extLst>
          </p:cNvPr>
          <p:cNvSpPr txBox="1"/>
          <p:nvPr/>
        </p:nvSpPr>
        <p:spPr>
          <a:xfrm>
            <a:off x="8543860" y="6264934"/>
            <a:ext cx="731519" cy="307777"/>
          </a:xfrm>
          <a:prstGeom prst="rect">
            <a:avLst/>
          </a:prstGeom>
          <a:noFill/>
        </p:spPr>
        <p:txBody>
          <a:bodyPr wrap="square" rtlCol="0">
            <a:spAutoFit/>
          </a:bodyPr>
          <a:lstStyle/>
          <a:p>
            <a:r>
              <a:rPr lang="en-US" sz="1400" dirty="0">
                <a:hlinkClick r:id="rId2" action="ppaction://hlinksldjump"/>
              </a:rPr>
              <a:t>Back</a:t>
            </a:r>
            <a:endParaRPr lang="en-US" sz="1400" dirty="0"/>
          </a:p>
        </p:txBody>
      </p:sp>
      <p:pic>
        <p:nvPicPr>
          <p:cNvPr id="8" name="Picture 7">
            <a:extLst>
              <a:ext uri="{FF2B5EF4-FFF2-40B4-BE49-F238E27FC236}">
                <a16:creationId xmlns:a16="http://schemas.microsoft.com/office/drawing/2014/main" id="{27BC1FB3-E229-47B2-B96B-DC2FDADD2B60}"/>
              </a:ext>
            </a:extLst>
          </p:cNvPr>
          <p:cNvPicPr>
            <a:picLocks noChangeAspect="1"/>
          </p:cNvPicPr>
          <p:nvPr/>
        </p:nvPicPr>
        <p:blipFill>
          <a:blip r:embed="rId3"/>
          <a:stretch>
            <a:fillRect/>
          </a:stretch>
        </p:blipFill>
        <p:spPr>
          <a:xfrm>
            <a:off x="1102887" y="1752600"/>
            <a:ext cx="7037197" cy="1676400"/>
          </a:xfrm>
          <a:prstGeom prst="rect">
            <a:avLst/>
          </a:prstGeom>
        </p:spPr>
      </p:pic>
    </p:spTree>
    <p:extLst>
      <p:ext uri="{BB962C8B-B14F-4D97-AF65-F5344CB8AC3E}">
        <p14:creationId xmlns:p14="http://schemas.microsoft.com/office/powerpoint/2010/main" val="3069596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2CECB9-B6DD-4560-941E-0A1F6AE8960A}"/>
              </a:ext>
            </a:extLst>
          </p:cNvPr>
          <p:cNvSpPr>
            <a:spLocks noGrp="1"/>
          </p:cNvSpPr>
          <p:nvPr>
            <p:ph idx="1"/>
          </p:nvPr>
        </p:nvSpPr>
        <p:spPr>
          <a:xfrm>
            <a:off x="685800" y="4443692"/>
            <a:ext cx="7858060" cy="2032609"/>
          </a:xfrm>
        </p:spPr>
        <p:txBody>
          <a:bodyPr>
            <a:normAutofit fontScale="70000" lnSpcReduction="20000"/>
          </a:bodyPr>
          <a:lstStyle/>
          <a:p>
            <a:r>
              <a:rPr lang="en-US" dirty="0"/>
              <a:t>RNR has fields that can identify a link</a:t>
            </a:r>
          </a:p>
          <a:p>
            <a:pPr lvl="1"/>
            <a:r>
              <a:rPr lang="en-US" dirty="0"/>
              <a:t>Operating Class, Channel, BSSID</a:t>
            </a:r>
          </a:p>
          <a:p>
            <a:pPr lvl="1"/>
            <a:r>
              <a:rPr lang="en-US" dirty="0"/>
              <a:t>Carries TSF offset and short SSID</a:t>
            </a:r>
          </a:p>
          <a:p>
            <a:endParaRPr lang="en-US" dirty="0"/>
          </a:p>
          <a:p>
            <a:r>
              <a:rPr lang="en-US" dirty="0"/>
              <a:t>RNR doesn’t have the format to carry MLD/Common information</a:t>
            </a:r>
          </a:p>
          <a:p>
            <a:endParaRPr lang="en-US" dirty="0"/>
          </a:p>
          <a:p>
            <a:r>
              <a:rPr lang="en-US" dirty="0"/>
              <a:t>However it doesn’t have the ability to carry </a:t>
            </a:r>
            <a:r>
              <a:rPr lang="en-US" dirty="0" err="1"/>
              <a:t>Subelement</a:t>
            </a:r>
            <a:r>
              <a:rPr lang="en-US" dirty="0"/>
              <a:t> which would be needed to carry link specific IEs such as Capabilities &amp; Operational parameters</a:t>
            </a:r>
          </a:p>
        </p:txBody>
      </p:sp>
      <p:sp>
        <p:nvSpPr>
          <p:cNvPr id="3" name="Slide Number Placeholder 2">
            <a:extLst>
              <a:ext uri="{FF2B5EF4-FFF2-40B4-BE49-F238E27FC236}">
                <a16:creationId xmlns:a16="http://schemas.microsoft.com/office/drawing/2014/main" id="{F0F7C718-098B-4A4D-89DA-8B1FE6FA3D4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27</a:t>
            </a:fld>
            <a:endParaRPr lang="en-US" dirty="0"/>
          </a:p>
        </p:txBody>
      </p:sp>
      <p:sp>
        <p:nvSpPr>
          <p:cNvPr id="4" name="Footer Placeholder 3">
            <a:extLst>
              <a:ext uri="{FF2B5EF4-FFF2-40B4-BE49-F238E27FC236}">
                <a16:creationId xmlns:a16="http://schemas.microsoft.com/office/drawing/2014/main" id="{1275EE29-48E7-4212-8C51-1996F52C0C7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24FA77FF-1664-4209-81EA-28C269554B5E}"/>
              </a:ext>
            </a:extLst>
          </p:cNvPr>
          <p:cNvSpPr>
            <a:spLocks noGrp="1"/>
          </p:cNvSpPr>
          <p:nvPr>
            <p:ph type="title"/>
          </p:nvPr>
        </p:nvSpPr>
        <p:spPr/>
        <p:txBody>
          <a:bodyPr/>
          <a:lstStyle/>
          <a:p>
            <a:r>
              <a:rPr lang="en-US" dirty="0"/>
              <a:t>Reduced Neighbor Report (RNR)</a:t>
            </a:r>
          </a:p>
        </p:txBody>
      </p:sp>
      <p:sp>
        <p:nvSpPr>
          <p:cNvPr id="7" name="TextBox 6">
            <a:extLst>
              <a:ext uri="{FF2B5EF4-FFF2-40B4-BE49-F238E27FC236}">
                <a16:creationId xmlns:a16="http://schemas.microsoft.com/office/drawing/2014/main" id="{6050DB3B-1BF1-4931-B472-385DD1430E90}"/>
              </a:ext>
            </a:extLst>
          </p:cNvPr>
          <p:cNvSpPr txBox="1"/>
          <p:nvPr/>
        </p:nvSpPr>
        <p:spPr>
          <a:xfrm>
            <a:off x="8495623" y="6269244"/>
            <a:ext cx="731519" cy="307777"/>
          </a:xfrm>
          <a:prstGeom prst="rect">
            <a:avLst/>
          </a:prstGeom>
          <a:noFill/>
        </p:spPr>
        <p:txBody>
          <a:bodyPr wrap="square" rtlCol="0">
            <a:spAutoFit/>
          </a:bodyPr>
          <a:lstStyle/>
          <a:p>
            <a:r>
              <a:rPr lang="en-US" sz="1400" dirty="0">
                <a:hlinkClick r:id="rId2" action="ppaction://hlinksldjump"/>
              </a:rPr>
              <a:t>Back</a:t>
            </a:r>
            <a:endParaRPr lang="en-US" sz="1400" dirty="0"/>
          </a:p>
        </p:txBody>
      </p:sp>
      <p:pic>
        <p:nvPicPr>
          <p:cNvPr id="8" name="Picture 7">
            <a:extLst>
              <a:ext uri="{FF2B5EF4-FFF2-40B4-BE49-F238E27FC236}">
                <a16:creationId xmlns:a16="http://schemas.microsoft.com/office/drawing/2014/main" id="{EC1170D8-0260-421B-9066-C9B7F0FA5801}"/>
              </a:ext>
            </a:extLst>
          </p:cNvPr>
          <p:cNvPicPr>
            <a:picLocks noChangeAspect="1"/>
          </p:cNvPicPr>
          <p:nvPr/>
        </p:nvPicPr>
        <p:blipFill>
          <a:blip r:embed="rId3"/>
          <a:stretch>
            <a:fillRect/>
          </a:stretch>
        </p:blipFill>
        <p:spPr>
          <a:xfrm>
            <a:off x="126348" y="1942956"/>
            <a:ext cx="4131030" cy="1003081"/>
          </a:xfrm>
          <a:prstGeom prst="rect">
            <a:avLst/>
          </a:prstGeom>
        </p:spPr>
      </p:pic>
      <p:pic>
        <p:nvPicPr>
          <p:cNvPr id="9" name="Picture 8">
            <a:extLst>
              <a:ext uri="{FF2B5EF4-FFF2-40B4-BE49-F238E27FC236}">
                <a16:creationId xmlns:a16="http://schemas.microsoft.com/office/drawing/2014/main" id="{537CBCD1-697F-44D6-B116-F6331E84C1C2}"/>
              </a:ext>
            </a:extLst>
          </p:cNvPr>
          <p:cNvPicPr>
            <a:picLocks noChangeAspect="1"/>
          </p:cNvPicPr>
          <p:nvPr/>
        </p:nvPicPr>
        <p:blipFill>
          <a:blip r:embed="rId4"/>
          <a:stretch>
            <a:fillRect/>
          </a:stretch>
        </p:blipFill>
        <p:spPr>
          <a:xfrm>
            <a:off x="4680284" y="1942956"/>
            <a:ext cx="4106856" cy="1032718"/>
          </a:xfrm>
          <a:prstGeom prst="rect">
            <a:avLst/>
          </a:prstGeom>
        </p:spPr>
      </p:pic>
      <p:pic>
        <p:nvPicPr>
          <p:cNvPr id="10" name="Picture 9">
            <a:extLst>
              <a:ext uri="{FF2B5EF4-FFF2-40B4-BE49-F238E27FC236}">
                <a16:creationId xmlns:a16="http://schemas.microsoft.com/office/drawing/2014/main" id="{26AB5FD8-95CC-4E4E-9E53-F6749B61D479}"/>
              </a:ext>
            </a:extLst>
          </p:cNvPr>
          <p:cNvPicPr>
            <a:picLocks noChangeAspect="1"/>
          </p:cNvPicPr>
          <p:nvPr/>
        </p:nvPicPr>
        <p:blipFill>
          <a:blip r:embed="rId5"/>
          <a:stretch>
            <a:fillRect/>
          </a:stretch>
        </p:blipFill>
        <p:spPr>
          <a:xfrm>
            <a:off x="1665366" y="3113728"/>
            <a:ext cx="5813268" cy="1100629"/>
          </a:xfrm>
          <a:prstGeom prst="rect">
            <a:avLst/>
          </a:prstGeom>
        </p:spPr>
      </p:pic>
    </p:spTree>
    <p:extLst>
      <p:ext uri="{BB962C8B-B14F-4D97-AF65-F5344CB8AC3E}">
        <p14:creationId xmlns:p14="http://schemas.microsoft.com/office/powerpoint/2010/main" val="2772037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3CD0F7-A8E3-4278-881D-D66595FC1C2E}"/>
              </a:ext>
            </a:extLst>
          </p:cNvPr>
          <p:cNvSpPr>
            <a:spLocks noGrp="1"/>
          </p:cNvSpPr>
          <p:nvPr>
            <p:ph type="sldNum" sz="quarter" idx="11"/>
          </p:nvPr>
        </p:nvSpPr>
        <p:spPr bwMode="auto">
          <a:xfrm>
            <a:off x="4342399" y="6475413"/>
            <a:ext cx="535403" cy="184666"/>
          </a:xfrm>
          <a:prstGeom prst="rect">
            <a:avLst/>
          </a:prstGeom>
          <a:noFill/>
          <a:ln w="9525">
            <a:noFill/>
            <a:miter lim="800000"/>
            <a:headEnd/>
            <a:tailEnd/>
          </a:ln>
          <a:effectLst/>
        </p:spPr>
        <p:txBody>
          <a:bodyPr wrap="none" anchor="t">
            <a:normAutofit/>
          </a:bodyPr>
          <a:lstStyle/>
          <a:p>
            <a:pPr>
              <a:spcAft>
                <a:spcPts val="600"/>
              </a:spcAft>
              <a:defRPr/>
            </a:pPr>
            <a:r>
              <a:rPr lang="en-US"/>
              <a:t>Slide </a:t>
            </a:r>
            <a:fld id="{3099D1E7-2CFE-4362-BB72-AF97192842EA}" type="slidenum">
              <a:rPr lang="en-US" smtClean="0"/>
              <a:pPr>
                <a:spcAft>
                  <a:spcPts val="600"/>
                </a:spcAft>
                <a:defRPr/>
              </a:pPr>
              <a:t>3</a:t>
            </a:fld>
            <a:endParaRPr lang="en-US"/>
          </a:p>
        </p:txBody>
      </p:sp>
      <p:sp>
        <p:nvSpPr>
          <p:cNvPr id="4" name="Footer Placeholder 3">
            <a:extLst>
              <a:ext uri="{FF2B5EF4-FFF2-40B4-BE49-F238E27FC236}">
                <a16:creationId xmlns:a16="http://schemas.microsoft.com/office/drawing/2014/main" id="{F934349E-85B9-4870-B776-A4DCA9D41C2D}"/>
              </a:ext>
            </a:extLst>
          </p:cNvPr>
          <p:cNvSpPr>
            <a:spLocks noGrp="1"/>
          </p:cNvSpPr>
          <p:nvPr>
            <p:ph type="ftr" sz="quarter" idx="3"/>
          </p:nvPr>
        </p:nvSpPr>
        <p:spPr bwMode="auto">
          <a:xfrm>
            <a:off x="5791199" y="6475413"/>
            <a:ext cx="2752661" cy="184666"/>
          </a:xfrm>
          <a:prstGeom prst="rect">
            <a:avLst/>
          </a:prstGeom>
          <a:noFill/>
          <a:ln w="9525">
            <a:noFill/>
            <a:miter lim="800000"/>
            <a:headEnd/>
            <a:tailEnd/>
          </a:ln>
          <a:effectLst/>
        </p:spPr>
        <p:txBody>
          <a:bodyPr wrap="square" anchor="t">
            <a:normAutofit/>
          </a:bodyPr>
          <a:lstStyle/>
          <a:p>
            <a:pPr>
              <a:spcAft>
                <a:spcPts val="600"/>
              </a:spcAft>
              <a:defRPr/>
            </a:pPr>
            <a:r>
              <a:rPr lang="en-US"/>
              <a:t>Abhishek P (Qualcomm), et. al.,</a:t>
            </a:r>
          </a:p>
        </p:txBody>
      </p:sp>
      <p:sp>
        <p:nvSpPr>
          <p:cNvPr id="11" name="Title 4">
            <a:extLst>
              <a:ext uri="{FF2B5EF4-FFF2-40B4-BE49-F238E27FC236}">
                <a16:creationId xmlns:a16="http://schemas.microsoft.com/office/drawing/2014/main" id="{255701D1-5508-4A49-ABC6-BE4A940F54AA}"/>
              </a:ext>
            </a:extLst>
          </p:cNvPr>
          <p:cNvSpPr>
            <a:spLocks noGrp="1"/>
          </p:cNvSpPr>
          <p:nvPr>
            <p:ph type="title"/>
          </p:nvPr>
        </p:nvSpPr>
        <p:spPr>
          <a:xfrm>
            <a:off x="685800" y="685800"/>
            <a:ext cx="7772400" cy="1066800"/>
          </a:xfrm>
        </p:spPr>
        <p:txBody>
          <a:bodyPr/>
          <a:lstStyle/>
          <a:p>
            <a:r>
              <a:rPr lang="en-US" dirty="0"/>
              <a:t>Recap: M-BSSID feature with MLO [2]</a:t>
            </a:r>
          </a:p>
        </p:txBody>
      </p:sp>
      <p:graphicFrame>
        <p:nvGraphicFramePr>
          <p:cNvPr id="2" name="Object 1">
            <a:extLst>
              <a:ext uri="{FF2B5EF4-FFF2-40B4-BE49-F238E27FC236}">
                <a16:creationId xmlns:a16="http://schemas.microsoft.com/office/drawing/2014/main" id="{919F4AD4-1DFB-41AE-8C75-6A5213D9A411}"/>
              </a:ext>
            </a:extLst>
          </p:cNvPr>
          <p:cNvGraphicFramePr>
            <a:graphicFrameLocks noChangeAspect="1"/>
          </p:cNvGraphicFramePr>
          <p:nvPr/>
        </p:nvGraphicFramePr>
        <p:xfrm>
          <a:off x="99721" y="1752600"/>
          <a:ext cx="8801786" cy="4647501"/>
        </p:xfrm>
        <a:graphic>
          <a:graphicData uri="http://schemas.openxmlformats.org/presentationml/2006/ole">
            <mc:AlternateContent xmlns:mc="http://schemas.openxmlformats.org/markup-compatibility/2006">
              <mc:Choice xmlns:v="urn:schemas-microsoft-com:vml" Requires="v">
                <p:oleObj spid="_x0000_s3197" name="Visio" r:id="rId3" imgW="4220870" imgH="2228850" progId="Visio.Drawing.11">
                  <p:embed/>
                </p:oleObj>
              </mc:Choice>
              <mc:Fallback>
                <p:oleObj name="Visio" r:id="rId3" imgW="4220870" imgH="2228850" progId="Visio.Drawing.11">
                  <p:embed/>
                  <p:pic>
                    <p:nvPicPr>
                      <p:cNvPr id="2" name="Object 1">
                        <a:extLst>
                          <a:ext uri="{FF2B5EF4-FFF2-40B4-BE49-F238E27FC236}">
                            <a16:creationId xmlns:a16="http://schemas.microsoft.com/office/drawing/2014/main" id="{919F4AD4-1DFB-41AE-8C75-6A5213D9A411}"/>
                          </a:ext>
                        </a:extLst>
                      </p:cNvPr>
                      <p:cNvPicPr/>
                      <p:nvPr/>
                    </p:nvPicPr>
                    <p:blipFill>
                      <a:blip r:embed="rId4"/>
                      <a:stretch>
                        <a:fillRect/>
                      </a:stretch>
                    </p:blipFill>
                    <p:spPr>
                      <a:xfrm>
                        <a:off x="99721" y="1752600"/>
                        <a:ext cx="8801786" cy="4647501"/>
                      </a:xfrm>
                      <a:prstGeom prst="rect">
                        <a:avLst/>
                      </a:prstGeom>
                    </p:spPr>
                  </p:pic>
                </p:oleObj>
              </mc:Fallback>
            </mc:AlternateContent>
          </a:graphicData>
        </a:graphic>
      </p:graphicFrame>
    </p:spTree>
    <p:extLst>
      <p:ext uri="{BB962C8B-B14F-4D97-AF65-F5344CB8AC3E}">
        <p14:creationId xmlns:p14="http://schemas.microsoft.com/office/powerpoint/2010/main" val="2326345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EF7D6A-3E3B-4110-A7B2-12287CD154D1}"/>
              </a:ext>
            </a:extLst>
          </p:cNvPr>
          <p:cNvSpPr>
            <a:spLocks noGrp="1"/>
          </p:cNvSpPr>
          <p:nvPr>
            <p:ph idx="1"/>
          </p:nvPr>
        </p:nvSpPr>
        <p:spPr>
          <a:xfrm>
            <a:off x="685800" y="1981200"/>
            <a:ext cx="7858060" cy="4419600"/>
          </a:xfrm>
        </p:spPr>
        <p:txBody>
          <a:bodyPr>
            <a:normAutofit/>
          </a:bodyPr>
          <a:lstStyle/>
          <a:p>
            <a:r>
              <a:rPr lang="en-US" dirty="0"/>
              <a:t>We looked at existing elements to see if they have the format and properties to carry MLO capabilities information</a:t>
            </a:r>
          </a:p>
          <a:p>
            <a:endParaRPr lang="en-US" dirty="0"/>
          </a:p>
          <a:p>
            <a:r>
              <a:rPr lang="en-US" dirty="0"/>
              <a:t>Four elements that came close to matching the requirements were Neighbor Report, Multi-Band element, Multiple BSSID and Reduced Neighbor Report</a:t>
            </a:r>
          </a:p>
          <a:p>
            <a:pPr lvl="1"/>
            <a:r>
              <a:rPr lang="en-US" dirty="0"/>
              <a:t>However, these elements either didn’t have structure to make them extensible or were not carried in the frames that would advertise the multi-link attributes</a:t>
            </a:r>
          </a:p>
          <a:p>
            <a:pPr lvl="2"/>
            <a:r>
              <a:rPr lang="en-US" dirty="0"/>
              <a:t>See appendix for analysis on </a:t>
            </a:r>
            <a:r>
              <a:rPr lang="en-US" dirty="0">
                <a:hlinkClick r:id="rId2" action="ppaction://hlinksldjump"/>
              </a:rPr>
              <a:t>Neighbor Report</a:t>
            </a:r>
            <a:r>
              <a:rPr lang="en-US" dirty="0"/>
              <a:t>, </a:t>
            </a:r>
            <a:r>
              <a:rPr lang="en-US" dirty="0">
                <a:hlinkClick r:id="rId3" action="ppaction://hlinksldjump"/>
              </a:rPr>
              <a:t>Multi-Band</a:t>
            </a:r>
            <a:r>
              <a:rPr lang="en-US" dirty="0"/>
              <a:t>, </a:t>
            </a:r>
            <a:r>
              <a:rPr lang="en-US" dirty="0">
                <a:hlinkClick r:id="rId4" action="ppaction://hlinksldjump"/>
              </a:rPr>
              <a:t>Multiple BSSID</a:t>
            </a:r>
            <a:r>
              <a:rPr lang="en-US" dirty="0"/>
              <a:t> and </a:t>
            </a:r>
            <a:r>
              <a:rPr lang="en-US" dirty="0">
                <a:hlinkClick r:id="rId5" action="ppaction://hlinksldjump"/>
              </a:rPr>
              <a:t>RNR</a:t>
            </a:r>
            <a:endParaRPr lang="en-US" dirty="0"/>
          </a:p>
        </p:txBody>
      </p:sp>
      <p:sp>
        <p:nvSpPr>
          <p:cNvPr id="3" name="Slide Number Placeholder 2">
            <a:extLst>
              <a:ext uri="{FF2B5EF4-FFF2-40B4-BE49-F238E27FC236}">
                <a16:creationId xmlns:a16="http://schemas.microsoft.com/office/drawing/2014/main" id="{55135E13-19C0-425B-A6B0-61AA6C975C9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1E8C32AE-348D-4398-8427-812091C80F8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5751D98-8764-4E34-92BA-C9B376561ACD}"/>
              </a:ext>
            </a:extLst>
          </p:cNvPr>
          <p:cNvSpPr>
            <a:spLocks noGrp="1"/>
          </p:cNvSpPr>
          <p:nvPr>
            <p:ph type="title"/>
          </p:nvPr>
        </p:nvSpPr>
        <p:spPr/>
        <p:txBody>
          <a:bodyPr/>
          <a:lstStyle/>
          <a:p>
            <a:r>
              <a:rPr lang="en-US" dirty="0"/>
              <a:t>Container for carrying ML information</a:t>
            </a:r>
          </a:p>
        </p:txBody>
      </p:sp>
    </p:spTree>
    <p:extLst>
      <p:ext uri="{BB962C8B-B14F-4D97-AF65-F5344CB8AC3E}">
        <p14:creationId xmlns:p14="http://schemas.microsoft.com/office/powerpoint/2010/main" val="2605034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2A6D79-FB9B-4DA6-84CA-36DA023D7698}"/>
              </a:ext>
            </a:extLst>
          </p:cNvPr>
          <p:cNvSpPr>
            <a:spLocks noGrp="1"/>
          </p:cNvSpPr>
          <p:nvPr>
            <p:ph idx="1"/>
          </p:nvPr>
        </p:nvSpPr>
        <p:spPr>
          <a:xfrm>
            <a:off x="612396" y="1981200"/>
            <a:ext cx="7931464" cy="2576008"/>
          </a:xfrm>
        </p:spPr>
        <p:txBody>
          <a:bodyPr>
            <a:normAutofit fontScale="77500" lnSpcReduction="20000"/>
          </a:bodyPr>
          <a:lstStyle/>
          <a:p>
            <a:r>
              <a:rPr lang="en-US" dirty="0"/>
              <a:t>We propose to define a new element: Multiple Link Attribute (MLA) element </a:t>
            </a:r>
          </a:p>
          <a:p>
            <a:pPr lvl="1"/>
            <a:r>
              <a:rPr lang="en-US" dirty="0"/>
              <a:t>Exact name TBD</a:t>
            </a:r>
          </a:p>
          <a:p>
            <a:endParaRPr lang="en-US" dirty="0"/>
          </a:p>
          <a:p>
            <a:r>
              <a:rPr lang="en-US" dirty="0"/>
              <a:t>The element would include:</a:t>
            </a:r>
          </a:p>
          <a:p>
            <a:pPr lvl="1"/>
            <a:r>
              <a:rPr lang="en-US" dirty="0"/>
              <a:t>a set of fields that carry information that is common to all the links</a:t>
            </a:r>
          </a:p>
          <a:p>
            <a:pPr lvl="2"/>
            <a:r>
              <a:rPr lang="en-US" dirty="0"/>
              <a:t>Common Control could carry indication of presence/absence of certain common fields</a:t>
            </a:r>
          </a:p>
          <a:p>
            <a:pPr lvl="1"/>
            <a:r>
              <a:rPr lang="en-US" dirty="0"/>
              <a:t>Several sub-elements organized as a profile for each link</a:t>
            </a:r>
          </a:p>
          <a:p>
            <a:pPr lvl="2"/>
            <a:r>
              <a:rPr lang="en-US" dirty="0"/>
              <a:t>Each profile follows inheritance model to avoid duplication of any information</a:t>
            </a:r>
          </a:p>
          <a:p>
            <a:pPr lvl="3"/>
            <a:r>
              <a:rPr lang="en-US" dirty="0"/>
              <a:t>same as 11ax Multiple BSSID element</a:t>
            </a:r>
          </a:p>
        </p:txBody>
      </p:sp>
      <p:sp>
        <p:nvSpPr>
          <p:cNvPr id="3" name="Slide Number Placeholder 2">
            <a:extLst>
              <a:ext uri="{FF2B5EF4-FFF2-40B4-BE49-F238E27FC236}">
                <a16:creationId xmlns:a16="http://schemas.microsoft.com/office/drawing/2014/main" id="{EA220F34-5019-47D9-A037-504647058063}"/>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FAB81251-175F-49AC-BBAF-FCDD7AD0C150}"/>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D686AAC7-9B32-4D23-9F3E-F4122C5BFDB0}"/>
              </a:ext>
            </a:extLst>
          </p:cNvPr>
          <p:cNvSpPr>
            <a:spLocks noGrp="1"/>
          </p:cNvSpPr>
          <p:nvPr>
            <p:ph type="title"/>
          </p:nvPr>
        </p:nvSpPr>
        <p:spPr/>
        <p:txBody>
          <a:bodyPr/>
          <a:lstStyle/>
          <a:p>
            <a:r>
              <a:rPr lang="en-US" dirty="0"/>
              <a:t>Container for carrying ML information</a:t>
            </a:r>
          </a:p>
        </p:txBody>
      </p:sp>
      <p:graphicFrame>
        <p:nvGraphicFramePr>
          <p:cNvPr id="10" name="Table 9">
            <a:extLst>
              <a:ext uri="{FF2B5EF4-FFF2-40B4-BE49-F238E27FC236}">
                <a16:creationId xmlns:a16="http://schemas.microsoft.com/office/drawing/2014/main" id="{84CD169A-9C35-4372-945D-9FCDED94EFC0}"/>
              </a:ext>
            </a:extLst>
          </p:cNvPr>
          <p:cNvGraphicFramePr>
            <a:graphicFrameLocks noGrp="1"/>
          </p:cNvGraphicFramePr>
          <p:nvPr>
            <p:extLst>
              <p:ext uri="{D42A27DB-BD31-4B8C-83A1-F6EECF244321}">
                <p14:modId xmlns:p14="http://schemas.microsoft.com/office/powerpoint/2010/main" val="4054895005"/>
              </p:ext>
            </p:extLst>
          </p:nvPr>
        </p:nvGraphicFramePr>
        <p:xfrm>
          <a:off x="856529" y="4867424"/>
          <a:ext cx="7535409" cy="750761"/>
        </p:xfrm>
        <a:graphic>
          <a:graphicData uri="http://schemas.openxmlformats.org/drawingml/2006/table">
            <a:tbl>
              <a:tblPr>
                <a:tableStyleId>{5C22544A-7EE6-4342-B048-85BDC9FD1C3A}</a:tableStyleId>
              </a:tblPr>
              <a:tblGrid>
                <a:gridCol w="488659">
                  <a:extLst>
                    <a:ext uri="{9D8B030D-6E8A-4147-A177-3AD203B41FA5}">
                      <a16:colId xmlns:a16="http://schemas.microsoft.com/office/drawing/2014/main" val="3317732376"/>
                    </a:ext>
                  </a:extLst>
                </a:gridCol>
                <a:gridCol w="536895">
                  <a:extLst>
                    <a:ext uri="{9D8B030D-6E8A-4147-A177-3AD203B41FA5}">
                      <a16:colId xmlns:a16="http://schemas.microsoft.com/office/drawing/2014/main" val="2148176915"/>
                    </a:ext>
                  </a:extLst>
                </a:gridCol>
                <a:gridCol w="562063">
                  <a:extLst>
                    <a:ext uri="{9D8B030D-6E8A-4147-A177-3AD203B41FA5}">
                      <a16:colId xmlns:a16="http://schemas.microsoft.com/office/drawing/2014/main" val="1208655651"/>
                    </a:ext>
                  </a:extLst>
                </a:gridCol>
                <a:gridCol w="729842">
                  <a:extLst>
                    <a:ext uri="{9D8B030D-6E8A-4147-A177-3AD203B41FA5}">
                      <a16:colId xmlns:a16="http://schemas.microsoft.com/office/drawing/2014/main" val="3466758722"/>
                    </a:ext>
                  </a:extLst>
                </a:gridCol>
                <a:gridCol w="687897">
                  <a:extLst>
                    <a:ext uri="{9D8B030D-6E8A-4147-A177-3AD203B41FA5}">
                      <a16:colId xmlns:a16="http://schemas.microsoft.com/office/drawing/2014/main" val="98292594"/>
                    </a:ext>
                  </a:extLst>
                </a:gridCol>
                <a:gridCol w="813732">
                  <a:extLst>
                    <a:ext uri="{9D8B030D-6E8A-4147-A177-3AD203B41FA5}">
                      <a16:colId xmlns:a16="http://schemas.microsoft.com/office/drawing/2014/main" val="40647484"/>
                    </a:ext>
                  </a:extLst>
                </a:gridCol>
                <a:gridCol w="755009">
                  <a:extLst>
                    <a:ext uri="{9D8B030D-6E8A-4147-A177-3AD203B41FA5}">
                      <a16:colId xmlns:a16="http://schemas.microsoft.com/office/drawing/2014/main" val="3804376490"/>
                    </a:ext>
                  </a:extLst>
                </a:gridCol>
                <a:gridCol w="898576">
                  <a:extLst>
                    <a:ext uri="{9D8B030D-6E8A-4147-A177-3AD203B41FA5}">
                      <a16:colId xmlns:a16="http://schemas.microsoft.com/office/drawing/2014/main" val="1807116085"/>
                    </a:ext>
                  </a:extLst>
                </a:gridCol>
                <a:gridCol w="584064">
                  <a:extLst>
                    <a:ext uri="{9D8B030D-6E8A-4147-A177-3AD203B41FA5}">
                      <a16:colId xmlns:a16="http://schemas.microsoft.com/office/drawing/2014/main" val="3424700240"/>
                    </a:ext>
                  </a:extLst>
                </a:gridCol>
                <a:gridCol w="1478672">
                  <a:extLst>
                    <a:ext uri="{9D8B030D-6E8A-4147-A177-3AD203B41FA5}">
                      <a16:colId xmlns:a16="http://schemas.microsoft.com/office/drawing/2014/main" val="1401759469"/>
                    </a:ext>
                  </a:extLst>
                </a:gridCol>
              </a:tblGrid>
              <a:tr h="400050">
                <a:tc>
                  <a:txBody>
                    <a:bodyPr/>
                    <a:lstStyle/>
                    <a:p>
                      <a:pPr>
                        <a:lnSpc>
                          <a:spcPct val="107000"/>
                        </a:lnSpc>
                      </a:pPr>
                      <a:endParaRPr lang="en-US" sz="1100" u="none">
                        <a:effectLst/>
                        <a:latin typeface="Calibri" panose="020F0502020204030204" pitchFamily="34"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Element ID</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Length</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Element ID Extension</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a:effectLst/>
                        </a:rPr>
                        <a:t>Common Control</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MLD Address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defTabSz="914400" rtl="0" eaLnBrk="1" latinLnBrk="0" hangingPunct="1">
                        <a:lnSpc>
                          <a:spcPct val="107000"/>
                        </a:lnSpc>
                        <a:spcBef>
                          <a:spcPts val="0"/>
                        </a:spcBef>
                        <a:spcAft>
                          <a:spcPts val="0"/>
                        </a:spcAft>
                      </a:pPr>
                      <a:r>
                        <a:rPr lang="en-US" sz="900" u="none" kern="1200" dirty="0">
                          <a:solidFill>
                            <a:schemeClr val="dk1"/>
                          </a:solidFill>
                          <a:effectLst/>
                          <a:latin typeface="+mn-lt"/>
                          <a:ea typeface="+mn-ea"/>
                          <a:cs typeface="+mn-cs"/>
                        </a:rPr>
                        <a:t>MLD SSID</a:t>
                      </a:r>
                    </a:p>
                  </a:txBody>
                  <a:tcPr marL="0" marR="0" marT="0" marB="0" anchor="ctr" anchorCtr="1"/>
                </a:tc>
                <a:tc>
                  <a:txBody>
                    <a:bodyPr/>
                    <a:lstStyle/>
                    <a:p>
                      <a:pPr marL="0" marR="0" algn="ctr" defTabSz="914400" rtl="0" eaLnBrk="1" latinLnBrk="0" hangingPunct="1">
                        <a:lnSpc>
                          <a:spcPct val="107000"/>
                        </a:lnSpc>
                        <a:spcBef>
                          <a:spcPts val="0"/>
                        </a:spcBef>
                        <a:spcAft>
                          <a:spcPts val="0"/>
                        </a:spcAft>
                      </a:pPr>
                      <a:r>
                        <a:rPr lang="en-US" sz="900" u="none" kern="1200" dirty="0">
                          <a:solidFill>
                            <a:schemeClr val="dk1"/>
                          </a:solidFill>
                          <a:effectLst/>
                          <a:latin typeface="+mn-lt"/>
                          <a:ea typeface="+mn-ea"/>
                          <a:cs typeface="+mn-cs"/>
                        </a:rPr>
                        <a:t>Authentication Algorithm</a:t>
                      </a:r>
                    </a:p>
                  </a:txBody>
                  <a:tcPr marL="0" marR="0" marT="0" marB="0" anchor="ctr" anchorCtr="1"/>
                </a:tc>
                <a:tc>
                  <a:txBody>
                    <a:bodyPr/>
                    <a:lstStyle/>
                    <a:p>
                      <a:pPr marL="0" marR="0" algn="ctr">
                        <a:lnSpc>
                          <a:spcPct val="107000"/>
                        </a:lnSpc>
                        <a:spcBef>
                          <a:spcPts val="0"/>
                        </a:spcBef>
                        <a:spcAft>
                          <a:spcPts val="0"/>
                        </a:spcAft>
                      </a:pPr>
                      <a:r>
                        <a:rPr lang="en-US" sz="900" u="none" dirty="0">
                          <a:effectLst/>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Optional Sub-elements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a16="http://schemas.microsoft.com/office/drawing/2014/main" val="1616062714"/>
                  </a:ext>
                </a:extLst>
              </a:tr>
              <a:tr h="0">
                <a:tc>
                  <a:txBody>
                    <a:bodyPr/>
                    <a:lstStyle/>
                    <a:p>
                      <a:pPr marL="0" marR="0" algn="ctr">
                        <a:lnSpc>
                          <a:spcPct val="107000"/>
                        </a:lnSpc>
                        <a:spcBef>
                          <a:spcPts val="0"/>
                        </a:spcBef>
                        <a:spcAft>
                          <a:spcPts val="0"/>
                        </a:spcAft>
                      </a:pPr>
                      <a:r>
                        <a:rPr lang="en-US" sz="900" u="none">
                          <a:effectLst/>
                        </a:rPr>
                        <a:t>Octets:</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a:effectLst/>
                        </a:rPr>
                        <a:t>x</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0 or 6</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0 or 32</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0 or 2</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variable</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a16="http://schemas.microsoft.com/office/drawing/2014/main" val="1018296499"/>
                  </a:ext>
                </a:extLst>
              </a:tr>
            </a:tbl>
          </a:graphicData>
        </a:graphic>
      </p:graphicFrame>
      <p:sp>
        <p:nvSpPr>
          <p:cNvPr id="11" name="Right Brace 10">
            <a:extLst>
              <a:ext uri="{FF2B5EF4-FFF2-40B4-BE49-F238E27FC236}">
                <a16:creationId xmlns:a16="http://schemas.microsoft.com/office/drawing/2014/main" id="{ED930BA1-3FC4-4C2F-9DBA-6467788AA831}"/>
              </a:ext>
            </a:extLst>
          </p:cNvPr>
          <p:cNvSpPr/>
          <p:nvPr/>
        </p:nvSpPr>
        <p:spPr bwMode="auto">
          <a:xfrm rot="5400000">
            <a:off x="4903438" y="3935412"/>
            <a:ext cx="246221" cy="3611770"/>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9507AD9C-5BDE-4BEC-90F1-8703037237DE}"/>
              </a:ext>
            </a:extLst>
          </p:cNvPr>
          <p:cNvSpPr txBox="1"/>
          <p:nvPr/>
        </p:nvSpPr>
        <p:spPr>
          <a:xfrm>
            <a:off x="4205653" y="5898664"/>
            <a:ext cx="1625766" cy="246221"/>
          </a:xfrm>
          <a:prstGeom prst="rect">
            <a:avLst/>
          </a:prstGeom>
          <a:noFill/>
        </p:spPr>
        <p:txBody>
          <a:bodyPr wrap="none" rtlCol="0">
            <a:spAutoFit/>
          </a:bodyPr>
          <a:lstStyle/>
          <a:p>
            <a:r>
              <a:rPr lang="en-US" sz="1000" dirty="0"/>
              <a:t>Common/MLD Capabilities</a:t>
            </a:r>
          </a:p>
        </p:txBody>
      </p:sp>
      <p:sp>
        <p:nvSpPr>
          <p:cNvPr id="13" name="Right Brace 12">
            <a:extLst>
              <a:ext uri="{FF2B5EF4-FFF2-40B4-BE49-F238E27FC236}">
                <a16:creationId xmlns:a16="http://schemas.microsoft.com/office/drawing/2014/main" id="{84D62EF5-3E40-4E7D-986F-B611D963D5A6}"/>
              </a:ext>
            </a:extLst>
          </p:cNvPr>
          <p:cNvSpPr/>
          <p:nvPr/>
        </p:nvSpPr>
        <p:spPr bwMode="auto">
          <a:xfrm rot="5400000">
            <a:off x="7522207" y="4994676"/>
            <a:ext cx="246221" cy="1493239"/>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63366561-A91C-4611-AD6D-5282AA6D4BAF}"/>
              </a:ext>
            </a:extLst>
          </p:cNvPr>
          <p:cNvSpPr txBox="1"/>
          <p:nvPr/>
        </p:nvSpPr>
        <p:spPr>
          <a:xfrm>
            <a:off x="6832434" y="5867886"/>
            <a:ext cx="1625766" cy="553998"/>
          </a:xfrm>
          <a:prstGeom prst="rect">
            <a:avLst/>
          </a:prstGeom>
          <a:noFill/>
        </p:spPr>
        <p:txBody>
          <a:bodyPr wrap="square" rtlCol="0">
            <a:spAutoFit/>
          </a:bodyPr>
          <a:lstStyle/>
          <a:p>
            <a:r>
              <a:rPr lang="en-US" sz="1000" dirty="0"/>
              <a:t>Set of elements organized as a profile for every other STA of the MLD</a:t>
            </a:r>
          </a:p>
        </p:txBody>
      </p:sp>
      <p:sp>
        <p:nvSpPr>
          <p:cNvPr id="15" name="Rectangle 14">
            <a:extLst>
              <a:ext uri="{FF2B5EF4-FFF2-40B4-BE49-F238E27FC236}">
                <a16:creationId xmlns:a16="http://schemas.microsoft.com/office/drawing/2014/main" id="{B1323AB8-3B78-4ED7-918B-4D7DE970D358}"/>
              </a:ext>
            </a:extLst>
          </p:cNvPr>
          <p:cNvSpPr/>
          <p:nvPr/>
        </p:nvSpPr>
        <p:spPr>
          <a:xfrm>
            <a:off x="2669403" y="4572702"/>
            <a:ext cx="4572000" cy="261610"/>
          </a:xfrm>
          <a:prstGeom prst="rect">
            <a:avLst/>
          </a:prstGeom>
        </p:spPr>
        <p:txBody>
          <a:bodyPr>
            <a:spAutoFit/>
          </a:bodyPr>
          <a:lstStyle/>
          <a:p>
            <a:pPr algn="ctr">
              <a:spcAft>
                <a:spcPts val="1000"/>
              </a:spcAft>
            </a:pPr>
            <a:r>
              <a:rPr lang="en-GB" sz="1100" i="1" dirty="0" err="1">
                <a:solidFill>
                  <a:srgbClr val="44546A"/>
                </a:solidFill>
                <a:latin typeface="Times New Roman" panose="02020603050405020304" pitchFamily="18" charset="0"/>
                <a:ea typeface="Times New Roman" panose="02020603050405020304" pitchFamily="18" charset="0"/>
              </a:rPr>
              <a:t>Strcuture</a:t>
            </a:r>
            <a:r>
              <a:rPr lang="en-GB" sz="1100" i="1" dirty="0">
                <a:solidFill>
                  <a:srgbClr val="44546A"/>
                </a:solidFill>
                <a:latin typeface="Times New Roman" panose="02020603050405020304" pitchFamily="18" charset="0"/>
                <a:ea typeface="Times New Roman" panose="02020603050405020304" pitchFamily="18" charset="0"/>
              </a:rPr>
              <a:t> of Multiple Link Attribute element</a:t>
            </a:r>
            <a:endParaRPr lang="en-US" sz="1100" i="1" dirty="0">
              <a:solidFill>
                <a:srgbClr val="44546A"/>
              </a:solidFill>
              <a:latin typeface="Times New Roman" panose="02020603050405020304" pitchFamily="18" charset="0"/>
              <a:ea typeface="Times New Roman" panose="02020603050405020304" pitchFamily="18" charset="0"/>
            </a:endParaRPr>
          </a:p>
        </p:txBody>
      </p:sp>
      <p:cxnSp>
        <p:nvCxnSpPr>
          <p:cNvPr id="22" name="Straight Connector 21">
            <a:extLst>
              <a:ext uri="{FF2B5EF4-FFF2-40B4-BE49-F238E27FC236}">
                <a16:creationId xmlns:a16="http://schemas.microsoft.com/office/drawing/2014/main" id="{D6A58C64-AF0F-4BF3-8EAD-247599DD68B6}"/>
              </a:ext>
            </a:extLst>
          </p:cNvPr>
          <p:cNvCxnSpPr>
            <a:cxnSpLocks/>
          </p:cNvCxnSpPr>
          <p:nvPr/>
        </p:nvCxnSpPr>
        <p:spPr bwMode="auto">
          <a:xfrm flipH="1">
            <a:off x="1352075" y="5477685"/>
            <a:ext cx="1915430" cy="5264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EF9B70F3-ABF4-4FC3-A00D-40009C21A342}"/>
              </a:ext>
            </a:extLst>
          </p:cNvPr>
          <p:cNvCxnSpPr>
            <a:cxnSpLocks/>
            <a:endCxn id="12" idx="1"/>
          </p:cNvCxnSpPr>
          <p:nvPr/>
        </p:nvCxnSpPr>
        <p:spPr bwMode="auto">
          <a:xfrm>
            <a:off x="3809293" y="5450911"/>
            <a:ext cx="396360" cy="5708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8" name="Rectangle 27">
            <a:extLst>
              <a:ext uri="{FF2B5EF4-FFF2-40B4-BE49-F238E27FC236}">
                <a16:creationId xmlns:a16="http://schemas.microsoft.com/office/drawing/2014/main" id="{0D16A22C-F7AB-40B0-8459-2C377E83B455}"/>
              </a:ext>
            </a:extLst>
          </p:cNvPr>
          <p:cNvSpPr/>
          <p:nvPr/>
        </p:nvSpPr>
        <p:spPr bwMode="auto">
          <a:xfrm>
            <a:off x="1352075" y="6009107"/>
            <a:ext cx="2881634" cy="412777"/>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1" name="Straight Connector 30">
            <a:extLst>
              <a:ext uri="{FF2B5EF4-FFF2-40B4-BE49-F238E27FC236}">
                <a16:creationId xmlns:a16="http://schemas.microsoft.com/office/drawing/2014/main" id="{D3E02F8E-52BB-403D-83A9-07A49DA89934}"/>
              </a:ext>
            </a:extLst>
          </p:cNvPr>
          <p:cNvCxnSpPr>
            <a:cxnSpLocks/>
          </p:cNvCxnSpPr>
          <p:nvPr/>
        </p:nvCxnSpPr>
        <p:spPr bwMode="auto">
          <a:xfrm>
            <a:off x="3663243" y="6009107"/>
            <a:ext cx="0" cy="414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TextBox 31">
            <a:extLst>
              <a:ext uri="{FF2B5EF4-FFF2-40B4-BE49-F238E27FC236}">
                <a16:creationId xmlns:a16="http://schemas.microsoft.com/office/drawing/2014/main" id="{EC71750A-46C9-4607-8808-C6F57C702004}"/>
              </a:ext>
            </a:extLst>
          </p:cNvPr>
          <p:cNvSpPr txBox="1"/>
          <p:nvPr/>
        </p:nvSpPr>
        <p:spPr>
          <a:xfrm>
            <a:off x="1352075" y="5973773"/>
            <a:ext cx="620784" cy="461665"/>
          </a:xfrm>
          <a:prstGeom prst="rect">
            <a:avLst/>
          </a:prstGeom>
          <a:noFill/>
        </p:spPr>
        <p:txBody>
          <a:bodyPr wrap="square" rtlCol="0">
            <a:spAutoFit/>
          </a:bodyPr>
          <a:lstStyle/>
          <a:p>
            <a:r>
              <a:rPr lang="en-US" sz="800" dirty="0"/>
              <a:t>MLD </a:t>
            </a:r>
            <a:r>
              <a:rPr lang="en-US" sz="800" dirty="0" err="1"/>
              <a:t>Addr</a:t>
            </a:r>
            <a:r>
              <a:rPr lang="en-US" sz="800" dirty="0"/>
              <a:t> Present</a:t>
            </a:r>
          </a:p>
        </p:txBody>
      </p:sp>
      <p:sp>
        <p:nvSpPr>
          <p:cNvPr id="34" name="TextBox 33">
            <a:extLst>
              <a:ext uri="{FF2B5EF4-FFF2-40B4-BE49-F238E27FC236}">
                <a16:creationId xmlns:a16="http://schemas.microsoft.com/office/drawing/2014/main" id="{E4C83392-7500-4735-B848-B64CDC6E78D1}"/>
              </a:ext>
            </a:extLst>
          </p:cNvPr>
          <p:cNvSpPr txBox="1"/>
          <p:nvPr/>
        </p:nvSpPr>
        <p:spPr>
          <a:xfrm>
            <a:off x="1922300" y="5975713"/>
            <a:ext cx="620784" cy="461665"/>
          </a:xfrm>
          <a:prstGeom prst="rect">
            <a:avLst/>
          </a:prstGeom>
          <a:noFill/>
        </p:spPr>
        <p:txBody>
          <a:bodyPr wrap="square" rtlCol="0">
            <a:spAutoFit/>
          </a:bodyPr>
          <a:lstStyle/>
          <a:p>
            <a:r>
              <a:rPr lang="en-US" sz="800" dirty="0"/>
              <a:t>MLD SSID Present</a:t>
            </a:r>
          </a:p>
        </p:txBody>
      </p:sp>
      <p:sp>
        <p:nvSpPr>
          <p:cNvPr id="35" name="TextBox 34">
            <a:extLst>
              <a:ext uri="{FF2B5EF4-FFF2-40B4-BE49-F238E27FC236}">
                <a16:creationId xmlns:a16="http://schemas.microsoft.com/office/drawing/2014/main" id="{E909E164-B5B2-4C55-A47E-2F2D4AB843F7}"/>
              </a:ext>
            </a:extLst>
          </p:cNvPr>
          <p:cNvSpPr txBox="1"/>
          <p:nvPr/>
        </p:nvSpPr>
        <p:spPr>
          <a:xfrm>
            <a:off x="2500671" y="5970698"/>
            <a:ext cx="620784" cy="338554"/>
          </a:xfrm>
          <a:prstGeom prst="rect">
            <a:avLst/>
          </a:prstGeom>
          <a:noFill/>
        </p:spPr>
        <p:txBody>
          <a:bodyPr wrap="square" rtlCol="0">
            <a:spAutoFit/>
          </a:bodyPr>
          <a:lstStyle/>
          <a:p>
            <a:r>
              <a:rPr lang="en-US" sz="800" dirty="0"/>
              <a:t>Auth Algo Present</a:t>
            </a:r>
          </a:p>
        </p:txBody>
      </p:sp>
      <p:cxnSp>
        <p:nvCxnSpPr>
          <p:cNvPr id="36" name="Straight Connector 35">
            <a:extLst>
              <a:ext uri="{FF2B5EF4-FFF2-40B4-BE49-F238E27FC236}">
                <a16:creationId xmlns:a16="http://schemas.microsoft.com/office/drawing/2014/main" id="{2E46884A-24A2-4E7E-8DF4-204D0DD74C25}"/>
              </a:ext>
            </a:extLst>
          </p:cNvPr>
          <p:cNvCxnSpPr>
            <a:cxnSpLocks/>
          </p:cNvCxnSpPr>
          <p:nvPr/>
        </p:nvCxnSpPr>
        <p:spPr bwMode="auto">
          <a:xfrm>
            <a:off x="1897359" y="6009107"/>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a:extLst>
              <a:ext uri="{FF2B5EF4-FFF2-40B4-BE49-F238E27FC236}">
                <a16:creationId xmlns:a16="http://schemas.microsoft.com/office/drawing/2014/main" id="{D2837517-30E5-4393-B019-13AF75F9D603}"/>
              </a:ext>
            </a:extLst>
          </p:cNvPr>
          <p:cNvCxnSpPr>
            <a:cxnSpLocks/>
          </p:cNvCxnSpPr>
          <p:nvPr/>
        </p:nvCxnSpPr>
        <p:spPr bwMode="auto">
          <a:xfrm>
            <a:off x="2485987" y="6009107"/>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a:extLst>
              <a:ext uri="{FF2B5EF4-FFF2-40B4-BE49-F238E27FC236}">
                <a16:creationId xmlns:a16="http://schemas.microsoft.com/office/drawing/2014/main" id="{4F9163A8-092D-458E-A6B3-7D656A5BCF04}"/>
              </a:ext>
            </a:extLst>
          </p:cNvPr>
          <p:cNvCxnSpPr>
            <a:cxnSpLocks/>
          </p:cNvCxnSpPr>
          <p:nvPr/>
        </p:nvCxnSpPr>
        <p:spPr bwMode="auto">
          <a:xfrm>
            <a:off x="3074615" y="6009107"/>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123723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1D5E99-A47C-401A-A2DC-469118445329}"/>
              </a:ext>
            </a:extLst>
          </p:cNvPr>
          <p:cNvSpPr>
            <a:spLocks noGrp="1"/>
          </p:cNvSpPr>
          <p:nvPr>
            <p:ph idx="1"/>
          </p:nvPr>
        </p:nvSpPr>
        <p:spPr>
          <a:xfrm>
            <a:off x="685800" y="1981200"/>
            <a:ext cx="7858060" cy="1690265"/>
          </a:xfrm>
        </p:spPr>
        <p:txBody>
          <a:bodyPr>
            <a:normAutofit fontScale="92500"/>
          </a:bodyPr>
          <a:lstStyle/>
          <a:p>
            <a:r>
              <a:rPr lang="en-US" dirty="0"/>
              <a:t>The element would be carried in the mgmt. frames transmitted by AP/non-STA during discovery and ML setup.</a:t>
            </a:r>
          </a:p>
          <a:p>
            <a:pPr lvl="1"/>
            <a:r>
              <a:rPr lang="en-US" dirty="0"/>
              <a:t>provides a flexible structure to carry variable amount of information</a:t>
            </a:r>
          </a:p>
          <a:p>
            <a:pPr lvl="2"/>
            <a:r>
              <a:rPr lang="en-US" dirty="0"/>
              <a:t>Sub-fields can indicate the presence of certain fields</a:t>
            </a:r>
          </a:p>
        </p:txBody>
      </p:sp>
      <p:sp>
        <p:nvSpPr>
          <p:cNvPr id="3" name="Slide Number Placeholder 2">
            <a:extLst>
              <a:ext uri="{FF2B5EF4-FFF2-40B4-BE49-F238E27FC236}">
                <a16:creationId xmlns:a16="http://schemas.microsoft.com/office/drawing/2014/main" id="{22881881-9F40-487F-A41C-1F74EB7BBE9E}"/>
              </a:ext>
            </a:extLst>
          </p:cNvPr>
          <p:cNvSpPr>
            <a:spLocks noGrp="1"/>
          </p:cNvSpPr>
          <p:nvPr>
            <p:ph type="sldNum" sz="quarter" idx="11"/>
          </p:nvPr>
        </p:nvSpPr>
        <p:spPr/>
        <p:txBody>
          <a:bodyPr/>
          <a:lstStyle/>
          <a:p>
            <a:r>
              <a:rPr lang="en-US"/>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592B27BD-37B1-4DEC-B2F1-8E48D96ED391}"/>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44C90F87-438B-428C-9E86-E9BBC414E091}"/>
              </a:ext>
            </a:extLst>
          </p:cNvPr>
          <p:cNvSpPr>
            <a:spLocks noGrp="1"/>
          </p:cNvSpPr>
          <p:nvPr>
            <p:ph type="title"/>
          </p:nvPr>
        </p:nvSpPr>
        <p:spPr/>
        <p:txBody>
          <a:bodyPr/>
          <a:lstStyle/>
          <a:p>
            <a:r>
              <a:rPr lang="en-US" dirty="0"/>
              <a:t>Flexibility to carry variable content</a:t>
            </a:r>
          </a:p>
        </p:txBody>
      </p:sp>
      <p:sp>
        <p:nvSpPr>
          <p:cNvPr id="13" name="Rectangle 12">
            <a:extLst>
              <a:ext uri="{FF2B5EF4-FFF2-40B4-BE49-F238E27FC236}">
                <a16:creationId xmlns:a16="http://schemas.microsoft.com/office/drawing/2014/main" id="{A018DFCF-BB03-4BAB-B3F3-858442E5AF38}"/>
              </a:ext>
            </a:extLst>
          </p:cNvPr>
          <p:cNvSpPr/>
          <p:nvPr/>
        </p:nvSpPr>
        <p:spPr>
          <a:xfrm>
            <a:off x="6870589" y="4343961"/>
            <a:ext cx="1282107" cy="769441"/>
          </a:xfrm>
          <a:prstGeom prst="rect">
            <a:avLst/>
          </a:prstGeom>
        </p:spPr>
        <p:txBody>
          <a:bodyPr wrap="square">
            <a:spAutoFit/>
          </a:bodyPr>
          <a:lstStyle/>
          <a:p>
            <a:r>
              <a:rPr lang="en-US" sz="1100" dirty="0"/>
              <a:t>Per-link Profiles – same as in 11ax Multiple BSSID element</a:t>
            </a:r>
          </a:p>
        </p:txBody>
      </p:sp>
      <p:graphicFrame>
        <p:nvGraphicFramePr>
          <p:cNvPr id="7" name="Object 6">
            <a:extLst>
              <a:ext uri="{FF2B5EF4-FFF2-40B4-BE49-F238E27FC236}">
                <a16:creationId xmlns:a16="http://schemas.microsoft.com/office/drawing/2014/main" id="{675597E5-E14D-4E84-A0DD-D380C52E538B}"/>
              </a:ext>
            </a:extLst>
          </p:cNvPr>
          <p:cNvGraphicFramePr>
            <a:graphicFrameLocks noChangeAspect="1"/>
          </p:cNvGraphicFramePr>
          <p:nvPr>
            <p:extLst>
              <p:ext uri="{D42A27DB-BD31-4B8C-83A1-F6EECF244321}">
                <p14:modId xmlns:p14="http://schemas.microsoft.com/office/powerpoint/2010/main" val="1600140136"/>
              </p:ext>
            </p:extLst>
          </p:nvPr>
        </p:nvGraphicFramePr>
        <p:xfrm>
          <a:off x="1266738" y="3429000"/>
          <a:ext cx="5704519" cy="2978130"/>
        </p:xfrm>
        <a:graphic>
          <a:graphicData uri="http://schemas.openxmlformats.org/presentationml/2006/ole">
            <mc:AlternateContent xmlns:mc="http://schemas.openxmlformats.org/markup-compatibility/2006">
              <mc:Choice xmlns:v="urn:schemas-microsoft-com:vml" Requires="v">
                <p:oleObj spid="_x0000_s2283" name="Visio" r:id="rId3" imgW="7410487" imgH="3868858" progId="Visio.Drawing.11">
                  <p:embed/>
                </p:oleObj>
              </mc:Choice>
              <mc:Fallback>
                <p:oleObj name="Visio" r:id="rId3" imgW="7410487" imgH="3868858" progId="Visio.Drawing.11">
                  <p:embed/>
                  <p:pic>
                    <p:nvPicPr>
                      <p:cNvPr id="0" name=""/>
                      <p:cNvPicPr/>
                      <p:nvPr/>
                    </p:nvPicPr>
                    <p:blipFill>
                      <a:blip r:embed="rId4"/>
                      <a:stretch>
                        <a:fillRect/>
                      </a:stretch>
                    </p:blipFill>
                    <p:spPr>
                      <a:xfrm>
                        <a:off x="1266738" y="3429000"/>
                        <a:ext cx="5704519" cy="2978130"/>
                      </a:xfrm>
                      <a:prstGeom prst="rect">
                        <a:avLst/>
                      </a:prstGeom>
                    </p:spPr>
                  </p:pic>
                </p:oleObj>
              </mc:Fallback>
            </mc:AlternateContent>
          </a:graphicData>
        </a:graphic>
      </p:graphicFrame>
    </p:spTree>
    <p:extLst>
      <p:ext uri="{BB962C8B-B14F-4D97-AF65-F5344CB8AC3E}">
        <p14:creationId xmlns:p14="http://schemas.microsoft.com/office/powerpoint/2010/main" val="705353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988215-D561-4EBD-9FC1-55B20BE8F1B2}"/>
              </a:ext>
            </a:extLst>
          </p:cNvPr>
          <p:cNvSpPr>
            <a:spLocks noGrp="1"/>
          </p:cNvSpPr>
          <p:nvPr>
            <p:ph idx="1"/>
          </p:nvPr>
        </p:nvSpPr>
        <p:spPr>
          <a:xfrm>
            <a:off x="330927" y="1981199"/>
            <a:ext cx="8525690" cy="4427989"/>
          </a:xfrm>
        </p:spPr>
        <p:txBody>
          <a:bodyPr>
            <a:normAutofit fontScale="85000" lnSpcReduction="20000"/>
          </a:bodyPr>
          <a:lstStyle/>
          <a:p>
            <a:r>
              <a:rPr lang="en-US" dirty="0"/>
              <a:t>11ax 6 GHz discovery mechanism requires an AP to advertise information of a co-located 6 GHz AP via RNR IE.</a:t>
            </a:r>
          </a:p>
          <a:p>
            <a:endParaRPr lang="en-US" dirty="0"/>
          </a:p>
          <a:p>
            <a:r>
              <a:rPr lang="en-US" dirty="0"/>
              <a:t>However, as discussed in earlier slides, the RNR structure by itself is insufficient to provide MLO information</a:t>
            </a:r>
          </a:p>
          <a:p>
            <a:pPr lvl="1"/>
            <a:r>
              <a:rPr lang="en-US" dirty="0"/>
              <a:t>Further, RNR lacks the mechanism to indicate affiliation of a reported AP to it’s MLD</a:t>
            </a:r>
          </a:p>
          <a:p>
            <a:pPr lvl="2"/>
            <a:r>
              <a:rPr lang="en-US" dirty="0"/>
              <a:t>RNR IE can be extended to indicate MLD information (6 octets of MAC </a:t>
            </a:r>
            <a:r>
              <a:rPr lang="en-US" dirty="0" err="1"/>
              <a:t>addr</a:t>
            </a:r>
            <a:r>
              <a:rPr lang="en-US" dirty="0"/>
              <a:t>)</a:t>
            </a:r>
          </a:p>
          <a:p>
            <a:pPr lvl="2"/>
            <a:r>
              <a:rPr lang="en-US" dirty="0"/>
              <a:t>each reported AP would duplicate this information – which is inefficient</a:t>
            </a:r>
          </a:p>
          <a:p>
            <a:pPr lvl="1"/>
            <a:r>
              <a:rPr lang="en-US" dirty="0"/>
              <a:t>In addition, in scenarios with multiple BSSID set on a link, the BSSIDs can belong to different MLDs (see contribution [2])</a:t>
            </a:r>
          </a:p>
          <a:p>
            <a:endParaRPr lang="en-US" dirty="0"/>
          </a:p>
          <a:p>
            <a:r>
              <a:rPr lang="en-US" dirty="0"/>
              <a:t>Therefore extending RNR to provide MLD information and other information for each reported AP can lead to bloating</a:t>
            </a:r>
          </a:p>
          <a:p>
            <a:endParaRPr lang="en-US" dirty="0"/>
          </a:p>
          <a:p>
            <a:r>
              <a:rPr lang="en-US" dirty="0"/>
              <a:t>We propose a hybrid approach which utilizes RNR along with MLA IE to provide MLO information</a:t>
            </a:r>
          </a:p>
        </p:txBody>
      </p:sp>
      <p:sp>
        <p:nvSpPr>
          <p:cNvPr id="3" name="Slide Number Placeholder 2">
            <a:extLst>
              <a:ext uri="{FF2B5EF4-FFF2-40B4-BE49-F238E27FC236}">
                <a16:creationId xmlns:a16="http://schemas.microsoft.com/office/drawing/2014/main" id="{2FBF2E14-24AF-43C1-BED8-681EC033BCA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47E8614B-BC9B-46BD-99B0-428A7C5A3105}"/>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D723FDA-1C9A-4E1A-B3A7-9B9EB4E8D050}"/>
              </a:ext>
            </a:extLst>
          </p:cNvPr>
          <p:cNvSpPr>
            <a:spLocks noGrp="1"/>
          </p:cNvSpPr>
          <p:nvPr>
            <p:ph type="title"/>
          </p:nvPr>
        </p:nvSpPr>
        <p:spPr/>
        <p:txBody>
          <a:bodyPr/>
          <a:lstStyle/>
          <a:p>
            <a:r>
              <a:rPr lang="en-US" dirty="0"/>
              <a:t>RNR for co-located APs</a:t>
            </a:r>
          </a:p>
        </p:txBody>
      </p:sp>
    </p:spTree>
    <p:extLst>
      <p:ext uri="{BB962C8B-B14F-4D97-AF65-F5344CB8AC3E}">
        <p14:creationId xmlns:p14="http://schemas.microsoft.com/office/powerpoint/2010/main" val="3370483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2AAA08E-8B6A-4793-ADA9-9F8230D378F5}"/>
              </a:ext>
            </a:extLst>
          </p:cNvPr>
          <p:cNvSpPr>
            <a:spLocks noGrp="1"/>
          </p:cNvSpPr>
          <p:nvPr>
            <p:ph idx="1"/>
          </p:nvPr>
        </p:nvSpPr>
        <p:spPr>
          <a:xfrm>
            <a:off x="685800" y="1981200"/>
            <a:ext cx="7858060" cy="4419600"/>
          </a:xfrm>
        </p:spPr>
        <p:txBody>
          <a:bodyPr>
            <a:normAutofit fontScale="85000" lnSpcReduction="20000"/>
          </a:bodyPr>
          <a:lstStyle/>
          <a:p>
            <a:r>
              <a:rPr lang="en-US" dirty="0"/>
              <a:t>Beacon and Probe Response frames carry RNR IE to provide basic information of other AP(s) belonging to the MLD</a:t>
            </a:r>
          </a:p>
          <a:p>
            <a:pPr lvl="1"/>
            <a:r>
              <a:rPr lang="en-US" dirty="0"/>
              <a:t>Same as 11ax 6 GHz discovery</a:t>
            </a:r>
          </a:p>
          <a:p>
            <a:endParaRPr lang="en-US" dirty="0"/>
          </a:p>
          <a:p>
            <a:r>
              <a:rPr lang="en-US" dirty="0"/>
              <a:t>In addition, Beacon, Probe Response and (Re)Association Response frames also carry MLA IE</a:t>
            </a:r>
          </a:p>
          <a:p>
            <a:pPr lvl="1"/>
            <a:r>
              <a:rPr lang="en-US" dirty="0"/>
              <a:t>The IE provides MLD level (common) information and additional information of other AP(s) of the MLD</a:t>
            </a:r>
          </a:p>
          <a:p>
            <a:pPr lvl="1"/>
            <a:r>
              <a:rPr lang="en-US" dirty="0"/>
              <a:t>Amount of information carried will vary depending on the scenario</a:t>
            </a:r>
          </a:p>
          <a:p>
            <a:pPr lvl="2"/>
            <a:r>
              <a:rPr lang="en-US" dirty="0"/>
              <a:t>Beacon is expected to provide basic information (at a minimum MLD/Common, capabilities for each link and critical update indication for each link)</a:t>
            </a:r>
          </a:p>
          <a:p>
            <a:pPr lvl="3"/>
            <a:r>
              <a:rPr lang="en-US" dirty="0"/>
              <a:t>This will help unassociated STAs identify candidate APs during discovery</a:t>
            </a:r>
          </a:p>
          <a:p>
            <a:pPr lvl="1"/>
            <a:r>
              <a:rPr lang="en-US" dirty="0"/>
              <a:t>Upon receiving a Beacon frame, non-AP STA may Probe candidate AP(s) to gather additional information</a:t>
            </a:r>
          </a:p>
          <a:p>
            <a:pPr lvl="2"/>
            <a:r>
              <a:rPr lang="en-US" dirty="0"/>
              <a:t>Probe Response and Association Response is expected to provide complete information for the MLD the non-AP STA is interested in.</a:t>
            </a:r>
          </a:p>
          <a:p>
            <a:pPr lvl="1"/>
            <a:r>
              <a:rPr lang="en-US" dirty="0"/>
              <a:t>Critical update indication lets an associated STA know if there was any BSS parameter updates without requiring the STA to monitor beacons on each link</a:t>
            </a:r>
          </a:p>
        </p:txBody>
      </p:sp>
      <p:sp>
        <p:nvSpPr>
          <p:cNvPr id="3" name="Slide Number Placeholder 2">
            <a:extLst>
              <a:ext uri="{FF2B5EF4-FFF2-40B4-BE49-F238E27FC236}">
                <a16:creationId xmlns:a16="http://schemas.microsoft.com/office/drawing/2014/main" id="{9E943747-04A0-4075-831D-C13558D87A7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EB19F6DF-3EFA-4495-BC91-00DE3684CE63}"/>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00771C3-EC57-46A7-9629-A96BA51D9690}"/>
              </a:ext>
            </a:extLst>
          </p:cNvPr>
          <p:cNvSpPr>
            <a:spLocks noGrp="1"/>
          </p:cNvSpPr>
          <p:nvPr>
            <p:ph type="title"/>
          </p:nvPr>
        </p:nvSpPr>
        <p:spPr/>
        <p:txBody>
          <a:bodyPr/>
          <a:lstStyle/>
          <a:p>
            <a:r>
              <a:rPr lang="en-US" dirty="0"/>
              <a:t>RNR + MLA for advertising MLO Info.</a:t>
            </a:r>
          </a:p>
        </p:txBody>
      </p:sp>
    </p:spTree>
    <p:extLst>
      <p:ext uri="{BB962C8B-B14F-4D97-AF65-F5344CB8AC3E}">
        <p14:creationId xmlns:p14="http://schemas.microsoft.com/office/powerpoint/2010/main" val="1387513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D3FEE1-9B23-447F-916B-1F68E6F70E5A}"/>
              </a:ext>
            </a:extLst>
          </p:cNvPr>
          <p:cNvSpPr>
            <a:spLocks noGrp="1"/>
          </p:cNvSpPr>
          <p:nvPr>
            <p:ph idx="1"/>
          </p:nvPr>
        </p:nvSpPr>
        <p:spPr>
          <a:xfrm>
            <a:off x="505097" y="1981200"/>
            <a:ext cx="8145198" cy="3124201"/>
          </a:xfrm>
        </p:spPr>
        <p:txBody>
          <a:bodyPr>
            <a:normAutofit fontScale="92500"/>
          </a:bodyPr>
          <a:lstStyle/>
          <a:p>
            <a:pPr lvl="0"/>
            <a:r>
              <a:rPr lang="en-US" dirty="0"/>
              <a:t>Use Link-ID to bind a reported AP between RNR and MLA IE</a:t>
            </a:r>
          </a:p>
          <a:p>
            <a:pPr lvl="0"/>
            <a:endParaRPr lang="en-US" dirty="0"/>
          </a:p>
          <a:p>
            <a:r>
              <a:rPr lang="en-US" dirty="0"/>
              <a:t>RNR format extended to carry Link-ID field (1 octet)</a:t>
            </a:r>
          </a:p>
          <a:p>
            <a:endParaRPr lang="en-US" dirty="0"/>
          </a:p>
          <a:p>
            <a:r>
              <a:rPr lang="en-US" dirty="0"/>
              <a:t>The per-link sub-element of MLA carries Link-ID for each reported link</a:t>
            </a:r>
          </a:p>
          <a:p>
            <a:pPr lvl="1"/>
            <a:r>
              <a:rPr lang="en-US" dirty="0"/>
              <a:t>In case of M-BSSID/co-hosted set, the link ID is unique across all the MLDs</a:t>
            </a:r>
          </a:p>
        </p:txBody>
      </p:sp>
      <p:sp>
        <p:nvSpPr>
          <p:cNvPr id="3" name="Slide Number Placeholder 2">
            <a:extLst>
              <a:ext uri="{FF2B5EF4-FFF2-40B4-BE49-F238E27FC236}">
                <a16:creationId xmlns:a16="http://schemas.microsoft.com/office/drawing/2014/main" id="{2646968A-3BCD-4AEC-9938-D3466A059B6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9A898679-431B-450B-B903-63529A6EB02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ADF32DD-4452-42B5-A798-EA2608A2FC81}"/>
              </a:ext>
            </a:extLst>
          </p:cNvPr>
          <p:cNvSpPr>
            <a:spLocks noGrp="1"/>
          </p:cNvSpPr>
          <p:nvPr>
            <p:ph type="title"/>
          </p:nvPr>
        </p:nvSpPr>
        <p:spPr/>
        <p:txBody>
          <a:bodyPr/>
          <a:lstStyle/>
          <a:p>
            <a:r>
              <a:rPr lang="en-US" dirty="0"/>
              <a:t>Associate RNR and MLA using Link ID</a:t>
            </a:r>
          </a:p>
        </p:txBody>
      </p:sp>
      <p:grpSp>
        <p:nvGrpSpPr>
          <p:cNvPr id="24" name="Group 23">
            <a:extLst>
              <a:ext uri="{FF2B5EF4-FFF2-40B4-BE49-F238E27FC236}">
                <a16:creationId xmlns:a16="http://schemas.microsoft.com/office/drawing/2014/main" id="{592B866C-1E4D-44B4-A08B-25CCA8143020}"/>
              </a:ext>
            </a:extLst>
          </p:cNvPr>
          <p:cNvGrpSpPr/>
          <p:nvPr/>
        </p:nvGrpSpPr>
        <p:grpSpPr>
          <a:xfrm>
            <a:off x="900768" y="5090760"/>
            <a:ext cx="7342464" cy="1211286"/>
            <a:chOff x="900768" y="4967341"/>
            <a:chExt cx="7342464" cy="1211286"/>
          </a:xfrm>
        </p:grpSpPr>
        <p:grpSp>
          <p:nvGrpSpPr>
            <p:cNvPr id="6" name="Group 5">
              <a:extLst>
                <a:ext uri="{FF2B5EF4-FFF2-40B4-BE49-F238E27FC236}">
                  <a16:creationId xmlns:a16="http://schemas.microsoft.com/office/drawing/2014/main" id="{0DC47955-B40C-4FF3-9B09-48C72024E35B}"/>
                </a:ext>
              </a:extLst>
            </p:cNvPr>
            <p:cNvGrpSpPr/>
            <p:nvPr/>
          </p:nvGrpSpPr>
          <p:grpSpPr>
            <a:xfrm>
              <a:off x="900768" y="5342928"/>
              <a:ext cx="7342464" cy="835699"/>
              <a:chOff x="900768" y="2919369"/>
              <a:chExt cx="7342464" cy="835699"/>
            </a:xfrm>
          </p:grpSpPr>
          <p:sp>
            <p:nvSpPr>
              <p:cNvPr id="7" name="Rectangle 6">
                <a:extLst>
                  <a:ext uri="{FF2B5EF4-FFF2-40B4-BE49-F238E27FC236}">
                    <a16:creationId xmlns:a16="http://schemas.microsoft.com/office/drawing/2014/main" id="{2CC9BD5B-6F73-4FD8-8910-5A3656819B6B}"/>
                  </a:ext>
                </a:extLst>
              </p:cNvPr>
              <p:cNvSpPr/>
              <p:nvPr/>
            </p:nvSpPr>
            <p:spPr bwMode="auto">
              <a:xfrm>
                <a:off x="900768" y="2919369"/>
                <a:ext cx="7342464" cy="50963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0F1EF4F5-0112-4E53-808F-D12DC40172D6}"/>
                  </a:ext>
                </a:extLst>
              </p:cNvPr>
              <p:cNvSpPr/>
              <p:nvPr/>
            </p:nvSpPr>
            <p:spPr bwMode="auto">
              <a:xfrm>
                <a:off x="2821060" y="2978616"/>
                <a:ext cx="1619075" cy="391136"/>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D8CC5963-A5B9-488D-BEBF-C74997C3D23E}"/>
                  </a:ext>
                </a:extLst>
              </p:cNvPr>
              <p:cNvSpPr/>
              <p:nvPr/>
            </p:nvSpPr>
            <p:spPr bwMode="auto">
              <a:xfrm>
                <a:off x="5346408" y="2955131"/>
                <a:ext cx="1770089" cy="440532"/>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A3250473-8274-46E6-88CB-602F8F32C2B3}"/>
                  </a:ext>
                </a:extLst>
              </p:cNvPr>
              <p:cNvSpPr/>
              <p:nvPr/>
            </p:nvSpPr>
            <p:spPr bwMode="auto">
              <a:xfrm>
                <a:off x="3344453" y="3039887"/>
                <a:ext cx="176489" cy="277077"/>
              </a:xfrm>
              <a:prstGeom prst="rect">
                <a:avLst/>
              </a:prstGeom>
              <a:solidFill>
                <a:srgbClr val="FFCCCC"/>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784AF159-1E0E-43A4-9A04-789819AC49BC}"/>
                  </a:ext>
                </a:extLst>
              </p:cNvPr>
              <p:cNvSpPr/>
              <p:nvPr/>
            </p:nvSpPr>
            <p:spPr bwMode="auto">
              <a:xfrm>
                <a:off x="3715373" y="3039887"/>
                <a:ext cx="176489" cy="277077"/>
              </a:xfrm>
              <a:prstGeom prst="rect">
                <a:avLst/>
              </a:prstGeom>
              <a:solidFill>
                <a:srgbClr val="A0B1D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0EFFD7CE-C560-4604-97E9-5BAD9DCBC7D5}"/>
                  </a:ext>
                </a:extLst>
              </p:cNvPr>
              <p:cNvSpPr/>
              <p:nvPr/>
            </p:nvSpPr>
            <p:spPr bwMode="auto">
              <a:xfrm>
                <a:off x="4087590" y="3040226"/>
                <a:ext cx="176489" cy="277077"/>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AD7975DA-F77F-400A-AAB2-F45612BCE317}"/>
                  </a:ext>
                </a:extLst>
              </p:cNvPr>
              <p:cNvSpPr/>
              <p:nvPr/>
            </p:nvSpPr>
            <p:spPr bwMode="auto">
              <a:xfrm>
                <a:off x="5905546" y="3039887"/>
                <a:ext cx="335711" cy="277077"/>
              </a:xfrm>
              <a:prstGeom prst="rect">
                <a:avLst/>
              </a:prstGeom>
              <a:solidFill>
                <a:srgbClr val="FFCCCC"/>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47791AD6-D742-4C80-87B1-C6920D4D6F77}"/>
                  </a:ext>
                </a:extLst>
              </p:cNvPr>
              <p:cNvSpPr/>
              <p:nvPr/>
            </p:nvSpPr>
            <p:spPr bwMode="auto">
              <a:xfrm>
                <a:off x="6294137" y="3039887"/>
                <a:ext cx="335711" cy="277077"/>
              </a:xfrm>
              <a:prstGeom prst="rect">
                <a:avLst/>
              </a:prstGeom>
              <a:solidFill>
                <a:srgbClr val="A0B1D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503042E0-F308-4DFA-A4DC-2DD41D2C611A}"/>
                  </a:ext>
                </a:extLst>
              </p:cNvPr>
              <p:cNvSpPr/>
              <p:nvPr/>
            </p:nvSpPr>
            <p:spPr bwMode="auto">
              <a:xfrm>
                <a:off x="6672468" y="3040226"/>
                <a:ext cx="335711" cy="277077"/>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40A2281A-F815-432F-9C0F-DDFB9F36DB96}"/>
                  </a:ext>
                </a:extLst>
              </p:cNvPr>
              <p:cNvSpPr/>
              <p:nvPr/>
            </p:nvSpPr>
            <p:spPr bwMode="auto">
              <a:xfrm>
                <a:off x="5853111" y="2995283"/>
                <a:ext cx="1191236" cy="3645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7" name="Connector: Elbow 16">
                <a:extLst>
                  <a:ext uri="{FF2B5EF4-FFF2-40B4-BE49-F238E27FC236}">
                    <a16:creationId xmlns:a16="http://schemas.microsoft.com/office/drawing/2014/main" id="{12FB5B2C-3491-44AD-9FB1-693FA0798002}"/>
                  </a:ext>
                </a:extLst>
              </p:cNvPr>
              <p:cNvCxnSpPr>
                <a:cxnSpLocks/>
                <a:stCxn id="12" idx="2"/>
                <a:endCxn id="15" idx="2"/>
              </p:cNvCxnSpPr>
              <p:nvPr/>
            </p:nvCxnSpPr>
            <p:spPr bwMode="auto">
              <a:xfrm rot="16200000" flipH="1">
                <a:off x="5508079" y="1985058"/>
                <a:ext cx="12700" cy="2664489"/>
              </a:xfrm>
              <a:prstGeom prst="bentConnector3">
                <a:avLst>
                  <a:gd name="adj1" fmla="val 4400000"/>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18" name="Connector: Elbow 17">
                <a:extLst>
                  <a:ext uri="{FF2B5EF4-FFF2-40B4-BE49-F238E27FC236}">
                    <a16:creationId xmlns:a16="http://schemas.microsoft.com/office/drawing/2014/main" id="{CD98F441-8343-43A0-85C3-7E3AC5046D3A}"/>
                  </a:ext>
                </a:extLst>
              </p:cNvPr>
              <p:cNvCxnSpPr>
                <a:stCxn id="11" idx="2"/>
                <a:endCxn id="14" idx="2"/>
              </p:cNvCxnSpPr>
              <p:nvPr/>
            </p:nvCxnSpPr>
            <p:spPr bwMode="auto">
              <a:xfrm rot="16200000" flipH="1">
                <a:off x="5132805" y="1987776"/>
                <a:ext cx="12700" cy="2658375"/>
              </a:xfrm>
              <a:prstGeom prst="bentConnector3">
                <a:avLst>
                  <a:gd name="adj1" fmla="val 3225000"/>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19" name="Connector: Elbow 18">
                <a:extLst>
                  <a:ext uri="{FF2B5EF4-FFF2-40B4-BE49-F238E27FC236}">
                    <a16:creationId xmlns:a16="http://schemas.microsoft.com/office/drawing/2014/main" id="{516A5E08-0AF0-4676-8110-62CF4EEACC82}"/>
                  </a:ext>
                </a:extLst>
              </p:cNvPr>
              <p:cNvCxnSpPr>
                <a:stCxn id="10" idx="2"/>
                <a:endCxn id="13" idx="2"/>
              </p:cNvCxnSpPr>
              <p:nvPr/>
            </p:nvCxnSpPr>
            <p:spPr bwMode="auto">
              <a:xfrm rot="16200000" flipH="1">
                <a:off x="4753050" y="1996612"/>
                <a:ext cx="12700" cy="2640704"/>
              </a:xfrm>
              <a:prstGeom prst="bentConnector3">
                <a:avLst>
                  <a:gd name="adj1" fmla="val 1800000"/>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20" name="TextBox 19">
                <a:extLst>
                  <a:ext uri="{FF2B5EF4-FFF2-40B4-BE49-F238E27FC236}">
                    <a16:creationId xmlns:a16="http://schemas.microsoft.com/office/drawing/2014/main" id="{5FB515B6-80CC-4DE8-B588-B0AFA2CFDCB3}"/>
                  </a:ext>
                </a:extLst>
              </p:cNvPr>
              <p:cNvSpPr txBox="1"/>
              <p:nvPr/>
            </p:nvSpPr>
            <p:spPr>
              <a:xfrm>
                <a:off x="955265" y="2965067"/>
                <a:ext cx="1483101" cy="307777"/>
              </a:xfrm>
              <a:prstGeom prst="rect">
                <a:avLst/>
              </a:prstGeom>
              <a:noFill/>
            </p:spPr>
            <p:txBody>
              <a:bodyPr wrap="square" rtlCol="0">
                <a:spAutoFit/>
              </a:bodyPr>
              <a:lstStyle/>
              <a:p>
                <a:r>
                  <a:rPr lang="en-US" sz="1400" dirty="0"/>
                  <a:t>Beacon frame</a:t>
                </a:r>
              </a:p>
            </p:txBody>
          </p:sp>
          <p:sp>
            <p:nvSpPr>
              <p:cNvPr id="21" name="TextBox 20">
                <a:extLst>
                  <a:ext uri="{FF2B5EF4-FFF2-40B4-BE49-F238E27FC236}">
                    <a16:creationId xmlns:a16="http://schemas.microsoft.com/office/drawing/2014/main" id="{6F847DC7-9E41-46A7-84EE-EA0D8E969B5E}"/>
                  </a:ext>
                </a:extLst>
              </p:cNvPr>
              <p:cNvSpPr txBox="1"/>
              <p:nvPr/>
            </p:nvSpPr>
            <p:spPr>
              <a:xfrm>
                <a:off x="2831958" y="3033536"/>
                <a:ext cx="500458" cy="276999"/>
              </a:xfrm>
              <a:prstGeom prst="rect">
                <a:avLst/>
              </a:prstGeom>
              <a:noFill/>
            </p:spPr>
            <p:txBody>
              <a:bodyPr wrap="none" rtlCol="0">
                <a:spAutoFit/>
              </a:bodyPr>
              <a:lstStyle/>
              <a:p>
                <a:r>
                  <a:rPr lang="en-US" sz="1200" dirty="0"/>
                  <a:t>RNR</a:t>
                </a:r>
              </a:p>
            </p:txBody>
          </p:sp>
          <p:sp>
            <p:nvSpPr>
              <p:cNvPr id="22" name="TextBox 21">
                <a:extLst>
                  <a:ext uri="{FF2B5EF4-FFF2-40B4-BE49-F238E27FC236}">
                    <a16:creationId xmlns:a16="http://schemas.microsoft.com/office/drawing/2014/main" id="{05C0B172-0197-4CA8-9B20-B5F6470A273C}"/>
                  </a:ext>
                </a:extLst>
              </p:cNvPr>
              <p:cNvSpPr txBox="1"/>
              <p:nvPr/>
            </p:nvSpPr>
            <p:spPr>
              <a:xfrm>
                <a:off x="5314895" y="3035113"/>
                <a:ext cx="526106" cy="276999"/>
              </a:xfrm>
              <a:prstGeom prst="rect">
                <a:avLst/>
              </a:prstGeom>
              <a:noFill/>
            </p:spPr>
            <p:txBody>
              <a:bodyPr wrap="none" rtlCol="0">
                <a:spAutoFit/>
              </a:bodyPr>
              <a:lstStyle/>
              <a:p>
                <a:r>
                  <a:rPr lang="en-US" sz="1200" dirty="0"/>
                  <a:t>MLA</a:t>
                </a:r>
              </a:p>
            </p:txBody>
          </p:sp>
          <p:sp>
            <p:nvSpPr>
              <p:cNvPr id="23" name="TextBox 22">
                <a:extLst>
                  <a:ext uri="{FF2B5EF4-FFF2-40B4-BE49-F238E27FC236}">
                    <a16:creationId xmlns:a16="http://schemas.microsoft.com/office/drawing/2014/main" id="{B62AD21B-AEBE-43AE-8056-0C2F7152B908}"/>
                  </a:ext>
                </a:extLst>
              </p:cNvPr>
              <p:cNvSpPr txBox="1"/>
              <p:nvPr/>
            </p:nvSpPr>
            <p:spPr>
              <a:xfrm>
                <a:off x="4410766" y="3493458"/>
                <a:ext cx="1757212" cy="261610"/>
              </a:xfrm>
              <a:prstGeom prst="rect">
                <a:avLst/>
              </a:prstGeom>
              <a:noFill/>
            </p:spPr>
            <p:txBody>
              <a:bodyPr wrap="none" rtlCol="0">
                <a:spAutoFit/>
              </a:bodyPr>
              <a:lstStyle/>
              <a:p>
                <a:r>
                  <a:rPr lang="en-US" sz="1100" dirty="0"/>
                  <a:t>Mapping based on Link-ID</a:t>
                </a:r>
              </a:p>
            </p:txBody>
          </p:sp>
        </p:grpSp>
        <p:cxnSp>
          <p:nvCxnSpPr>
            <p:cNvPr id="27" name="Straight Arrow Connector 26">
              <a:extLst>
                <a:ext uri="{FF2B5EF4-FFF2-40B4-BE49-F238E27FC236}">
                  <a16:creationId xmlns:a16="http://schemas.microsoft.com/office/drawing/2014/main" id="{F5922451-F534-4787-A113-511971CCD5C1}"/>
                </a:ext>
              </a:extLst>
            </p:cNvPr>
            <p:cNvCxnSpPr>
              <a:endCxn id="10" idx="0"/>
            </p:cNvCxnSpPr>
            <p:nvPr/>
          </p:nvCxnSpPr>
          <p:spPr bwMode="auto">
            <a:xfrm flipH="1">
              <a:off x="3432698" y="5191125"/>
              <a:ext cx="129652"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Straight Arrow Connector 27">
              <a:extLst>
                <a:ext uri="{FF2B5EF4-FFF2-40B4-BE49-F238E27FC236}">
                  <a16:creationId xmlns:a16="http://schemas.microsoft.com/office/drawing/2014/main" id="{23603562-86C5-429B-85C2-4F5AF57C992B}"/>
                </a:ext>
              </a:extLst>
            </p:cNvPr>
            <p:cNvCxnSpPr>
              <a:cxnSpLocks/>
              <a:endCxn id="11" idx="0"/>
            </p:cNvCxnSpPr>
            <p:nvPr/>
          </p:nvCxnSpPr>
          <p:spPr bwMode="auto">
            <a:xfrm>
              <a:off x="3797593" y="5191125"/>
              <a:ext cx="602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a:extLst>
                <a:ext uri="{FF2B5EF4-FFF2-40B4-BE49-F238E27FC236}">
                  <a16:creationId xmlns:a16="http://schemas.microsoft.com/office/drawing/2014/main" id="{524C03E9-7C8F-42CC-8874-86EBB998B1A0}"/>
                </a:ext>
              </a:extLst>
            </p:cNvPr>
            <p:cNvCxnSpPr>
              <a:cxnSpLocks/>
            </p:cNvCxnSpPr>
            <p:nvPr/>
          </p:nvCxnSpPr>
          <p:spPr bwMode="auto">
            <a:xfrm>
              <a:off x="3974768" y="5191125"/>
              <a:ext cx="19374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4" name="TextBox 33">
              <a:extLst>
                <a:ext uri="{FF2B5EF4-FFF2-40B4-BE49-F238E27FC236}">
                  <a16:creationId xmlns:a16="http://schemas.microsoft.com/office/drawing/2014/main" id="{E0296CF8-AFD0-4391-B97D-F05848D5B377}"/>
                </a:ext>
              </a:extLst>
            </p:cNvPr>
            <p:cNvSpPr txBox="1"/>
            <p:nvPr/>
          </p:nvSpPr>
          <p:spPr>
            <a:xfrm>
              <a:off x="3361977" y="4967341"/>
              <a:ext cx="824969" cy="276999"/>
            </a:xfrm>
            <a:prstGeom prst="rect">
              <a:avLst/>
            </a:prstGeom>
            <a:noFill/>
          </p:spPr>
          <p:txBody>
            <a:bodyPr wrap="none" rtlCol="0">
              <a:spAutoFit/>
            </a:bodyPr>
            <a:lstStyle/>
            <a:p>
              <a:r>
                <a:rPr lang="en-US" sz="1200" dirty="0"/>
                <a:t>AP entries</a:t>
              </a:r>
            </a:p>
          </p:txBody>
        </p:sp>
        <p:cxnSp>
          <p:nvCxnSpPr>
            <p:cNvPr id="36" name="Straight Arrow Connector 35">
              <a:extLst>
                <a:ext uri="{FF2B5EF4-FFF2-40B4-BE49-F238E27FC236}">
                  <a16:creationId xmlns:a16="http://schemas.microsoft.com/office/drawing/2014/main" id="{6FC29070-D33F-4729-A992-58564AC0860F}"/>
                </a:ext>
              </a:extLst>
            </p:cNvPr>
            <p:cNvCxnSpPr/>
            <p:nvPr/>
          </p:nvCxnSpPr>
          <p:spPr bwMode="auto">
            <a:xfrm flipH="1">
              <a:off x="6079314" y="5191125"/>
              <a:ext cx="129652"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7" name="Straight Arrow Connector 36">
              <a:extLst>
                <a:ext uri="{FF2B5EF4-FFF2-40B4-BE49-F238E27FC236}">
                  <a16:creationId xmlns:a16="http://schemas.microsoft.com/office/drawing/2014/main" id="{135BC5C2-2129-4E77-9978-6B01D040AAE4}"/>
                </a:ext>
              </a:extLst>
            </p:cNvPr>
            <p:cNvCxnSpPr>
              <a:cxnSpLocks/>
            </p:cNvCxnSpPr>
            <p:nvPr/>
          </p:nvCxnSpPr>
          <p:spPr bwMode="auto">
            <a:xfrm>
              <a:off x="6444209" y="5191125"/>
              <a:ext cx="602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8" name="Straight Arrow Connector 37">
              <a:extLst>
                <a:ext uri="{FF2B5EF4-FFF2-40B4-BE49-F238E27FC236}">
                  <a16:creationId xmlns:a16="http://schemas.microsoft.com/office/drawing/2014/main" id="{B4765504-0636-4E12-8EF2-809105C25DBD}"/>
                </a:ext>
              </a:extLst>
            </p:cNvPr>
            <p:cNvCxnSpPr>
              <a:cxnSpLocks/>
            </p:cNvCxnSpPr>
            <p:nvPr/>
          </p:nvCxnSpPr>
          <p:spPr bwMode="auto">
            <a:xfrm>
              <a:off x="6621384" y="5191125"/>
              <a:ext cx="193745" cy="27232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TextBox 38">
              <a:extLst>
                <a:ext uri="{FF2B5EF4-FFF2-40B4-BE49-F238E27FC236}">
                  <a16:creationId xmlns:a16="http://schemas.microsoft.com/office/drawing/2014/main" id="{181A2101-04A5-4B08-8F1A-BAF4FED58841}"/>
                </a:ext>
              </a:extLst>
            </p:cNvPr>
            <p:cNvSpPr txBox="1"/>
            <p:nvPr/>
          </p:nvSpPr>
          <p:spPr>
            <a:xfrm>
              <a:off x="5879216" y="4967341"/>
              <a:ext cx="1128963" cy="276999"/>
            </a:xfrm>
            <a:prstGeom prst="rect">
              <a:avLst/>
            </a:prstGeom>
            <a:noFill/>
          </p:spPr>
          <p:txBody>
            <a:bodyPr wrap="none" rtlCol="0">
              <a:spAutoFit/>
            </a:bodyPr>
            <a:lstStyle/>
            <a:p>
              <a:r>
                <a:rPr lang="en-US" sz="1200" dirty="0"/>
                <a:t>Per-link profile</a:t>
              </a:r>
            </a:p>
          </p:txBody>
        </p:sp>
      </p:grpSp>
    </p:spTree>
    <p:extLst>
      <p:ext uri="{BB962C8B-B14F-4D97-AF65-F5344CB8AC3E}">
        <p14:creationId xmlns:p14="http://schemas.microsoft.com/office/powerpoint/2010/main" val="3739650305"/>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2.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259540</TotalTime>
  <Words>2210</Words>
  <Application>Microsoft Office PowerPoint</Application>
  <PresentationFormat>On-screen Show (4:3)</PresentationFormat>
  <Paragraphs>322</Paragraphs>
  <Slides>27</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Calibri</vt:lpstr>
      <vt:lpstr>Times New Roman</vt:lpstr>
      <vt:lpstr>ACcord Submission Template</vt:lpstr>
      <vt:lpstr>Visio</vt:lpstr>
      <vt:lpstr>Container for advertising ML Information</vt:lpstr>
      <vt:lpstr>Recap: Framework for MLO advertisement [1]</vt:lpstr>
      <vt:lpstr>Recap: M-BSSID feature with MLO [2]</vt:lpstr>
      <vt:lpstr>Container for carrying ML information</vt:lpstr>
      <vt:lpstr>Container for carrying ML information</vt:lpstr>
      <vt:lpstr>Flexibility to carry variable content</vt:lpstr>
      <vt:lpstr>RNR for co-located APs</vt:lpstr>
      <vt:lpstr>RNR + MLA for advertising MLO Info.</vt:lpstr>
      <vt:lpstr>Associate RNR and MLA using Link ID</vt:lpstr>
      <vt:lpstr>Per-link Profile</vt:lpstr>
      <vt:lpstr>Multiple BSSID with MLO</vt:lpstr>
      <vt:lpstr>Inheritance Model</vt:lpstr>
      <vt:lpstr>Capabilities advertisement of non-AP MLD</vt:lpstr>
      <vt:lpstr>Summary</vt:lpstr>
      <vt:lpstr>SP #1</vt:lpstr>
      <vt:lpstr>SP #2</vt:lpstr>
      <vt:lpstr>SP #3</vt:lpstr>
      <vt:lpstr>SP #4</vt:lpstr>
      <vt:lpstr>SP #5</vt:lpstr>
      <vt:lpstr>SP #6</vt:lpstr>
      <vt:lpstr>SP #7</vt:lpstr>
      <vt:lpstr>Appendix</vt:lpstr>
      <vt:lpstr>References</vt:lpstr>
      <vt:lpstr>Neighbor Report element (NRE)</vt:lpstr>
      <vt:lpstr>Multi-Band element (MBE)</vt:lpstr>
      <vt:lpstr>Multiple BSSID element (MBSSID)</vt:lpstr>
      <vt:lpstr>Reduced Neighbor Report (RNR)</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5321</cp:revision>
  <dcterms:created xsi:type="dcterms:W3CDTF">2012-05-29T15:24:34Z</dcterms:created>
  <dcterms:modified xsi:type="dcterms:W3CDTF">2020-04-09T16:52:38Z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