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1"/>
  </p:notesMasterIdLst>
  <p:handoutMasterIdLst>
    <p:handoutMasterId r:id="rId22"/>
  </p:handoutMasterIdLst>
  <p:sldIdLst>
    <p:sldId id="621" r:id="rId5"/>
    <p:sldId id="760" r:id="rId6"/>
    <p:sldId id="767" r:id="rId7"/>
    <p:sldId id="774" r:id="rId8"/>
    <p:sldId id="787" r:id="rId9"/>
    <p:sldId id="782" r:id="rId10"/>
    <p:sldId id="781" r:id="rId11"/>
    <p:sldId id="777" r:id="rId12"/>
    <p:sldId id="735" r:id="rId13"/>
    <p:sldId id="778" r:id="rId14"/>
    <p:sldId id="786" r:id="rId15"/>
    <p:sldId id="789" r:id="rId16"/>
    <p:sldId id="790" r:id="rId17"/>
    <p:sldId id="780" r:id="rId18"/>
    <p:sldId id="783" r:id="rId19"/>
    <p:sldId id="75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FFCCCC"/>
    <a:srgbClr val="CC9900"/>
    <a:srgbClr val="FF0000"/>
    <a:srgbClr val="E9EDF4"/>
    <a:srgbClr val="254061"/>
    <a:srgbClr val="252B9D"/>
    <a:srgbClr val="254092"/>
    <a:srgbClr val="D0D8E8"/>
    <a:srgbClr val="831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68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0356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554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 Discovery Signaling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the MLO framework should follow an inheritance model to prevent frame bloating when advertising complete information of other links? </a:t>
            </a:r>
          </a:p>
          <a:p>
            <a:pPr lvl="1"/>
            <a:r>
              <a:rPr lang="en-US" dirty="0"/>
              <a:t>Note: </a:t>
            </a:r>
            <a:r>
              <a:rPr lang="en-GB" dirty="0"/>
              <a:t>inheritance mechanism is similar to that defined in 11ax for multiple BSSID feature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3914436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an AP of an AP MLD may advertise complete or partial information of other links when possible?</a:t>
            </a:r>
          </a:p>
          <a:p>
            <a:pPr lvl="1"/>
            <a:r>
              <a:rPr lang="en-US" dirty="0"/>
              <a:t>Partial information to prevent frame bloating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</p:spTree>
    <p:extLst>
      <p:ext uri="{BB962C8B-B14F-4D97-AF65-F5344CB8AC3E}">
        <p14:creationId xmlns:p14="http://schemas.microsoft.com/office/powerpoint/2010/main" val="4075905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 STA of non-AP MLD shall include in its Probe Request an indication that it supports MLO operation?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</p:spTree>
    <p:extLst>
      <p:ext uri="{BB962C8B-B14F-4D97-AF65-F5344CB8AC3E}">
        <p14:creationId xmlns:p14="http://schemas.microsoft.com/office/powerpoint/2010/main" val="3915093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an AP of an AP MLD shall include MLO information when responding, with an individually addressed Probe Response frame, to a Probe Request frame from a non-AP STA that has indicated support for MLO?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</p:spTree>
    <p:extLst>
      <p:ext uri="{BB962C8B-B14F-4D97-AF65-F5344CB8AC3E}">
        <p14:creationId xmlns:p14="http://schemas.microsoft.com/office/powerpoint/2010/main" val="4254412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CE5B6D-62FC-4D8E-83E4-8B965C2434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889EF-88EC-4FCA-96F5-63ED84DC4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0BA967-37FF-492A-AD34-6A6DD9A6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D5E4F19-C009-4A97-9415-1B19715C949D}"/>
              </a:ext>
            </a:extLst>
          </p:cNvPr>
          <p:cNvGrpSpPr/>
          <p:nvPr/>
        </p:nvGrpSpPr>
        <p:grpSpPr>
          <a:xfrm>
            <a:off x="830510" y="2726422"/>
            <a:ext cx="7315200" cy="1817356"/>
            <a:chOff x="830510" y="2726422"/>
            <a:chExt cx="7315200" cy="181735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C5DDC09-D5E0-4F7D-A2F7-ED0C3B74389A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93A09CD-340D-4F45-822C-0A7F92FFD4A3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640E65-8D89-4947-AB7B-DDFA8E112B96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5ECEE51-919E-4469-8744-DBD8CDEE743A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19F6471-AF1A-4270-A72A-2F0ECBB4FF2D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228B9E-16AB-452B-9C85-6E9E4927FAB6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2426459-4025-45A5-98E3-D1B02FDAB2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28C80A4-2FEA-4F50-8351-E03AC17AAC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AA800B9-986A-4020-A0CE-C59FF4F8627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49E6941-DEC5-4B13-9AA0-57D4F1C5EA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EF93C93-3D39-4CC3-8846-3BE0906B01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A21A843-17F2-4F17-AAE2-49349416EEB1}"/>
                </a:ext>
              </a:extLst>
            </p:cNvPr>
            <p:cNvSpPr txBox="1"/>
            <p:nvPr/>
          </p:nvSpPr>
          <p:spPr>
            <a:xfrm>
              <a:off x="941339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01E520E-1D1E-43D4-B3D7-1320CB1BDA10}"/>
                </a:ext>
              </a:extLst>
            </p:cNvPr>
            <p:cNvSpPr txBox="1"/>
            <p:nvPr/>
          </p:nvSpPr>
          <p:spPr>
            <a:xfrm>
              <a:off x="3397354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8B37894-DEB4-4D28-B1E6-6F2882301D83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9DFCE1C-ADC1-4DB3-AB72-E94FC277E8F8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1164466-FDD8-4DE9-8505-679EC11995E5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3C37BF1-38D1-46CD-8414-FF3A79992008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23" name="Right Brace 22">
              <a:extLst>
                <a:ext uri="{FF2B5EF4-FFF2-40B4-BE49-F238E27FC236}">
                  <a16:creationId xmlns:a16="http://schemas.microsoft.com/office/drawing/2014/main" id="{2BAB3F73-7FF6-4714-8D2D-B36C59AE80F3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C33A267-87E6-44FB-95D9-FE13AB36341D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FAB8AD7-80CC-4DEF-A178-5E8F14BE1888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33E1748-5F2E-4074-91F2-5557D227EC74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E0A7405-743C-4622-9A8D-925BAF70874C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4C0D276-5DC9-49D9-85D3-0EEA075FCABE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F6BD95C-8C23-4588-A7A2-945B8F8B21B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65E7BDBF-CFB1-47E1-83F0-1F8ACFC32D0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5A7B6EC-ACC5-4A48-848B-6C1BF555F6F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8D62C4A-469B-4272-90A7-17BA5F3F5E9A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Elements carrying capabilities and parameters different from the reporting link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A50F053C-DDD1-4201-80A1-BDB23082D38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E184E09-FE91-42BF-A7CE-AA735DAD7F92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5875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5C3784-818C-420F-B69B-212D2813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8" y="1752600"/>
            <a:ext cx="8657438" cy="4722813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[Motion 32]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AP MLD advertises capability and operational parameters for multiple links</a:t>
            </a:r>
            <a:endParaRPr lang="en-US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802.11be defines mechanism(s) for multi-link operation that enables the following:</a:t>
            </a:r>
            <a:endParaRPr lang="en-US" b="1" dirty="0"/>
          </a:p>
          <a:p>
            <a:pPr lvl="2"/>
            <a:r>
              <a:rPr lang="en-GB" dirty="0"/>
              <a:t>Indication of capabilities and operating parameters for multiple links of an AP MLD.</a:t>
            </a:r>
            <a:endParaRPr lang="en-US" dirty="0"/>
          </a:p>
          <a:p>
            <a:pPr lvl="2"/>
            <a:r>
              <a:rPr lang="en-GB" dirty="0"/>
              <a:t>Negotiation of capabilities and operating parameters for multiple links during a single setup </a:t>
            </a:r>
            <a:r>
              <a:rPr lang="en-GB" dirty="0" err="1"/>
              <a:t>signaling</a:t>
            </a:r>
            <a:r>
              <a:rPr lang="en-GB" dirty="0"/>
              <a:t> exchange.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21]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AP and non-AP MLDs provide their capabilities and operational parameters for multiple links</a:t>
            </a:r>
            <a:endParaRPr lang="en-GB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802.11be supports a mechanism for multi-link operation:</a:t>
            </a:r>
            <a:endParaRPr lang="en-US" b="1" dirty="0"/>
          </a:p>
          <a:p>
            <a:pPr lvl="2"/>
            <a:r>
              <a:rPr lang="en-GB" dirty="0"/>
              <a:t>An AP affiliated with an AP MLD can indicate the capabilities and operational parameters for one or more STAs of the multi-link device.</a:t>
            </a:r>
            <a:endParaRPr lang="en-US" dirty="0"/>
          </a:p>
          <a:p>
            <a:pPr lvl="2"/>
            <a:r>
              <a:rPr lang="en-GB" dirty="0"/>
              <a:t>A non-AP STA affiliated with a non-AP MLD can indicate the capabilities for one or more non-AP STAs of the non-AP MLD.</a:t>
            </a:r>
            <a:endParaRPr lang="en-US" dirty="0"/>
          </a:p>
          <a:p>
            <a:pPr lvl="2"/>
            <a:r>
              <a:rPr lang="en-GB" dirty="0"/>
              <a:t>Specific information of capabilities and operational parameters of multi-link device is TBD.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26]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advertise MLD/common information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A MLD can indicate capability to support exchanging frames simultaneously on a set of affiliated STAs to another MLD.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38]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advertise common information such as STR capabilities</a:t>
            </a:r>
            <a:endParaRPr lang="en-GB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A MLD that supports multiple links can announce whether it can support transmission on one link concurrent with reception on the other link for each pair of links.</a:t>
            </a:r>
            <a:endParaRPr lang="en-US" b="1" dirty="0"/>
          </a:p>
          <a:p>
            <a:pPr lvl="2"/>
            <a:r>
              <a:rPr lang="en-GB" dirty="0"/>
              <a:t>NOTE 1 – The 2 links are on different channels.</a:t>
            </a:r>
            <a:endParaRPr lang="en-US" dirty="0"/>
          </a:p>
          <a:p>
            <a:pPr lvl="2"/>
            <a:r>
              <a:rPr lang="en-GB" dirty="0"/>
              <a:t>NOTE 2 – Whether to define a capability of announcing the support transmission on one link concurrent with transmission on the other link is TBD.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1D503B-503D-4C6F-997E-C366DB12E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FFF3D-87A8-457C-B46B-BFC7D00D2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9E60BE-DF24-4563-8384-C8807CAC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motion</a:t>
            </a:r>
          </a:p>
        </p:txBody>
      </p:sp>
    </p:spTree>
    <p:extLst>
      <p:ext uri="{BB962C8B-B14F-4D97-AF65-F5344CB8AC3E}">
        <p14:creationId xmlns:p14="http://schemas.microsoft.com/office/powerpoint/2010/main" val="145631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5142D-B8A9-4256-BC5B-F0F2E75B6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non-AP MLD should be able to gather information about an AP MLD and all the links it supports upon receiving a Beacon or Probe Response frame from any AP of the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E6839B-B4F5-4699-BCED-32EA6EBC0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4A98F-8F92-4B33-956D-C75352428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FDE194-4A5F-4516-8212-17C31B19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33039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FC9DF4-443C-4BE2-9112-F8BE753BB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199"/>
            <a:ext cx="7858061" cy="44028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shall advertise at least the following information to aid discovery:</a:t>
            </a:r>
          </a:p>
          <a:p>
            <a:pPr lvl="1"/>
            <a:r>
              <a:rPr lang="en-US" dirty="0"/>
              <a:t>Complete information of advertising AP</a:t>
            </a:r>
          </a:p>
          <a:p>
            <a:pPr lvl="2"/>
            <a:r>
              <a:rPr lang="en-US" dirty="0"/>
              <a:t>such as capabilities and operational parameters</a:t>
            </a:r>
          </a:p>
          <a:p>
            <a:pPr lvl="1"/>
            <a:r>
              <a:rPr lang="en-US" dirty="0"/>
              <a:t>MLD-level Information </a:t>
            </a:r>
          </a:p>
          <a:p>
            <a:pPr lvl="2"/>
            <a:r>
              <a:rPr lang="en-US" dirty="0"/>
              <a:t>such as identity, authentication scheme(s),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This is common to all the APs</a:t>
            </a:r>
          </a:p>
          <a:p>
            <a:pPr lvl="1"/>
            <a:r>
              <a:rPr lang="en-US" dirty="0"/>
              <a:t>Complete or partial information of other APs of the MLD</a:t>
            </a:r>
          </a:p>
          <a:p>
            <a:endParaRPr lang="en-US" dirty="0"/>
          </a:p>
          <a:p>
            <a:r>
              <a:rPr lang="en-US" dirty="0"/>
              <a:t>This contribution discusses the framework to support efficient advertisement of MLO capabilities</a:t>
            </a:r>
          </a:p>
          <a:p>
            <a:pPr lvl="1"/>
            <a:r>
              <a:rPr lang="en-US" dirty="0"/>
              <a:t>A subsequent contribution (11-20/357) provides details on the actual signaling to carry this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6C95CF-3653-4AFB-87B2-B940C4F22C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593209-57F3-4991-9A18-2FBC50EF4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23A501-F785-472E-B006-EADDBAA3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info. needs to be advertised?</a:t>
            </a:r>
          </a:p>
        </p:txBody>
      </p:sp>
    </p:spTree>
    <p:extLst>
      <p:ext uri="{BB962C8B-B14F-4D97-AF65-F5344CB8AC3E}">
        <p14:creationId xmlns:p14="http://schemas.microsoft.com/office/powerpoint/2010/main" val="36633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85FB63-043B-4B2B-9BF8-8052681BE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28" y="1981199"/>
            <a:ext cx="8120544" cy="29723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Carried same as today for legacy compliance</a:t>
            </a:r>
          </a:p>
          <a:p>
            <a:pPr lvl="2"/>
            <a:r>
              <a:rPr lang="en-US" dirty="0"/>
              <a:t>individual elements (e.g., EHT/HE/(V)HT Cap/Op elements)</a:t>
            </a:r>
          </a:p>
          <a:p>
            <a:endParaRPr lang="en-US" dirty="0"/>
          </a:p>
          <a:p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MLD information and any information that applies more than one APs of the MLD</a:t>
            </a:r>
          </a:p>
          <a:p>
            <a:endParaRPr lang="en-US" dirty="0"/>
          </a:p>
          <a:p>
            <a:r>
              <a:rPr lang="en-US" dirty="0"/>
              <a:t>Per-link information</a:t>
            </a:r>
          </a:p>
          <a:p>
            <a:pPr lvl="1"/>
            <a:r>
              <a:rPr lang="en-US" dirty="0"/>
              <a:t>Carries information of all APs of the MLD other than the advertising AP</a:t>
            </a:r>
          </a:p>
          <a:p>
            <a:pPr lvl="1"/>
            <a:r>
              <a:rPr lang="en-US" dirty="0"/>
              <a:t>This information can be partial or complete</a:t>
            </a:r>
          </a:p>
          <a:p>
            <a:pPr lvl="2"/>
            <a:r>
              <a:rPr lang="en-US" dirty="0"/>
              <a:t>See later slides for details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4C5137-7947-48A2-8A3D-56C908687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F5558-6A9D-46A7-9BDF-93A816C89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E8D94AF-906E-483F-B893-402E77B1F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information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2C7D50-E8B7-4EBC-9B6F-A4C60AAD5DB9}"/>
              </a:ext>
            </a:extLst>
          </p:cNvPr>
          <p:cNvSpPr/>
          <p:nvPr/>
        </p:nvSpPr>
        <p:spPr bwMode="auto">
          <a:xfrm>
            <a:off x="1358359" y="5347001"/>
            <a:ext cx="1097280" cy="348343"/>
          </a:xfrm>
          <a:prstGeom prst="rect">
            <a:avLst/>
          </a:prstGeom>
          <a:pattFill prst="narVert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EED852-D571-4890-BBF6-0B9930CE30D0}"/>
              </a:ext>
            </a:extLst>
          </p:cNvPr>
          <p:cNvSpPr/>
          <p:nvPr/>
        </p:nvSpPr>
        <p:spPr bwMode="auto">
          <a:xfrm>
            <a:off x="2527485" y="5347000"/>
            <a:ext cx="1097280" cy="348343"/>
          </a:xfrm>
          <a:prstGeom prst="rect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197A96-5E49-4AF8-8F17-C7BF67B1677B}"/>
              </a:ext>
            </a:extLst>
          </p:cNvPr>
          <p:cNvSpPr/>
          <p:nvPr/>
        </p:nvSpPr>
        <p:spPr bwMode="auto">
          <a:xfrm>
            <a:off x="3696611" y="5346999"/>
            <a:ext cx="1097280" cy="348343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56CC87-E217-48D6-90B7-FDA946E18726}"/>
              </a:ext>
            </a:extLst>
          </p:cNvPr>
          <p:cNvSpPr/>
          <p:nvPr/>
        </p:nvSpPr>
        <p:spPr bwMode="auto">
          <a:xfrm>
            <a:off x="4967977" y="5404151"/>
            <a:ext cx="880507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F2FF83-4083-47EE-80B8-4EF0FB4CFBE7}"/>
              </a:ext>
            </a:extLst>
          </p:cNvPr>
          <p:cNvSpPr/>
          <p:nvPr/>
        </p:nvSpPr>
        <p:spPr bwMode="auto">
          <a:xfrm>
            <a:off x="5947549" y="5404150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013949-7B4B-4C58-AD6B-D44AE3C9354E}"/>
              </a:ext>
            </a:extLst>
          </p:cNvPr>
          <p:cNvSpPr/>
          <p:nvPr/>
        </p:nvSpPr>
        <p:spPr bwMode="auto">
          <a:xfrm>
            <a:off x="6907122" y="5404149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F7F6AE4-0724-47BC-9E65-B971D33651DF}"/>
              </a:ext>
            </a:extLst>
          </p:cNvPr>
          <p:cNvCxnSpPr>
            <a:cxnSpLocks/>
          </p:cNvCxnSpPr>
          <p:nvPr/>
        </p:nvCxnSpPr>
        <p:spPr bwMode="auto">
          <a:xfrm>
            <a:off x="1358359" y="5221020"/>
            <a:ext cx="22664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C46634-9612-4486-BB17-CF7023E8BFFE}"/>
              </a:ext>
            </a:extLst>
          </p:cNvPr>
          <p:cNvCxnSpPr>
            <a:cxnSpLocks/>
          </p:cNvCxnSpPr>
          <p:nvPr/>
        </p:nvCxnSpPr>
        <p:spPr bwMode="auto">
          <a:xfrm>
            <a:off x="3660688" y="5221020"/>
            <a:ext cx="11332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622A2E7-F343-468D-B4FD-DD1AC9E14321}"/>
              </a:ext>
            </a:extLst>
          </p:cNvPr>
          <p:cNvCxnSpPr>
            <a:cxnSpLocks/>
          </p:cNvCxnSpPr>
          <p:nvPr/>
        </p:nvCxnSpPr>
        <p:spPr bwMode="auto">
          <a:xfrm flipV="1">
            <a:off x="4967977" y="5221020"/>
            <a:ext cx="880507" cy="2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406D133-733A-43FB-94A4-370681E9401D}"/>
              </a:ext>
            </a:extLst>
          </p:cNvPr>
          <p:cNvCxnSpPr>
            <a:cxnSpLocks/>
          </p:cNvCxnSpPr>
          <p:nvPr/>
        </p:nvCxnSpPr>
        <p:spPr bwMode="auto">
          <a:xfrm>
            <a:off x="5947549" y="5223476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90858C1-7614-4E36-9C5A-57470997C20E}"/>
              </a:ext>
            </a:extLst>
          </p:cNvPr>
          <p:cNvCxnSpPr>
            <a:cxnSpLocks/>
          </p:cNvCxnSpPr>
          <p:nvPr/>
        </p:nvCxnSpPr>
        <p:spPr bwMode="auto">
          <a:xfrm>
            <a:off x="6907122" y="5223476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9BF58A1-708E-42BD-98A8-FBC43C7B3934}"/>
              </a:ext>
            </a:extLst>
          </p:cNvPr>
          <p:cNvSpPr txBox="1"/>
          <p:nvPr/>
        </p:nvSpPr>
        <p:spPr>
          <a:xfrm>
            <a:off x="1336716" y="4970322"/>
            <a:ext cx="2182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Advertising Link’s Information (AP 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3B5CC0-65A6-44DD-9DA5-4B2DD653F45A}"/>
              </a:ext>
            </a:extLst>
          </p:cNvPr>
          <p:cNvSpPr txBox="1"/>
          <p:nvPr/>
        </p:nvSpPr>
        <p:spPr>
          <a:xfrm>
            <a:off x="3744015" y="4970322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Common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94877A-08FF-468A-B0EE-9E8B627DA40F}"/>
              </a:ext>
            </a:extLst>
          </p:cNvPr>
          <p:cNvSpPr txBox="1"/>
          <p:nvPr/>
        </p:nvSpPr>
        <p:spPr>
          <a:xfrm>
            <a:off x="5178840" y="500787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84F476-9352-44E9-8540-6588D64375BA}"/>
              </a:ext>
            </a:extLst>
          </p:cNvPr>
          <p:cNvSpPr txBox="1"/>
          <p:nvPr/>
        </p:nvSpPr>
        <p:spPr>
          <a:xfrm>
            <a:off x="6131937" y="5022500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1C19F-0948-4675-99B5-C89FFBF185E8}"/>
              </a:ext>
            </a:extLst>
          </p:cNvPr>
          <p:cNvSpPr txBox="1"/>
          <p:nvPr/>
        </p:nvSpPr>
        <p:spPr>
          <a:xfrm>
            <a:off x="7125200" y="500787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CA0079-0EBD-4D1D-A630-EA326C318E0F}"/>
              </a:ext>
            </a:extLst>
          </p:cNvPr>
          <p:cNvSpPr txBox="1"/>
          <p:nvPr/>
        </p:nvSpPr>
        <p:spPr>
          <a:xfrm>
            <a:off x="5202195" y="6000445"/>
            <a:ext cx="21259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Information of other APs of the MLD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2A45F8FD-EB20-4265-8E7A-26AE64224D20}"/>
              </a:ext>
            </a:extLst>
          </p:cNvPr>
          <p:cNvSpPr/>
          <p:nvPr/>
        </p:nvSpPr>
        <p:spPr bwMode="auto">
          <a:xfrm rot="5400000">
            <a:off x="6232252" y="4408953"/>
            <a:ext cx="246221" cy="2971715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B664E-14E6-450A-9197-CE5DD3A7AAB6}"/>
              </a:ext>
            </a:extLst>
          </p:cNvPr>
          <p:cNvSpPr/>
          <p:nvPr/>
        </p:nvSpPr>
        <p:spPr bwMode="auto">
          <a:xfrm>
            <a:off x="4869503" y="5322960"/>
            <a:ext cx="2971717" cy="397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0650F695-0712-4C6B-A6E7-8315CAEB2420}"/>
              </a:ext>
            </a:extLst>
          </p:cNvPr>
          <p:cNvSpPr/>
          <p:nvPr/>
        </p:nvSpPr>
        <p:spPr bwMode="auto">
          <a:xfrm rot="5400000">
            <a:off x="2372639" y="4726878"/>
            <a:ext cx="246221" cy="2274783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117283F-8998-4FA0-9194-1124A12B8E45}"/>
              </a:ext>
            </a:extLst>
          </p:cNvPr>
          <p:cNvSpPr txBox="1"/>
          <p:nvPr/>
        </p:nvSpPr>
        <p:spPr>
          <a:xfrm>
            <a:off x="1927000" y="5994218"/>
            <a:ext cx="1200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Individual elements</a:t>
            </a:r>
          </a:p>
        </p:txBody>
      </p:sp>
    </p:spTree>
    <p:extLst>
      <p:ext uri="{BB962C8B-B14F-4D97-AF65-F5344CB8AC3E}">
        <p14:creationId xmlns:p14="http://schemas.microsoft.com/office/powerpoint/2010/main" val="356784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573582-F598-4A38-90E4-508049C8B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7" y="1981199"/>
            <a:ext cx="8003097" cy="441121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AP may include complete or partial information of another link</a:t>
            </a:r>
          </a:p>
          <a:p>
            <a:pPr lvl="1"/>
            <a:r>
              <a:rPr lang="en-US" dirty="0"/>
              <a:t>Each approach has its pros and cons.</a:t>
            </a:r>
          </a:p>
          <a:p>
            <a:endParaRPr lang="en-US" dirty="0"/>
          </a:p>
          <a:p>
            <a:r>
              <a:rPr lang="en-US" dirty="0"/>
              <a:t>Complete profile of a link</a:t>
            </a:r>
          </a:p>
          <a:p>
            <a:pPr lvl="1"/>
            <a:r>
              <a:rPr lang="en-US" dirty="0"/>
              <a:t>AP’s Mgmt. frame includes full information about another link</a:t>
            </a:r>
          </a:p>
          <a:p>
            <a:pPr lvl="1"/>
            <a:r>
              <a:rPr lang="en-US" dirty="0"/>
              <a:t>Pros: non-AP gets all the information on one link (avoids scanning the other link)</a:t>
            </a:r>
          </a:p>
          <a:p>
            <a:pPr lvl="1"/>
            <a:r>
              <a:rPr lang="en-US" dirty="0"/>
              <a:t>Cons: can lead to frame bloating</a:t>
            </a:r>
          </a:p>
          <a:p>
            <a:endParaRPr lang="en-US" dirty="0"/>
          </a:p>
          <a:p>
            <a:r>
              <a:rPr lang="en-US" dirty="0"/>
              <a:t>Partial profile of a link</a:t>
            </a:r>
          </a:p>
          <a:p>
            <a:pPr lvl="1"/>
            <a:r>
              <a:rPr lang="en-US" dirty="0"/>
              <a:t>AP’s Mgmt. frame identifies the link (Op Class, Channel, BSSID) and provides basic information (including indication of critical updates).</a:t>
            </a:r>
          </a:p>
          <a:p>
            <a:pPr lvl="1"/>
            <a:r>
              <a:rPr lang="en-US" dirty="0"/>
              <a:t>Pros: prevents frame bloating</a:t>
            </a:r>
          </a:p>
          <a:p>
            <a:pPr lvl="1"/>
            <a:r>
              <a:rPr lang="en-US" dirty="0"/>
              <a:t>Cons: non-AP STA may need to scan the other link</a:t>
            </a:r>
          </a:p>
          <a:p>
            <a:endParaRPr lang="en-US" dirty="0"/>
          </a:p>
          <a:p>
            <a:r>
              <a:rPr lang="en-US" dirty="0"/>
              <a:t>MLO framework should allow both options</a:t>
            </a:r>
          </a:p>
          <a:p>
            <a:pPr lvl="1"/>
            <a:r>
              <a:rPr lang="en-US" dirty="0"/>
              <a:t>With an indication if the advertised profile is complete or partial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A16962-7325-4A24-9265-1862606FF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6E62B-1182-439F-8216-3C93950AE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92BAAD1-2BA8-48F2-A491-8D6793271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Per-link information: Complete vs Partial</a:t>
            </a:r>
          </a:p>
        </p:txBody>
      </p:sp>
    </p:spTree>
    <p:extLst>
      <p:ext uri="{BB962C8B-B14F-4D97-AF65-F5344CB8AC3E}">
        <p14:creationId xmlns:p14="http://schemas.microsoft.com/office/powerpoint/2010/main" val="422373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1FCB50-AD3B-439A-B2D1-EB713C18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29" y="1981199"/>
            <a:ext cx="8036654" cy="43776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MLD is expected to have certain parameters that are same for multiple links</a:t>
            </a:r>
          </a:p>
          <a:p>
            <a:endParaRPr lang="en-US" dirty="0"/>
          </a:p>
          <a:p>
            <a:r>
              <a:rPr lang="en-US" dirty="0"/>
              <a:t>When advertising complete information, an inheritance model (same as 11ax Multi-BSSID feature) is recommended </a:t>
            </a:r>
          </a:p>
          <a:p>
            <a:pPr lvl="1"/>
            <a:r>
              <a:rPr lang="en-US" dirty="0"/>
              <a:t>To prevent duplication of information and address frame bloating</a:t>
            </a:r>
          </a:p>
          <a:p>
            <a:pPr lvl="1"/>
            <a:r>
              <a:rPr lang="en-US" dirty="0"/>
              <a:t>Any parameter not advertised in a link’s profile is the same as the advertising link</a:t>
            </a:r>
          </a:p>
          <a:p>
            <a:endParaRPr lang="en-GB" dirty="0"/>
          </a:p>
          <a:p>
            <a:r>
              <a:rPr lang="en-GB" dirty="0"/>
              <a:t>Other properties from multiple BSSID feature, such as non-inheritance, would apply here.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CB0E20-C4C0-4EA1-AFCD-737ED6A77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ADCE04-6A03-4954-8B48-A81C23C62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DC14D0-5521-4D7C-961A-06577C219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</p:spTree>
    <p:extLst>
      <p:ext uri="{BB962C8B-B14F-4D97-AF65-F5344CB8AC3E}">
        <p14:creationId xmlns:p14="http://schemas.microsoft.com/office/powerpoint/2010/main" val="45419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6C47BF-4CA7-43E4-9A5A-541AE41B6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29954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framework discussed in this contribution is extensible and applicable to multiple scenario. E.g.,</a:t>
            </a:r>
          </a:p>
          <a:p>
            <a:pPr lvl="1"/>
            <a:r>
              <a:rPr lang="en-US" dirty="0"/>
              <a:t>Passive scanning: Beacon frame uses this frames to provide capabilities information of the MLD and other APs of the MLD</a:t>
            </a:r>
          </a:p>
          <a:p>
            <a:pPr lvl="1"/>
            <a:r>
              <a:rPr lang="en-US" dirty="0"/>
              <a:t>Active scanning: Probe Req/Resp frames use this framework to provide capabilities information of the transmitting STA’s MLD and other STAs of that MLD</a:t>
            </a:r>
          </a:p>
          <a:p>
            <a:pPr lvl="1"/>
            <a:r>
              <a:rPr lang="en-US" dirty="0"/>
              <a:t>ML Setup:  Frames exchanged during ML setup use this framework to carry complete information of all the links.</a:t>
            </a:r>
          </a:p>
          <a:p>
            <a:pPr lvl="2"/>
            <a:r>
              <a:rPr lang="en-US" dirty="0"/>
              <a:t>The information advertised during discovery is expected to be rudimentary compared to that exchanged during setup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F1B3C-46B5-407B-B6F3-A033F9D2F7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1E16B-15FB-42A0-BF83-988A284021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001E4B0-F01F-4E8E-B4F5-8AA044B5D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the framework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850ABA-6B28-4AC1-A341-2482EAF8D033}"/>
              </a:ext>
            </a:extLst>
          </p:cNvPr>
          <p:cNvSpPr/>
          <p:nvPr/>
        </p:nvSpPr>
        <p:spPr bwMode="auto">
          <a:xfrm>
            <a:off x="1358359" y="5506392"/>
            <a:ext cx="1097280" cy="348343"/>
          </a:xfrm>
          <a:prstGeom prst="rect">
            <a:avLst/>
          </a:prstGeom>
          <a:pattFill prst="narVert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2CF628-5240-48CA-B342-54B7445B5FE0}"/>
              </a:ext>
            </a:extLst>
          </p:cNvPr>
          <p:cNvSpPr/>
          <p:nvPr/>
        </p:nvSpPr>
        <p:spPr bwMode="auto">
          <a:xfrm>
            <a:off x="2527485" y="5506391"/>
            <a:ext cx="1097280" cy="348343"/>
          </a:xfrm>
          <a:prstGeom prst="rect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CE58C9-B299-4882-880A-8D6168C7DA79}"/>
              </a:ext>
            </a:extLst>
          </p:cNvPr>
          <p:cNvSpPr/>
          <p:nvPr/>
        </p:nvSpPr>
        <p:spPr bwMode="auto">
          <a:xfrm>
            <a:off x="3696611" y="5506390"/>
            <a:ext cx="1097280" cy="348343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65E6F9-1A59-4417-9EC6-3E22E890718A}"/>
              </a:ext>
            </a:extLst>
          </p:cNvPr>
          <p:cNvSpPr/>
          <p:nvPr/>
        </p:nvSpPr>
        <p:spPr bwMode="auto">
          <a:xfrm>
            <a:off x="4967977" y="5563542"/>
            <a:ext cx="880507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4E3DD5-04F5-44CC-8A34-84E3C4467C63}"/>
              </a:ext>
            </a:extLst>
          </p:cNvPr>
          <p:cNvSpPr/>
          <p:nvPr/>
        </p:nvSpPr>
        <p:spPr bwMode="auto">
          <a:xfrm>
            <a:off x="5947549" y="5563541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F92FAE-B14E-4172-A9A0-964639D51800}"/>
              </a:ext>
            </a:extLst>
          </p:cNvPr>
          <p:cNvSpPr/>
          <p:nvPr/>
        </p:nvSpPr>
        <p:spPr bwMode="auto">
          <a:xfrm>
            <a:off x="6907122" y="5563540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04EE68-10D8-49EF-B266-452A39370494}"/>
              </a:ext>
            </a:extLst>
          </p:cNvPr>
          <p:cNvCxnSpPr>
            <a:cxnSpLocks/>
          </p:cNvCxnSpPr>
          <p:nvPr/>
        </p:nvCxnSpPr>
        <p:spPr bwMode="auto">
          <a:xfrm>
            <a:off x="1358359" y="5380411"/>
            <a:ext cx="22664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3FADA18-5C01-4057-A2E2-371A70B3E485}"/>
              </a:ext>
            </a:extLst>
          </p:cNvPr>
          <p:cNvCxnSpPr>
            <a:cxnSpLocks/>
          </p:cNvCxnSpPr>
          <p:nvPr/>
        </p:nvCxnSpPr>
        <p:spPr bwMode="auto">
          <a:xfrm>
            <a:off x="3660688" y="5380411"/>
            <a:ext cx="11332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12EBD2D-C370-47C1-A0E6-62D3D2CCDA90}"/>
              </a:ext>
            </a:extLst>
          </p:cNvPr>
          <p:cNvCxnSpPr>
            <a:cxnSpLocks/>
          </p:cNvCxnSpPr>
          <p:nvPr/>
        </p:nvCxnSpPr>
        <p:spPr bwMode="auto">
          <a:xfrm flipV="1">
            <a:off x="4967977" y="5380411"/>
            <a:ext cx="880507" cy="2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F266FD6-625B-484B-AE62-AA4E43E9F750}"/>
              </a:ext>
            </a:extLst>
          </p:cNvPr>
          <p:cNvCxnSpPr>
            <a:cxnSpLocks/>
          </p:cNvCxnSpPr>
          <p:nvPr/>
        </p:nvCxnSpPr>
        <p:spPr bwMode="auto">
          <a:xfrm>
            <a:off x="5947549" y="5382867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88210F6-AFFA-4039-91D5-D98A954D562F}"/>
              </a:ext>
            </a:extLst>
          </p:cNvPr>
          <p:cNvCxnSpPr>
            <a:cxnSpLocks/>
          </p:cNvCxnSpPr>
          <p:nvPr/>
        </p:nvCxnSpPr>
        <p:spPr bwMode="auto">
          <a:xfrm>
            <a:off x="6907122" y="5382867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4736A70-7FBE-4D63-A404-EA309DF94E17}"/>
              </a:ext>
            </a:extLst>
          </p:cNvPr>
          <p:cNvSpPr txBox="1"/>
          <p:nvPr/>
        </p:nvSpPr>
        <p:spPr>
          <a:xfrm>
            <a:off x="1336716" y="5129713"/>
            <a:ext cx="22605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Advertising Link’s Information (STA 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6BC068-2C01-49A6-BEDF-2F8DDC86CFEF}"/>
              </a:ext>
            </a:extLst>
          </p:cNvPr>
          <p:cNvSpPr txBox="1"/>
          <p:nvPr/>
        </p:nvSpPr>
        <p:spPr>
          <a:xfrm>
            <a:off x="3744015" y="5129713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Common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53B58F-B39E-4C54-9411-E4C8E0E1362D}"/>
              </a:ext>
            </a:extLst>
          </p:cNvPr>
          <p:cNvSpPr txBox="1"/>
          <p:nvPr/>
        </p:nvSpPr>
        <p:spPr>
          <a:xfrm>
            <a:off x="5178840" y="5167263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157B2C-6139-4E30-B0CA-FEBA919AEEC1}"/>
              </a:ext>
            </a:extLst>
          </p:cNvPr>
          <p:cNvSpPr txBox="1"/>
          <p:nvPr/>
        </p:nvSpPr>
        <p:spPr>
          <a:xfrm>
            <a:off x="6131937" y="5181891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A5AEC8-BF91-437E-8931-ED23ECFABFC9}"/>
              </a:ext>
            </a:extLst>
          </p:cNvPr>
          <p:cNvSpPr txBox="1"/>
          <p:nvPr/>
        </p:nvSpPr>
        <p:spPr>
          <a:xfrm>
            <a:off x="7125200" y="5167263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0F3F96-6126-4475-AF60-B95A50B1F288}"/>
              </a:ext>
            </a:extLst>
          </p:cNvPr>
          <p:cNvSpPr txBox="1"/>
          <p:nvPr/>
        </p:nvSpPr>
        <p:spPr>
          <a:xfrm>
            <a:off x="5202195" y="6159836"/>
            <a:ext cx="22044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Information of other STAs of the MLD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FF615E63-D260-409F-8E49-5FAB8D74CDC5}"/>
              </a:ext>
            </a:extLst>
          </p:cNvPr>
          <p:cNvSpPr/>
          <p:nvPr/>
        </p:nvSpPr>
        <p:spPr bwMode="auto">
          <a:xfrm rot="5400000">
            <a:off x="6232252" y="4568344"/>
            <a:ext cx="246221" cy="2971715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606FD-F4F1-4D35-853D-4F239617F81D}"/>
              </a:ext>
            </a:extLst>
          </p:cNvPr>
          <p:cNvSpPr/>
          <p:nvPr/>
        </p:nvSpPr>
        <p:spPr bwMode="auto">
          <a:xfrm>
            <a:off x="4869503" y="5482351"/>
            <a:ext cx="2971717" cy="397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25BFED48-292F-4246-986E-21E0D314E238}"/>
              </a:ext>
            </a:extLst>
          </p:cNvPr>
          <p:cNvSpPr/>
          <p:nvPr/>
        </p:nvSpPr>
        <p:spPr bwMode="auto">
          <a:xfrm rot="5400000">
            <a:off x="2372639" y="4886269"/>
            <a:ext cx="246221" cy="2274783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211D63-517C-4B1C-A447-28EBE9608DB4}"/>
              </a:ext>
            </a:extLst>
          </p:cNvPr>
          <p:cNvSpPr txBox="1"/>
          <p:nvPr/>
        </p:nvSpPr>
        <p:spPr>
          <a:xfrm>
            <a:off x="1927000" y="6153609"/>
            <a:ext cx="1200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Individual elements</a:t>
            </a:r>
          </a:p>
        </p:txBody>
      </p:sp>
    </p:spTree>
    <p:extLst>
      <p:ext uri="{BB962C8B-B14F-4D97-AF65-F5344CB8AC3E}">
        <p14:creationId xmlns:p14="http://schemas.microsoft.com/office/powerpoint/2010/main" val="2519948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86044"/>
          </a:xfrm>
        </p:spPr>
        <p:txBody>
          <a:bodyPr/>
          <a:lstStyle/>
          <a:p>
            <a:r>
              <a:rPr lang="en-US" dirty="0"/>
              <a:t>This contribution discusses the topic of multi-link capability advertisement and provides a flexible framework to </a:t>
            </a:r>
            <a:r>
              <a:rPr lang="en-US"/>
              <a:t>carry MLO information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Further, the contribution proposes a couple of schemes to help reduce frame bloating</a:t>
            </a:r>
          </a:p>
          <a:p>
            <a:pPr lvl="1"/>
            <a:r>
              <a:rPr lang="en-US" dirty="0"/>
              <a:t>Advertising STA may use an inheritance model to avoid duplication of information advertised for other links.</a:t>
            </a:r>
          </a:p>
          <a:p>
            <a:pPr lvl="2"/>
            <a:r>
              <a:rPr lang="en-US" dirty="0"/>
              <a:t>Inheritance model same as 11ax multiple BSSID feature</a:t>
            </a:r>
          </a:p>
          <a:p>
            <a:pPr lvl="1"/>
            <a:r>
              <a:rPr lang="en-US" dirty="0"/>
              <a:t>Advertising STA may advertise  partial information of other links</a:t>
            </a:r>
          </a:p>
          <a:p>
            <a:pPr lvl="2"/>
            <a:r>
              <a:rPr lang="en-US" dirty="0"/>
              <a:t>Identify the link and provide rudimentary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Do you agree to define mechanism(s) to include MLO information that a STA of an MLD provides in its mgmt. frames, during discovery and ML setup, as described below?</a:t>
            </a:r>
            <a:r>
              <a:rPr lang="en-US" sz="1800" dirty="0"/>
              <a:t> </a:t>
            </a:r>
            <a:endParaRPr lang="en-US" dirty="0"/>
          </a:p>
          <a:p>
            <a:pPr lvl="1"/>
            <a:r>
              <a:rPr lang="en-US" dirty="0"/>
              <a:t>MLD (common) Information</a:t>
            </a:r>
            <a:r>
              <a:rPr lang="en-US" sz="1600" dirty="0"/>
              <a:t> </a:t>
            </a:r>
            <a:endParaRPr lang="en-US" dirty="0"/>
          </a:p>
          <a:p>
            <a:pPr lvl="2"/>
            <a:r>
              <a:rPr lang="en-US" dirty="0"/>
              <a:t>Information common to all the STAs of the MLD</a:t>
            </a:r>
          </a:p>
          <a:p>
            <a:pPr lvl="1"/>
            <a:r>
              <a:rPr lang="en-US" dirty="0"/>
              <a:t>Per-link information</a:t>
            </a:r>
            <a:r>
              <a:rPr lang="en-US" sz="1600" dirty="0"/>
              <a:t> </a:t>
            </a:r>
            <a:endParaRPr lang="en-US" dirty="0"/>
          </a:p>
          <a:p>
            <a:pPr lvl="2"/>
            <a:r>
              <a:rPr lang="en-US" dirty="0"/>
              <a:t>Capabilities and Operational parameter of other STAs of the MLD other than the advertising STA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246814</TotalTime>
  <Words>1387</Words>
  <Application>Microsoft Office PowerPoint</Application>
  <PresentationFormat>On-screen Show (4:3)</PresentationFormat>
  <Paragraphs>194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Times New Roman</vt:lpstr>
      <vt:lpstr>ACcord Submission Template</vt:lpstr>
      <vt:lpstr>MLO Discovery Signaling</vt:lpstr>
      <vt:lpstr>Problem statement</vt:lpstr>
      <vt:lpstr>What info. needs to be advertised?</vt:lpstr>
      <vt:lpstr>Classification of information</vt:lpstr>
      <vt:lpstr>Per-link information: Complete vs Partial</vt:lpstr>
      <vt:lpstr>Inheritance Model</vt:lpstr>
      <vt:lpstr>Benefits of the framework</vt:lpstr>
      <vt:lpstr>Summary</vt:lpstr>
      <vt:lpstr>SP #1</vt:lpstr>
      <vt:lpstr>SP #2</vt:lpstr>
      <vt:lpstr>SP #3</vt:lpstr>
      <vt:lpstr>SP #4</vt:lpstr>
      <vt:lpstr>SP #5</vt:lpstr>
      <vt:lpstr>Appendix</vt:lpstr>
      <vt:lpstr>Inheritance Model</vt:lpstr>
      <vt:lpstr>Related motion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5168</cp:revision>
  <dcterms:created xsi:type="dcterms:W3CDTF">2012-05-29T15:24:34Z</dcterms:created>
  <dcterms:modified xsi:type="dcterms:W3CDTF">2020-06-04T14:44:14Z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