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204" r:id="rId4"/>
  </p:sldMasterIdLst>
  <p:notesMasterIdLst>
    <p:notesMasterId r:id="rId21"/>
  </p:notesMasterIdLst>
  <p:handoutMasterIdLst>
    <p:handoutMasterId r:id="rId22"/>
  </p:handoutMasterIdLst>
  <p:sldIdLst>
    <p:sldId id="621" r:id="rId5"/>
    <p:sldId id="760" r:id="rId6"/>
    <p:sldId id="767" r:id="rId7"/>
    <p:sldId id="774" r:id="rId8"/>
    <p:sldId id="787" r:id="rId9"/>
    <p:sldId id="782" r:id="rId10"/>
    <p:sldId id="781" r:id="rId11"/>
    <p:sldId id="777" r:id="rId12"/>
    <p:sldId id="735" r:id="rId13"/>
    <p:sldId id="778" r:id="rId14"/>
    <p:sldId id="786" r:id="rId15"/>
    <p:sldId id="789" r:id="rId16"/>
    <p:sldId id="790" r:id="rId17"/>
    <p:sldId id="780" r:id="rId18"/>
    <p:sldId id="783" r:id="rId19"/>
    <p:sldId id="759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5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erian, George" initials="CG" lastIdx="5" clrIdx="0">
    <p:extLst>
      <p:ext uri="{19B8F6BF-5375-455C-9EA6-DF929625EA0E}">
        <p15:presenceInfo xmlns:p15="http://schemas.microsoft.com/office/powerpoint/2012/main" userId="S-1-5-21-945540591-4024260831-3861152641-206784" providerId="AD"/>
      </p:ext>
    </p:extLst>
  </p:cmAuthor>
  <p:cmAuthor id="2" name="Ding, Gang" initials="DG" lastIdx="4" clrIdx="1">
    <p:extLst>
      <p:ext uri="{19B8F6BF-5375-455C-9EA6-DF929625EA0E}">
        <p15:presenceInfo xmlns:p15="http://schemas.microsoft.com/office/powerpoint/2012/main" userId="S-1-5-21-945540591-4024260831-3861152641-325770" providerId="AD"/>
      </p:ext>
    </p:extLst>
  </p:cmAuthor>
  <p:cmAuthor id="3" name="Abhishek Patil" initials="AP" lastIdx="27" clrIdx="2">
    <p:extLst>
      <p:ext uri="{19B8F6BF-5375-455C-9EA6-DF929625EA0E}">
        <p15:presenceInfo xmlns:p15="http://schemas.microsoft.com/office/powerpoint/2012/main" userId="S::appatil@qti.qualcomm.com::4a57f103-40b4-4474-a113-d3340a5396d8" providerId="AD"/>
      </p:ext>
    </p:extLst>
  </p:cmAuthor>
  <p:cmAuthor id="4" name="Duncan Ho" initials="DH" lastIdx="7" clrIdx="3">
    <p:extLst>
      <p:ext uri="{19B8F6BF-5375-455C-9EA6-DF929625EA0E}">
        <p15:presenceInfo xmlns:p15="http://schemas.microsoft.com/office/powerpoint/2012/main" userId="S::dho@qti.qualcomm.com::cdbbd64b-6b86-4896-aca0-3d41c310760d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0B1D0"/>
    <a:srgbClr val="FFCCCC"/>
    <a:srgbClr val="CC9900"/>
    <a:srgbClr val="FF0000"/>
    <a:srgbClr val="E9EDF4"/>
    <a:srgbClr val="254061"/>
    <a:srgbClr val="252B9D"/>
    <a:srgbClr val="254092"/>
    <a:srgbClr val="D0D8E8"/>
    <a:srgbClr val="831B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853" autoAdjust="0"/>
    <p:restoredTop sz="96357" autoAdjust="0"/>
  </p:normalViewPr>
  <p:slideViewPr>
    <p:cSldViewPr snapToGrid="0" snapToObjects="1">
      <p:cViewPr varScale="1">
        <p:scale>
          <a:sx n="110" d="100"/>
          <a:sy n="110" d="100"/>
        </p:scale>
        <p:origin x="1806" y="102"/>
      </p:cViewPr>
      <p:guideLst>
        <p:guide orient="horz" pos="2160"/>
        <p:guide pos="2856"/>
      </p:guideLst>
    </p:cSldViewPr>
  </p:slideViewPr>
  <p:outlineViewPr>
    <p:cViewPr>
      <p:scale>
        <a:sx n="33" d="100"/>
        <a:sy n="33" d="100"/>
      </p:scale>
      <p:origin x="0" y="435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87" d="100"/>
          <a:sy n="87" d="100"/>
        </p:scale>
        <p:origin x="3840" y="6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969766-CAE8-451F-8CAE-D2F487353803}" type="datetimeFigureOut">
              <a:rPr lang="en-US" smtClean="0"/>
              <a:t>3/15/2020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2DDC60-CF56-4A52-8E0A-0A8A3D73D3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0102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DFEDBF-25F3-4962-88BC-7306E4C7F11D}" type="datetimeFigureOut">
              <a:rPr lang="en-US" smtClean="0"/>
              <a:t>3/15/2020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D7C50F-071E-4D3B-9A71-41D99FA7C3E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58170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67085262-DAF8-40EB-B101-2C509DD6478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smtClean="0"/>
            </a:lvl1pPr>
          </a:lstStyle>
          <a:p>
            <a:pPr>
              <a:defRPr/>
            </a:pPr>
            <a:r>
              <a:rPr lang="en-US" dirty="0"/>
              <a:t>Abhishek P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2208610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3099D1E7-2CFE-4362-BB72-AF97192842E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smtClean="0"/>
            </a:lvl1pPr>
          </a:lstStyle>
          <a:p>
            <a:pPr>
              <a:defRPr/>
            </a:pPr>
            <a:r>
              <a:rPr lang="en-US" dirty="0"/>
              <a:t>Abhishek P (Qualcomm), et. al.,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5BDCA436-F3B5-4A67-B996-8F40F3E985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544703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9CC4226-5898-4289-B3B7-B3B63847237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smtClean="0"/>
            </a:lvl1pPr>
          </a:lstStyle>
          <a:p>
            <a:pPr>
              <a:defRPr/>
            </a:pPr>
            <a:r>
              <a:rPr lang="en-US" dirty="0"/>
              <a:t>Abhishek P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40453070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52FA7AA-22C1-4E97-88D6-3976232AE53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smtClean="0"/>
            </a:lvl1pPr>
          </a:lstStyle>
          <a:p>
            <a:pPr>
              <a:defRPr/>
            </a:pPr>
            <a:r>
              <a:rPr lang="en-US" dirty="0"/>
              <a:t>Abhishek P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24738370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29B3BF4-2FB5-48DF-B7F8-378C94E27CD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smtClean="0"/>
            </a:lvl1pPr>
          </a:lstStyle>
          <a:p>
            <a:pPr>
              <a:defRPr/>
            </a:pPr>
            <a:r>
              <a:rPr lang="en-US" dirty="0"/>
              <a:t>Abhishek P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4653419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smtClean="0"/>
            </a:lvl1pPr>
          </a:lstStyle>
          <a:p>
            <a:pPr>
              <a:defRPr/>
            </a:pPr>
            <a:r>
              <a:rPr lang="en-US" dirty="0"/>
              <a:t>Abhishek P (Qualcomm), et. al.,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2399" y="6475413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smtClean="0"/>
            </a:lvl1pPr>
          </a:lstStyle>
          <a:p>
            <a:pPr>
              <a:defRPr/>
            </a:pPr>
            <a:r>
              <a:rPr lang="en-US"/>
              <a:t>Slide </a:t>
            </a:r>
            <a:fld id="{1020D93E-1000-485A-B4A0-9946B8CFFE0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5661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sz="1200" dirty="0"/>
              <a:t>Submission 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5461462" y="303340"/>
            <a:ext cx="29967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4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>
                <a:solidFill>
                  <a:schemeClr val="tx1"/>
                </a:solidFill>
                <a:cs typeface="+mn-cs"/>
              </a:rPr>
              <a:t>doc.: IEEE 802.11-19/</a:t>
            </a:r>
            <a:r>
              <a:rPr lang="en-US" sz="18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0356</a:t>
            </a:r>
            <a:r>
              <a:rPr lang="en-US" sz="1800" b="1" dirty="0">
                <a:solidFill>
                  <a:schemeClr val="tx1"/>
                </a:solidFill>
                <a:cs typeface="+mn-cs"/>
              </a:rPr>
              <a:t>r0</a:t>
            </a:r>
          </a:p>
        </p:txBody>
      </p:sp>
      <p:sp>
        <p:nvSpPr>
          <p:cNvPr id="11" name="TextBox 10"/>
          <p:cNvSpPr txBox="1"/>
          <p:nvPr userDrawn="1"/>
        </p:nvSpPr>
        <p:spPr>
          <a:xfrm>
            <a:off x="527126" y="281239"/>
            <a:ext cx="1815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b="1" dirty="0"/>
              <a:t>March 2020</a:t>
            </a:r>
          </a:p>
        </p:txBody>
      </p:sp>
    </p:spTree>
    <p:extLst>
      <p:ext uri="{BB962C8B-B14F-4D97-AF65-F5344CB8AC3E}">
        <p14:creationId xmlns:p14="http://schemas.microsoft.com/office/powerpoint/2010/main" val="2894819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05" r:id="rId1"/>
    <p:sldLayoutId id="2147484206" r:id="rId2"/>
    <p:sldLayoutId id="2147484207" r:id="rId3"/>
    <p:sldLayoutId id="2147484208" r:id="rId4"/>
    <p:sldLayoutId id="2147484209" r:id="rId5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4294967295"/>
          </p:nvPr>
        </p:nvSpPr>
        <p:spPr>
          <a:xfrm>
            <a:off x="4352775" y="6523038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E7E6215C-0148-4EB1-A390-22B113FC486F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075542"/>
              </p:ext>
            </p:extLst>
          </p:nvPr>
        </p:nvGraphicFramePr>
        <p:xfrm>
          <a:off x="495682" y="2687451"/>
          <a:ext cx="8096484" cy="20116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952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90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403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168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49012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Affiliation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Abhishek Patil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Qualcomm Inc.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appatil@qti.qualcomm.com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83848554"/>
                  </a:ext>
                </a:extLst>
              </a:tr>
              <a:tr h="26413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Duncan Ho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Qualcomm Inc.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70603514"/>
                  </a:ext>
                </a:extLst>
              </a:tr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George Cherian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Qualcomm Inc.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68835117"/>
                  </a:ext>
                </a:extLst>
              </a:tr>
              <a:tr h="26413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Alfred Asterjadhi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Qualcomm Inc.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60516509"/>
                  </a:ext>
                </a:extLst>
              </a:tr>
              <a:tr h="26413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24194773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15636"/>
            <a:ext cx="7772400" cy="1294216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MLO Discovery Signaling</a:t>
            </a:r>
          </a:p>
        </p:txBody>
      </p:sp>
      <p:sp>
        <p:nvSpPr>
          <p:cNvPr id="13" name="Rectangle 6"/>
          <p:cNvSpPr txBox="1">
            <a:spLocks noChangeArrowheads="1"/>
          </p:cNvSpPr>
          <p:nvPr/>
        </p:nvSpPr>
        <p:spPr bwMode="auto">
          <a:xfrm>
            <a:off x="533400" y="1909852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US" sz="2000" dirty="0"/>
              <a:t>Date</a:t>
            </a:r>
            <a:r>
              <a:rPr lang="en-US" sz="2000"/>
              <a:t>:</a:t>
            </a:r>
            <a:r>
              <a:rPr lang="en-US" sz="2000" b="0"/>
              <a:t> 2020-03-15</a:t>
            </a:r>
            <a:endParaRPr lang="en-US" sz="2000" b="0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 flipH="1">
            <a:off x="5791199" y="6475413"/>
            <a:ext cx="2752661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Abhishek P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9629408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ACDB503-7AB0-4FE3-9BC5-B7668D58F8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199"/>
            <a:ext cx="7772400" cy="4428309"/>
          </a:xfrm>
        </p:spPr>
        <p:txBody>
          <a:bodyPr>
            <a:normAutofit/>
          </a:bodyPr>
          <a:lstStyle/>
          <a:p>
            <a:r>
              <a:rPr lang="en-US" dirty="0"/>
              <a:t>Do you support that the MLO framework should follow an inheritance model (as described for 11ax multiple BSSID feature) to prevent frame bloating when advertising complete information of other links?</a:t>
            </a:r>
          </a:p>
          <a:p>
            <a:pPr lvl="1"/>
            <a:r>
              <a:rPr lang="en-US" dirty="0"/>
              <a:t>Note: this includes properties such as </a:t>
            </a:r>
            <a:r>
              <a:rPr lang="en-GB" dirty="0"/>
              <a:t>profile straddling across multiple elements and non-inheritance</a:t>
            </a:r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Y:</a:t>
            </a:r>
          </a:p>
          <a:p>
            <a:pPr lvl="1"/>
            <a:r>
              <a:rPr lang="en-US" dirty="0"/>
              <a:t>N:</a:t>
            </a:r>
          </a:p>
          <a:p>
            <a:pPr lvl="1"/>
            <a:r>
              <a:rPr lang="en-US" dirty="0"/>
              <a:t>A:</a:t>
            </a:r>
          </a:p>
          <a:p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ED0B353-E7C1-420A-AA33-A511BEF31CE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D682CDB-7623-4692-A6A2-2DD73FC4311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AF1A65F2-FC3F-4014-BDD2-8AD64F07BA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#2</a:t>
            </a:r>
          </a:p>
        </p:txBody>
      </p:sp>
    </p:spTree>
    <p:extLst>
      <p:ext uri="{BB962C8B-B14F-4D97-AF65-F5344CB8AC3E}">
        <p14:creationId xmlns:p14="http://schemas.microsoft.com/office/powerpoint/2010/main" val="39144363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ACDB503-7AB0-4FE3-9BC5-B7668D58F8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199"/>
            <a:ext cx="7772400" cy="4428309"/>
          </a:xfrm>
        </p:spPr>
        <p:txBody>
          <a:bodyPr>
            <a:normAutofit/>
          </a:bodyPr>
          <a:lstStyle/>
          <a:p>
            <a:r>
              <a:rPr lang="en-US" dirty="0"/>
              <a:t>Do you support that an AP MLD may advertise partial information of other links to prevent frame bloating?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Y:</a:t>
            </a:r>
          </a:p>
          <a:p>
            <a:pPr lvl="1"/>
            <a:r>
              <a:rPr lang="en-US" dirty="0"/>
              <a:t>N:</a:t>
            </a:r>
          </a:p>
          <a:p>
            <a:pPr lvl="1"/>
            <a:r>
              <a:rPr lang="en-US" dirty="0"/>
              <a:t>A:</a:t>
            </a:r>
          </a:p>
          <a:p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ED0B353-E7C1-420A-AA33-A511BEF31CE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D682CDB-7623-4692-A6A2-2DD73FC4311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AF1A65F2-FC3F-4014-BDD2-8AD64F07BA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#3</a:t>
            </a:r>
          </a:p>
        </p:txBody>
      </p:sp>
    </p:spTree>
    <p:extLst>
      <p:ext uri="{BB962C8B-B14F-4D97-AF65-F5344CB8AC3E}">
        <p14:creationId xmlns:p14="http://schemas.microsoft.com/office/powerpoint/2010/main" val="40759057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ACDB503-7AB0-4FE3-9BC5-B7668D58F8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199"/>
            <a:ext cx="7772400" cy="4428309"/>
          </a:xfrm>
        </p:spPr>
        <p:txBody>
          <a:bodyPr>
            <a:normAutofit/>
          </a:bodyPr>
          <a:lstStyle/>
          <a:p>
            <a:r>
              <a:rPr lang="en-US" dirty="0"/>
              <a:t>Do you support that a STA of non-AP MLD shall include in its Probe Request an indication that it supports MLO operation?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Y:</a:t>
            </a:r>
          </a:p>
          <a:p>
            <a:pPr lvl="1"/>
            <a:r>
              <a:rPr lang="en-US" dirty="0"/>
              <a:t>N:</a:t>
            </a:r>
          </a:p>
          <a:p>
            <a:pPr lvl="1"/>
            <a:r>
              <a:rPr lang="en-US" dirty="0"/>
              <a:t>A:</a:t>
            </a:r>
          </a:p>
          <a:p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ED0B353-E7C1-420A-AA33-A511BEF31CE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D682CDB-7623-4692-A6A2-2DD73FC4311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AF1A65F2-FC3F-4014-BDD2-8AD64F07BA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#4</a:t>
            </a:r>
          </a:p>
        </p:txBody>
      </p:sp>
    </p:spTree>
    <p:extLst>
      <p:ext uri="{BB962C8B-B14F-4D97-AF65-F5344CB8AC3E}">
        <p14:creationId xmlns:p14="http://schemas.microsoft.com/office/powerpoint/2010/main" val="39150932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ACDB503-7AB0-4FE3-9BC5-B7668D58F8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199"/>
            <a:ext cx="7772400" cy="4428309"/>
          </a:xfrm>
        </p:spPr>
        <p:txBody>
          <a:bodyPr>
            <a:normAutofit/>
          </a:bodyPr>
          <a:lstStyle/>
          <a:p>
            <a:r>
              <a:rPr lang="en-US" dirty="0"/>
              <a:t>Do you support that an AP of an AP MLD shall not include MLO information (i.e., MLD/common info. and info. of other links of the AP MLD) when responding, with an individually addressed Probe Response frame, to a Probe Request frame from a non-AP STA that has not indicated support for MLO?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Y:</a:t>
            </a:r>
          </a:p>
          <a:p>
            <a:pPr lvl="1"/>
            <a:r>
              <a:rPr lang="en-US" dirty="0"/>
              <a:t>N:</a:t>
            </a:r>
          </a:p>
          <a:p>
            <a:pPr lvl="1"/>
            <a:r>
              <a:rPr lang="en-US" dirty="0"/>
              <a:t>A:</a:t>
            </a:r>
          </a:p>
          <a:p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ED0B353-E7C1-420A-AA33-A511BEF31CE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D682CDB-7623-4692-A6A2-2DD73FC4311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AF1A65F2-FC3F-4014-BDD2-8AD64F07BA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#5</a:t>
            </a:r>
          </a:p>
        </p:txBody>
      </p:sp>
    </p:spTree>
    <p:extLst>
      <p:ext uri="{BB962C8B-B14F-4D97-AF65-F5344CB8AC3E}">
        <p14:creationId xmlns:p14="http://schemas.microsoft.com/office/powerpoint/2010/main" val="42544128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817D8A13-22FF-4A16-970F-2BBB1815AE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Appendix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ED1E268F-D1F1-4E82-A4AA-DD246062068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C381814-9584-44D4-85D3-67B38431C8A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BB6C971-BE85-4331-B5DF-31105512214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25536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6CE5B6D-62FC-4D8E-83E4-8B965C2434A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92889EF-88EC-4FCA-96F5-63ED84DC43B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D80BA967-37FF-492A-AD34-6A6DD9A694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Inheritance Model</a:t>
            </a:r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FD5E4F19-C009-4A97-9415-1B19715C949D}"/>
              </a:ext>
            </a:extLst>
          </p:cNvPr>
          <p:cNvGrpSpPr/>
          <p:nvPr/>
        </p:nvGrpSpPr>
        <p:grpSpPr>
          <a:xfrm>
            <a:off x="830510" y="2726422"/>
            <a:ext cx="7315200" cy="1723715"/>
            <a:chOff x="830510" y="2726422"/>
            <a:chExt cx="7315200" cy="1723715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6C5DDC09-D5E0-4F7D-A2F7-ED0C3B74389A}"/>
                </a:ext>
              </a:extLst>
            </p:cNvPr>
            <p:cNvSpPr/>
            <p:nvPr/>
          </p:nvSpPr>
          <p:spPr bwMode="auto">
            <a:xfrm>
              <a:off x="830510" y="3214708"/>
              <a:ext cx="1238161" cy="451554"/>
            </a:xfrm>
            <a:prstGeom prst="rect">
              <a:avLst/>
            </a:prstGeom>
            <a:pattFill prst="narVert">
              <a:fgClr>
                <a:schemeClr val="accent1"/>
              </a:fgClr>
              <a:bgClr>
                <a:schemeClr val="bg1"/>
              </a:bgClr>
            </a:patt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F93A09CD-340D-4F45-822C-0A7F92FFD4A3}"/>
                </a:ext>
              </a:extLst>
            </p:cNvPr>
            <p:cNvSpPr/>
            <p:nvPr/>
          </p:nvSpPr>
          <p:spPr bwMode="auto">
            <a:xfrm>
              <a:off x="2149741" y="3214707"/>
              <a:ext cx="1238161" cy="451554"/>
            </a:xfrm>
            <a:prstGeom prst="rect">
              <a:avLst/>
            </a:prstGeom>
            <a:pattFill prst="narHorz">
              <a:fgClr>
                <a:schemeClr val="accent1"/>
              </a:fgClr>
              <a:bgClr>
                <a:schemeClr val="bg1"/>
              </a:bgClr>
            </a:patt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2B640E65-8D89-4947-AB7B-DDFA8E112B96}"/>
                </a:ext>
              </a:extLst>
            </p:cNvPr>
            <p:cNvSpPr/>
            <p:nvPr/>
          </p:nvSpPr>
          <p:spPr bwMode="auto">
            <a:xfrm>
              <a:off x="3468972" y="3214705"/>
              <a:ext cx="1238161" cy="451554"/>
            </a:xfrm>
            <a:prstGeom prst="rect">
              <a:avLst/>
            </a:prstGeom>
            <a:solidFill>
              <a:schemeClr val="accent2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75ECEE51-919E-4469-8744-DBD8CDEE743A}"/>
                </a:ext>
              </a:extLst>
            </p:cNvPr>
            <p:cNvSpPr/>
            <p:nvPr/>
          </p:nvSpPr>
          <p:spPr bwMode="auto">
            <a:xfrm>
              <a:off x="4903569" y="3288791"/>
              <a:ext cx="993556" cy="328527"/>
            </a:xfrm>
            <a:prstGeom prst="rect">
              <a:avLst/>
            </a:prstGeom>
            <a:pattFill prst="pct5">
              <a:fgClr>
                <a:schemeClr val="accent1"/>
              </a:fgClr>
              <a:bgClr>
                <a:schemeClr val="bg1"/>
              </a:bgClr>
            </a:patt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919F6471-AF1A-4270-A72A-2F0ECBB4FF2D}"/>
                </a:ext>
              </a:extLst>
            </p:cNvPr>
            <p:cNvSpPr/>
            <p:nvPr/>
          </p:nvSpPr>
          <p:spPr bwMode="auto">
            <a:xfrm>
              <a:off x="6008909" y="3288790"/>
              <a:ext cx="993557" cy="328527"/>
            </a:xfrm>
            <a:prstGeom prst="rect">
              <a:avLst/>
            </a:prstGeom>
            <a:pattFill prst="pct5">
              <a:fgClr>
                <a:schemeClr val="accent1"/>
              </a:fgClr>
              <a:bgClr>
                <a:schemeClr val="bg1"/>
              </a:bgClr>
            </a:patt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A5228B9E-16AB-452B-9C85-6E9E4927FAB6}"/>
                </a:ext>
              </a:extLst>
            </p:cNvPr>
            <p:cNvSpPr/>
            <p:nvPr/>
          </p:nvSpPr>
          <p:spPr bwMode="auto">
            <a:xfrm>
              <a:off x="7091683" y="3288788"/>
              <a:ext cx="993557" cy="328527"/>
            </a:xfrm>
            <a:prstGeom prst="rect">
              <a:avLst/>
            </a:prstGeom>
            <a:pattFill prst="pct5">
              <a:fgClr>
                <a:schemeClr val="accent1"/>
              </a:fgClr>
              <a:bgClr>
                <a:schemeClr val="bg1"/>
              </a:bgClr>
            </a:patt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12" name="Straight Arrow Connector 11">
              <a:extLst>
                <a:ext uri="{FF2B5EF4-FFF2-40B4-BE49-F238E27FC236}">
                  <a16:creationId xmlns:a16="http://schemas.microsoft.com/office/drawing/2014/main" id="{62426459-4025-45A5-98E3-D1B02FDAB23F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830510" y="3051400"/>
              <a:ext cx="2557391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cxnSp>
          <p:nvCxnSpPr>
            <p:cNvPr id="13" name="Straight Arrow Connector 12">
              <a:extLst>
                <a:ext uri="{FF2B5EF4-FFF2-40B4-BE49-F238E27FC236}">
                  <a16:creationId xmlns:a16="http://schemas.microsoft.com/office/drawing/2014/main" id="{928C80A4-2FEA-4F50-8351-E03AC17AAC0A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3428437" y="3051400"/>
              <a:ext cx="1278696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cxnSp>
          <p:nvCxnSpPr>
            <p:cNvPr id="14" name="Straight Arrow Connector 13">
              <a:extLst>
                <a:ext uri="{FF2B5EF4-FFF2-40B4-BE49-F238E27FC236}">
                  <a16:creationId xmlns:a16="http://schemas.microsoft.com/office/drawing/2014/main" id="{0AA800B9-986A-4020-A0CE-C59FF4F8627B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4903569" y="3051400"/>
              <a:ext cx="993556" cy="3184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cxnSp>
          <p:nvCxnSpPr>
            <p:cNvPr id="15" name="Straight Arrow Connector 14">
              <a:extLst>
                <a:ext uri="{FF2B5EF4-FFF2-40B4-BE49-F238E27FC236}">
                  <a16:creationId xmlns:a16="http://schemas.microsoft.com/office/drawing/2014/main" id="{B49E6941-DEC5-4B13-9AA0-57D4F1C5EA49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6008909" y="3054583"/>
              <a:ext cx="993557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cxnSp>
          <p:nvCxnSpPr>
            <p:cNvPr id="16" name="Straight Arrow Connector 15">
              <a:extLst>
                <a:ext uri="{FF2B5EF4-FFF2-40B4-BE49-F238E27FC236}">
                  <a16:creationId xmlns:a16="http://schemas.microsoft.com/office/drawing/2014/main" id="{9EF93C93-3D39-4CC3-8846-3BE0906B0103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7091683" y="3054583"/>
              <a:ext cx="993557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AA21A843-17F2-4F17-AAE2-49349416EEB1}"/>
                </a:ext>
              </a:extLst>
            </p:cNvPr>
            <p:cNvSpPr txBox="1"/>
            <p:nvPr/>
          </p:nvSpPr>
          <p:spPr>
            <a:xfrm>
              <a:off x="941339" y="2726422"/>
              <a:ext cx="2260555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/>
                <a:t>Advertising Link’s Information (STA 1)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201E520E-1D1E-43D4-B3D7-1320CB1BDA10}"/>
                </a:ext>
              </a:extLst>
            </p:cNvPr>
            <p:cNvSpPr txBox="1"/>
            <p:nvPr/>
          </p:nvSpPr>
          <p:spPr>
            <a:xfrm>
              <a:off x="3397354" y="2726422"/>
              <a:ext cx="1107356" cy="31917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/>
                <a:t>Common/MLD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88B37894-DEB4-4D28-B1E6-6F2882301D83}"/>
                </a:ext>
              </a:extLst>
            </p:cNvPr>
            <p:cNvSpPr txBox="1"/>
            <p:nvPr/>
          </p:nvSpPr>
          <p:spPr>
            <a:xfrm>
              <a:off x="5141505" y="2775098"/>
              <a:ext cx="590035" cy="31917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/>
                <a:t>STA 2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49DFCE1C-ADC1-4DB3-AB72-E94FC277E8F8}"/>
                </a:ext>
              </a:extLst>
            </p:cNvPr>
            <p:cNvSpPr txBox="1"/>
            <p:nvPr/>
          </p:nvSpPr>
          <p:spPr>
            <a:xfrm>
              <a:off x="6216971" y="2794060"/>
              <a:ext cx="590035" cy="31917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/>
                <a:t>STA 3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01164466-FDD8-4DE9-8505-679EC11995E5}"/>
                </a:ext>
              </a:extLst>
            </p:cNvPr>
            <p:cNvSpPr txBox="1"/>
            <p:nvPr/>
          </p:nvSpPr>
          <p:spPr>
            <a:xfrm>
              <a:off x="7337760" y="2775098"/>
              <a:ext cx="590035" cy="31917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/>
                <a:t>STA 4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13C37BF1-38D1-46CD-8414-FF3A79992008}"/>
                </a:ext>
              </a:extLst>
            </p:cNvPr>
            <p:cNvSpPr txBox="1"/>
            <p:nvPr/>
          </p:nvSpPr>
          <p:spPr>
            <a:xfrm>
              <a:off x="6088647" y="4050027"/>
              <a:ext cx="163491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/>
                <a:t>Information of other STAs of the MLD (link profiles)</a:t>
              </a:r>
            </a:p>
          </p:txBody>
        </p:sp>
        <p:sp>
          <p:nvSpPr>
            <p:cNvPr id="23" name="Right Brace 22">
              <a:extLst>
                <a:ext uri="{FF2B5EF4-FFF2-40B4-BE49-F238E27FC236}">
                  <a16:creationId xmlns:a16="http://schemas.microsoft.com/office/drawing/2014/main" id="{2BAB3F73-7FF6-4714-8D2D-B36C59AE80F3}"/>
                </a:ext>
              </a:extLst>
            </p:cNvPr>
            <p:cNvSpPr/>
            <p:nvPr/>
          </p:nvSpPr>
          <p:spPr bwMode="auto">
            <a:xfrm rot="5400000">
              <a:off x="6309495" y="2248201"/>
              <a:ext cx="319174" cy="3353256"/>
            </a:xfrm>
            <a:prstGeom prst="rightBrace">
              <a:avLst>
                <a:gd name="adj1" fmla="val 348443"/>
                <a:gd name="adj2" fmla="val 50000"/>
              </a:avLst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7C33A267-87E6-44FB-95D9-FE13AB36341D}"/>
                </a:ext>
              </a:extLst>
            </p:cNvPr>
            <p:cNvSpPr/>
            <p:nvPr/>
          </p:nvSpPr>
          <p:spPr bwMode="auto">
            <a:xfrm>
              <a:off x="4792452" y="3183544"/>
              <a:ext cx="3353258" cy="515505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0FAB8AD7-80CC-4DEF-A178-5E8F14BE1888}"/>
                </a:ext>
              </a:extLst>
            </p:cNvPr>
            <p:cNvSpPr/>
            <p:nvPr/>
          </p:nvSpPr>
          <p:spPr bwMode="auto">
            <a:xfrm>
              <a:off x="4939352" y="3312367"/>
              <a:ext cx="176489" cy="277077"/>
            </a:xfrm>
            <a:prstGeom prst="rect">
              <a:avLst/>
            </a:prstGeom>
            <a:solidFill>
              <a:srgbClr val="FFCCCC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C33E1748-5F2E-4074-91F2-5557D227EC74}"/>
                </a:ext>
              </a:extLst>
            </p:cNvPr>
            <p:cNvSpPr/>
            <p:nvPr/>
          </p:nvSpPr>
          <p:spPr bwMode="auto">
            <a:xfrm>
              <a:off x="5134648" y="3312367"/>
              <a:ext cx="176489" cy="277077"/>
            </a:xfrm>
            <a:prstGeom prst="rect">
              <a:avLst/>
            </a:prstGeom>
            <a:solidFill>
              <a:srgbClr val="A0B1D0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1E0A7405-743C-4622-9A8D-925BAF70874C}"/>
                </a:ext>
              </a:extLst>
            </p:cNvPr>
            <p:cNvSpPr/>
            <p:nvPr/>
          </p:nvSpPr>
          <p:spPr bwMode="auto">
            <a:xfrm>
              <a:off x="5329944" y="3312706"/>
              <a:ext cx="176489" cy="277077"/>
            </a:xfrm>
            <a:prstGeom prst="rect">
              <a:avLst/>
            </a:prstGeom>
            <a:solidFill>
              <a:srgbClr val="FFFF00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D4C0D276-5DC9-49D9-85D3-0EEA075FCABE}"/>
                </a:ext>
              </a:extLst>
            </p:cNvPr>
            <p:cNvSpPr/>
            <p:nvPr/>
          </p:nvSpPr>
          <p:spPr bwMode="auto">
            <a:xfrm>
              <a:off x="5688284" y="3306462"/>
              <a:ext cx="176489" cy="277077"/>
            </a:xfrm>
            <a:prstGeom prst="rect">
              <a:avLst/>
            </a:prstGeom>
            <a:solidFill>
              <a:srgbClr val="CC9900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33" name="Straight Arrow Connector 32">
              <a:extLst>
                <a:ext uri="{FF2B5EF4-FFF2-40B4-BE49-F238E27FC236}">
                  <a16:creationId xmlns:a16="http://schemas.microsoft.com/office/drawing/2014/main" id="{AF6BD95C-8C23-4588-A7A2-945B8F8B21B2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4537468" y="3566146"/>
              <a:ext cx="439506" cy="614858"/>
            </a:xfrm>
            <a:prstGeom prst="straightConnector1">
              <a:avLst/>
            </a:prstGeom>
            <a:solidFill>
              <a:schemeClr val="accent1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stealth" w="lg" len="lg"/>
            </a:ln>
            <a:effectLst/>
          </p:spPr>
        </p:cxnSp>
        <p:cxnSp>
          <p:nvCxnSpPr>
            <p:cNvPr id="34" name="Straight Arrow Connector 33">
              <a:extLst>
                <a:ext uri="{FF2B5EF4-FFF2-40B4-BE49-F238E27FC236}">
                  <a16:creationId xmlns:a16="http://schemas.microsoft.com/office/drawing/2014/main" id="{65E7BDBF-CFB1-47E1-83F0-1F8ACFC32D04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4551671" y="3566146"/>
              <a:ext cx="636723" cy="614858"/>
            </a:xfrm>
            <a:prstGeom prst="straightConnector1">
              <a:avLst/>
            </a:prstGeom>
            <a:solidFill>
              <a:schemeClr val="accent1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stealth" w="lg" len="lg"/>
            </a:ln>
            <a:effectLst/>
          </p:spPr>
        </p:cxnSp>
        <p:cxnSp>
          <p:nvCxnSpPr>
            <p:cNvPr id="37" name="Straight Arrow Connector 36">
              <a:extLst>
                <a:ext uri="{FF2B5EF4-FFF2-40B4-BE49-F238E27FC236}">
                  <a16:creationId xmlns:a16="http://schemas.microsoft.com/office/drawing/2014/main" id="{35A7B6EC-ACC5-4A48-848B-6C1BF555F6F2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4544496" y="3566485"/>
              <a:ext cx="855317" cy="614519"/>
            </a:xfrm>
            <a:prstGeom prst="straightConnector1">
              <a:avLst/>
            </a:prstGeom>
            <a:solidFill>
              <a:schemeClr val="accent1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stealth" w="lg" len="lg"/>
            </a:ln>
            <a:effectLst/>
          </p:spPr>
        </p:cxn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28D62C4A-469B-4272-90A7-17BA5F3F5E9A}"/>
                </a:ext>
              </a:extLst>
            </p:cNvPr>
            <p:cNvSpPr txBox="1"/>
            <p:nvPr/>
          </p:nvSpPr>
          <p:spPr>
            <a:xfrm>
              <a:off x="2559807" y="3943614"/>
              <a:ext cx="2107975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/>
                <a:t>Capabilities and parameters different from the advertising link</a:t>
              </a:r>
            </a:p>
          </p:txBody>
        </p:sp>
        <p:cxnSp>
          <p:nvCxnSpPr>
            <p:cNvPr id="45" name="Straight Arrow Connector 44">
              <a:extLst>
                <a:ext uri="{FF2B5EF4-FFF2-40B4-BE49-F238E27FC236}">
                  <a16:creationId xmlns:a16="http://schemas.microsoft.com/office/drawing/2014/main" id="{A50F053C-DDD1-4201-80A1-BDB23082D380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5352475" y="3582439"/>
              <a:ext cx="423717" cy="633513"/>
            </a:xfrm>
            <a:prstGeom prst="straightConnector1">
              <a:avLst/>
            </a:prstGeom>
            <a:solidFill>
              <a:schemeClr val="accent1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stealth" w="lg" len="lg"/>
            </a:ln>
            <a:effectLst/>
          </p:spPr>
        </p:cxn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4E184E09-FE91-42BF-A7CE-AA735DAD7F92}"/>
                </a:ext>
              </a:extLst>
            </p:cNvPr>
            <p:cNvSpPr txBox="1"/>
            <p:nvPr/>
          </p:nvSpPr>
          <p:spPr>
            <a:xfrm>
              <a:off x="4754313" y="4154159"/>
              <a:ext cx="1422395" cy="2951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/>
                <a:t>Non-inheritance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0658758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45C3784-818C-420F-B69B-212D28137D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8448" y="1752600"/>
            <a:ext cx="8657438" cy="4722813"/>
          </a:xfrm>
        </p:spPr>
        <p:txBody>
          <a:bodyPr>
            <a:normAutofit fontScale="62500" lnSpcReduction="20000"/>
          </a:bodyPr>
          <a:lstStyle/>
          <a:p>
            <a:r>
              <a:rPr lang="en-GB" dirty="0"/>
              <a:t>[Motion 32] </a:t>
            </a:r>
            <a:r>
              <a:rPr lang="en-GB" sz="1900" dirty="0">
                <a:solidFill>
                  <a:srgbClr val="FF0000"/>
                </a:solidFill>
                <a:sym typeface="Wingdings" panose="05000000000000000000" pitchFamily="2" charset="2"/>
              </a:rPr>
              <a:t> AP MLD advertises capability and operational parameters for multiple links</a:t>
            </a:r>
            <a:endParaRPr lang="en-US" sz="1900" dirty="0">
              <a:solidFill>
                <a:srgbClr val="FF0000"/>
              </a:solidFill>
            </a:endParaRPr>
          </a:p>
          <a:p>
            <a:pPr lvl="1"/>
            <a:r>
              <a:rPr lang="en-GB" b="1" dirty="0"/>
              <a:t>802.11be defines mechanism(s) for multi-link operation that enables the following:</a:t>
            </a:r>
            <a:endParaRPr lang="en-US" b="1" dirty="0"/>
          </a:p>
          <a:p>
            <a:pPr lvl="2"/>
            <a:r>
              <a:rPr lang="en-GB" dirty="0"/>
              <a:t>Indication of capabilities and operating parameters for multiple links of an AP MLD.</a:t>
            </a:r>
            <a:endParaRPr lang="en-US" dirty="0"/>
          </a:p>
          <a:p>
            <a:pPr lvl="2"/>
            <a:r>
              <a:rPr lang="en-GB" dirty="0"/>
              <a:t>Negotiation of capabilities and operating parameters for multiple links during a single setup </a:t>
            </a:r>
            <a:r>
              <a:rPr lang="en-GB" dirty="0" err="1"/>
              <a:t>signaling</a:t>
            </a:r>
            <a:r>
              <a:rPr lang="en-GB" dirty="0"/>
              <a:t> exchange.</a:t>
            </a:r>
            <a:endParaRPr lang="en-US" dirty="0"/>
          </a:p>
          <a:p>
            <a:endParaRPr lang="en-GB" dirty="0"/>
          </a:p>
          <a:p>
            <a:r>
              <a:rPr lang="en-GB" dirty="0"/>
              <a:t>[Motion 21] </a:t>
            </a:r>
            <a:r>
              <a:rPr lang="en-GB" sz="1900" dirty="0">
                <a:solidFill>
                  <a:srgbClr val="FF0000"/>
                </a:solidFill>
                <a:sym typeface="Wingdings" panose="05000000000000000000" pitchFamily="2" charset="2"/>
              </a:rPr>
              <a:t> AP and non-AP MLDs provide their capabilities and operational parameters for multiple links</a:t>
            </a:r>
            <a:endParaRPr lang="en-GB" sz="1900" dirty="0">
              <a:solidFill>
                <a:srgbClr val="FF0000"/>
              </a:solidFill>
            </a:endParaRPr>
          </a:p>
          <a:p>
            <a:pPr lvl="1"/>
            <a:r>
              <a:rPr lang="en-GB" b="1" dirty="0"/>
              <a:t>802.11be supports a mechanism for multi-link operation:</a:t>
            </a:r>
            <a:endParaRPr lang="en-US" b="1" dirty="0"/>
          </a:p>
          <a:p>
            <a:pPr lvl="2"/>
            <a:r>
              <a:rPr lang="en-GB" dirty="0"/>
              <a:t>An AP affiliated with an AP MLD can indicate the capabilities and operational parameters for one or more STAs of the multi-link device.</a:t>
            </a:r>
            <a:endParaRPr lang="en-US" dirty="0"/>
          </a:p>
          <a:p>
            <a:pPr lvl="2"/>
            <a:r>
              <a:rPr lang="en-GB" dirty="0"/>
              <a:t>A non-AP STA affiliated with a non-AP MLD can indicate the capabilities for one or more non-AP STAs of the non-AP MLD.</a:t>
            </a:r>
            <a:endParaRPr lang="en-US" dirty="0"/>
          </a:p>
          <a:p>
            <a:pPr lvl="2"/>
            <a:r>
              <a:rPr lang="en-GB" dirty="0"/>
              <a:t>Specific information of capabilities and operational parameters of multi-link device is TBD.</a:t>
            </a:r>
            <a:endParaRPr lang="en-US" dirty="0"/>
          </a:p>
          <a:p>
            <a:endParaRPr lang="en-GB" dirty="0"/>
          </a:p>
          <a:p>
            <a:r>
              <a:rPr lang="en-GB" dirty="0"/>
              <a:t>[Motion 26] </a:t>
            </a:r>
            <a:r>
              <a:rPr lang="en-GB" sz="1900" dirty="0">
                <a:solidFill>
                  <a:srgbClr val="FF0000"/>
                </a:solidFill>
                <a:sym typeface="Wingdings" panose="05000000000000000000" pitchFamily="2" charset="2"/>
              </a:rPr>
              <a:t> advertise MLD/common information</a:t>
            </a:r>
            <a:endParaRPr lang="en-GB" dirty="0">
              <a:solidFill>
                <a:srgbClr val="FF0000"/>
              </a:solidFill>
            </a:endParaRPr>
          </a:p>
          <a:p>
            <a:pPr lvl="1"/>
            <a:r>
              <a:rPr lang="en-GB" dirty="0"/>
              <a:t>A MLD can indicate capability to support exchanging frames simultaneously on a set of affiliated STAs to another MLD.</a:t>
            </a:r>
            <a:endParaRPr lang="en-US" dirty="0"/>
          </a:p>
          <a:p>
            <a:endParaRPr lang="en-GB" dirty="0"/>
          </a:p>
          <a:p>
            <a:r>
              <a:rPr lang="en-GB" dirty="0"/>
              <a:t>[Motion 38] </a:t>
            </a:r>
            <a:r>
              <a:rPr lang="en-GB" sz="1900" dirty="0">
                <a:solidFill>
                  <a:srgbClr val="FF0000"/>
                </a:solidFill>
                <a:sym typeface="Wingdings" panose="05000000000000000000" pitchFamily="2" charset="2"/>
              </a:rPr>
              <a:t> advertise common information such as STR capabilities</a:t>
            </a:r>
            <a:endParaRPr lang="en-GB" sz="1900" dirty="0">
              <a:solidFill>
                <a:srgbClr val="FF0000"/>
              </a:solidFill>
            </a:endParaRPr>
          </a:p>
          <a:p>
            <a:pPr lvl="1"/>
            <a:r>
              <a:rPr lang="en-GB" b="1" dirty="0"/>
              <a:t>A MLD that supports multiple links can announce whether it can support transmission on one link concurrent with reception on the other link for each pair of links.</a:t>
            </a:r>
            <a:endParaRPr lang="en-US" b="1" dirty="0"/>
          </a:p>
          <a:p>
            <a:pPr lvl="2"/>
            <a:r>
              <a:rPr lang="en-GB" dirty="0"/>
              <a:t>NOTE 1 – The 2 links are on different channels.</a:t>
            </a:r>
            <a:endParaRPr lang="en-US" dirty="0"/>
          </a:p>
          <a:p>
            <a:pPr lvl="2"/>
            <a:r>
              <a:rPr lang="en-GB" dirty="0"/>
              <a:t>NOTE 2 – Whether to define a capability of announcing the support transmission on one link concurrent with transmission on the other link is TBD.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01D503B-503D-4C6F-997E-C366DB12EC4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ABFFF3D-87A8-457C-B46B-BFC7D00D24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999E60BE-DF24-4563-8384-C8807CAC04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Related motion</a:t>
            </a:r>
          </a:p>
        </p:txBody>
      </p:sp>
    </p:spTree>
    <p:extLst>
      <p:ext uri="{BB962C8B-B14F-4D97-AF65-F5344CB8AC3E}">
        <p14:creationId xmlns:p14="http://schemas.microsoft.com/office/powerpoint/2010/main" val="14563128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805142D-B8A9-4256-BC5B-F0F2E75B6A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non-AP MLD should be able to gather information about an AP MLD and all the links it supports upon receiving a beacon from any AP of the MLD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0E6839B-B4F5-4699-BCED-32EA6EBC0CC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3099D1E7-2CFE-4362-BB72-AF97192842EA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A54A98F-8F92-4B33-956D-C753524288A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9FFDE194-4A5F-4516-8212-17C31B1940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statement</a:t>
            </a:r>
          </a:p>
        </p:txBody>
      </p:sp>
    </p:spTree>
    <p:extLst>
      <p:ext uri="{BB962C8B-B14F-4D97-AF65-F5344CB8AC3E}">
        <p14:creationId xmlns:p14="http://schemas.microsoft.com/office/powerpoint/2010/main" val="33039473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5FC9DF4-443C-4BE2-9112-F8BE753BB9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799" y="1981199"/>
            <a:ext cx="7858061" cy="4402823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An AP of an AP MLD shall advertise at least the following information to aid discovery:</a:t>
            </a:r>
          </a:p>
          <a:p>
            <a:pPr lvl="1"/>
            <a:r>
              <a:rPr lang="en-US" dirty="0"/>
              <a:t>Complete information of advertising AP</a:t>
            </a:r>
          </a:p>
          <a:p>
            <a:pPr lvl="2"/>
            <a:r>
              <a:rPr lang="en-US" dirty="0"/>
              <a:t>such as capabilities and operational parameters</a:t>
            </a:r>
          </a:p>
          <a:p>
            <a:pPr lvl="1"/>
            <a:r>
              <a:rPr lang="en-US" dirty="0"/>
              <a:t>MLD-level Information </a:t>
            </a:r>
          </a:p>
          <a:p>
            <a:pPr lvl="2"/>
            <a:r>
              <a:rPr lang="en-US" dirty="0"/>
              <a:t>such as identity, authentication scheme(s), </a:t>
            </a:r>
            <a:r>
              <a:rPr lang="en-US" dirty="0" err="1"/>
              <a:t>etc</a:t>
            </a:r>
            <a:r>
              <a:rPr lang="en-US" dirty="0"/>
              <a:t> </a:t>
            </a:r>
          </a:p>
          <a:p>
            <a:pPr lvl="2"/>
            <a:r>
              <a:rPr lang="en-US" dirty="0"/>
              <a:t>This is common to all the APs</a:t>
            </a:r>
          </a:p>
          <a:p>
            <a:pPr lvl="1"/>
            <a:r>
              <a:rPr lang="en-US" dirty="0"/>
              <a:t>Complete or partial information of other APs of the MLD</a:t>
            </a:r>
          </a:p>
          <a:p>
            <a:endParaRPr lang="en-US" dirty="0"/>
          </a:p>
          <a:p>
            <a:r>
              <a:rPr lang="en-US" dirty="0"/>
              <a:t>This contribution discusses the framework to support efficient advertisement of MLO capabilities</a:t>
            </a:r>
          </a:p>
          <a:p>
            <a:pPr lvl="1"/>
            <a:r>
              <a:rPr lang="en-US" dirty="0"/>
              <a:t>A subsequent contribution discusses the actual element/fields to carry this information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96C95CF-3653-4AFB-87B2-B940C4F22C3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593209-57F3-4991-9A18-2FBC50EF4D0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2223A501-F785-472E-B006-EADDBAA3B4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info. needs to be advertised?</a:t>
            </a:r>
          </a:p>
        </p:txBody>
      </p:sp>
    </p:spTree>
    <p:extLst>
      <p:ext uri="{BB962C8B-B14F-4D97-AF65-F5344CB8AC3E}">
        <p14:creationId xmlns:p14="http://schemas.microsoft.com/office/powerpoint/2010/main" val="3663398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D85FB63-043B-4B2B-9BF8-8052681BEA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199"/>
            <a:ext cx="7858060" cy="2972344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Advertising link’s Information</a:t>
            </a:r>
          </a:p>
          <a:p>
            <a:pPr lvl="1"/>
            <a:r>
              <a:rPr lang="en-US" dirty="0"/>
              <a:t>Carried same as today for legacy compliance</a:t>
            </a:r>
          </a:p>
          <a:p>
            <a:pPr lvl="2"/>
            <a:r>
              <a:rPr lang="en-US" dirty="0"/>
              <a:t>individual elements (e.g., EHT/HE/(V)HT Cap/Op elements)</a:t>
            </a:r>
          </a:p>
          <a:p>
            <a:endParaRPr lang="en-US" dirty="0"/>
          </a:p>
          <a:p>
            <a:r>
              <a:rPr lang="en-US" dirty="0"/>
              <a:t>MLD (common) information</a:t>
            </a:r>
          </a:p>
          <a:p>
            <a:pPr lvl="1"/>
            <a:r>
              <a:rPr lang="en-US" dirty="0"/>
              <a:t>Applies to all APs of the MLD</a:t>
            </a:r>
          </a:p>
          <a:p>
            <a:endParaRPr lang="en-US" dirty="0"/>
          </a:p>
          <a:p>
            <a:r>
              <a:rPr lang="en-US" dirty="0"/>
              <a:t>Per-link information</a:t>
            </a:r>
          </a:p>
          <a:p>
            <a:pPr lvl="1"/>
            <a:r>
              <a:rPr lang="en-US" dirty="0"/>
              <a:t>Carries information of all APs of the MLD other than the advertising AP</a:t>
            </a:r>
          </a:p>
          <a:p>
            <a:pPr lvl="1"/>
            <a:r>
              <a:rPr lang="en-US" dirty="0"/>
              <a:t>This information can be partial or complete</a:t>
            </a:r>
          </a:p>
          <a:p>
            <a:pPr lvl="2"/>
            <a:r>
              <a:rPr lang="en-US" dirty="0"/>
              <a:t>See later slides for details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84C5137-7947-48A2-8A3D-56C908687EB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F1F5558-6A9D-46A7-9BDF-93A816C89A3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5E8D94AF-906E-483F-B893-402E77B1FF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Classification of information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62C7D50-E8B7-4EBC-9B6F-A4C60AAD5DB9}"/>
              </a:ext>
            </a:extLst>
          </p:cNvPr>
          <p:cNvSpPr/>
          <p:nvPr/>
        </p:nvSpPr>
        <p:spPr bwMode="auto">
          <a:xfrm>
            <a:off x="1358359" y="5347001"/>
            <a:ext cx="1097280" cy="348343"/>
          </a:xfrm>
          <a:prstGeom prst="rect">
            <a:avLst/>
          </a:prstGeom>
          <a:pattFill prst="narVert">
            <a:fgClr>
              <a:schemeClr val="accent1"/>
            </a:fgClr>
            <a:bgClr>
              <a:schemeClr val="bg1"/>
            </a:bgClr>
          </a:patt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CEED852-D571-4890-BBF6-0B9930CE30D0}"/>
              </a:ext>
            </a:extLst>
          </p:cNvPr>
          <p:cNvSpPr/>
          <p:nvPr/>
        </p:nvSpPr>
        <p:spPr bwMode="auto">
          <a:xfrm>
            <a:off x="2527485" y="5347000"/>
            <a:ext cx="1097280" cy="348343"/>
          </a:xfrm>
          <a:prstGeom prst="rect">
            <a:avLst/>
          </a:prstGeom>
          <a:pattFill prst="narHorz">
            <a:fgClr>
              <a:schemeClr val="accent1"/>
            </a:fgClr>
            <a:bgClr>
              <a:schemeClr val="bg1"/>
            </a:bgClr>
          </a:patt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1197A96-5E49-4AF8-8F17-C7BF67B1677B}"/>
              </a:ext>
            </a:extLst>
          </p:cNvPr>
          <p:cNvSpPr/>
          <p:nvPr/>
        </p:nvSpPr>
        <p:spPr bwMode="auto">
          <a:xfrm>
            <a:off x="3696611" y="5346999"/>
            <a:ext cx="1097280" cy="348343"/>
          </a:xfrm>
          <a:prstGeom prst="rect">
            <a:avLst/>
          </a:prstGeom>
          <a:solidFill>
            <a:schemeClr val="accent2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556CC87-E217-48D6-90B7-FDA946E18726}"/>
              </a:ext>
            </a:extLst>
          </p:cNvPr>
          <p:cNvSpPr/>
          <p:nvPr/>
        </p:nvSpPr>
        <p:spPr bwMode="auto">
          <a:xfrm>
            <a:off x="4967977" y="5404151"/>
            <a:ext cx="880507" cy="253436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6F2FF83-4083-47EE-80B8-4EF0FB4CFBE7}"/>
              </a:ext>
            </a:extLst>
          </p:cNvPr>
          <p:cNvSpPr/>
          <p:nvPr/>
        </p:nvSpPr>
        <p:spPr bwMode="auto">
          <a:xfrm>
            <a:off x="5947549" y="5404150"/>
            <a:ext cx="880508" cy="253436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F013949-7B4B-4C58-AD6B-D44AE3C9354E}"/>
              </a:ext>
            </a:extLst>
          </p:cNvPr>
          <p:cNvSpPr/>
          <p:nvPr/>
        </p:nvSpPr>
        <p:spPr bwMode="auto">
          <a:xfrm>
            <a:off x="6907122" y="5404149"/>
            <a:ext cx="880508" cy="253436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DF7F6AE4-0724-47BC-9E65-B971D33651DF}"/>
              </a:ext>
            </a:extLst>
          </p:cNvPr>
          <p:cNvCxnSpPr>
            <a:cxnSpLocks/>
          </p:cNvCxnSpPr>
          <p:nvPr/>
        </p:nvCxnSpPr>
        <p:spPr bwMode="auto">
          <a:xfrm>
            <a:off x="1358359" y="5221020"/>
            <a:ext cx="2266406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1DC46634-9612-4486-BB17-CF7023E8BFFE}"/>
              </a:ext>
            </a:extLst>
          </p:cNvPr>
          <p:cNvCxnSpPr>
            <a:cxnSpLocks/>
          </p:cNvCxnSpPr>
          <p:nvPr/>
        </p:nvCxnSpPr>
        <p:spPr bwMode="auto">
          <a:xfrm>
            <a:off x="3660688" y="5221020"/>
            <a:ext cx="1133203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1622A2E7-F343-468D-B4FD-DD1AC9E14321}"/>
              </a:ext>
            </a:extLst>
          </p:cNvPr>
          <p:cNvCxnSpPr>
            <a:cxnSpLocks/>
          </p:cNvCxnSpPr>
          <p:nvPr/>
        </p:nvCxnSpPr>
        <p:spPr bwMode="auto">
          <a:xfrm flipV="1">
            <a:off x="4967977" y="5221020"/>
            <a:ext cx="880507" cy="245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7406D133-733A-43FB-94A4-370681E9401D}"/>
              </a:ext>
            </a:extLst>
          </p:cNvPr>
          <p:cNvCxnSpPr>
            <a:cxnSpLocks/>
          </p:cNvCxnSpPr>
          <p:nvPr/>
        </p:nvCxnSpPr>
        <p:spPr bwMode="auto">
          <a:xfrm>
            <a:off x="5947549" y="5223476"/>
            <a:ext cx="880508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690858C1-7614-4E36-9C5A-57470997C20E}"/>
              </a:ext>
            </a:extLst>
          </p:cNvPr>
          <p:cNvCxnSpPr>
            <a:cxnSpLocks/>
          </p:cNvCxnSpPr>
          <p:nvPr/>
        </p:nvCxnSpPr>
        <p:spPr bwMode="auto">
          <a:xfrm>
            <a:off x="6907122" y="5223476"/>
            <a:ext cx="880508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39BF58A1-708E-42BD-98A8-FBC43C7B3934}"/>
              </a:ext>
            </a:extLst>
          </p:cNvPr>
          <p:cNvSpPr txBox="1"/>
          <p:nvPr/>
        </p:nvSpPr>
        <p:spPr>
          <a:xfrm>
            <a:off x="1336716" y="4970322"/>
            <a:ext cx="218200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Advertising Link’s Information (AP 1)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83B5CC0-65A6-44DD-9DA5-4B2DD653F45A}"/>
              </a:ext>
            </a:extLst>
          </p:cNvPr>
          <p:cNvSpPr txBox="1"/>
          <p:nvPr/>
        </p:nvSpPr>
        <p:spPr>
          <a:xfrm>
            <a:off x="3744015" y="4970322"/>
            <a:ext cx="97815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MLD Common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3F94877A-08FF-468A-B0EE-9E8B627DA40F}"/>
              </a:ext>
            </a:extLst>
          </p:cNvPr>
          <p:cNvSpPr txBox="1"/>
          <p:nvPr/>
        </p:nvSpPr>
        <p:spPr>
          <a:xfrm>
            <a:off x="5178840" y="5007872"/>
            <a:ext cx="44435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AP 2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4A84F476-9352-44E9-8540-6588D64375BA}"/>
              </a:ext>
            </a:extLst>
          </p:cNvPr>
          <p:cNvSpPr txBox="1"/>
          <p:nvPr/>
        </p:nvSpPr>
        <p:spPr>
          <a:xfrm>
            <a:off x="6131937" y="5022500"/>
            <a:ext cx="44435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AP 3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151C19F-0948-4675-99B5-C89FFBF185E8}"/>
              </a:ext>
            </a:extLst>
          </p:cNvPr>
          <p:cNvSpPr txBox="1"/>
          <p:nvPr/>
        </p:nvSpPr>
        <p:spPr>
          <a:xfrm>
            <a:off x="7125200" y="5007872"/>
            <a:ext cx="44435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AP 4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6ECA0079-0EBD-4D1D-A630-EA326C318E0F}"/>
              </a:ext>
            </a:extLst>
          </p:cNvPr>
          <p:cNvSpPr txBox="1"/>
          <p:nvPr/>
        </p:nvSpPr>
        <p:spPr>
          <a:xfrm>
            <a:off x="5202195" y="6000445"/>
            <a:ext cx="212590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Information of other APs of the MLD</a:t>
            </a:r>
          </a:p>
        </p:txBody>
      </p:sp>
      <p:sp>
        <p:nvSpPr>
          <p:cNvPr id="25" name="Right Brace 24">
            <a:extLst>
              <a:ext uri="{FF2B5EF4-FFF2-40B4-BE49-F238E27FC236}">
                <a16:creationId xmlns:a16="http://schemas.microsoft.com/office/drawing/2014/main" id="{2A45F8FD-EB20-4265-8E7A-26AE64224D20}"/>
              </a:ext>
            </a:extLst>
          </p:cNvPr>
          <p:cNvSpPr/>
          <p:nvPr/>
        </p:nvSpPr>
        <p:spPr bwMode="auto">
          <a:xfrm rot="5400000">
            <a:off x="6232252" y="4408953"/>
            <a:ext cx="246221" cy="2971715"/>
          </a:xfrm>
          <a:prstGeom prst="rightBrace">
            <a:avLst>
              <a:gd name="adj1" fmla="val 348443"/>
              <a:gd name="adj2" fmla="val 50000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3CEB664E-14E6-450A-9197-CE5DD3A7AAB6}"/>
              </a:ext>
            </a:extLst>
          </p:cNvPr>
          <p:cNvSpPr/>
          <p:nvPr/>
        </p:nvSpPr>
        <p:spPr bwMode="auto">
          <a:xfrm>
            <a:off x="4869503" y="5322960"/>
            <a:ext cx="2971717" cy="39767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" name="Right Brace 25">
            <a:extLst>
              <a:ext uri="{FF2B5EF4-FFF2-40B4-BE49-F238E27FC236}">
                <a16:creationId xmlns:a16="http://schemas.microsoft.com/office/drawing/2014/main" id="{0650F695-0712-4C6B-A6E7-8315CAEB2420}"/>
              </a:ext>
            </a:extLst>
          </p:cNvPr>
          <p:cNvSpPr/>
          <p:nvPr/>
        </p:nvSpPr>
        <p:spPr bwMode="auto">
          <a:xfrm rot="5400000">
            <a:off x="2372639" y="4726878"/>
            <a:ext cx="246221" cy="2274783"/>
          </a:xfrm>
          <a:prstGeom prst="rightBrace">
            <a:avLst>
              <a:gd name="adj1" fmla="val 348443"/>
              <a:gd name="adj2" fmla="val 50000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2117283F-8998-4FA0-9194-1124A12B8E45}"/>
              </a:ext>
            </a:extLst>
          </p:cNvPr>
          <p:cNvSpPr txBox="1"/>
          <p:nvPr/>
        </p:nvSpPr>
        <p:spPr>
          <a:xfrm>
            <a:off x="1927000" y="5994218"/>
            <a:ext cx="120097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Individual elements</a:t>
            </a:r>
          </a:p>
        </p:txBody>
      </p:sp>
    </p:spTree>
    <p:extLst>
      <p:ext uri="{BB962C8B-B14F-4D97-AF65-F5344CB8AC3E}">
        <p14:creationId xmlns:p14="http://schemas.microsoft.com/office/powerpoint/2010/main" val="35678435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A573582-F598-4A38-90E4-508049C8BB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4007" y="1981199"/>
            <a:ext cx="8003097" cy="4411211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An AP may include complete or partial information of another link</a:t>
            </a:r>
          </a:p>
          <a:p>
            <a:pPr lvl="1"/>
            <a:r>
              <a:rPr lang="en-US" dirty="0"/>
              <a:t>Each approach has its pros and cons.</a:t>
            </a:r>
          </a:p>
          <a:p>
            <a:endParaRPr lang="en-US" dirty="0"/>
          </a:p>
          <a:p>
            <a:r>
              <a:rPr lang="en-US" dirty="0"/>
              <a:t>Complete profile of a link</a:t>
            </a:r>
          </a:p>
          <a:p>
            <a:pPr lvl="1"/>
            <a:r>
              <a:rPr lang="en-US" dirty="0"/>
              <a:t>AP’s beacon includes full information about another link</a:t>
            </a:r>
          </a:p>
          <a:p>
            <a:pPr lvl="1"/>
            <a:r>
              <a:rPr lang="en-US" dirty="0"/>
              <a:t>Pros: non-AP gets all the information on one link (avoids scanning the other link)</a:t>
            </a:r>
          </a:p>
          <a:p>
            <a:pPr lvl="1"/>
            <a:r>
              <a:rPr lang="en-US" dirty="0"/>
              <a:t>Cons: can lead to beacon bloating</a:t>
            </a:r>
          </a:p>
          <a:p>
            <a:endParaRPr lang="en-US" dirty="0"/>
          </a:p>
          <a:p>
            <a:r>
              <a:rPr lang="en-US" dirty="0"/>
              <a:t>Partial profile of a link</a:t>
            </a:r>
          </a:p>
          <a:p>
            <a:pPr lvl="1"/>
            <a:r>
              <a:rPr lang="en-US" dirty="0"/>
              <a:t>AP’s beacon identifies the link (Op Class, Channel, BSSID) and provides basic information (including indication of critical updates).</a:t>
            </a:r>
          </a:p>
          <a:p>
            <a:pPr lvl="1"/>
            <a:r>
              <a:rPr lang="en-US" dirty="0"/>
              <a:t>Pros: prevents beacon bloating</a:t>
            </a:r>
          </a:p>
          <a:p>
            <a:pPr lvl="1"/>
            <a:r>
              <a:rPr lang="en-US" dirty="0"/>
              <a:t>Cons: non-AP STA may need to scan the other link</a:t>
            </a:r>
          </a:p>
          <a:p>
            <a:endParaRPr lang="en-US" dirty="0"/>
          </a:p>
          <a:p>
            <a:r>
              <a:rPr lang="en-US" dirty="0"/>
              <a:t>MLO framework should allow both options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9A16962-7325-4A24-9265-1862606FF09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3099D1E7-2CFE-4362-BB72-AF97192842EA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076E62B-1182-439F-8216-3C93950AE3B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D92BAAD1-2BA8-48F2-A491-8D6793271E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Per-link information: Complete vs Partial</a:t>
            </a:r>
          </a:p>
        </p:txBody>
      </p:sp>
    </p:spTree>
    <p:extLst>
      <p:ext uri="{BB962C8B-B14F-4D97-AF65-F5344CB8AC3E}">
        <p14:creationId xmlns:p14="http://schemas.microsoft.com/office/powerpoint/2010/main" val="42237321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41FCB50-AD3B-439A-B2D1-EB713C18C0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7229" y="1981199"/>
            <a:ext cx="8036654" cy="4377655"/>
          </a:xfrm>
        </p:spPr>
        <p:txBody>
          <a:bodyPr>
            <a:normAutofit lnSpcReduction="10000"/>
          </a:bodyPr>
          <a:lstStyle/>
          <a:p>
            <a:r>
              <a:rPr lang="en-US" dirty="0"/>
              <a:t>An MLD is expected to have certain parameters that are same for multiple links</a:t>
            </a:r>
          </a:p>
          <a:p>
            <a:endParaRPr lang="en-US" dirty="0"/>
          </a:p>
          <a:p>
            <a:r>
              <a:rPr lang="en-US" dirty="0"/>
              <a:t>When advertising complete information, an inheritance model (same as 11ax Multi-BSSID feature) is recommended </a:t>
            </a:r>
          </a:p>
          <a:p>
            <a:pPr lvl="1"/>
            <a:r>
              <a:rPr lang="en-US" dirty="0"/>
              <a:t>To prevent duplication of information and address beacon bloating</a:t>
            </a:r>
          </a:p>
          <a:p>
            <a:pPr lvl="1"/>
            <a:r>
              <a:rPr lang="en-US" dirty="0"/>
              <a:t>Any parameter not advertised in a link’s profile is the same as the advertising link</a:t>
            </a:r>
          </a:p>
          <a:p>
            <a:endParaRPr lang="en-GB" dirty="0"/>
          </a:p>
          <a:p>
            <a:r>
              <a:rPr lang="en-GB" dirty="0"/>
              <a:t>Other properties from multiple BSSID feature, such as profile straddling and non-inheritance, would apply here.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BCB0E20-C4C0-4EA1-AFCD-737ED6A776C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3099D1E7-2CFE-4362-BB72-AF97192842EA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3ADCE04-6A03-4954-8B48-A81C23C6212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76DC14D0-5521-4D7C-961A-06577C219F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Inheritance Model</a:t>
            </a:r>
          </a:p>
        </p:txBody>
      </p:sp>
    </p:spTree>
    <p:extLst>
      <p:ext uri="{BB962C8B-B14F-4D97-AF65-F5344CB8AC3E}">
        <p14:creationId xmlns:p14="http://schemas.microsoft.com/office/powerpoint/2010/main" val="4541970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36C47BF-4CA7-43E4-9A5A-541AE41B6B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858060" cy="4419600"/>
          </a:xfrm>
        </p:spPr>
        <p:txBody>
          <a:bodyPr/>
          <a:lstStyle/>
          <a:p>
            <a:r>
              <a:rPr lang="en-US" dirty="0"/>
              <a:t>The framework discussed in this contribution is extensible and would be applicable in other scenario</a:t>
            </a:r>
          </a:p>
          <a:p>
            <a:pPr lvl="1"/>
            <a:r>
              <a:rPr lang="en-US" dirty="0"/>
              <a:t>Active scanning: Probe Req/Resp frames use this framework to provide capabilities information</a:t>
            </a:r>
          </a:p>
          <a:p>
            <a:pPr lvl="1"/>
            <a:r>
              <a:rPr lang="en-US" dirty="0"/>
              <a:t>ML Setup:  Frames exchanged during ML setup use this frame to carry exhaustive information of all the links.</a:t>
            </a:r>
          </a:p>
          <a:p>
            <a:pPr lvl="2"/>
            <a:r>
              <a:rPr lang="en-US" dirty="0"/>
              <a:t>The information advertised during discovery is expected to be rudimentary compared to that exchanged during setup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AFF1B3C-46B5-407B-B6F3-A033F9D2F73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9F1E16B-15FB-42A0-BF83-988A2840211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2001E4B0-F01F-4E8E-B4F5-8AA044B5D6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Benefits of the framework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D850ABA-6B28-4AC1-A341-2482EAF8D033}"/>
              </a:ext>
            </a:extLst>
          </p:cNvPr>
          <p:cNvSpPr/>
          <p:nvPr/>
        </p:nvSpPr>
        <p:spPr bwMode="auto">
          <a:xfrm>
            <a:off x="1358359" y="5347001"/>
            <a:ext cx="1097280" cy="348343"/>
          </a:xfrm>
          <a:prstGeom prst="rect">
            <a:avLst/>
          </a:prstGeom>
          <a:pattFill prst="narVert">
            <a:fgClr>
              <a:schemeClr val="accent1"/>
            </a:fgClr>
            <a:bgClr>
              <a:schemeClr val="bg1"/>
            </a:bgClr>
          </a:patt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F2CF628-5240-48CA-B342-54B7445B5FE0}"/>
              </a:ext>
            </a:extLst>
          </p:cNvPr>
          <p:cNvSpPr/>
          <p:nvPr/>
        </p:nvSpPr>
        <p:spPr bwMode="auto">
          <a:xfrm>
            <a:off x="2527485" y="5347000"/>
            <a:ext cx="1097280" cy="348343"/>
          </a:xfrm>
          <a:prstGeom prst="rect">
            <a:avLst/>
          </a:prstGeom>
          <a:pattFill prst="narHorz">
            <a:fgClr>
              <a:schemeClr val="accent1"/>
            </a:fgClr>
            <a:bgClr>
              <a:schemeClr val="bg1"/>
            </a:bgClr>
          </a:patt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3CE58C9-B299-4882-880A-8D6168C7DA79}"/>
              </a:ext>
            </a:extLst>
          </p:cNvPr>
          <p:cNvSpPr/>
          <p:nvPr/>
        </p:nvSpPr>
        <p:spPr bwMode="auto">
          <a:xfrm>
            <a:off x="3696611" y="5346999"/>
            <a:ext cx="1097280" cy="348343"/>
          </a:xfrm>
          <a:prstGeom prst="rect">
            <a:avLst/>
          </a:prstGeom>
          <a:solidFill>
            <a:schemeClr val="accent2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A65E6F9-1A59-4417-9EC6-3E22E890718A}"/>
              </a:ext>
            </a:extLst>
          </p:cNvPr>
          <p:cNvSpPr/>
          <p:nvPr/>
        </p:nvSpPr>
        <p:spPr bwMode="auto">
          <a:xfrm>
            <a:off x="4967977" y="5404151"/>
            <a:ext cx="880507" cy="253436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94E3DD5-04F5-44CC-8A34-84E3C4467C63}"/>
              </a:ext>
            </a:extLst>
          </p:cNvPr>
          <p:cNvSpPr/>
          <p:nvPr/>
        </p:nvSpPr>
        <p:spPr bwMode="auto">
          <a:xfrm>
            <a:off x="5947549" y="5404150"/>
            <a:ext cx="880508" cy="253436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CF92FAE-B14E-4172-A9A0-964639D51800}"/>
              </a:ext>
            </a:extLst>
          </p:cNvPr>
          <p:cNvSpPr/>
          <p:nvPr/>
        </p:nvSpPr>
        <p:spPr bwMode="auto">
          <a:xfrm>
            <a:off x="6907122" y="5404149"/>
            <a:ext cx="880508" cy="253436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A204EE68-10D8-49EF-B266-452A39370494}"/>
              </a:ext>
            </a:extLst>
          </p:cNvPr>
          <p:cNvCxnSpPr>
            <a:cxnSpLocks/>
          </p:cNvCxnSpPr>
          <p:nvPr/>
        </p:nvCxnSpPr>
        <p:spPr bwMode="auto">
          <a:xfrm>
            <a:off x="1358359" y="5221020"/>
            <a:ext cx="2266406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53FADA18-5C01-4057-A2E2-371A70B3E485}"/>
              </a:ext>
            </a:extLst>
          </p:cNvPr>
          <p:cNvCxnSpPr>
            <a:cxnSpLocks/>
          </p:cNvCxnSpPr>
          <p:nvPr/>
        </p:nvCxnSpPr>
        <p:spPr bwMode="auto">
          <a:xfrm>
            <a:off x="3660688" y="5221020"/>
            <a:ext cx="1133203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912EBD2D-C370-47C1-A0E6-62D3D2CCDA90}"/>
              </a:ext>
            </a:extLst>
          </p:cNvPr>
          <p:cNvCxnSpPr>
            <a:cxnSpLocks/>
          </p:cNvCxnSpPr>
          <p:nvPr/>
        </p:nvCxnSpPr>
        <p:spPr bwMode="auto">
          <a:xfrm flipV="1">
            <a:off x="4967977" y="5221020"/>
            <a:ext cx="880507" cy="245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2F266FD6-625B-484B-AE62-AA4E43E9F750}"/>
              </a:ext>
            </a:extLst>
          </p:cNvPr>
          <p:cNvCxnSpPr>
            <a:cxnSpLocks/>
          </p:cNvCxnSpPr>
          <p:nvPr/>
        </p:nvCxnSpPr>
        <p:spPr bwMode="auto">
          <a:xfrm>
            <a:off x="5947549" y="5223476"/>
            <a:ext cx="880508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B88210F6-AFFA-4039-91D5-D98A954D562F}"/>
              </a:ext>
            </a:extLst>
          </p:cNvPr>
          <p:cNvCxnSpPr>
            <a:cxnSpLocks/>
          </p:cNvCxnSpPr>
          <p:nvPr/>
        </p:nvCxnSpPr>
        <p:spPr bwMode="auto">
          <a:xfrm>
            <a:off x="6907122" y="5223476"/>
            <a:ext cx="880508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04736A70-7FBE-4D63-A404-EA309DF94E17}"/>
              </a:ext>
            </a:extLst>
          </p:cNvPr>
          <p:cNvSpPr txBox="1"/>
          <p:nvPr/>
        </p:nvSpPr>
        <p:spPr>
          <a:xfrm>
            <a:off x="1336716" y="4970322"/>
            <a:ext cx="226055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Advertising Link’s Information (STA 1)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76BC068-2C01-49A6-BEDF-2F8DDC86CFEF}"/>
              </a:ext>
            </a:extLst>
          </p:cNvPr>
          <p:cNvSpPr txBox="1"/>
          <p:nvPr/>
        </p:nvSpPr>
        <p:spPr>
          <a:xfrm>
            <a:off x="3744015" y="4970322"/>
            <a:ext cx="97815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MLD Common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8353B58F-B39E-4C54-9411-E4C8E0E1362D}"/>
              </a:ext>
            </a:extLst>
          </p:cNvPr>
          <p:cNvSpPr txBox="1"/>
          <p:nvPr/>
        </p:nvSpPr>
        <p:spPr>
          <a:xfrm>
            <a:off x="5178840" y="5007872"/>
            <a:ext cx="52290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STA 2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70157B2C-6139-4E30-B0CA-FEBA919AEEC1}"/>
              </a:ext>
            </a:extLst>
          </p:cNvPr>
          <p:cNvSpPr txBox="1"/>
          <p:nvPr/>
        </p:nvSpPr>
        <p:spPr>
          <a:xfrm>
            <a:off x="6131937" y="5022500"/>
            <a:ext cx="52290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STA 3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D3A5AEC8-BF91-437E-8931-ED23ECFABFC9}"/>
              </a:ext>
            </a:extLst>
          </p:cNvPr>
          <p:cNvSpPr txBox="1"/>
          <p:nvPr/>
        </p:nvSpPr>
        <p:spPr>
          <a:xfrm>
            <a:off x="7125200" y="5007872"/>
            <a:ext cx="52290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STA 4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270F3F96-6126-4475-AF60-B95A50B1F288}"/>
              </a:ext>
            </a:extLst>
          </p:cNvPr>
          <p:cNvSpPr txBox="1"/>
          <p:nvPr/>
        </p:nvSpPr>
        <p:spPr>
          <a:xfrm>
            <a:off x="5202195" y="6000445"/>
            <a:ext cx="220445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Information of other STAs of the MLD</a:t>
            </a:r>
          </a:p>
        </p:txBody>
      </p:sp>
      <p:sp>
        <p:nvSpPr>
          <p:cNvPr id="23" name="Right Brace 22">
            <a:extLst>
              <a:ext uri="{FF2B5EF4-FFF2-40B4-BE49-F238E27FC236}">
                <a16:creationId xmlns:a16="http://schemas.microsoft.com/office/drawing/2014/main" id="{FF615E63-D260-409F-8E49-5FAB8D74CDC5}"/>
              </a:ext>
            </a:extLst>
          </p:cNvPr>
          <p:cNvSpPr/>
          <p:nvPr/>
        </p:nvSpPr>
        <p:spPr bwMode="auto">
          <a:xfrm rot="5400000">
            <a:off x="6232252" y="4408953"/>
            <a:ext cx="246221" cy="2971715"/>
          </a:xfrm>
          <a:prstGeom prst="rightBrace">
            <a:avLst>
              <a:gd name="adj1" fmla="val 348443"/>
              <a:gd name="adj2" fmla="val 50000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E7E606FD-F4F1-4D35-853D-4F239617F81D}"/>
              </a:ext>
            </a:extLst>
          </p:cNvPr>
          <p:cNvSpPr/>
          <p:nvPr/>
        </p:nvSpPr>
        <p:spPr bwMode="auto">
          <a:xfrm>
            <a:off x="4869503" y="5322960"/>
            <a:ext cx="2971717" cy="39767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5" name="Right Brace 24">
            <a:extLst>
              <a:ext uri="{FF2B5EF4-FFF2-40B4-BE49-F238E27FC236}">
                <a16:creationId xmlns:a16="http://schemas.microsoft.com/office/drawing/2014/main" id="{25BFED48-292F-4246-986E-21E0D314E238}"/>
              </a:ext>
            </a:extLst>
          </p:cNvPr>
          <p:cNvSpPr/>
          <p:nvPr/>
        </p:nvSpPr>
        <p:spPr bwMode="auto">
          <a:xfrm rot="5400000">
            <a:off x="2372639" y="4726878"/>
            <a:ext cx="246221" cy="2274783"/>
          </a:xfrm>
          <a:prstGeom prst="rightBrace">
            <a:avLst>
              <a:gd name="adj1" fmla="val 348443"/>
              <a:gd name="adj2" fmla="val 50000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4B211D63-517C-4B1C-A447-28EBE9608DB4}"/>
              </a:ext>
            </a:extLst>
          </p:cNvPr>
          <p:cNvSpPr txBox="1"/>
          <p:nvPr/>
        </p:nvSpPr>
        <p:spPr>
          <a:xfrm>
            <a:off x="1927000" y="5994218"/>
            <a:ext cx="120097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Individual elements</a:t>
            </a:r>
          </a:p>
        </p:txBody>
      </p:sp>
    </p:spTree>
    <p:extLst>
      <p:ext uri="{BB962C8B-B14F-4D97-AF65-F5344CB8AC3E}">
        <p14:creationId xmlns:p14="http://schemas.microsoft.com/office/powerpoint/2010/main" val="25199481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9D26801-DA89-4D65-8567-9D23AAFD35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858060" cy="4386044"/>
          </a:xfrm>
        </p:spPr>
        <p:txBody>
          <a:bodyPr/>
          <a:lstStyle/>
          <a:p>
            <a:r>
              <a:rPr lang="en-US" dirty="0"/>
              <a:t>This contribution discusses the topic of multi-link capability advertisement and provides a flexible framework to carry an MLD’s information.</a:t>
            </a:r>
          </a:p>
          <a:p>
            <a:endParaRPr lang="en-US" dirty="0"/>
          </a:p>
          <a:p>
            <a:r>
              <a:rPr lang="en-US" dirty="0"/>
              <a:t>Further, the contribution proposes a couple of schemes to help reduce frame bloating</a:t>
            </a:r>
          </a:p>
          <a:p>
            <a:pPr lvl="1"/>
            <a:r>
              <a:rPr lang="en-US" dirty="0"/>
              <a:t>Advertising STA may use an inheritance model to avoid duplication of information advertised for other links.</a:t>
            </a:r>
          </a:p>
          <a:p>
            <a:pPr lvl="2"/>
            <a:r>
              <a:rPr lang="en-US" dirty="0"/>
              <a:t>Inheritance model same as 11ax multiple BSSID feature</a:t>
            </a:r>
          </a:p>
          <a:p>
            <a:pPr lvl="1"/>
            <a:r>
              <a:rPr lang="en-US" dirty="0"/>
              <a:t>Advertising STA may advertise  partial information of other links</a:t>
            </a:r>
          </a:p>
          <a:p>
            <a:pPr lvl="2"/>
            <a:r>
              <a:rPr lang="en-US" dirty="0"/>
              <a:t>Identify the link and provide rudimentary information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1C4A139-D167-4327-A3A5-89BBED16016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996EE98-7A69-46F7-ADCE-69914034853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8AEE5CAC-97B2-412D-816A-99BF1A2703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</p:spTree>
    <p:extLst>
      <p:ext uri="{BB962C8B-B14F-4D97-AF65-F5344CB8AC3E}">
        <p14:creationId xmlns:p14="http://schemas.microsoft.com/office/powerpoint/2010/main" val="10957407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ACDB503-7AB0-4FE3-9BC5-B7668D58F8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199"/>
            <a:ext cx="7858060" cy="4428309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Do you agree to classify the information that an MLD provides in its mgmt. frames, during discovery and ML setup, as described below?</a:t>
            </a:r>
          </a:p>
          <a:p>
            <a:pPr lvl="1"/>
            <a:r>
              <a:rPr lang="en-US" dirty="0"/>
              <a:t>Advertising link’s Information</a:t>
            </a:r>
          </a:p>
          <a:p>
            <a:pPr lvl="2"/>
            <a:r>
              <a:rPr lang="en-US" dirty="0"/>
              <a:t>Capabilities and Operational parameter of the STA transmitting the frame</a:t>
            </a:r>
          </a:p>
          <a:p>
            <a:pPr lvl="1"/>
            <a:r>
              <a:rPr lang="en-US" dirty="0"/>
              <a:t>MLD (common) Information</a:t>
            </a:r>
          </a:p>
          <a:p>
            <a:pPr lvl="2"/>
            <a:r>
              <a:rPr lang="en-US" dirty="0"/>
              <a:t>Information common to all the STAs of the MLD</a:t>
            </a:r>
          </a:p>
          <a:p>
            <a:pPr lvl="1"/>
            <a:r>
              <a:rPr lang="en-US" dirty="0"/>
              <a:t>Per-link information</a:t>
            </a:r>
          </a:p>
          <a:p>
            <a:pPr lvl="2"/>
            <a:r>
              <a:rPr lang="en-US" dirty="0"/>
              <a:t>Capabilities and Operational parameter of all other STAs of the MLD other than the advertising STA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Y:</a:t>
            </a:r>
          </a:p>
          <a:p>
            <a:pPr lvl="1"/>
            <a:r>
              <a:rPr lang="en-US" dirty="0"/>
              <a:t>N:</a:t>
            </a:r>
          </a:p>
          <a:p>
            <a:pPr lvl="1"/>
            <a:r>
              <a:rPr lang="en-US" dirty="0"/>
              <a:t>A:</a:t>
            </a:r>
          </a:p>
          <a:p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ED0B353-E7C1-420A-AA33-A511BEF31CE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D682CDB-7623-4692-A6A2-2DD73FC4311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AF1A65F2-FC3F-4014-BDD2-8AD64F07BA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#1</a:t>
            </a:r>
          </a:p>
        </p:txBody>
      </p:sp>
    </p:spTree>
    <p:extLst>
      <p:ext uri="{BB962C8B-B14F-4D97-AF65-F5344CB8AC3E}">
        <p14:creationId xmlns:p14="http://schemas.microsoft.com/office/powerpoint/2010/main" val="1007806773"/>
      </p:ext>
    </p:extLst>
  </p:cSld>
  <p:clrMapOvr>
    <a:masterClrMapping/>
  </p:clrMapOvr>
</p:sld>
</file>

<file path=ppt/theme/theme1.xml><?xml version="1.0" encoding="utf-8"?>
<a:theme xmlns:a="http://schemas.openxmlformats.org/drawingml/2006/main" name="ACcord Submiss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 Submission Templat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Ccord Submission 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 Submission 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257954231A76C44B0D04C9AEE4292A8" ma:contentTypeVersion="10" ma:contentTypeDescription="Create a new document." ma:contentTypeScope="" ma:versionID="7b7cbdc1e53f37465918368778959d68">
  <xsd:schema xmlns:xsd="http://www.w3.org/2001/XMLSchema" xmlns:xs="http://www.w3.org/2001/XMLSchema" xmlns:p="http://schemas.microsoft.com/office/2006/metadata/properties" xmlns:ns3="bcc01d59-85de-4ef9-881e-76d8b6a6f841" targetNamespace="http://schemas.microsoft.com/office/2006/metadata/properties" ma:root="true" ma:fieldsID="137ab81b91d54328aa2c897861a42b61" ns3:_="">
    <xsd:import namespace="bcc01d59-85de-4ef9-881e-76d8b6a6f841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c01d59-85de-4ef9-881e-76d8b6a6f84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CFA38D0-F944-45D5-83C0-A4EB85CED94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cc01d59-85de-4ef9-881e-76d8b6a6f84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0C273C1-465A-4EFE-AE4F-ECDDB7135E41}">
  <ds:schemaRefs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bcc01d59-85de-4ef9-881e-76d8b6a6f841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9B3EAA00-1CBE-459F-B7E8-AF55EBB16AD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240640</TotalTime>
  <Words>1352</Words>
  <Application>Microsoft Office PowerPoint</Application>
  <PresentationFormat>On-screen Show (4:3)</PresentationFormat>
  <Paragraphs>191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Calibri</vt:lpstr>
      <vt:lpstr>Times New Roman</vt:lpstr>
      <vt:lpstr>ACcord Submission Template</vt:lpstr>
      <vt:lpstr>MLO Discovery Signaling</vt:lpstr>
      <vt:lpstr>Problem statement</vt:lpstr>
      <vt:lpstr>What info. needs to be advertised?</vt:lpstr>
      <vt:lpstr>Classification of information</vt:lpstr>
      <vt:lpstr>Per-link information: Complete vs Partial</vt:lpstr>
      <vt:lpstr>Inheritance Model</vt:lpstr>
      <vt:lpstr>Benefits of the framework</vt:lpstr>
      <vt:lpstr>Summary</vt:lpstr>
      <vt:lpstr>SP #1</vt:lpstr>
      <vt:lpstr>SP #2</vt:lpstr>
      <vt:lpstr>SP #3</vt:lpstr>
      <vt:lpstr>SP #4</vt:lpstr>
      <vt:lpstr>SP #5</vt:lpstr>
      <vt:lpstr>Appendix</vt:lpstr>
      <vt:lpstr>Inheritance Model</vt:lpstr>
      <vt:lpstr>Related motion</vt:lpstr>
    </vt:vector>
  </TitlesOfParts>
  <Company>Image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appatil@qti.qualcomm.com</dc:creator>
  <cp:lastModifiedBy>Abhishek Patil</cp:lastModifiedBy>
  <cp:revision>5144</cp:revision>
  <dcterms:created xsi:type="dcterms:W3CDTF">2012-05-29T15:24:34Z</dcterms:created>
  <dcterms:modified xsi:type="dcterms:W3CDTF">2020-03-15T21:34:08Z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_dlc_DocIdItemGuid">
    <vt:lpwstr>c11f6c4c-7702-4763-accd-bb23742319aa</vt:lpwstr>
  </property>
  <property fmtid="{D5CDD505-2E9C-101B-9397-08002B2CF9AE}" pid="4" name="ContentTypeId">
    <vt:lpwstr>0x0101004257954231A76C44B0D04C9AEE4292A8</vt:lpwstr>
  </property>
</Properties>
</file>