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2" r:id="rId7"/>
    <p:sldId id="263" r:id="rId8"/>
    <p:sldId id="265" r:id="rId9"/>
    <p:sldId id="26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9" d="100"/>
          <a:sy n="49" d="100"/>
        </p:scale>
        <p:origin x="29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9302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4-0000-comments-on-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ecfsapi.fcc.gov/file/103050191209354/18-20-0020-19-0000-comments-on-fcc19-138-nprm-revisiting-use-of-the-5-850-5-925-ghz-band.pdf" TargetMode="External"/><Relationship Id="rId4" Type="http://schemas.openxmlformats.org/officeDocument/2006/relationships/hyperlink" Target="https://mentor.ieee.org/802.18/dcn/20/18-20-0020-19-0000-comments-on-fcc19-138-nprm-revisiting-use-of-the-5-850-5-925-ghz-band.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20/18-20-0038-02-0000-nprm-19-138-5-9-ghz-comment-review.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8/dcn/20/18-20-0045-04-0000-reply-comments-fcc19-138-nprm-revisiting-5-850-5-925-ghz-band.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18" Type="http://schemas.openxmlformats.org/officeDocument/2006/relationships/hyperlink" Target="https://ecfsapi.fcc.gov/file/0325114840739/DA-20-334A1.pdf"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17" Type="http://schemas.openxmlformats.org/officeDocument/2006/relationships/hyperlink" Target="https://mentor.ieee.org/802.18/dcn/20/18-20-0045-04-0000-reply-comments-fcc19-138-nprm-revisiting-5-850-5-925-ghz-band.docx" TargetMode="External"/><Relationship Id="rId2" Type="http://schemas.openxmlformats.org/officeDocument/2006/relationships/notesSlide" Target="../notesSlides/notesSlide7.xml"/><Relationship Id="rId16" Type="http://schemas.openxmlformats.org/officeDocument/2006/relationships/hyperlink" Target="https://ecfsapi.fcc.gov/file/103050191209354/18-20-0020-19-0000-comments-on-fcc19-138-nprm-revisiting-use-of-the-5-850-5-925-ghz-band.pdf" TargetMode="Externa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5" Type="http://schemas.openxmlformats.org/officeDocument/2006/relationships/hyperlink" Target="https://mentor.ieee.org/802.18/dcn/20/18-20-0020-19-0000-comments-on-fcc19-138-nprm-revisiting-use-of-the-5-850-5-925-ghz-band.pdf"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 Id="rId14" Type="http://schemas.openxmlformats.org/officeDocument/2006/relationships/hyperlink" Target="https://mentor.ieee.org/802.18/dcn/20/18-20-0020-14-0000-comments-on-fcc19-138-nprm-revisiting-use-of-the-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2020-03-20</a:t>
            </a:r>
          </a:p>
        </p:txBody>
      </p:sp>
      <p:sp>
        <p:nvSpPr>
          <p:cNvPr id="6" name="Date Placeholder 3"/>
          <p:cNvSpPr>
            <a:spLocks noGrp="1"/>
          </p:cNvSpPr>
          <p:nvPr>
            <p:ph type="dt" idx="10"/>
          </p:nvPr>
        </p:nvSpPr>
        <p:spPr/>
        <p:txBody>
          <a:bodyPr/>
          <a:lstStyle/>
          <a:p>
            <a:r>
              <a:rPr lang="en-US" dirty="0"/>
              <a:t>March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r1: updated as of close of 802 EC Ballot (02 Mar 2020) for TGbd Teleconference 03 Mar 2020.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r2: updated for the TGbd Teleconference 17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r3: updated for the TGbd Teleconference 20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r4: updated for the TGbd Teleconference 24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b="0"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b="0" dirty="0"/>
              <a:t>During the January 802.11 TGbd session:	</a:t>
            </a:r>
          </a:p>
          <a:p>
            <a:pPr>
              <a:buFont typeface="Arial" panose="020B0604020202020204" pitchFamily="34" charset="0"/>
              <a:buChar char="•"/>
            </a:pPr>
            <a:r>
              <a:rPr lang="en-GB" b="0" dirty="0"/>
              <a:t>Discussed on the pending publication of the NPRM</a:t>
            </a:r>
          </a:p>
          <a:p>
            <a:pPr>
              <a:buFont typeface="Arial" panose="020B0604020202020204" pitchFamily="34" charset="0"/>
              <a:buChar char="•"/>
            </a:pPr>
            <a:r>
              <a:rPr lang="en-GB" b="0" dirty="0"/>
              <a:t>Initial draft of comments on the NPRM [5]</a:t>
            </a:r>
          </a:p>
          <a:p>
            <a:pPr>
              <a:buFont typeface="Arial" panose="020B0604020202020204" pitchFamily="34" charset="0"/>
              <a:buChar char="•"/>
            </a:pPr>
            <a:r>
              <a:rPr lang="en-GB" b="0" dirty="0"/>
              <a:t>Additional proposed text was contributed and editorial changes [6 (r0)-(r7)]</a:t>
            </a:r>
          </a:p>
          <a:p>
            <a:pPr>
              <a:buFont typeface="Arial" panose="020B0604020202020204" pitchFamily="34" charset="0"/>
              <a:buChar char="•"/>
            </a:pPr>
            <a:r>
              <a:rPr lang="en-GB" b="0"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b="0"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Comment Activity/Status</a:t>
            </a:r>
          </a:p>
        </p:txBody>
      </p:sp>
      <p:sp>
        <p:nvSpPr>
          <p:cNvPr id="3" name="Content Placeholder 2"/>
          <p:cNvSpPr>
            <a:spLocks noGrp="1"/>
          </p:cNvSpPr>
          <p:nvPr>
            <p:ph idx="1"/>
          </p:nvPr>
        </p:nvSpPr>
        <p:spPr>
          <a:xfrm>
            <a:off x="476436" y="1042382"/>
            <a:ext cx="11338611" cy="5433032"/>
          </a:xfrm>
        </p:spPr>
        <p:txBody>
          <a:bodyPr/>
          <a:lstStyle/>
          <a:p>
            <a:pPr>
              <a:buFont typeface="Arial" panose="020B0604020202020204" pitchFamily="34" charset="0"/>
              <a:buChar char="•"/>
            </a:pPr>
            <a:r>
              <a:rPr lang="en-GB" sz="1400" dirty="0"/>
              <a:t>Prior to the NPRM being published (6 Feb) 802.18 was monitoring and commenting on the 802.11 TGbd draft contribution 11-20/0104</a:t>
            </a:r>
          </a:p>
          <a:p>
            <a:pPr>
              <a:buFont typeface="Arial" panose="020B0604020202020204" pitchFamily="34" charset="0"/>
              <a:buChar char="•"/>
            </a:pPr>
            <a:r>
              <a:rPr lang="en-GB" sz="1400" dirty="0"/>
              <a:t>After the NPRM was published (6 Feb) 802.18 transferred 11-20/0104 [7,8] to become 18-20/0020 [9,10] respectively (10 Feb).  </a:t>
            </a:r>
          </a:p>
          <a:p>
            <a:pPr>
              <a:buFont typeface="Arial" panose="020B0604020202020204" pitchFamily="34" charset="0"/>
              <a:buChar char="•"/>
            </a:pPr>
            <a:r>
              <a:rPr lang="en-GB" sz="1400"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sz="1200" dirty="0"/>
              <a:t>Ad Hoc meetings 11, 14, 18, 19  Feb (2 hours, 15:00-17:00 EST)</a:t>
            </a:r>
          </a:p>
          <a:p>
            <a:pPr lvl="1">
              <a:buFont typeface="Arial" panose="020B0604020202020204" pitchFamily="34" charset="0"/>
              <a:buChar char="•"/>
            </a:pPr>
            <a:r>
              <a:rPr lang="en-GB" sz="1200" dirty="0"/>
              <a:t>Regular 802.18 weekly meeting 23, 30 Mar; 06, 13, 20 Feb (1 hour, 15:00-16:00 EST)</a:t>
            </a:r>
            <a:endParaRPr lang="en-GB" sz="1400" dirty="0"/>
          </a:p>
          <a:p>
            <a:pPr>
              <a:buFont typeface="Arial" panose="020B0604020202020204" pitchFamily="34" charset="0"/>
              <a:buChar char="•"/>
            </a:pPr>
            <a:r>
              <a:rPr lang="en-GB" b="0" dirty="0"/>
              <a:t>The draft </a:t>
            </a:r>
            <a:r>
              <a:rPr lang="en-GB" b="0" dirty="0">
                <a:hlinkClick r:id="rId3"/>
              </a:rPr>
              <a:t>18-20/0020r14</a:t>
            </a:r>
            <a:r>
              <a:rPr lang="en-GB" b="0" dirty="0"/>
              <a:t> </a:t>
            </a:r>
            <a:r>
              <a:rPr lang="en-GB" sz="1800" b="0" dirty="0"/>
              <a:t>[11] </a:t>
            </a:r>
            <a:r>
              <a:rPr lang="en-GB" b="0" dirty="0"/>
              <a:t>was approved during the 802.18 20 Feb teleconference</a:t>
            </a:r>
          </a:p>
          <a:p>
            <a:pPr>
              <a:buFont typeface="Arial" panose="020B0604020202020204" pitchFamily="34" charset="0"/>
              <a:buChar char="•"/>
            </a:pPr>
            <a:r>
              <a:rPr lang="en-GB" b="0" dirty="0"/>
              <a:t>The approved document was submitted to the 802 EC (10 day e-mail ballot)</a:t>
            </a:r>
          </a:p>
          <a:p>
            <a:pPr lvl="1">
              <a:buFont typeface="Arial" panose="020B0604020202020204" pitchFamily="34" charset="0"/>
              <a:buChar char="•"/>
            </a:pPr>
            <a:r>
              <a:rPr lang="en-GB" dirty="0"/>
              <a:t>The ballot closed 02 Mar 2020 at Midnight EST.</a:t>
            </a:r>
          </a:p>
          <a:p>
            <a:pPr lvl="1">
              <a:buFont typeface="Arial" panose="020B0604020202020204" pitchFamily="34" charset="0"/>
              <a:buChar char="•"/>
            </a:pPr>
            <a:r>
              <a:rPr lang="en-GB" dirty="0"/>
              <a:t>Discussions/proposals by 802 EC and .18 members on the EC reflector and at the 802.18 27 Feb teleconference were considered and the draft was updated several times r15, 16 and 17.  </a:t>
            </a:r>
          </a:p>
          <a:p>
            <a:pPr>
              <a:buFont typeface="Arial" panose="020B0604020202020204" pitchFamily="34" charset="0"/>
              <a:buChar char="•"/>
            </a:pPr>
            <a:r>
              <a:rPr lang="en-GB" dirty="0">
                <a:hlinkClick r:id="rId4"/>
              </a:rPr>
              <a:t>18-20/0020r19</a:t>
            </a:r>
            <a:r>
              <a:rPr lang="en-GB" dirty="0"/>
              <a:t> </a:t>
            </a:r>
            <a:r>
              <a:rPr lang="en-GB" sz="1800" dirty="0"/>
              <a:t>[12] </a:t>
            </a:r>
            <a:r>
              <a:rPr lang="en-GB" dirty="0"/>
              <a:t>was approved and forwarded to the FCC </a:t>
            </a:r>
            <a:r>
              <a:rPr lang="en-GB" dirty="0">
                <a:hlinkClick r:id="rId5"/>
              </a:rPr>
              <a:t>IEEE 802 LAN/MAN Standards Committee</a:t>
            </a:r>
            <a:r>
              <a:rPr lang="en-GB" dirty="0"/>
              <a:t> [13]</a:t>
            </a:r>
          </a:p>
          <a:p>
            <a:pPr lvl="1">
              <a:buFont typeface="Arial" panose="020B0604020202020204" pitchFamily="34" charset="0"/>
              <a:buChar char="•"/>
            </a:pPr>
            <a:r>
              <a:rPr lang="en-GB" dirty="0"/>
              <a:t>8/2/3 Y/N/DNV, 77% response (50% req), 80% approval (67% req)</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Reply Comment Activity/Status</a:t>
            </a:r>
          </a:p>
        </p:txBody>
      </p:sp>
      <p:sp>
        <p:nvSpPr>
          <p:cNvPr id="3" name="Content Placeholder 2"/>
          <p:cNvSpPr>
            <a:spLocks noGrp="1"/>
          </p:cNvSpPr>
          <p:nvPr>
            <p:ph idx="1"/>
          </p:nvPr>
        </p:nvSpPr>
        <p:spPr>
          <a:xfrm>
            <a:off x="476436" y="980728"/>
            <a:ext cx="11338611" cy="5426000"/>
          </a:xfrm>
        </p:spPr>
        <p:txBody>
          <a:bodyPr/>
          <a:lstStyle/>
          <a:p>
            <a:pPr>
              <a:buFont typeface="Arial" panose="020B0604020202020204" pitchFamily="34" charset="0"/>
              <a:buChar char="•"/>
            </a:pPr>
            <a:r>
              <a:rPr lang="en-GB" b="0" dirty="0"/>
              <a:t>The “Comment” period for the FCC 19-38 NPRM has ended</a:t>
            </a:r>
          </a:p>
          <a:p>
            <a:pPr>
              <a:buFont typeface="Arial" panose="020B0604020202020204" pitchFamily="34" charset="0"/>
              <a:buChar char="•"/>
            </a:pPr>
            <a:r>
              <a:rPr lang="en-GB" b="0" dirty="0"/>
              <a:t>The “Reply Comments” period is on going until 6 April 2020</a:t>
            </a:r>
          </a:p>
          <a:p>
            <a:pPr>
              <a:buFont typeface="Arial" panose="020B0604020202020204" pitchFamily="34" charset="0"/>
              <a:buChar char="•"/>
            </a:pPr>
            <a:r>
              <a:rPr lang="en-GB" b="0" dirty="0"/>
              <a:t>802.18 has started a “Reply Comments” document</a:t>
            </a:r>
          </a:p>
          <a:p>
            <a:pPr lvl="1">
              <a:buFont typeface="Arial" panose="020B0604020202020204" pitchFamily="34" charset="0"/>
              <a:buChar char="•"/>
            </a:pPr>
            <a:r>
              <a:rPr lang="en-GB" dirty="0"/>
              <a:t>The scope of the reply comments have been proposed to be limited to the following:</a:t>
            </a:r>
          </a:p>
          <a:p>
            <a:pPr marL="914400" lvl="1" indent="-457200">
              <a:buFont typeface="+mj-lt"/>
              <a:buAutoNum type="arabicPeriod"/>
            </a:pPr>
            <a:r>
              <a:rPr lang="en-GB" b="0" dirty="0"/>
              <a:t>Correction or support of comments made about DSRC</a:t>
            </a:r>
          </a:p>
          <a:p>
            <a:pPr marL="914400" lvl="1" indent="-457200">
              <a:buFont typeface="+mj-lt"/>
              <a:buAutoNum type="arabicPeriod"/>
            </a:pPr>
            <a:r>
              <a:rPr lang="en-GB" dirty="0"/>
              <a:t>Correction or support of comments made about C-V2X</a:t>
            </a:r>
            <a:endParaRPr lang="en-GB" b="0" dirty="0"/>
          </a:p>
          <a:p>
            <a:pPr>
              <a:buFont typeface="Arial" panose="020B0604020202020204" pitchFamily="34" charset="0"/>
              <a:buChar char="•"/>
            </a:pPr>
            <a:r>
              <a:rPr lang="en-GB" dirty="0"/>
              <a:t>Comment summary review: </a:t>
            </a:r>
            <a:r>
              <a:rPr lang="en-GB" dirty="0">
                <a:hlinkClick r:id="rId3"/>
              </a:rPr>
              <a:t>18-20/0038r2</a:t>
            </a:r>
            <a:r>
              <a:rPr lang="en-GB" dirty="0"/>
              <a:t> </a:t>
            </a:r>
          </a:p>
          <a:p>
            <a:pPr>
              <a:buFont typeface="Arial" panose="020B0604020202020204" pitchFamily="34" charset="0"/>
              <a:buChar char="•"/>
            </a:pPr>
            <a:r>
              <a:rPr lang="en-GB" dirty="0"/>
              <a:t>Reply Comments time line:</a:t>
            </a:r>
          </a:p>
          <a:p>
            <a:pPr lvl="1">
              <a:buFont typeface="Arial" panose="020B0604020202020204" pitchFamily="34" charset="0"/>
              <a:buChar char="•"/>
            </a:pPr>
            <a:r>
              <a:rPr lang="en-GB" dirty="0"/>
              <a:t>802.18 Ad Hoc Meetings: 13, 16, 17, and 18 March @ 3:00 PM EDT</a:t>
            </a:r>
          </a:p>
          <a:p>
            <a:pPr lvl="1">
              <a:buFont typeface="Arial" panose="020B0604020202020204" pitchFamily="34" charset="0"/>
              <a:buChar char="•"/>
            </a:pPr>
            <a:r>
              <a:rPr lang="en-GB" dirty="0"/>
              <a:t>802.18 approval of Reply Comments document: Thursday 19 March @ 3:00 PM EDT</a:t>
            </a:r>
          </a:p>
          <a:p>
            <a:pPr lvl="1">
              <a:buFont typeface="Arial" panose="020B0604020202020204" pitchFamily="34" charset="0"/>
              <a:buChar char="•"/>
            </a:pPr>
            <a:r>
              <a:rPr lang="en-GB" b="1" dirty="0"/>
              <a:t>The document being sent to the 802 EC for approval: </a:t>
            </a:r>
            <a:r>
              <a:rPr lang="en-GB" b="1" dirty="0">
                <a:hlinkClick r:id="rId4"/>
              </a:rPr>
              <a:t>18-20/0045r4</a:t>
            </a:r>
            <a:r>
              <a:rPr lang="en-GB" b="1" dirty="0"/>
              <a:t> [14] </a:t>
            </a:r>
          </a:p>
          <a:p>
            <a:pPr lvl="1">
              <a:buFont typeface="Arial" panose="020B0604020202020204" pitchFamily="34" charset="0"/>
              <a:buChar char="•"/>
            </a:pPr>
            <a:r>
              <a:rPr lang="en-GB" b="1" dirty="0"/>
              <a:t>802 EC approval by: 10 day 802 EC e-ballot – ballot started 24 March 2020.</a:t>
            </a:r>
          </a:p>
          <a:p>
            <a:pPr lvl="1">
              <a:buFont typeface="Arial" panose="020B0604020202020204" pitchFamily="34" charset="0"/>
              <a:buChar char="•"/>
            </a:pPr>
            <a:r>
              <a:rPr lang="en-GB" b="1" dirty="0"/>
              <a:t>The FCC extended the Reply Comments deadline to 27 April.   </a:t>
            </a:r>
          </a:p>
          <a:p>
            <a:pPr lvl="1">
              <a:buFont typeface="Arial" panose="020B0604020202020204" pitchFamily="34" charset="0"/>
              <a:buChar char="•"/>
            </a:pPr>
            <a:r>
              <a:rPr lang="en-GB" b="1" dirty="0"/>
              <a:t>802.18 will consider what action to take at todays 802.18 Teleconference.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308157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36693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2614" y="1052736"/>
            <a:ext cx="11086255" cy="5422678"/>
          </a:xfrm>
        </p:spPr>
        <p:txBody>
          <a:bodyPr/>
          <a:lstStyle/>
          <a:p>
            <a:r>
              <a:rPr lang="en-GB" sz="1400" b="0" dirty="0"/>
              <a:t>[1] – </a:t>
            </a:r>
            <a:r>
              <a:rPr lang="en-GB" sz="1400" b="0" dirty="0">
                <a:hlinkClick r:id="rId3"/>
              </a:rPr>
              <a:t>Office of Engineering and Technology Opens ET Docket No. 19-138</a:t>
            </a:r>
            <a:r>
              <a:rPr lang="en-GB" sz="1400" b="0" dirty="0"/>
              <a:t>, and associated </a:t>
            </a:r>
            <a:r>
              <a:rPr lang="en-US" sz="1400" b="0" dirty="0"/>
              <a:t>FCC “</a:t>
            </a:r>
            <a:r>
              <a:rPr lang="en-US" sz="1400" b="0" u="sng" dirty="0">
                <a:hlinkClick r:id="rId4"/>
              </a:rPr>
              <a:t>FACT SHEET</a:t>
            </a:r>
            <a:r>
              <a:rPr lang="en-US" sz="1400" b="0" dirty="0"/>
              <a:t>”, 21 Nov 2019.</a:t>
            </a:r>
            <a:endParaRPr lang="en-GB" sz="1400" b="0" dirty="0"/>
          </a:p>
          <a:p>
            <a:r>
              <a:rPr lang="en-GB" sz="1400" b="0" dirty="0"/>
              <a:t>[2] – </a:t>
            </a:r>
            <a:r>
              <a:rPr lang="en-US" sz="1400" b="0" dirty="0">
                <a:hlinkClick r:id="rId5"/>
              </a:rPr>
              <a:t>[STDS-802-11-TGBD] Discussion on: FCC NPRM impacting the 5.9 GHz Band</a:t>
            </a:r>
            <a:r>
              <a:rPr lang="en-US" sz="1400" b="0" dirty="0"/>
              <a:t>, Joseph Levy, 5 Dec 2019</a:t>
            </a:r>
          </a:p>
          <a:p>
            <a:r>
              <a:rPr lang="en-GB" sz="1400" b="0" dirty="0"/>
              <a:t>[3] – </a:t>
            </a:r>
            <a:r>
              <a:rPr lang="en-US" sz="1400" b="0" dirty="0"/>
              <a:t>FCC Seeks to Promote Innovation in the 5.9 GHz Band – </a:t>
            </a:r>
            <a:r>
              <a:rPr lang="en-US" sz="1400" b="0" dirty="0">
                <a:hlinkClick r:id="rId6"/>
              </a:rPr>
              <a:t>News Release</a:t>
            </a:r>
            <a:r>
              <a:rPr lang="en-US" sz="1400" b="0" dirty="0"/>
              <a:t>, 12 Dec 2019, Bureau of Engineering and Technology</a:t>
            </a:r>
          </a:p>
          <a:p>
            <a:r>
              <a:rPr lang="en-GB" sz="1400" b="0" dirty="0"/>
              <a:t>[4] - </a:t>
            </a:r>
            <a:r>
              <a:rPr lang="en-US" sz="14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400" u="sng" dirty="0">
                <a:hlinkClick r:id="rId7"/>
              </a:rPr>
              <a:t>https://www.govinfo.gov/content/pkg/FR-2020-02-06/pdf/2020-02086.pdf</a:t>
            </a:r>
            <a:r>
              <a:rPr lang="en-US" sz="1400" dirty="0"/>
              <a:t> </a:t>
            </a:r>
          </a:p>
          <a:p>
            <a:r>
              <a:rPr lang="en-US" sz="1400" b="0" dirty="0"/>
              <a:t>[5] – “Draft TGbd Comments on FCC NPRM Docket 19-138”, </a:t>
            </a:r>
            <a:r>
              <a:rPr lang="en-US" sz="1400" b="0" dirty="0">
                <a:hlinkClick r:id="rId8"/>
              </a:rPr>
              <a:t>11-20/0104r1</a:t>
            </a:r>
            <a:endParaRPr lang="en-US" sz="1400" b="0" dirty="0"/>
          </a:p>
          <a:p>
            <a:r>
              <a:rPr lang="en-US" sz="1400" b="0" dirty="0"/>
              <a:t>[6] – “Draft TGbd Comments on FCC NPRM Docket 19-138”, </a:t>
            </a:r>
            <a:r>
              <a:rPr lang="en-US" sz="1400" b="0" dirty="0">
                <a:hlinkClick r:id="rId9"/>
              </a:rPr>
              <a:t>11-20/0104r13</a:t>
            </a:r>
            <a:endParaRPr lang="en-US" sz="1400" b="0" dirty="0"/>
          </a:p>
          <a:p>
            <a:r>
              <a:rPr lang="en-US" sz="1400" b="0" dirty="0"/>
              <a:t>[7] – “Draft TGbd Comments on FCC NPRM Docket 19-138”, </a:t>
            </a:r>
            <a:r>
              <a:rPr lang="en-US" sz="1400" b="0" dirty="0">
                <a:hlinkClick r:id="rId10"/>
              </a:rPr>
              <a:t>11-20/0104r14</a:t>
            </a:r>
            <a:endParaRPr lang="en-US" sz="1400" b="0" dirty="0"/>
          </a:p>
          <a:p>
            <a:r>
              <a:rPr lang="en-US" sz="1400" b="0" dirty="0"/>
              <a:t>[8] – “Comments on FCC19-138 NPRM Revisiting Use of the 5.850-5.925 GHz Band”, </a:t>
            </a:r>
            <a:r>
              <a:rPr lang="en-US" sz="1400" b="0" dirty="0">
                <a:hlinkClick r:id="rId11"/>
              </a:rPr>
              <a:t>18-20/0020r0</a:t>
            </a:r>
            <a:endParaRPr lang="en-US" sz="1400" b="0" dirty="0"/>
          </a:p>
          <a:p>
            <a:r>
              <a:rPr lang="en-US" sz="1400" b="0" dirty="0"/>
              <a:t>[9] – “Comments on FCC19-138 NPRM Revisiting Use of the 5.850-5.925 GHz Band”, </a:t>
            </a:r>
            <a:r>
              <a:rPr lang="en-US" sz="1400" b="0" dirty="0">
                <a:hlinkClick r:id="rId12"/>
              </a:rPr>
              <a:t>18-20/0020r1</a:t>
            </a:r>
            <a:endParaRPr lang="en-US" sz="1400" b="0" dirty="0"/>
          </a:p>
          <a:p>
            <a:r>
              <a:rPr lang="en-US" sz="1400" b="0" dirty="0"/>
              <a:t>[10] – “Comments on FCC19-138 NPRM Revisiting Use of the 5.850-5.925 GHz Band”, </a:t>
            </a:r>
            <a:r>
              <a:rPr lang="en-US" sz="1400" b="0" dirty="0">
                <a:hlinkClick r:id="rId13"/>
              </a:rPr>
              <a:t>18-20/0020r5</a:t>
            </a:r>
            <a:endParaRPr lang="en-US" sz="1400" b="0" dirty="0"/>
          </a:p>
          <a:p>
            <a:r>
              <a:rPr lang="en-US" sz="1400" b="0" dirty="0"/>
              <a:t>[11] - “Comments on FCC19-138 NPRM Revisiting Use of the 5.850-5.925 GHz Band”, </a:t>
            </a:r>
            <a:r>
              <a:rPr lang="en-US" sz="1400" b="0" dirty="0">
                <a:hlinkClick r:id="rId14"/>
              </a:rPr>
              <a:t>18-20/0020r14</a:t>
            </a:r>
            <a:endParaRPr lang="en-US" sz="1400" b="0" dirty="0"/>
          </a:p>
          <a:p>
            <a:r>
              <a:rPr lang="en-US" sz="1400" b="0" dirty="0"/>
              <a:t>[12] - “Comments on FCC19-138 NPRM Revisiting Use of the 5.850-5.925 GHz Band”, </a:t>
            </a:r>
            <a:r>
              <a:rPr lang="en-GB" sz="1400" b="0" dirty="0">
                <a:hlinkClick r:id="rId15"/>
              </a:rPr>
              <a:t>18-20/0020r19</a:t>
            </a:r>
            <a:r>
              <a:rPr lang="en-GB" sz="1400" b="0" dirty="0"/>
              <a:t> </a:t>
            </a:r>
          </a:p>
          <a:p>
            <a:r>
              <a:rPr lang="en-GB" sz="1400" b="0" dirty="0"/>
              <a:t>[13] - </a:t>
            </a:r>
            <a:r>
              <a:rPr lang="en-US" sz="1400" b="0" dirty="0"/>
              <a:t>“Comments on FCC19-138 NPRM Revisiting Use of the 5.850-5.925 GHz Band”, </a:t>
            </a:r>
            <a:r>
              <a:rPr lang="en-US" sz="1400" b="0" dirty="0">
                <a:hlinkClick r:id="rId16"/>
              </a:rPr>
              <a:t>https://ecfsapi.fcc.gov/file/103050191209354/18-20-0020-19-0000-comments-on-fcc19-138-nprm-revisiting-use-of-the-5-850-5-925-ghz-band.pdf</a:t>
            </a:r>
            <a:r>
              <a:rPr lang="en-US" sz="1400" b="0" dirty="0"/>
              <a:t> </a:t>
            </a:r>
          </a:p>
          <a:p>
            <a:r>
              <a:rPr lang="en-US" sz="1400" b="0" dirty="0"/>
              <a:t>[14] – “Reply Comments on FCC19-138 NPRM Revisiting Use of the 5.850-5.925 GHz Band”, </a:t>
            </a:r>
            <a:r>
              <a:rPr lang="en-GB" sz="1400" dirty="0">
                <a:hlinkClick r:id="rId17"/>
              </a:rPr>
              <a:t>18-20/0045r4</a:t>
            </a:r>
            <a:endParaRPr lang="en-GB" sz="1400" dirty="0"/>
          </a:p>
          <a:p>
            <a:r>
              <a:rPr lang="en-GB" sz="1400" b="0" dirty="0"/>
              <a:t>[15] – “</a:t>
            </a:r>
            <a:r>
              <a:rPr lang="en-US" sz="1400" b="0" dirty="0"/>
              <a:t>OFFICE OF ENGINEERING AND TECHNOLOGY EXTENDS REPLY COMMENT DEADLINE FOR USE OF THE 5.850-5.925 GHz BAND PROCEEDING” </a:t>
            </a:r>
            <a:r>
              <a:rPr lang="en-GB" sz="1400" b="0" dirty="0"/>
              <a:t> </a:t>
            </a:r>
            <a:r>
              <a:rPr lang="en-GB" sz="1400" b="0" dirty="0">
                <a:hlinkClick r:id="rId18"/>
              </a:rPr>
              <a:t>https://ecfsapi.fcc.gov/file/0325114840739/DA-20-334A1.pdf</a:t>
            </a:r>
            <a:r>
              <a:rPr lang="en-GB" sz="1400" b="0" dirty="0"/>
              <a:t>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CD90D-E6C2-4D67-B909-9F5283F9E1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781407-D5FF-454A-9C11-34371F73B6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5351</TotalTime>
  <Words>1199</Words>
  <Application>Microsoft Office PowerPoint</Application>
  <PresentationFormat>Widescreen</PresentationFormat>
  <Paragraphs>119</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Status of the comments-on-fcc19-138-nprm-revisiting-use-of-the-5-850-5-925-ghz-band</vt:lpstr>
      <vt:lpstr>Abstract</vt:lpstr>
      <vt:lpstr>Background</vt:lpstr>
      <vt:lpstr>802.11 TGbd Activity</vt:lpstr>
      <vt:lpstr>802.18 Comment Activity/Status</vt:lpstr>
      <vt:lpstr>802.18 Reply Comment Activity/Status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28</cp:revision>
  <cp:lastPrinted>1601-01-01T00:00:00Z</cp:lastPrinted>
  <dcterms:created xsi:type="dcterms:W3CDTF">2014-04-14T10:59:07Z</dcterms:created>
  <dcterms:modified xsi:type="dcterms:W3CDTF">2020-03-26T13:58:06Z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