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17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9302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cfsapi.fcc.gov/file/103050191209354/18-20-0020-19-0000-comments-on-fcc19-138-nprm-revisiting-use-of-the-5-850-5-925-ghz-band.pdf" TargetMode="External"/><Relationship Id="rId4" Type="http://schemas.openxmlformats.org/officeDocument/2006/relationships/hyperlink" Target="https://mentor.ieee.org/802.18/dcn/20/18-20-0020-19-0000-comments-on-fcc19-138-nprm-revisiting-use-of-the-5-850-5-925-ghz-band.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0/18-20-0038-02-0000-nprm-19-138-5-9-ghz-comment-re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8/dcn/20/18-20-0045-04-0000-reply-comments-fcc19-138-nprm-revisiting-5-850-5-925-ghz-band.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17" Type="http://schemas.openxmlformats.org/officeDocument/2006/relationships/hyperlink" Target="https://mentor.ieee.org/802.18/dcn/20/18-20-0045-04-0000-reply-comments-fcc19-138-nprm-revisiting-5-850-5-925-ghz-band.docx" TargetMode="External"/><Relationship Id="rId2" Type="http://schemas.openxmlformats.org/officeDocument/2006/relationships/notesSlide" Target="../notesSlides/notesSlide7.xml"/><Relationship Id="rId16" Type="http://schemas.openxmlformats.org/officeDocument/2006/relationships/hyperlink" Target="https://ecfsapi.fcc.gov/file/103050191209354/18-20-0020-19-0000-comments-on-fcc19-138-nprm-revisiting-use-of-the-5-850-5-925-ghz-band.pdf" TargetMode="Externa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9-0000-comments-on-fcc19-138-nprm-revisiting-use-of-the-5-850-5-925-ghz-band.pdf"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2020-03-20</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r2: updated for the TGbd Teleconference 17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r3: updated for the TGbd Teleconference 20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r4: updated for the TGbd Teleconference 24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b="0"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b="0" dirty="0"/>
              <a:t>During the January 802.11 TGbd session:	</a:t>
            </a:r>
          </a:p>
          <a:p>
            <a:pPr>
              <a:buFont typeface="Arial" panose="020B0604020202020204" pitchFamily="34" charset="0"/>
              <a:buChar char="•"/>
            </a:pPr>
            <a:r>
              <a:rPr lang="en-GB" b="0" dirty="0"/>
              <a:t>Discussed on the pending publication of the NPRM</a:t>
            </a:r>
          </a:p>
          <a:p>
            <a:pPr>
              <a:buFont typeface="Arial" panose="020B0604020202020204" pitchFamily="34" charset="0"/>
              <a:buChar char="•"/>
            </a:pPr>
            <a:r>
              <a:rPr lang="en-GB" b="0" dirty="0"/>
              <a:t>Initial draft of comments on the NPRM [5]</a:t>
            </a:r>
          </a:p>
          <a:p>
            <a:pPr>
              <a:buFont typeface="Arial" panose="020B0604020202020204" pitchFamily="34" charset="0"/>
              <a:buChar char="•"/>
            </a:pPr>
            <a:r>
              <a:rPr lang="en-GB" b="0" dirty="0"/>
              <a:t>Additional proposed text was contributed and editorial changes [6 (r0)-(r7)]</a:t>
            </a:r>
          </a:p>
          <a:p>
            <a:pPr>
              <a:buFont typeface="Arial" panose="020B0604020202020204" pitchFamily="34" charset="0"/>
              <a:buChar char="•"/>
            </a:pPr>
            <a:r>
              <a:rPr lang="en-GB" b="0"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b="0"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Comment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b="0" dirty="0"/>
              <a:t>The draft </a:t>
            </a:r>
            <a:r>
              <a:rPr lang="en-GB" b="0" dirty="0">
                <a:hlinkClick r:id="rId3"/>
              </a:rPr>
              <a:t>18-20/0020r14</a:t>
            </a:r>
            <a:r>
              <a:rPr lang="en-GB" b="0" dirty="0"/>
              <a:t> </a:t>
            </a:r>
            <a:r>
              <a:rPr lang="en-GB" sz="1800" b="0" dirty="0"/>
              <a:t>[11] </a:t>
            </a:r>
            <a:r>
              <a:rPr lang="en-GB" b="0" dirty="0"/>
              <a:t>was approved during the 802.18 20 Feb teleconference</a:t>
            </a:r>
          </a:p>
          <a:p>
            <a:pPr>
              <a:buFont typeface="Arial" panose="020B0604020202020204" pitchFamily="34" charset="0"/>
              <a:buChar char="•"/>
            </a:pPr>
            <a:r>
              <a:rPr lang="en-GB" b="0"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hlinkClick r:id="rId4"/>
              </a:rPr>
              <a:t>18-20/0020r19</a:t>
            </a:r>
            <a:r>
              <a:rPr lang="en-GB" dirty="0"/>
              <a:t> </a:t>
            </a:r>
            <a:r>
              <a:rPr lang="en-GB" sz="1800" dirty="0"/>
              <a:t>[12] </a:t>
            </a:r>
            <a:r>
              <a:rPr lang="en-GB" dirty="0"/>
              <a:t>was approved and forwarded to the FCC </a:t>
            </a:r>
            <a:r>
              <a:rPr lang="en-GB" dirty="0">
                <a:hlinkClick r:id="rId5"/>
              </a:rPr>
              <a:t>IEEE 802 LAN/MAN Standards Committee</a:t>
            </a:r>
            <a:r>
              <a:rPr lang="en-GB" dirty="0"/>
              <a:t> [13]</a:t>
            </a:r>
          </a:p>
          <a:p>
            <a:pPr lvl="1">
              <a:buFont typeface="Arial" panose="020B0604020202020204" pitchFamily="34" charset="0"/>
              <a:buChar char="•"/>
            </a:pPr>
            <a:r>
              <a:rPr lang="en-GB" dirty="0"/>
              <a:t>8/2/3 Y/N/DNV, 77% response (50% req), 80% approval (67% req)</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Reply Comment Activity/Status</a:t>
            </a:r>
          </a:p>
        </p:txBody>
      </p:sp>
      <p:sp>
        <p:nvSpPr>
          <p:cNvPr id="3" name="Content Placeholder 2"/>
          <p:cNvSpPr>
            <a:spLocks noGrp="1"/>
          </p:cNvSpPr>
          <p:nvPr>
            <p:ph idx="1"/>
          </p:nvPr>
        </p:nvSpPr>
        <p:spPr>
          <a:xfrm>
            <a:off x="476436" y="1049414"/>
            <a:ext cx="11338611" cy="5426000"/>
          </a:xfrm>
        </p:spPr>
        <p:txBody>
          <a:bodyPr/>
          <a:lstStyle/>
          <a:p>
            <a:pPr>
              <a:buFont typeface="Arial" panose="020B0604020202020204" pitchFamily="34" charset="0"/>
              <a:buChar char="•"/>
            </a:pPr>
            <a:r>
              <a:rPr lang="en-GB" b="0" dirty="0"/>
              <a:t>The “Comment” period for the FCC 19-38 NPRM has ended</a:t>
            </a:r>
          </a:p>
          <a:p>
            <a:pPr>
              <a:buFont typeface="Arial" panose="020B0604020202020204" pitchFamily="34" charset="0"/>
              <a:buChar char="•"/>
            </a:pPr>
            <a:r>
              <a:rPr lang="en-GB" b="0" dirty="0"/>
              <a:t>The “Reply Comments” period is on going until 6 April 2020</a:t>
            </a:r>
          </a:p>
          <a:p>
            <a:pPr>
              <a:buFont typeface="Arial" panose="020B0604020202020204" pitchFamily="34" charset="0"/>
              <a:buChar char="•"/>
            </a:pPr>
            <a:r>
              <a:rPr lang="en-GB" b="0" dirty="0"/>
              <a:t>802.18 has started a “Reply Comments” document</a:t>
            </a:r>
          </a:p>
          <a:p>
            <a:pPr lvl="1">
              <a:buFont typeface="Arial" panose="020B0604020202020204" pitchFamily="34" charset="0"/>
              <a:buChar char="•"/>
            </a:pPr>
            <a:r>
              <a:rPr lang="en-GB" dirty="0"/>
              <a:t>The scope of the reply comments have been proposed to be limited to the following:</a:t>
            </a:r>
          </a:p>
          <a:p>
            <a:pPr marL="914400" lvl="1" indent="-457200">
              <a:buFont typeface="+mj-lt"/>
              <a:buAutoNum type="arabicPeriod"/>
            </a:pPr>
            <a:r>
              <a:rPr lang="en-GB" b="0" dirty="0"/>
              <a:t>Correction or support of comments made about DSRC</a:t>
            </a:r>
          </a:p>
          <a:p>
            <a:pPr marL="914400" lvl="1" indent="-457200">
              <a:buFont typeface="+mj-lt"/>
              <a:buAutoNum type="arabicPeriod"/>
            </a:pPr>
            <a:r>
              <a:rPr lang="en-GB" dirty="0"/>
              <a:t>Correction or support of comments made about C-V2X</a:t>
            </a:r>
            <a:endParaRPr lang="en-GB" b="0" dirty="0"/>
          </a:p>
          <a:p>
            <a:pPr>
              <a:buFont typeface="Arial" panose="020B0604020202020204" pitchFamily="34" charset="0"/>
              <a:buChar char="•"/>
            </a:pPr>
            <a:r>
              <a:rPr lang="en-GB" dirty="0"/>
              <a:t>Comment summary review: </a:t>
            </a:r>
            <a:r>
              <a:rPr lang="en-GB" dirty="0">
                <a:hlinkClick r:id="rId3"/>
              </a:rPr>
              <a:t>18-20/0038r2</a:t>
            </a:r>
            <a:r>
              <a:rPr lang="en-GB" dirty="0"/>
              <a:t> </a:t>
            </a:r>
          </a:p>
          <a:p>
            <a:pPr>
              <a:buFont typeface="Arial" panose="020B0604020202020204" pitchFamily="34" charset="0"/>
              <a:buChar char="•"/>
            </a:pPr>
            <a:r>
              <a:rPr lang="en-GB" dirty="0"/>
              <a:t>Reply Comments time line:</a:t>
            </a:r>
          </a:p>
          <a:p>
            <a:pPr lvl="1">
              <a:buFont typeface="Arial" panose="020B0604020202020204" pitchFamily="34" charset="0"/>
              <a:buChar char="•"/>
            </a:pPr>
            <a:r>
              <a:rPr lang="en-GB" dirty="0"/>
              <a:t>802.18 Ad Hoc Meetings: 13, 16, 17, and 18 March @ 3:00 PM EDT</a:t>
            </a:r>
          </a:p>
          <a:p>
            <a:pPr lvl="1">
              <a:buFont typeface="Arial" panose="020B0604020202020204" pitchFamily="34" charset="0"/>
              <a:buChar char="•"/>
            </a:pPr>
            <a:r>
              <a:rPr lang="en-GB" dirty="0"/>
              <a:t>802.18 approval of Reply Comments document: Thursday 19 March @ 3:00 PM EDT</a:t>
            </a:r>
          </a:p>
          <a:p>
            <a:pPr lvl="1">
              <a:buFont typeface="Arial" panose="020B0604020202020204" pitchFamily="34" charset="0"/>
              <a:buChar char="•"/>
            </a:pPr>
            <a:r>
              <a:rPr lang="en-GB" b="1" dirty="0"/>
              <a:t>The document being sent to the 802 EC for approval: </a:t>
            </a:r>
            <a:r>
              <a:rPr lang="en-GB" b="1" dirty="0">
                <a:hlinkClick r:id="rId4"/>
              </a:rPr>
              <a:t>18-20/0045r4</a:t>
            </a:r>
            <a:r>
              <a:rPr lang="en-GB" b="1" dirty="0"/>
              <a:t> [14] </a:t>
            </a:r>
          </a:p>
          <a:p>
            <a:pPr lvl="1">
              <a:buFont typeface="Arial" panose="020B0604020202020204" pitchFamily="34" charset="0"/>
              <a:buChar char="•"/>
            </a:pPr>
            <a:r>
              <a:rPr lang="en-GB" b="1" dirty="0"/>
              <a:t>802 EC approval by: 10 day 802 EC e-ballot, the goal is to start the ballot 24 March 2020.</a:t>
            </a:r>
          </a:p>
          <a:p>
            <a:pPr lvl="1">
              <a:buFont typeface="Arial" panose="020B0604020202020204" pitchFamily="34" charset="0"/>
              <a:buChar char="•"/>
            </a:pPr>
            <a:r>
              <a:rPr lang="en-GB" i="1" dirty="0"/>
              <a:t>Note: The FCC deadline is currently 6 April.  A request for extension of the Reply Comments period has been filed with the FCC, if granted  802.18 may consider updating the current document.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08157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36693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2614" y="1052736"/>
            <a:ext cx="11086255" cy="5422678"/>
          </a:xfrm>
        </p:spPr>
        <p:txBody>
          <a:bodyPr/>
          <a:lstStyle/>
          <a:p>
            <a:r>
              <a:rPr lang="en-GB" sz="1600" b="0" dirty="0"/>
              <a:t>[1] – </a:t>
            </a:r>
            <a:r>
              <a:rPr lang="en-GB" sz="1600" b="0" dirty="0">
                <a:hlinkClick r:id="rId3"/>
              </a:rPr>
              <a:t>Office of Engineering and Technology Opens ET Docket No. 19-138</a:t>
            </a:r>
            <a:r>
              <a:rPr lang="en-GB" sz="1600" b="0" dirty="0"/>
              <a:t>, and associated </a:t>
            </a:r>
            <a:r>
              <a:rPr lang="en-US" sz="1600" b="0" dirty="0"/>
              <a:t>FCC “</a:t>
            </a:r>
            <a:r>
              <a:rPr lang="en-US" sz="1600" b="0" u="sng" dirty="0">
                <a:hlinkClick r:id="rId4"/>
              </a:rPr>
              <a:t>FACT SHEET</a:t>
            </a:r>
            <a:r>
              <a:rPr lang="en-US" sz="1600" b="0" dirty="0"/>
              <a:t>”, 21 Nov 2019.</a:t>
            </a:r>
            <a:endParaRPr lang="en-GB" sz="1600" b="0" dirty="0"/>
          </a:p>
          <a:p>
            <a:r>
              <a:rPr lang="en-GB" sz="1600" b="0" dirty="0"/>
              <a:t>[2] – </a:t>
            </a:r>
            <a:r>
              <a:rPr lang="en-US" sz="1600" b="0" dirty="0">
                <a:hlinkClick r:id="rId5"/>
              </a:rPr>
              <a:t>[STDS-802-11-TGBD] Discussion on: FCC NPRM impacting the 5.9 GHz Band</a:t>
            </a:r>
            <a:r>
              <a:rPr lang="en-US" sz="1600" b="0" dirty="0"/>
              <a:t>, Joseph Levy, 5 Dec 2019</a:t>
            </a:r>
          </a:p>
          <a:p>
            <a:r>
              <a:rPr lang="en-GB" sz="1600" b="0" dirty="0"/>
              <a:t>[3] – </a:t>
            </a:r>
            <a:r>
              <a:rPr lang="en-US" sz="1600" b="0" dirty="0"/>
              <a:t>FCC Seeks to Promote Innovation in the 5.9 GHz Band – </a:t>
            </a:r>
            <a:r>
              <a:rPr lang="en-US" sz="1600" b="0" dirty="0">
                <a:hlinkClick r:id="rId6"/>
              </a:rPr>
              <a:t>News Release</a:t>
            </a:r>
            <a:r>
              <a:rPr lang="en-US" sz="1600" b="0" dirty="0"/>
              <a:t>, 12 Dec 2019, Bureau of Engineering and Technology</a:t>
            </a:r>
          </a:p>
          <a:p>
            <a:r>
              <a:rPr lang="en-GB" sz="1600" b="0" dirty="0"/>
              <a:t>[4] - </a:t>
            </a:r>
            <a:r>
              <a:rPr lang="en-US" sz="16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600" u="sng" dirty="0">
                <a:hlinkClick r:id="rId7"/>
              </a:rPr>
              <a:t>https://www.govinfo.gov/content/pkg/FR-2020-02-06/pdf/2020-02086.pdf</a:t>
            </a:r>
            <a:r>
              <a:rPr lang="en-US" sz="1600" dirty="0"/>
              <a:t> </a:t>
            </a:r>
          </a:p>
          <a:p>
            <a:r>
              <a:rPr lang="en-US" sz="1600" b="0" dirty="0"/>
              <a:t>[5] – “Draft TGbd Comments on FCC NPRM Docket 19-138”, </a:t>
            </a:r>
            <a:r>
              <a:rPr lang="en-US" sz="1600" b="0" dirty="0">
                <a:hlinkClick r:id="rId8"/>
              </a:rPr>
              <a:t>11-20/0104r1</a:t>
            </a:r>
            <a:endParaRPr lang="en-US" sz="1600" b="0" dirty="0"/>
          </a:p>
          <a:p>
            <a:r>
              <a:rPr lang="en-US" sz="1600" b="0" dirty="0"/>
              <a:t>[6] – “Draft TGbd Comments on FCC NPRM Docket 19-138”, </a:t>
            </a:r>
            <a:r>
              <a:rPr lang="en-US" sz="1600" b="0" dirty="0">
                <a:hlinkClick r:id="rId9"/>
              </a:rPr>
              <a:t>11-20/0104r13</a:t>
            </a:r>
            <a:endParaRPr lang="en-US" sz="1600" b="0" dirty="0"/>
          </a:p>
          <a:p>
            <a:r>
              <a:rPr lang="en-US" sz="1600" b="0" dirty="0"/>
              <a:t>[7] – “Draft TGbd Comments on FCC NPRM Docket 19-138”, </a:t>
            </a:r>
            <a:r>
              <a:rPr lang="en-US" sz="1600" b="0" dirty="0">
                <a:hlinkClick r:id="rId10"/>
              </a:rPr>
              <a:t>11-20/0104r14</a:t>
            </a:r>
            <a:endParaRPr lang="en-US" sz="1600" b="0" dirty="0"/>
          </a:p>
          <a:p>
            <a:r>
              <a:rPr lang="en-US" sz="1600" b="0" dirty="0"/>
              <a:t>[8] – “Comments on FCC19-138 NPRM Revisiting Use of the 5.850-5.925 GHz Band”, </a:t>
            </a:r>
            <a:r>
              <a:rPr lang="en-US" sz="1600" b="0" dirty="0">
                <a:hlinkClick r:id="rId11"/>
              </a:rPr>
              <a:t>18-20/0020r0</a:t>
            </a:r>
            <a:endParaRPr lang="en-US" sz="1600" b="0" dirty="0"/>
          </a:p>
          <a:p>
            <a:r>
              <a:rPr lang="en-US" sz="1600" b="0" dirty="0"/>
              <a:t>[9] – “Comments on FCC19-138 NPRM Revisiting Use of the 5.850-5.925 GHz Band”, </a:t>
            </a:r>
            <a:r>
              <a:rPr lang="en-US" sz="1600" b="0" dirty="0">
                <a:hlinkClick r:id="rId12"/>
              </a:rPr>
              <a:t>18-20/0020r1</a:t>
            </a:r>
            <a:endParaRPr lang="en-US" sz="1600" b="0" dirty="0"/>
          </a:p>
          <a:p>
            <a:r>
              <a:rPr lang="en-US" sz="1600" b="0" dirty="0"/>
              <a:t>[10] – “Comments on FCC19-138 NPRM Revisiting Use of the 5.850-5.925 GHz Band”, </a:t>
            </a:r>
            <a:r>
              <a:rPr lang="en-US" sz="1600" b="0" dirty="0">
                <a:hlinkClick r:id="rId13"/>
              </a:rPr>
              <a:t>18-20/0020r5</a:t>
            </a:r>
            <a:endParaRPr lang="en-US" sz="1600" b="0" dirty="0"/>
          </a:p>
          <a:p>
            <a:r>
              <a:rPr lang="en-US" sz="1600" b="0" dirty="0"/>
              <a:t>[11] - “Comments on FCC19-138 NPRM Revisiting Use of the 5.850-5.925 GHz Band”, </a:t>
            </a:r>
            <a:r>
              <a:rPr lang="en-US" sz="1600" b="0" dirty="0">
                <a:hlinkClick r:id="rId14"/>
              </a:rPr>
              <a:t>18-20/0020r14</a:t>
            </a:r>
            <a:endParaRPr lang="en-US" sz="1600" b="0" dirty="0"/>
          </a:p>
          <a:p>
            <a:r>
              <a:rPr lang="en-US" sz="1600" b="0" dirty="0"/>
              <a:t>[12] - “Comments on FCC19-138 NPRM Revisiting Use of the 5.850-5.925 GHz Band”, </a:t>
            </a:r>
            <a:r>
              <a:rPr lang="en-GB" sz="1600" b="0" dirty="0">
                <a:hlinkClick r:id="rId15"/>
              </a:rPr>
              <a:t>18-20/0020r19</a:t>
            </a:r>
            <a:r>
              <a:rPr lang="en-GB" sz="1600" b="0" dirty="0"/>
              <a:t> </a:t>
            </a:r>
          </a:p>
          <a:p>
            <a:r>
              <a:rPr lang="en-GB" sz="1600" b="0" dirty="0"/>
              <a:t>[13] - </a:t>
            </a:r>
            <a:r>
              <a:rPr lang="en-US" sz="1600" b="0" dirty="0"/>
              <a:t>“Comments on FCC19-138 NPRM Revisiting Use of the 5.850-5.925 GHz Band”, </a:t>
            </a:r>
            <a:r>
              <a:rPr lang="en-US" sz="1600" b="0" dirty="0">
                <a:hlinkClick r:id="rId16"/>
              </a:rPr>
              <a:t>https://ecfsapi.fcc.gov/file/103050191209354/18-20-0020-19-0000-comments-on-fcc19-138-nprm-revisiting-use-of-the-5-850-5-925-ghz-band.pdf</a:t>
            </a:r>
            <a:r>
              <a:rPr lang="en-US" sz="1600" b="0" dirty="0"/>
              <a:t> </a:t>
            </a:r>
          </a:p>
          <a:p>
            <a:r>
              <a:rPr lang="en-US" sz="1600" b="0" dirty="0"/>
              <a:t>[14] – “Reply Comments on FCC19-138 NPRM Revisiting Use of the 5.850-5.925 GHz Band”, </a:t>
            </a:r>
            <a:r>
              <a:rPr lang="en-GB" sz="1600" dirty="0">
                <a:hlinkClick r:id="rId17"/>
              </a:rPr>
              <a:t>18-20/0045r4</a:t>
            </a:r>
            <a:endParaRPr lang="en-GB" sz="1600"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CD90D-E6C2-4D67-B909-9F5283F9E196}">
  <ds:schemaRef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5341</TotalTime>
  <Words>1179</Words>
  <Application>Microsoft Office PowerPoint</Application>
  <PresentationFormat>Widescreen</PresentationFormat>
  <Paragraphs>117</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Comment Activity/Status</vt:lpstr>
      <vt:lpstr>802.18 Reply Comment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28</cp:revision>
  <cp:lastPrinted>1601-01-01T00:00:00Z</cp:lastPrinted>
  <dcterms:created xsi:type="dcterms:W3CDTF">2014-04-14T10:59:07Z</dcterms:created>
  <dcterms:modified xsi:type="dcterms:W3CDTF">2020-03-24T14:32:37Z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