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2"/>
  </p:notesMasterIdLst>
  <p:handoutMasterIdLst>
    <p:handoutMasterId r:id="rId13"/>
  </p:handoutMasterIdLst>
  <p:sldIdLst>
    <p:sldId id="256" r:id="rId5"/>
    <p:sldId id="257" r:id="rId6"/>
    <p:sldId id="262" r:id="rId7"/>
    <p:sldId id="263" r:id="rId8"/>
    <p:sldId id="265" r:id="rId9"/>
    <p:sldId id="266"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3" d="100"/>
          <a:sy n="73" d="100"/>
        </p:scale>
        <p:origin x="264"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2/17/2020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09815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6</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443298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February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February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February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February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February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February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802.11-20/0342r0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0/11-20-0104-01-00bd-draft-tgbd-comments-on-fcc-nprm-docket-19-138.docx" TargetMode="External"/><Relationship Id="rId13" Type="http://schemas.openxmlformats.org/officeDocument/2006/relationships/hyperlink" Target="https://mentor.ieee.org/802.18/dcn/20/18-20-0020-05-0000-comments-on-fcc19-138-nprm-revisiting-use-of-the-5-850-5-925-ghz-band.docx" TargetMode="External"/><Relationship Id="rId3" Type="http://schemas.openxmlformats.org/officeDocument/2006/relationships/hyperlink" Target="https://ecfsapi.fcc.gov/file/1121018946586/DA-19-1200A1.pdf" TargetMode="External"/><Relationship Id="rId7" Type="http://schemas.openxmlformats.org/officeDocument/2006/relationships/hyperlink" Target="https://www.govinfo.gov/content/pkg/FR-2020-02-06/pdf/2020-02086.pdf" TargetMode="External"/><Relationship Id="rId12" Type="http://schemas.openxmlformats.org/officeDocument/2006/relationships/hyperlink" Target="https://mentor.ieee.org/802.18/dcn/20/18-20-0020-01-0000-comments-on-fcc19-138-nprm-revisiting-use-of-the-5-850-5-925-ghz-band.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docs.fcc.gov/public/attachments/DOC-361339A1.docx" TargetMode="External"/><Relationship Id="rId11" Type="http://schemas.openxmlformats.org/officeDocument/2006/relationships/hyperlink" Target="https://mentor.ieee.org/802.18/dcn/20/18-20-0020-00-0000-comments-on-fcc19-138-nprm-revisiting-use-of-the-5-850-5-925-ghz-band.docx" TargetMode="External"/><Relationship Id="rId5" Type="http://schemas.openxmlformats.org/officeDocument/2006/relationships/hyperlink" Target="http://www.ieee802.org/11/email/stds-802-11-tgbd/msg00157.html" TargetMode="External"/><Relationship Id="rId10" Type="http://schemas.openxmlformats.org/officeDocument/2006/relationships/hyperlink" Target="https://mentor.ieee.org/802.11/dcn/20/11-20-0104-14-00bd-draft-tgbd-comments-on-fcc-nprm-docket-19-138.docx" TargetMode="External"/><Relationship Id="rId4" Type="http://schemas.openxmlformats.org/officeDocument/2006/relationships/hyperlink" Target="https://docs.fcc.gov/public/attachments/DOC-360940A1.pdf" TargetMode="External"/><Relationship Id="rId9" Type="http://schemas.openxmlformats.org/officeDocument/2006/relationships/hyperlink" Target="https://mentor.ieee.org/802.11/dcn/20/11-20-0104-13-00bd-draft-tgbd-comments-on-fcc-nprm-docket-19-138.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1"/>
            <a:ext cx="10363200" cy="130291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Status of the comments-on-fcc19-138-nprm-revisiting-use-of-the-5-850-5-925-ghz-band</a:t>
            </a:r>
            <a:endParaRPr lang="en-GB" dirty="0"/>
          </a:p>
        </p:txBody>
      </p:sp>
      <p:sp>
        <p:nvSpPr>
          <p:cNvPr id="3074" name="Rectangle 2"/>
          <p:cNvSpPr>
            <a:spLocks noGrp="1" noChangeArrowheads="1"/>
          </p:cNvSpPr>
          <p:nvPr>
            <p:ph type="subTitle" idx="1"/>
          </p:nvPr>
        </p:nvSpPr>
        <p:spPr>
          <a:xfrm>
            <a:off x="1828800" y="1669586"/>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2020-02-18</a:t>
            </a:r>
          </a:p>
        </p:txBody>
      </p:sp>
      <p:sp>
        <p:nvSpPr>
          <p:cNvPr id="6" name="Date Placeholder 3"/>
          <p:cNvSpPr>
            <a:spLocks noGrp="1"/>
          </p:cNvSpPr>
          <p:nvPr>
            <p:ph type="dt" idx="10"/>
          </p:nvPr>
        </p:nvSpPr>
        <p:spPr/>
        <p:txBody>
          <a:bodyPr/>
          <a:lstStyle/>
          <a:p>
            <a:r>
              <a:rPr lang="en-US" dirty="0"/>
              <a:t>February 2020</a:t>
            </a:r>
            <a:endParaRPr lang="en-GB" dirty="0"/>
          </a:p>
        </p:txBody>
      </p:sp>
      <p:sp>
        <p:nvSpPr>
          <p:cNvPr id="7" name="Footer Placeholder 4"/>
          <p:cNvSpPr>
            <a:spLocks noGrp="1"/>
          </p:cNvSpPr>
          <p:nvPr>
            <p:ph type="ftr" idx="11"/>
          </p:nvPr>
        </p:nvSpPr>
        <p:spPr/>
        <p:txBody>
          <a:bodyPr/>
          <a:lstStyle/>
          <a:p>
            <a:r>
              <a:rPr lang="en-GB" dirty="0"/>
              <a:t>Joseph LEVY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54524158"/>
              </p:ext>
            </p:extLst>
          </p:nvPr>
        </p:nvGraphicFramePr>
        <p:xfrm>
          <a:off x="987425" y="2409825"/>
          <a:ext cx="10174288" cy="2466975"/>
        </p:xfrm>
        <a:graphic>
          <a:graphicData uri="http://schemas.openxmlformats.org/presentationml/2006/ole">
            <mc:AlternateContent xmlns:mc="http://schemas.openxmlformats.org/markup-compatibility/2006">
              <mc:Choice xmlns:v="urn:schemas-microsoft-com:vml" Requires="v">
                <p:oleObj spid="_x0000_s1026" name="Document" r:id="rId4" imgW="10448057" imgH="2539535" progId="Word.Document.8">
                  <p:embed/>
                </p:oleObj>
              </mc:Choice>
              <mc:Fallback>
                <p:oleObj name="Document" r:id="rId4" imgW="10448057" imgH="2539535" progId="Word.Document.8">
                  <p:embed/>
                  <p:pic>
                    <p:nvPicPr>
                      <p:cNvPr id="3075" name="Object 3"/>
                      <p:cNvPicPr>
                        <a:picLocks noChangeAspect="1" noChangeArrowheads="1"/>
                      </p:cNvPicPr>
                      <p:nvPr/>
                    </p:nvPicPr>
                    <p:blipFill>
                      <a:blip r:embed="rId5"/>
                      <a:srcRect/>
                      <a:stretch>
                        <a:fillRect/>
                      </a:stretch>
                    </p:blipFill>
                    <p:spPr bwMode="auto">
                      <a:xfrm>
                        <a:off x="987425" y="2409825"/>
                        <a:ext cx="10174288" cy="24669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provides are review of the status of the development of the 802 comments on the </a:t>
            </a:r>
            <a:r>
              <a:rPr lang="en-US" dirty="0"/>
              <a:t>fcc19-138 NPRM revisiting the use of the 5.850-5.925 GHz band</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February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a:t>
            </a:r>
          </a:p>
        </p:txBody>
      </p:sp>
      <p:sp>
        <p:nvSpPr>
          <p:cNvPr id="9218" name="Rectangle 2"/>
          <p:cNvSpPr>
            <a:spLocks noGrp="1" noChangeArrowheads="1"/>
          </p:cNvSpPr>
          <p:nvPr>
            <p:ph idx="1"/>
          </p:nvPr>
        </p:nvSpPr>
        <p:spPr>
          <a:xfrm>
            <a:off x="914401" y="1556792"/>
            <a:ext cx="10361084" cy="4537623"/>
          </a:xfrm>
          <a:ln/>
        </p:spPr>
        <p:txBody>
          <a:bodyPr/>
          <a:lstStyle/>
          <a:p>
            <a:r>
              <a:rPr lang="en-US" b="0" dirty="0"/>
              <a:t>21 November 2019 – the FCC announces the intent to propose a NPRM for the 5.9 GHz band at the December 2019 Open Commission Meeting (12 Dec 2019) [1]</a:t>
            </a:r>
          </a:p>
          <a:p>
            <a:r>
              <a:rPr lang="en-US" b="0" dirty="0"/>
              <a:t>5 December 2019 – A discussion thread was started on the 802.11 TGbd reflector [2]</a:t>
            </a:r>
          </a:p>
          <a:p>
            <a:r>
              <a:rPr lang="en-US" b="0" dirty="0"/>
              <a:t>12 December 2019 – at the Open Commission Meeting, the FCC commissioners unanimously approve the proposed NPRM. [3]</a:t>
            </a:r>
          </a:p>
          <a:p>
            <a:r>
              <a:rPr lang="en-US" b="0" dirty="0"/>
              <a:t>06 February 2020 - Publication of the NPRM in the Federal Register [4]</a:t>
            </a:r>
          </a:p>
          <a:p>
            <a:r>
              <a:rPr lang="en-US" dirty="0"/>
              <a:t>09 March 2020  - Comments on the NPRM are due on or before [4]</a:t>
            </a:r>
          </a:p>
          <a:p>
            <a:r>
              <a:rPr lang="en-US" dirty="0"/>
              <a:t>06 April 2020 – Reply comments are due on or before [4]</a:t>
            </a:r>
          </a:p>
          <a:p>
            <a:endParaRPr lang="en-US"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February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GB" dirty="0"/>
              <a:t>802.11 TGbd Activity</a:t>
            </a:r>
          </a:p>
        </p:txBody>
      </p:sp>
      <p:sp>
        <p:nvSpPr>
          <p:cNvPr id="3" name="Content Placeholder 2"/>
          <p:cNvSpPr>
            <a:spLocks noGrp="1"/>
          </p:cNvSpPr>
          <p:nvPr>
            <p:ph idx="1"/>
          </p:nvPr>
        </p:nvSpPr>
        <p:spPr>
          <a:xfrm>
            <a:off x="556683" y="1340768"/>
            <a:ext cx="11076520" cy="5124292"/>
          </a:xfrm>
        </p:spPr>
        <p:txBody>
          <a:bodyPr/>
          <a:lstStyle/>
          <a:p>
            <a:r>
              <a:rPr lang="en-GB" dirty="0"/>
              <a:t>During the January 802.11 TGbd session:	</a:t>
            </a:r>
          </a:p>
          <a:p>
            <a:pPr>
              <a:buFont typeface="Arial" panose="020B0604020202020204" pitchFamily="34" charset="0"/>
              <a:buChar char="•"/>
            </a:pPr>
            <a:r>
              <a:rPr lang="en-GB" dirty="0"/>
              <a:t>Discussed on the pending publication of the NPRM</a:t>
            </a:r>
          </a:p>
          <a:p>
            <a:pPr>
              <a:buFont typeface="Arial" panose="020B0604020202020204" pitchFamily="34" charset="0"/>
              <a:buChar char="•"/>
            </a:pPr>
            <a:r>
              <a:rPr lang="en-GB" dirty="0"/>
              <a:t>Initial draft of comments on the NPRM [5]</a:t>
            </a:r>
          </a:p>
          <a:p>
            <a:pPr>
              <a:buFont typeface="Arial" panose="020B0604020202020204" pitchFamily="34" charset="0"/>
              <a:buChar char="•"/>
            </a:pPr>
            <a:r>
              <a:rPr lang="en-GB" dirty="0"/>
              <a:t>Additional proposed text was contributed and editorial changes [6 (r0)-(r7)]</a:t>
            </a:r>
          </a:p>
          <a:p>
            <a:pPr>
              <a:buFont typeface="Arial" panose="020B0604020202020204" pitchFamily="34" charset="0"/>
              <a:buChar char="•"/>
            </a:pPr>
            <a:r>
              <a:rPr lang="en-GB" dirty="0"/>
              <a:t>TGbd agreed the following motion:</a:t>
            </a:r>
          </a:p>
          <a:p>
            <a:r>
              <a:rPr lang="en-US" altLang="zh-CN" sz="2000" b="0" dirty="0">
                <a:sym typeface="+mn-ea"/>
              </a:rPr>
              <a:t>Approve TGbd to develop comment document responding to FCC NPRM on 5.9 GHz band </a:t>
            </a:r>
          </a:p>
          <a:p>
            <a:pPr lvl="1"/>
            <a:r>
              <a:rPr lang="en-US" altLang="zh-CN" sz="1800" dirty="0">
                <a:sym typeface="+mn-ea"/>
              </a:rPr>
              <a:t>- Joseph Levy leads the developing of comments with 11-20/0104 as the comment document.</a:t>
            </a:r>
          </a:p>
          <a:p>
            <a:r>
              <a:rPr lang="en-US" altLang="zh-CN" sz="2000" b="0" dirty="0">
                <a:sym typeface="+mn-ea"/>
              </a:rPr>
              <a:t>and run a WG ballot to approve the completed comment document and for the WG Chair to decide to send to FCC after EC review or forward to 802.18 for LMSC process</a:t>
            </a:r>
            <a:endParaRPr lang="en-US" altLang="zh-CN" sz="2000" b="0" dirty="0"/>
          </a:p>
          <a:p>
            <a:pPr marL="0" indent="0"/>
            <a:r>
              <a:rPr lang="en-GB" sz="2000" b="0" i="1" dirty="0"/>
              <a:t>Note this motion was not agreed at the closing plenary of the 802.11 January meeting, the WG decided that working with 802.18 to generate comments from 802 was the preferred way to proceed. </a:t>
            </a:r>
          </a:p>
          <a:p>
            <a:pPr>
              <a:buFont typeface="Arial" panose="020B0604020202020204" pitchFamily="34" charset="0"/>
              <a:buChar char="•"/>
            </a:pPr>
            <a:r>
              <a:rPr lang="en-GB" dirty="0"/>
              <a:t>Additional contribution and editing continued until the NPRM was published   (6 Feb) at which time the draft [7,8] and the work transferred to 802.18 (10 Feb)   </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February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GB" dirty="0"/>
              <a:t>802.18 Activity/Plan</a:t>
            </a:r>
          </a:p>
        </p:txBody>
      </p:sp>
      <p:sp>
        <p:nvSpPr>
          <p:cNvPr id="3" name="Content Placeholder 2"/>
          <p:cNvSpPr>
            <a:spLocks noGrp="1"/>
          </p:cNvSpPr>
          <p:nvPr>
            <p:ph idx="1"/>
          </p:nvPr>
        </p:nvSpPr>
        <p:spPr>
          <a:xfrm>
            <a:off x="479376" y="1340768"/>
            <a:ext cx="11153827" cy="5124292"/>
          </a:xfrm>
        </p:spPr>
        <p:txBody>
          <a:bodyPr/>
          <a:lstStyle/>
          <a:p>
            <a:pPr>
              <a:buFont typeface="Arial" panose="020B0604020202020204" pitchFamily="34" charset="0"/>
              <a:buChar char="•"/>
            </a:pPr>
            <a:r>
              <a:rPr lang="en-GB" dirty="0"/>
              <a:t>Prior to the NPRM being published (6 Feb) 802.18 was monitoring and commenting on the 802.11 TGbd draft contribution 11-20/0104</a:t>
            </a:r>
          </a:p>
          <a:p>
            <a:pPr>
              <a:buFont typeface="Arial" panose="020B0604020202020204" pitchFamily="34" charset="0"/>
              <a:buChar char="•"/>
            </a:pPr>
            <a:r>
              <a:rPr lang="en-GB" dirty="0"/>
              <a:t>After the NPRM was published (6 Feb) 802.18 transferred 11-20/0104 [7,8] to become 18-20/0020 [9,10] respectively (10 Feb).  </a:t>
            </a:r>
          </a:p>
          <a:p>
            <a:pPr>
              <a:buFont typeface="Arial" panose="020B0604020202020204" pitchFamily="34" charset="0"/>
              <a:buChar char="•"/>
            </a:pPr>
            <a:r>
              <a:rPr lang="en-GB" dirty="0"/>
              <a:t>802.18 has set up a very aggressive teleconference plan to complete the comments document and allow for 802 EC review/approval prior to the 9 March 2020 submission due date.  Meeting dates (past and planned)</a:t>
            </a:r>
          </a:p>
          <a:p>
            <a:pPr lvl="1">
              <a:buFont typeface="Arial" panose="020B0604020202020204" pitchFamily="34" charset="0"/>
              <a:buChar char="•"/>
            </a:pPr>
            <a:r>
              <a:rPr lang="en-GB" dirty="0"/>
              <a:t>Ad Hoc meetings 11, 14, </a:t>
            </a:r>
            <a:r>
              <a:rPr lang="en-GB" b="1" dirty="0"/>
              <a:t>18, 19  Feb </a:t>
            </a:r>
            <a:r>
              <a:rPr lang="en-GB" dirty="0"/>
              <a:t>(2 hours, 15:00-17:00 EST)</a:t>
            </a:r>
          </a:p>
          <a:p>
            <a:pPr lvl="1">
              <a:buFont typeface="Arial" panose="020B0604020202020204" pitchFamily="34" charset="0"/>
              <a:buChar char="•"/>
            </a:pPr>
            <a:r>
              <a:rPr lang="en-GB" dirty="0"/>
              <a:t>Regular 802.18 weekly meeting 23, 30 Mar; 06, 13, </a:t>
            </a:r>
            <a:r>
              <a:rPr lang="en-GB" b="1" dirty="0"/>
              <a:t>20</a:t>
            </a:r>
            <a:r>
              <a:rPr lang="en-GB" dirty="0"/>
              <a:t> </a:t>
            </a:r>
            <a:r>
              <a:rPr lang="en-GB" b="1" dirty="0"/>
              <a:t>Feb </a:t>
            </a:r>
            <a:r>
              <a:rPr lang="en-GB" dirty="0"/>
              <a:t>(1 hour, 15:00-16:00 EST)</a:t>
            </a:r>
          </a:p>
          <a:p>
            <a:pPr>
              <a:buFont typeface="Arial" panose="020B0604020202020204" pitchFamily="34" charset="0"/>
              <a:buChar char="•"/>
            </a:pPr>
            <a:r>
              <a:rPr lang="en-GB" dirty="0"/>
              <a:t>The goal is to have a completed/approved 802.18 document by 20 Feb, so it can be approved by the 802 EC (10 day ballot) and be submitted to the FCC prior to the 9 Mar due date. </a:t>
            </a:r>
            <a:r>
              <a:rPr lang="en-GB" b="0" dirty="0"/>
              <a:t>(note the document can only be approved by 802.18 in a “Regular” meeting)</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February 2020</a:t>
            </a:r>
            <a:endParaRPr lang="en-GB" dirty="0"/>
          </a:p>
        </p:txBody>
      </p:sp>
    </p:spTree>
    <p:extLst>
      <p:ext uri="{BB962C8B-B14F-4D97-AF65-F5344CB8AC3E}">
        <p14:creationId xmlns:p14="http://schemas.microsoft.com/office/powerpoint/2010/main" val="31348773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GB" dirty="0"/>
              <a:t>Comment Document – 18-20/0020 [10]– Open Items</a:t>
            </a:r>
          </a:p>
        </p:txBody>
      </p:sp>
      <p:sp>
        <p:nvSpPr>
          <p:cNvPr id="3" name="Content Placeholder 2"/>
          <p:cNvSpPr>
            <a:spLocks noGrp="1"/>
          </p:cNvSpPr>
          <p:nvPr>
            <p:ph idx="1"/>
          </p:nvPr>
        </p:nvSpPr>
        <p:spPr>
          <a:xfrm>
            <a:off x="479376" y="1340768"/>
            <a:ext cx="11153827" cy="5124292"/>
          </a:xfrm>
        </p:spPr>
        <p:txBody>
          <a:bodyPr/>
          <a:lstStyle/>
          <a:p>
            <a:pPr>
              <a:buFont typeface="Arial" panose="020B0604020202020204" pitchFamily="34" charset="0"/>
              <a:buChar char="•"/>
            </a:pPr>
            <a:r>
              <a:rPr lang="en-GB" dirty="0"/>
              <a:t>Text contributions may be provided to 802.18 (for any part of the document)</a:t>
            </a:r>
          </a:p>
          <a:p>
            <a:pPr>
              <a:buFont typeface="Arial" panose="020B0604020202020204" pitchFamily="34" charset="0"/>
              <a:buChar char="•"/>
            </a:pPr>
            <a:r>
              <a:rPr lang="en-GB" dirty="0"/>
              <a:t>There are currently several sections of the document that do not have any content, if content is not provided these sections will be removed and there will be no comment from 802 related to the issues of the section:</a:t>
            </a:r>
          </a:p>
          <a:p>
            <a:pPr marL="914400" lvl="1" indent="-457200">
              <a:buFont typeface="+mj-lt"/>
              <a:buAutoNum type="arabicPeriod"/>
            </a:pPr>
            <a:r>
              <a:rPr lang="en-GB" dirty="0"/>
              <a:t>OOB performance/requirements</a:t>
            </a:r>
          </a:p>
          <a:p>
            <a:pPr marL="914400" lvl="1" indent="-457200">
              <a:buFont typeface="+mj-lt"/>
              <a:buAutoNum type="arabicPeriod"/>
            </a:pPr>
            <a:r>
              <a:rPr lang="en-US" dirty="0"/>
              <a:t>Need for compatibility/backwards compatibility</a:t>
            </a:r>
          </a:p>
          <a:p>
            <a:pPr>
              <a:buFont typeface="Arial" panose="020B0604020202020204" pitchFamily="34" charset="0"/>
              <a:buChar char="•"/>
            </a:pPr>
            <a:r>
              <a:rPr lang="en-US" dirty="0"/>
              <a:t>Draft status:</a:t>
            </a:r>
          </a:p>
          <a:p>
            <a:pPr marL="914400" lvl="1" indent="-457200">
              <a:buFont typeface="+mj-lt"/>
              <a:buAutoNum type="arabicPeriod"/>
            </a:pPr>
            <a:r>
              <a:rPr lang="en-US" dirty="0"/>
              <a:t>Sections 1, 2, and 3 have been reviewed, edited, and all 802.18 comments have been resolved</a:t>
            </a:r>
          </a:p>
          <a:p>
            <a:pPr marL="914400" lvl="1" indent="-457200">
              <a:buFont typeface="+mj-lt"/>
              <a:buAutoNum type="arabicPeriod"/>
            </a:pPr>
            <a:r>
              <a:rPr lang="en-US" dirty="0"/>
              <a:t>Sections 4, 5.1, 6, and 7.4 are due to be discussed on the 18 Feb Ad hoc call (15:00-17:00 EST)</a:t>
            </a:r>
          </a:p>
          <a:p>
            <a:pPr marL="914400" lvl="1" indent="-457200">
              <a:buFont typeface="+mj-lt"/>
              <a:buAutoNum type="arabicPeriod"/>
            </a:pPr>
            <a:r>
              <a:rPr lang="en-US" dirty="0"/>
              <a:t>All sections with open comments and the entire document is due to be “finalized” on the 19 Feb Ad hoc call (15:00-17:00 EST)</a:t>
            </a:r>
          </a:p>
          <a:p>
            <a:pPr marL="914400" lvl="1" indent="-457200">
              <a:buFont typeface="+mj-lt"/>
              <a:buAutoNum type="arabicPeriod"/>
            </a:pPr>
            <a:r>
              <a:rPr lang="en-US" dirty="0"/>
              <a:t>Note: The conclusion has not yet been written (this should be done prior to the 19 Feb Ad hoc call</a:t>
            </a:r>
          </a:p>
          <a:p>
            <a:pPr marL="914400" lvl="1" indent="-457200">
              <a:buFont typeface="+mj-lt"/>
              <a:buAutoNum type="arabicPeriod"/>
            </a:pPr>
            <a:r>
              <a:rPr lang="en-US" dirty="0"/>
              <a:t>Final edits/approval of 18-20/0020 is scheduled for the 802.18 call on 20 Feb (15:00-16:00 EST)</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February 2020</a:t>
            </a:r>
            <a:endParaRPr lang="en-GB" dirty="0"/>
          </a:p>
        </p:txBody>
      </p:sp>
    </p:spTree>
    <p:extLst>
      <p:ext uri="{BB962C8B-B14F-4D97-AF65-F5344CB8AC3E}">
        <p14:creationId xmlns:p14="http://schemas.microsoft.com/office/powerpoint/2010/main" val="25733405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4401" y="1556793"/>
            <a:ext cx="10361084" cy="4537622"/>
          </a:xfrm>
        </p:spPr>
        <p:txBody>
          <a:bodyPr/>
          <a:lstStyle/>
          <a:p>
            <a:r>
              <a:rPr lang="en-GB" sz="1600" b="0" dirty="0"/>
              <a:t>[1] – </a:t>
            </a:r>
            <a:r>
              <a:rPr lang="en-GB" sz="1600" b="0" dirty="0">
                <a:hlinkClick r:id="rId3"/>
              </a:rPr>
              <a:t>Office of Engineering and Technology Opens ET Docket No. 19-138</a:t>
            </a:r>
            <a:r>
              <a:rPr lang="en-GB" sz="1600" b="0" dirty="0"/>
              <a:t>, and associated </a:t>
            </a:r>
            <a:r>
              <a:rPr lang="en-US" sz="1600" b="0" dirty="0"/>
              <a:t>FCC “</a:t>
            </a:r>
            <a:r>
              <a:rPr lang="en-US" sz="1600" b="0" u="sng" dirty="0">
                <a:hlinkClick r:id="rId4"/>
              </a:rPr>
              <a:t>FACT SHEET</a:t>
            </a:r>
            <a:r>
              <a:rPr lang="en-US" sz="1600" b="0" dirty="0"/>
              <a:t>”, 21 Nov 2019.</a:t>
            </a:r>
            <a:endParaRPr lang="en-GB" sz="1600" b="0" dirty="0"/>
          </a:p>
          <a:p>
            <a:r>
              <a:rPr lang="en-GB" sz="1600" b="0" dirty="0"/>
              <a:t>[2] – </a:t>
            </a:r>
            <a:r>
              <a:rPr lang="en-US" sz="1600" b="0" dirty="0">
                <a:hlinkClick r:id="rId5"/>
              </a:rPr>
              <a:t>[STDS-802-11-TGBD] Discussion on: FCC NPRM impacting the 5.9 GHz Band</a:t>
            </a:r>
            <a:r>
              <a:rPr lang="en-US" sz="1600" b="0" dirty="0"/>
              <a:t>, Joseph Levy, 5 Dec 2019</a:t>
            </a:r>
          </a:p>
          <a:p>
            <a:r>
              <a:rPr lang="en-GB" sz="1600" b="0" dirty="0"/>
              <a:t>[3] – </a:t>
            </a:r>
            <a:r>
              <a:rPr lang="en-US" sz="1600" b="0" dirty="0"/>
              <a:t>FCC Seeks to Promote Innovation in the 5.9 GHz Band – </a:t>
            </a:r>
            <a:r>
              <a:rPr lang="en-US" sz="1600" b="0" dirty="0">
                <a:hlinkClick r:id="rId6"/>
              </a:rPr>
              <a:t>News Release</a:t>
            </a:r>
            <a:r>
              <a:rPr lang="en-US" sz="1600" b="0" dirty="0"/>
              <a:t>, 12 Dec 2019, Bureau of Engineering and Technology</a:t>
            </a:r>
          </a:p>
          <a:p>
            <a:r>
              <a:rPr lang="en-GB" sz="1600" b="0" dirty="0"/>
              <a:t>[4] - </a:t>
            </a:r>
            <a:r>
              <a:rPr lang="en-US" sz="1600" b="0" dirty="0"/>
              <a:t>“FEDERAL COMMUNICATIONS COMMISSION, 47 CFR Parts 2, 15, 90, and 95, [ET Docket No. 19–138; FCC 19–129; FRS 16447], Use of the 5.850–5.925 GHz Band” as published in the Federal Register/ Vol. 85, No. 25/ Thursday, February 6, 2020 / proposed Rules, starting on page 6841. </a:t>
            </a:r>
            <a:r>
              <a:rPr lang="en-US" sz="1600" u="sng" dirty="0">
                <a:hlinkClick r:id="rId7"/>
              </a:rPr>
              <a:t>https://www.govinfo.gov/content/pkg/FR-2020-02-06/pdf/2020-02086.pdf</a:t>
            </a:r>
            <a:r>
              <a:rPr lang="en-US" sz="1600" dirty="0"/>
              <a:t> </a:t>
            </a:r>
          </a:p>
          <a:p>
            <a:r>
              <a:rPr lang="en-US" sz="1600" b="0" dirty="0"/>
              <a:t>[5] – “Draft TGbd Comments on FCC NPRM Docket 19-138”, </a:t>
            </a:r>
            <a:r>
              <a:rPr lang="en-US" sz="1600" b="0" dirty="0">
                <a:hlinkClick r:id="rId8"/>
              </a:rPr>
              <a:t>11-20/0104r1</a:t>
            </a:r>
            <a:endParaRPr lang="en-US" sz="1600" b="0" dirty="0"/>
          </a:p>
          <a:p>
            <a:r>
              <a:rPr lang="en-US" sz="1600" b="0" dirty="0"/>
              <a:t>[6] – “Draft TGbd Comments on FCC NPRM Docket 19-138”, </a:t>
            </a:r>
            <a:r>
              <a:rPr lang="en-US" sz="1600" b="0" dirty="0">
                <a:hlinkClick r:id="rId9"/>
              </a:rPr>
              <a:t>11-20/0104r13</a:t>
            </a:r>
            <a:endParaRPr lang="en-US" sz="1600" b="0" dirty="0"/>
          </a:p>
          <a:p>
            <a:r>
              <a:rPr lang="en-US" sz="1600" b="0" dirty="0"/>
              <a:t>[7] – “Draft TGbd Comments on FCC NPRM Docket 19-138”, </a:t>
            </a:r>
            <a:r>
              <a:rPr lang="en-US" sz="1600" b="0" dirty="0">
                <a:hlinkClick r:id="rId10"/>
              </a:rPr>
              <a:t>11-20/0104r14</a:t>
            </a:r>
            <a:endParaRPr lang="en-US" sz="1600" b="0" dirty="0"/>
          </a:p>
          <a:p>
            <a:r>
              <a:rPr lang="en-US" sz="1600" b="0" dirty="0"/>
              <a:t>[8] – “Comments on FCC19-138 NPRM Revisiting Use of the 5.850-5.925 GHz Band”, </a:t>
            </a:r>
            <a:r>
              <a:rPr lang="en-US" sz="1600" b="0" dirty="0">
                <a:hlinkClick r:id="rId11"/>
              </a:rPr>
              <a:t>18-20/0020r0</a:t>
            </a:r>
            <a:endParaRPr lang="en-US" sz="1600" b="0" dirty="0"/>
          </a:p>
          <a:p>
            <a:r>
              <a:rPr lang="en-US" sz="1600" b="0" dirty="0"/>
              <a:t>[9] – “Comments on FCC19-138 NPRM Revisiting Use of the 5.850-5.925 GHz Band”, </a:t>
            </a:r>
            <a:r>
              <a:rPr lang="en-US" sz="1600" b="0" dirty="0">
                <a:hlinkClick r:id="rId12"/>
              </a:rPr>
              <a:t>18-20/0020r1</a:t>
            </a:r>
            <a:endParaRPr lang="en-US" sz="1600" b="0" dirty="0"/>
          </a:p>
          <a:p>
            <a:r>
              <a:rPr lang="en-US" sz="1600" b="0" dirty="0"/>
              <a:t>[10] – “Comments on FCC19-138 NPRM Revisiting Use of the 5.850-5.925 GHz Band”, </a:t>
            </a:r>
            <a:r>
              <a:rPr lang="en-US" sz="1600" b="0" dirty="0">
                <a:hlinkClick r:id="rId13"/>
              </a:rPr>
              <a:t>18-20/0020r5</a:t>
            </a:r>
            <a:endParaRPr lang="en-US" sz="1600" b="0" dirty="0"/>
          </a:p>
          <a:p>
            <a:endParaRPr lang="en-GB" sz="1600" b="0"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February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BCD90D-E6C2-4D67-B909-9F5283F9E196}">
  <ds:schemaRefs>
    <ds:schemaRef ds:uri="http://www.w3.org/XML/1998/namespace"/>
    <ds:schemaRef ds:uri="http://schemas.microsoft.com/office/infopath/2007/PartnerControls"/>
    <ds:schemaRef ds:uri="http://purl.org/dc/elements/1.1/"/>
    <ds:schemaRef ds:uri="http://schemas.microsoft.com/office/2006/metadata/properties"/>
    <ds:schemaRef ds:uri="http://purl.org/dc/terms/"/>
    <ds:schemaRef ds:uri="60873816-0101-4504-946e-6fdefec58fb5"/>
    <ds:schemaRef ds:uri="http://schemas.microsoft.com/office/2006/documentManagement/types"/>
    <ds:schemaRef ds:uri="http://schemas.openxmlformats.org/package/2006/metadata/core-properties"/>
    <ds:schemaRef ds:uri="4e36d776-f4f9-4739-bb28-fcc060563e14"/>
    <ds:schemaRef ds:uri="http://purl.org/dc/dcmitype/"/>
  </ds:schemaRefs>
</ds:datastoreItem>
</file>

<file path=customXml/itemProps2.xml><?xml version="1.0" encoding="utf-8"?>
<ds:datastoreItem xmlns:ds="http://schemas.openxmlformats.org/officeDocument/2006/customXml" ds:itemID="{0C9E64E2-9512-46C9-8865-A26243F8EC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9781407-D5FF-454A-9C11-34371F73B6E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375</TotalTime>
  <Words>983</Words>
  <Application>Microsoft Office PowerPoint</Application>
  <PresentationFormat>Widescreen</PresentationFormat>
  <Paragraphs>101</Paragraphs>
  <Slides>7</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 Unicode MS</vt:lpstr>
      <vt:lpstr>MS Gothic</vt:lpstr>
      <vt:lpstr>Arial</vt:lpstr>
      <vt:lpstr>Times New Roman</vt:lpstr>
      <vt:lpstr>Office Theme</vt:lpstr>
      <vt:lpstr>Microsoft Word 97 - 2003 Document</vt:lpstr>
      <vt:lpstr>Status of the comments-on-fcc19-138-nprm-revisiting-use-of-the-5-850-5-925-ghz-band</vt:lpstr>
      <vt:lpstr>Abstract</vt:lpstr>
      <vt:lpstr>Background</vt:lpstr>
      <vt:lpstr>802.11 TGbd Activity</vt:lpstr>
      <vt:lpstr>802.18 Activity/Plan</vt:lpstr>
      <vt:lpstr>Comment Document – 18-20/0020 [10]– Open Items</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of the comments on FCC19-138 NPRM revisiting the use of the 5.850-5.925 GHz band</dc:title>
  <dc:creator>Adrian Stephens 6</dc:creator>
  <cp:lastModifiedBy>Joseph Levy</cp:lastModifiedBy>
  <cp:revision>15</cp:revision>
  <cp:lastPrinted>1601-01-01T00:00:00Z</cp:lastPrinted>
  <dcterms:created xsi:type="dcterms:W3CDTF">2014-04-14T10:59:07Z</dcterms:created>
  <dcterms:modified xsi:type="dcterms:W3CDTF">2020-02-18T04:58:31Z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