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338" r:id="rId5"/>
    <p:sldId id="534" r:id="rId6"/>
    <p:sldId id="552" r:id="rId7"/>
    <p:sldId id="569" r:id="rId8"/>
    <p:sldId id="571" r:id="rId9"/>
    <p:sldId id="570" r:id="rId10"/>
    <p:sldId id="568" r:id="rId11"/>
    <p:sldId id="564" r:id="rId12"/>
    <p:sldId id="549" r:id="rId13"/>
    <p:sldId id="566" r:id="rId14"/>
    <p:sldId id="572" r:id="rId15"/>
    <p:sldId id="557" r:id="rId16"/>
    <p:sldId id="554" r:id="rId17"/>
    <p:sldId id="559"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095" autoAdjust="0"/>
  </p:normalViewPr>
  <p:slideViewPr>
    <p:cSldViewPr>
      <p:cViewPr varScale="1">
        <p:scale>
          <a:sx n="83" d="100"/>
          <a:sy n="83" d="100"/>
        </p:scale>
        <p:origin x="1502"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802.11-20/0337r2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9/11-19-1542-02-00be-multi-link-broadcast-addressed-frame-reception.pptx" TargetMode="External"/><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Multi-link BSS Parameter Update</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2020-06-04</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1505692780"/>
              </p:ext>
            </p:extLst>
          </p:nvPr>
        </p:nvGraphicFramePr>
        <p:xfrm>
          <a:off x="538163" y="3128963"/>
          <a:ext cx="7959725" cy="3146425"/>
        </p:xfrm>
        <a:graphic>
          <a:graphicData uri="http://schemas.openxmlformats.org/presentationml/2006/ole">
            <mc:AlternateContent xmlns:mc="http://schemas.openxmlformats.org/markup-compatibility/2006">
              <mc:Choice xmlns:v="urn:schemas-microsoft-com:vml" Requires="v">
                <p:oleObj spid="_x0000_s2612" name="Document" r:id="rId5" imgW="8290751" imgH="3283832" progId="Word.Document.8">
                  <p:embed/>
                </p:oleObj>
              </mc:Choice>
              <mc:Fallback>
                <p:oleObj name="Document" r:id="rId5" imgW="8290751" imgH="3283832" progId="Word.Document.8">
                  <p:embed/>
                  <p:pic>
                    <p:nvPicPr>
                      <p:cNvPr id="0" name=""/>
                      <p:cNvPicPr>
                        <a:picLocks noChangeAspect="1" noChangeArrowheads="1"/>
                      </p:cNvPicPr>
                      <p:nvPr/>
                    </p:nvPicPr>
                    <p:blipFill>
                      <a:blip r:embed="rId6"/>
                      <a:srcRect/>
                      <a:stretch>
                        <a:fillRect/>
                      </a:stretch>
                    </p:blipFill>
                    <p:spPr bwMode="auto">
                      <a:xfrm>
                        <a:off x="538163" y="3128963"/>
                        <a:ext cx="7959725" cy="3146425"/>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200" dirty="0" smtClean="0"/>
              <a:t>Do </a:t>
            </a:r>
            <a:r>
              <a:rPr lang="en-US" sz="2200" dirty="0"/>
              <a:t>you support that an AP within an AP MLD shall include in the Beacon and Probe Response frames it transmits the Change Sequence fields that indicate changes of system information for other APs within the same AP MLD, where the change sequence field value for the reported AP is initialized to 0, that increments as the critical update of the reported AP is occurred?</a:t>
            </a:r>
          </a:p>
          <a:p>
            <a:pPr lvl="1"/>
            <a:r>
              <a:rPr lang="en-US" sz="1600" dirty="0"/>
              <a:t>The signaling of the Change Sequence field is TBD.</a:t>
            </a:r>
          </a:p>
          <a:p>
            <a:pPr lvl="1"/>
            <a:r>
              <a:rPr lang="en-US" sz="1600" dirty="0"/>
              <a:t>The critical updates are defined in 11.2.3.15 TIM Broadcast and the additional update can be added if needed.</a:t>
            </a:r>
          </a:p>
          <a:p>
            <a:endParaRPr lang="en-US" dirty="0"/>
          </a:p>
        </p:txBody>
      </p:sp>
      <p:sp>
        <p:nvSpPr>
          <p:cNvPr id="4" name="Date Placeholder 3"/>
          <p:cNvSpPr>
            <a:spLocks noGrp="1"/>
          </p:cNvSpPr>
          <p:nvPr>
            <p:ph type="dt" sz="half" idx="10"/>
          </p:nvPr>
        </p:nvSpPr>
        <p:spPr>
          <a:xfrm>
            <a:off x="696913" y="332601"/>
            <a:ext cx="993862" cy="276999"/>
          </a:xfrm>
        </p:spPr>
        <p:txBody>
          <a:bodyPr/>
          <a:lstStyle/>
          <a:p>
            <a:r>
              <a:rPr lang="en-US" dirty="0"/>
              <a:t>June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Straw Poll 1</a:t>
            </a:r>
            <a:endParaRPr lang="en-US" dirty="0"/>
          </a:p>
        </p:txBody>
      </p:sp>
    </p:spTree>
    <p:extLst>
      <p:ext uri="{BB962C8B-B14F-4D97-AF65-F5344CB8AC3E}">
        <p14:creationId xmlns:p14="http://schemas.microsoft.com/office/powerpoint/2010/main" val="3185453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93862" cy="276999"/>
          </a:xfrm>
        </p:spPr>
        <p:txBody>
          <a:bodyPr/>
          <a:lstStyle/>
          <a:p>
            <a:r>
              <a:rPr lang="en-US" dirty="0"/>
              <a:t>June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Backup</a:t>
            </a:r>
            <a:endParaRPr lang="en-US" dirty="0"/>
          </a:p>
        </p:txBody>
      </p:sp>
    </p:spTree>
    <p:extLst>
      <p:ext uri="{BB962C8B-B14F-4D97-AF65-F5344CB8AC3E}">
        <p14:creationId xmlns:p14="http://schemas.microsoft.com/office/powerpoint/2010/main" val="11403936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An AP </a:t>
            </a:r>
            <a:r>
              <a:rPr lang="en-US" dirty="0"/>
              <a:t>within </a:t>
            </a:r>
            <a:r>
              <a:rPr lang="en-US" dirty="0" smtClean="0"/>
              <a:t>an </a:t>
            </a:r>
            <a:r>
              <a:rPr lang="en-US" dirty="0"/>
              <a:t>AP MLD may send the updated BSS </a:t>
            </a:r>
            <a:r>
              <a:rPr lang="en-US" dirty="0" smtClean="0"/>
              <a:t>parameter of another AP </a:t>
            </a:r>
            <a:r>
              <a:rPr lang="en-US" dirty="0"/>
              <a:t>within the </a:t>
            </a:r>
            <a:r>
              <a:rPr lang="en-US" dirty="0" smtClean="0"/>
              <a:t>same AP </a:t>
            </a:r>
            <a:r>
              <a:rPr lang="en-US" dirty="0"/>
              <a:t>MLD. </a:t>
            </a:r>
          </a:p>
          <a:p>
            <a:pPr lvl="1"/>
            <a:r>
              <a:rPr lang="en-US" dirty="0" smtClean="0"/>
              <a:t>On this purpose, a new Multi-link IE is proposed to encapsulate the information element (IE) related with the BSS parameter of APs which is different with the AP transmitting this IE. </a:t>
            </a:r>
          </a:p>
          <a:p>
            <a:pPr lvl="1"/>
            <a:r>
              <a:rPr lang="en-US" dirty="0" smtClean="0"/>
              <a:t>As one of usage scenarios, the Extended Channel Switch Announcement (ECSA) is described in the following slides. </a:t>
            </a:r>
            <a:endParaRPr lang="en-US" dirty="0"/>
          </a:p>
        </p:txBody>
      </p:sp>
      <p:sp>
        <p:nvSpPr>
          <p:cNvPr id="4" name="Date Placeholder 3"/>
          <p:cNvSpPr>
            <a:spLocks noGrp="1"/>
          </p:cNvSpPr>
          <p:nvPr>
            <p:ph type="dt" sz="half" idx="10"/>
          </p:nvPr>
        </p:nvSpPr>
        <p:spPr>
          <a:xfrm>
            <a:off x="696913" y="332601"/>
            <a:ext cx="993862" cy="276999"/>
          </a:xfrm>
        </p:spPr>
        <p:txBody>
          <a:bodyPr/>
          <a:lstStyle/>
          <a:p>
            <a:r>
              <a:rPr lang="en-US" dirty="0"/>
              <a:t>June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195" y="685800"/>
            <a:ext cx="9144195" cy="1066800"/>
          </a:xfrm>
        </p:spPr>
        <p:txBody>
          <a:bodyPr/>
          <a:lstStyle/>
          <a:p>
            <a:r>
              <a:rPr lang="en-US" dirty="0" smtClean="0"/>
              <a:t>Explicit Multi-link BSS Parameter Update</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2601632530"/>
              </p:ext>
            </p:extLst>
          </p:nvPr>
        </p:nvGraphicFramePr>
        <p:xfrm>
          <a:off x="1752600" y="4582535"/>
          <a:ext cx="5715000" cy="822960"/>
        </p:xfrm>
        <a:graphic>
          <a:graphicData uri="http://schemas.openxmlformats.org/drawingml/2006/table">
            <a:tbl>
              <a:tblPr firstRow="1" bandRow="1">
                <a:tableStyleId>{5C22544A-7EE6-4342-B048-85BDC9FD1C3A}</a:tableStyleId>
              </a:tblPr>
              <a:tblGrid>
                <a:gridCol w="1131889"/>
                <a:gridCol w="762000"/>
                <a:gridCol w="1066800"/>
                <a:gridCol w="838200"/>
                <a:gridCol w="1916111"/>
              </a:tblGrid>
              <a:tr h="370840">
                <a:tc>
                  <a:txBody>
                    <a:bodyPr/>
                    <a:lstStyle/>
                    <a:p>
                      <a:pPr algn="ctr"/>
                      <a:r>
                        <a:rPr lang="en-US" sz="1400" dirty="0" smtClean="0"/>
                        <a:t>Element ID</a:t>
                      </a:r>
                      <a:endParaRPr lang="en-US" sz="1400" dirty="0"/>
                    </a:p>
                  </a:txBody>
                  <a:tcPr/>
                </a:tc>
                <a:tc>
                  <a:txBody>
                    <a:bodyPr/>
                    <a:lstStyle/>
                    <a:p>
                      <a:pPr algn="ctr"/>
                      <a:r>
                        <a:rPr lang="en-US" sz="1400" dirty="0" smtClean="0"/>
                        <a:t>Length</a:t>
                      </a:r>
                      <a:endParaRPr lang="en-US" sz="1400" dirty="0"/>
                    </a:p>
                  </a:txBody>
                  <a:tcPr/>
                </a:tc>
                <a:tc>
                  <a:txBody>
                    <a:bodyPr/>
                    <a:lstStyle/>
                    <a:p>
                      <a:pPr algn="ctr"/>
                      <a:r>
                        <a:rPr lang="en-US" sz="1400" dirty="0" smtClean="0"/>
                        <a:t>Element ID Extension</a:t>
                      </a:r>
                      <a:endParaRPr lang="en-US" sz="1400" dirty="0"/>
                    </a:p>
                  </a:txBody>
                  <a:tcPr/>
                </a:tc>
                <a:tc>
                  <a:txBody>
                    <a:bodyPr/>
                    <a:lstStyle/>
                    <a:p>
                      <a:pPr algn="ctr"/>
                      <a:r>
                        <a:rPr lang="en-US" sz="1400" dirty="0" smtClean="0"/>
                        <a:t>Link</a:t>
                      </a:r>
                      <a:r>
                        <a:rPr lang="en-US" sz="1400" baseline="0" dirty="0" smtClean="0"/>
                        <a:t> ID</a:t>
                      </a:r>
                      <a:endParaRPr lang="en-US" sz="1400" dirty="0"/>
                    </a:p>
                  </a:txBody>
                  <a:tcPr/>
                </a:tc>
                <a:tc>
                  <a:txBody>
                    <a:bodyPr/>
                    <a:lstStyle/>
                    <a:p>
                      <a:pPr algn="ctr"/>
                      <a:r>
                        <a:rPr lang="en-US" sz="1400" dirty="0" smtClean="0"/>
                        <a:t>Optional </a:t>
                      </a:r>
                      <a:r>
                        <a:rPr lang="en-US" sz="1400" dirty="0" err="1" smtClean="0"/>
                        <a:t>Subelements</a:t>
                      </a:r>
                      <a:endParaRPr lang="en-US" sz="1400" dirty="0" smtClean="0"/>
                    </a:p>
                  </a:txBody>
                  <a:tcPr/>
                </a:tc>
              </a:tr>
              <a:tr h="162560">
                <a:tc>
                  <a:txBody>
                    <a:bodyPr/>
                    <a:lstStyle/>
                    <a:p>
                      <a:pPr algn="ctr"/>
                      <a:r>
                        <a:rPr lang="en-US" sz="1400" baseline="0" dirty="0" smtClean="0"/>
                        <a:t>1 octet</a:t>
                      </a:r>
                      <a:endParaRPr lang="en-US" sz="1400" dirty="0"/>
                    </a:p>
                  </a:txBody>
                  <a:tcPr/>
                </a:tc>
                <a:tc>
                  <a:txBody>
                    <a:bodyPr/>
                    <a:lstStyle/>
                    <a:p>
                      <a:pPr algn="ctr"/>
                      <a:r>
                        <a:rPr lang="en-US" sz="1400" baseline="0" dirty="0" smtClean="0"/>
                        <a:t>1 octet</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aseline="0" dirty="0" smtClean="0"/>
                        <a:t>1 octet</a:t>
                      </a:r>
                      <a:endParaRPr lang="en-US" sz="1400" dirty="0" smtClean="0"/>
                    </a:p>
                  </a:txBody>
                  <a:tcPr/>
                </a:tc>
                <a:tc>
                  <a:txBody>
                    <a:bodyPr/>
                    <a:lstStyle/>
                    <a:p>
                      <a:pPr algn="ctr"/>
                      <a:r>
                        <a:rPr lang="en-US" sz="1400" dirty="0" smtClean="0"/>
                        <a:t>1 octet</a:t>
                      </a:r>
                      <a:endParaRPr lang="en-US" sz="1400" dirty="0"/>
                    </a:p>
                  </a:txBody>
                  <a:tcPr/>
                </a:tc>
                <a:tc>
                  <a:txBody>
                    <a:bodyPr/>
                    <a:lstStyle/>
                    <a:p>
                      <a:pPr algn="ctr"/>
                      <a:r>
                        <a:rPr lang="en-US" sz="1400" dirty="0" smtClean="0"/>
                        <a:t>variable</a:t>
                      </a:r>
                      <a:endParaRPr lang="en-US" sz="1400" dirty="0"/>
                    </a:p>
                  </a:txBody>
                  <a:tcPr/>
                </a:tc>
              </a:tr>
            </a:tbl>
          </a:graphicData>
        </a:graphic>
      </p:graphicFrame>
      <p:sp>
        <p:nvSpPr>
          <p:cNvPr id="2" name="TextBox 1"/>
          <p:cNvSpPr txBox="1"/>
          <p:nvPr/>
        </p:nvSpPr>
        <p:spPr>
          <a:xfrm>
            <a:off x="3866420" y="5407223"/>
            <a:ext cx="1410964" cy="307777"/>
          </a:xfrm>
          <a:prstGeom prst="rect">
            <a:avLst/>
          </a:prstGeom>
          <a:noFill/>
        </p:spPr>
        <p:txBody>
          <a:bodyPr wrap="none" rtlCol="0">
            <a:spAutoFit/>
          </a:bodyPr>
          <a:lstStyle/>
          <a:p>
            <a:r>
              <a:rPr lang="en-US" sz="1400" b="1" dirty="0" smtClean="0"/>
              <a:t>&lt;Multi-link IE&gt;</a:t>
            </a:r>
            <a:endParaRPr lang="en-US" sz="1400" b="1" dirty="0"/>
          </a:p>
        </p:txBody>
      </p:sp>
    </p:spTree>
    <p:extLst>
      <p:ext uri="{BB962C8B-B14F-4D97-AF65-F5344CB8AC3E}">
        <p14:creationId xmlns:p14="http://schemas.microsoft.com/office/powerpoint/2010/main" val="3781455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The optional </a:t>
            </a:r>
            <a:r>
              <a:rPr lang="en-US" dirty="0" err="1" smtClean="0"/>
              <a:t>subelements</a:t>
            </a:r>
            <a:r>
              <a:rPr lang="en-US" dirty="0" smtClean="0"/>
              <a:t> field in the Multi-link IE contains the ECSA IE. </a:t>
            </a:r>
          </a:p>
          <a:p>
            <a:r>
              <a:rPr lang="en-US" dirty="0" smtClean="0"/>
              <a:t>Assuming </a:t>
            </a:r>
            <a:r>
              <a:rPr lang="en-US" dirty="0"/>
              <a:t>that a non-AP MLD does not monitor a link whose channel will be switched, </a:t>
            </a:r>
            <a:r>
              <a:rPr lang="en-US" dirty="0" smtClean="0"/>
              <a:t>a non-AP </a:t>
            </a:r>
            <a:r>
              <a:rPr lang="en-US" dirty="0"/>
              <a:t>MLD may be fail </a:t>
            </a:r>
            <a:r>
              <a:rPr lang="en-US" dirty="0" smtClean="0"/>
              <a:t>to track </a:t>
            </a:r>
            <a:r>
              <a:rPr lang="en-US" dirty="0"/>
              <a:t>the TBTT on that link. </a:t>
            </a:r>
            <a:endParaRPr lang="en-US" dirty="0" smtClean="0"/>
          </a:p>
          <a:p>
            <a:pPr lvl="1"/>
            <a:r>
              <a:rPr lang="en-US" dirty="0" smtClean="0"/>
              <a:t>A </a:t>
            </a:r>
            <a:r>
              <a:rPr lang="en-US" dirty="0"/>
              <a:t>reference of a channel switch time (refer the Channel Switch Count field) is a target beacon transmission time (TBTT). </a:t>
            </a:r>
          </a:p>
          <a:p>
            <a:r>
              <a:rPr lang="en-US" dirty="0" smtClean="0"/>
              <a:t>In </a:t>
            </a:r>
            <a:r>
              <a:rPr lang="en-US" dirty="0"/>
              <a:t>such case, </a:t>
            </a:r>
            <a:r>
              <a:rPr lang="en-US" dirty="0" smtClean="0"/>
              <a:t>the </a:t>
            </a:r>
            <a:r>
              <a:rPr lang="en-US" dirty="0"/>
              <a:t>optional </a:t>
            </a:r>
            <a:r>
              <a:rPr lang="en-US" dirty="0" err="1"/>
              <a:t>subelements</a:t>
            </a:r>
            <a:r>
              <a:rPr lang="en-US" dirty="0"/>
              <a:t> field in the Multi-link IE </a:t>
            </a:r>
            <a:r>
              <a:rPr lang="en-US" dirty="0" smtClean="0"/>
              <a:t>may contain the beacon interval (BI) and </a:t>
            </a:r>
            <a:r>
              <a:rPr lang="en-US" dirty="0"/>
              <a:t>the TSF </a:t>
            </a:r>
            <a:r>
              <a:rPr lang="en-US" dirty="0" smtClean="0"/>
              <a:t>offset </a:t>
            </a:r>
            <a:r>
              <a:rPr lang="en-US" dirty="0"/>
              <a:t>between </a:t>
            </a:r>
            <a:r>
              <a:rPr lang="en-US" dirty="0" smtClean="0"/>
              <a:t>two links in order to </a:t>
            </a:r>
            <a:r>
              <a:rPr lang="en-US" dirty="0"/>
              <a:t>track the TBTT.</a:t>
            </a:r>
            <a:endParaRPr lang="en-US" dirty="0" smtClean="0"/>
          </a:p>
        </p:txBody>
      </p:sp>
      <p:sp>
        <p:nvSpPr>
          <p:cNvPr id="4" name="Date Placeholder 3"/>
          <p:cNvSpPr>
            <a:spLocks noGrp="1"/>
          </p:cNvSpPr>
          <p:nvPr>
            <p:ph type="dt" sz="half" idx="10"/>
          </p:nvPr>
        </p:nvSpPr>
        <p:spPr>
          <a:xfrm>
            <a:off x="696913" y="332601"/>
            <a:ext cx="993862" cy="276999"/>
          </a:xfrm>
        </p:spPr>
        <p:txBody>
          <a:bodyPr/>
          <a:lstStyle/>
          <a:p>
            <a:r>
              <a:rPr lang="en-US" dirty="0"/>
              <a:t>June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195" y="685800"/>
            <a:ext cx="9144195" cy="1066800"/>
          </a:xfrm>
        </p:spPr>
        <p:txBody>
          <a:bodyPr/>
          <a:lstStyle/>
          <a:p>
            <a:r>
              <a:rPr lang="en-US" dirty="0"/>
              <a:t>Explicit Multi-link BSS Parameter Update</a:t>
            </a:r>
          </a:p>
        </p:txBody>
      </p:sp>
    </p:spTree>
    <p:extLst>
      <p:ext uri="{BB962C8B-B14F-4D97-AF65-F5344CB8AC3E}">
        <p14:creationId xmlns:p14="http://schemas.microsoft.com/office/powerpoint/2010/main" val="9656518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For example, a non-AP MLD only monitors the link 1 for the </a:t>
            </a:r>
            <a:r>
              <a:rPr lang="en-US" dirty="0"/>
              <a:t>BSS parameter </a:t>
            </a:r>
            <a:r>
              <a:rPr lang="en-US" dirty="0" smtClean="0"/>
              <a:t>update. An AP1 within an AP MLD is providing to the non-AP MLD the ECSA information related with another AP2 within the same AP MLD through the Multi-link IE. </a:t>
            </a:r>
            <a:endParaRPr lang="en-US" dirty="0"/>
          </a:p>
        </p:txBody>
      </p:sp>
      <p:sp>
        <p:nvSpPr>
          <p:cNvPr id="4" name="Date Placeholder 3"/>
          <p:cNvSpPr>
            <a:spLocks noGrp="1"/>
          </p:cNvSpPr>
          <p:nvPr>
            <p:ph type="dt" sz="half" idx="10"/>
          </p:nvPr>
        </p:nvSpPr>
        <p:spPr>
          <a:xfrm>
            <a:off x="696913" y="332601"/>
            <a:ext cx="993862" cy="276999"/>
          </a:xfrm>
        </p:spPr>
        <p:txBody>
          <a:bodyPr/>
          <a:lstStyle/>
          <a:p>
            <a:r>
              <a:rPr lang="en-US" dirty="0"/>
              <a:t>June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8" name="Title 1"/>
          <p:cNvSpPr>
            <a:spLocks noGrp="1"/>
          </p:cNvSpPr>
          <p:nvPr>
            <p:ph type="title"/>
          </p:nvPr>
        </p:nvSpPr>
        <p:spPr>
          <a:xfrm>
            <a:off x="-195" y="685800"/>
            <a:ext cx="9144195" cy="1066800"/>
          </a:xfrm>
        </p:spPr>
        <p:txBody>
          <a:bodyPr/>
          <a:lstStyle/>
          <a:p>
            <a:r>
              <a:rPr lang="en-US" dirty="0"/>
              <a:t>Explicit Multi-link BSS Parameter Update</a:t>
            </a:r>
          </a:p>
        </p:txBody>
      </p:sp>
      <p:cxnSp>
        <p:nvCxnSpPr>
          <p:cNvPr id="9" name="Straight Connector 8"/>
          <p:cNvCxnSpPr/>
          <p:nvPr/>
        </p:nvCxnSpPr>
        <p:spPr bwMode="auto">
          <a:xfrm>
            <a:off x="820590" y="5194300"/>
            <a:ext cx="785812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1360340" y="48895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TextBox 15"/>
          <p:cNvSpPr txBox="1"/>
          <p:nvPr/>
        </p:nvSpPr>
        <p:spPr>
          <a:xfrm>
            <a:off x="1678134" y="4923651"/>
            <a:ext cx="441146" cy="276999"/>
          </a:xfrm>
          <a:prstGeom prst="rect">
            <a:avLst/>
          </a:prstGeom>
          <a:noFill/>
        </p:spPr>
        <p:txBody>
          <a:bodyPr wrap="none" rtlCol="0">
            <a:spAutoFit/>
          </a:bodyPr>
          <a:lstStyle/>
          <a:p>
            <a:r>
              <a:rPr lang="en-US" dirty="0" smtClean="0"/>
              <a:t>Ch1</a:t>
            </a:r>
            <a:endParaRPr lang="en-US" dirty="0"/>
          </a:p>
        </p:txBody>
      </p:sp>
      <p:cxnSp>
        <p:nvCxnSpPr>
          <p:cNvPr id="21" name="Straight Connector 20"/>
          <p:cNvCxnSpPr/>
          <p:nvPr/>
        </p:nvCxnSpPr>
        <p:spPr bwMode="auto">
          <a:xfrm>
            <a:off x="2496990" y="48958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3639990" y="48958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a:off x="4782990" y="48895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a:off x="5925990" y="48831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7068990" y="48768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a:off x="8211990" y="48831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TextBox 31"/>
          <p:cNvSpPr txBox="1"/>
          <p:nvPr/>
        </p:nvSpPr>
        <p:spPr>
          <a:xfrm>
            <a:off x="2814784" y="4917301"/>
            <a:ext cx="441146" cy="276999"/>
          </a:xfrm>
          <a:prstGeom prst="rect">
            <a:avLst/>
          </a:prstGeom>
          <a:noFill/>
        </p:spPr>
        <p:txBody>
          <a:bodyPr wrap="none" rtlCol="0">
            <a:spAutoFit/>
          </a:bodyPr>
          <a:lstStyle/>
          <a:p>
            <a:r>
              <a:rPr lang="en-US" dirty="0" smtClean="0"/>
              <a:t>Ch1</a:t>
            </a:r>
            <a:endParaRPr lang="en-US" dirty="0"/>
          </a:p>
        </p:txBody>
      </p:sp>
      <p:sp>
        <p:nvSpPr>
          <p:cNvPr id="33" name="TextBox 32"/>
          <p:cNvSpPr txBox="1"/>
          <p:nvPr/>
        </p:nvSpPr>
        <p:spPr>
          <a:xfrm>
            <a:off x="3897460" y="4917301"/>
            <a:ext cx="441146" cy="276999"/>
          </a:xfrm>
          <a:prstGeom prst="rect">
            <a:avLst/>
          </a:prstGeom>
          <a:noFill/>
        </p:spPr>
        <p:txBody>
          <a:bodyPr wrap="none" rtlCol="0">
            <a:spAutoFit/>
          </a:bodyPr>
          <a:lstStyle/>
          <a:p>
            <a:r>
              <a:rPr lang="en-US" dirty="0" smtClean="0"/>
              <a:t>Ch1</a:t>
            </a:r>
            <a:endParaRPr lang="en-US" dirty="0"/>
          </a:p>
        </p:txBody>
      </p:sp>
      <p:sp>
        <p:nvSpPr>
          <p:cNvPr id="34" name="TextBox 33"/>
          <p:cNvSpPr txBox="1"/>
          <p:nvPr/>
        </p:nvSpPr>
        <p:spPr>
          <a:xfrm>
            <a:off x="5040460" y="4917301"/>
            <a:ext cx="441146" cy="276999"/>
          </a:xfrm>
          <a:prstGeom prst="rect">
            <a:avLst/>
          </a:prstGeom>
          <a:noFill/>
        </p:spPr>
        <p:txBody>
          <a:bodyPr wrap="none" rtlCol="0">
            <a:spAutoFit/>
          </a:bodyPr>
          <a:lstStyle/>
          <a:p>
            <a:r>
              <a:rPr lang="en-US" dirty="0" smtClean="0"/>
              <a:t>Ch1</a:t>
            </a:r>
            <a:endParaRPr lang="en-US" dirty="0"/>
          </a:p>
        </p:txBody>
      </p:sp>
      <p:sp>
        <p:nvSpPr>
          <p:cNvPr id="35" name="TextBox 34"/>
          <p:cNvSpPr txBox="1"/>
          <p:nvPr/>
        </p:nvSpPr>
        <p:spPr>
          <a:xfrm>
            <a:off x="6183460" y="4917301"/>
            <a:ext cx="441146" cy="276999"/>
          </a:xfrm>
          <a:prstGeom prst="rect">
            <a:avLst/>
          </a:prstGeom>
          <a:noFill/>
        </p:spPr>
        <p:txBody>
          <a:bodyPr wrap="none" rtlCol="0">
            <a:spAutoFit/>
          </a:bodyPr>
          <a:lstStyle/>
          <a:p>
            <a:r>
              <a:rPr lang="en-US" dirty="0" smtClean="0"/>
              <a:t>Ch1</a:t>
            </a:r>
            <a:endParaRPr lang="en-US" dirty="0"/>
          </a:p>
        </p:txBody>
      </p:sp>
      <p:sp>
        <p:nvSpPr>
          <p:cNvPr id="36" name="TextBox 35"/>
          <p:cNvSpPr txBox="1"/>
          <p:nvPr/>
        </p:nvSpPr>
        <p:spPr>
          <a:xfrm>
            <a:off x="7326460" y="4917301"/>
            <a:ext cx="441146" cy="276999"/>
          </a:xfrm>
          <a:prstGeom prst="rect">
            <a:avLst/>
          </a:prstGeom>
          <a:noFill/>
        </p:spPr>
        <p:txBody>
          <a:bodyPr wrap="none" rtlCol="0">
            <a:spAutoFit/>
          </a:bodyPr>
          <a:lstStyle/>
          <a:p>
            <a:r>
              <a:rPr lang="en-US" dirty="0" smtClean="0"/>
              <a:t>Ch1</a:t>
            </a:r>
            <a:endParaRPr lang="en-US" dirty="0"/>
          </a:p>
        </p:txBody>
      </p:sp>
      <p:sp>
        <p:nvSpPr>
          <p:cNvPr id="37" name="TextBox 36"/>
          <p:cNvSpPr txBox="1"/>
          <p:nvPr/>
        </p:nvSpPr>
        <p:spPr>
          <a:xfrm>
            <a:off x="8469460" y="4917301"/>
            <a:ext cx="441146" cy="276999"/>
          </a:xfrm>
          <a:prstGeom prst="rect">
            <a:avLst/>
          </a:prstGeom>
          <a:noFill/>
        </p:spPr>
        <p:txBody>
          <a:bodyPr wrap="none" rtlCol="0">
            <a:spAutoFit/>
          </a:bodyPr>
          <a:lstStyle/>
          <a:p>
            <a:r>
              <a:rPr lang="en-US" dirty="0" smtClean="0"/>
              <a:t>Ch1</a:t>
            </a:r>
            <a:endParaRPr lang="en-US" dirty="0"/>
          </a:p>
        </p:txBody>
      </p:sp>
      <p:cxnSp>
        <p:nvCxnSpPr>
          <p:cNvPr id="38" name="Straight Connector 37"/>
          <p:cNvCxnSpPr/>
          <p:nvPr/>
        </p:nvCxnSpPr>
        <p:spPr bwMode="auto">
          <a:xfrm>
            <a:off x="811065" y="6026150"/>
            <a:ext cx="785812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a:off x="809330" y="57213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0" name="TextBox 39"/>
          <p:cNvSpPr txBox="1"/>
          <p:nvPr/>
        </p:nvSpPr>
        <p:spPr>
          <a:xfrm>
            <a:off x="1066800" y="5755501"/>
            <a:ext cx="441146" cy="276999"/>
          </a:xfrm>
          <a:prstGeom prst="rect">
            <a:avLst/>
          </a:prstGeom>
          <a:noFill/>
        </p:spPr>
        <p:txBody>
          <a:bodyPr wrap="none" rtlCol="0">
            <a:spAutoFit/>
          </a:bodyPr>
          <a:lstStyle/>
          <a:p>
            <a:r>
              <a:rPr lang="en-US" dirty="0" smtClean="0"/>
              <a:t>Ch1</a:t>
            </a:r>
            <a:endParaRPr lang="en-US" dirty="0"/>
          </a:p>
        </p:txBody>
      </p:sp>
      <p:cxnSp>
        <p:nvCxnSpPr>
          <p:cNvPr id="41" name="Straight Connector 40"/>
          <p:cNvCxnSpPr/>
          <p:nvPr/>
        </p:nvCxnSpPr>
        <p:spPr bwMode="auto">
          <a:xfrm>
            <a:off x="1945980" y="57277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a:off x="3088980" y="57277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a:off x="4231980" y="57213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a:off x="5374980" y="57150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a:off x="6517980" y="57086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p:nvPr/>
        </p:nvCxnSpPr>
        <p:spPr bwMode="auto">
          <a:xfrm>
            <a:off x="7660980" y="57150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TextBox 46"/>
          <p:cNvSpPr txBox="1"/>
          <p:nvPr/>
        </p:nvSpPr>
        <p:spPr>
          <a:xfrm>
            <a:off x="2203450" y="5749151"/>
            <a:ext cx="441146" cy="276999"/>
          </a:xfrm>
          <a:prstGeom prst="rect">
            <a:avLst/>
          </a:prstGeom>
          <a:noFill/>
        </p:spPr>
        <p:txBody>
          <a:bodyPr wrap="none" rtlCol="0">
            <a:spAutoFit/>
          </a:bodyPr>
          <a:lstStyle/>
          <a:p>
            <a:r>
              <a:rPr lang="en-US" dirty="0" smtClean="0"/>
              <a:t>Ch1</a:t>
            </a:r>
            <a:endParaRPr lang="en-US" dirty="0"/>
          </a:p>
        </p:txBody>
      </p:sp>
      <p:sp>
        <p:nvSpPr>
          <p:cNvPr id="48" name="TextBox 47"/>
          <p:cNvSpPr txBox="1"/>
          <p:nvPr/>
        </p:nvSpPr>
        <p:spPr>
          <a:xfrm>
            <a:off x="3346450" y="5749151"/>
            <a:ext cx="441146" cy="276999"/>
          </a:xfrm>
          <a:prstGeom prst="rect">
            <a:avLst/>
          </a:prstGeom>
          <a:noFill/>
        </p:spPr>
        <p:txBody>
          <a:bodyPr wrap="none" rtlCol="0">
            <a:spAutoFit/>
          </a:bodyPr>
          <a:lstStyle/>
          <a:p>
            <a:r>
              <a:rPr lang="en-US" dirty="0" smtClean="0"/>
              <a:t>Ch1</a:t>
            </a:r>
            <a:endParaRPr lang="en-US" dirty="0"/>
          </a:p>
        </p:txBody>
      </p:sp>
      <p:sp>
        <p:nvSpPr>
          <p:cNvPr id="49" name="TextBox 48"/>
          <p:cNvSpPr txBox="1"/>
          <p:nvPr/>
        </p:nvSpPr>
        <p:spPr>
          <a:xfrm>
            <a:off x="4489450" y="5749151"/>
            <a:ext cx="441146" cy="276999"/>
          </a:xfrm>
          <a:prstGeom prst="rect">
            <a:avLst/>
          </a:prstGeom>
          <a:noFill/>
        </p:spPr>
        <p:txBody>
          <a:bodyPr wrap="none" rtlCol="0">
            <a:spAutoFit/>
          </a:bodyPr>
          <a:lstStyle/>
          <a:p>
            <a:r>
              <a:rPr lang="en-US" dirty="0" smtClean="0"/>
              <a:t>Ch2</a:t>
            </a:r>
            <a:endParaRPr lang="en-US" dirty="0"/>
          </a:p>
        </p:txBody>
      </p:sp>
      <p:sp>
        <p:nvSpPr>
          <p:cNvPr id="50" name="TextBox 49"/>
          <p:cNvSpPr txBox="1"/>
          <p:nvPr/>
        </p:nvSpPr>
        <p:spPr>
          <a:xfrm>
            <a:off x="5632450" y="5749151"/>
            <a:ext cx="441146" cy="276999"/>
          </a:xfrm>
          <a:prstGeom prst="rect">
            <a:avLst/>
          </a:prstGeom>
          <a:noFill/>
        </p:spPr>
        <p:txBody>
          <a:bodyPr wrap="none" rtlCol="0">
            <a:spAutoFit/>
          </a:bodyPr>
          <a:lstStyle/>
          <a:p>
            <a:r>
              <a:rPr lang="en-US" dirty="0" smtClean="0"/>
              <a:t>Ch2</a:t>
            </a:r>
            <a:endParaRPr lang="en-US" dirty="0"/>
          </a:p>
        </p:txBody>
      </p:sp>
      <p:sp>
        <p:nvSpPr>
          <p:cNvPr id="51" name="TextBox 50"/>
          <p:cNvSpPr txBox="1"/>
          <p:nvPr/>
        </p:nvSpPr>
        <p:spPr>
          <a:xfrm>
            <a:off x="6775450" y="5749151"/>
            <a:ext cx="441146" cy="276999"/>
          </a:xfrm>
          <a:prstGeom prst="rect">
            <a:avLst/>
          </a:prstGeom>
          <a:noFill/>
        </p:spPr>
        <p:txBody>
          <a:bodyPr wrap="none" rtlCol="0">
            <a:spAutoFit/>
          </a:bodyPr>
          <a:lstStyle/>
          <a:p>
            <a:r>
              <a:rPr lang="en-US" dirty="0" smtClean="0"/>
              <a:t>Ch2</a:t>
            </a:r>
            <a:endParaRPr lang="en-US" dirty="0"/>
          </a:p>
        </p:txBody>
      </p:sp>
      <p:sp>
        <p:nvSpPr>
          <p:cNvPr id="52" name="TextBox 51"/>
          <p:cNvSpPr txBox="1"/>
          <p:nvPr/>
        </p:nvSpPr>
        <p:spPr>
          <a:xfrm>
            <a:off x="7918450" y="5749151"/>
            <a:ext cx="441146" cy="276999"/>
          </a:xfrm>
          <a:prstGeom prst="rect">
            <a:avLst/>
          </a:prstGeom>
          <a:noFill/>
        </p:spPr>
        <p:txBody>
          <a:bodyPr wrap="none" rtlCol="0">
            <a:spAutoFit/>
          </a:bodyPr>
          <a:lstStyle/>
          <a:p>
            <a:r>
              <a:rPr lang="en-US" dirty="0" smtClean="0"/>
              <a:t>Ch2</a:t>
            </a:r>
            <a:endParaRPr lang="en-US" dirty="0"/>
          </a:p>
        </p:txBody>
      </p:sp>
      <p:sp>
        <p:nvSpPr>
          <p:cNvPr id="57" name="TextBox 56"/>
          <p:cNvSpPr txBox="1"/>
          <p:nvPr/>
        </p:nvSpPr>
        <p:spPr>
          <a:xfrm>
            <a:off x="0" y="4876800"/>
            <a:ext cx="754437" cy="646331"/>
          </a:xfrm>
          <a:prstGeom prst="rect">
            <a:avLst/>
          </a:prstGeom>
          <a:noFill/>
        </p:spPr>
        <p:txBody>
          <a:bodyPr wrap="none" rtlCol="0">
            <a:spAutoFit/>
          </a:bodyPr>
          <a:lstStyle/>
          <a:p>
            <a:r>
              <a:rPr lang="en-US" dirty="0" smtClean="0"/>
              <a:t>AP1 in</a:t>
            </a:r>
            <a:br>
              <a:rPr lang="en-US" dirty="0" smtClean="0"/>
            </a:br>
            <a:r>
              <a:rPr lang="en-US" dirty="0" smtClean="0"/>
              <a:t>AP MLD</a:t>
            </a:r>
          </a:p>
          <a:p>
            <a:r>
              <a:rPr lang="en-US" dirty="0" smtClean="0"/>
              <a:t>(Link 1)</a:t>
            </a:r>
            <a:endParaRPr lang="en-US" dirty="0"/>
          </a:p>
        </p:txBody>
      </p:sp>
      <p:sp>
        <p:nvSpPr>
          <p:cNvPr id="65" name="Rounded Rectangular Callout 64"/>
          <p:cNvSpPr/>
          <p:nvPr/>
        </p:nvSpPr>
        <p:spPr bwMode="auto">
          <a:xfrm>
            <a:off x="1371600" y="4091802"/>
            <a:ext cx="1123950" cy="755650"/>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Link ID: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BI: 100ms</a:t>
            </a:r>
          </a:p>
          <a:p>
            <a:pPr marL="0" marR="0" indent="0" algn="l" defTabSz="914400" rtl="0" eaLnBrk="0" fontAlgn="base" latinLnBrk="0" hangingPunct="0">
              <a:lnSpc>
                <a:spcPct val="100000"/>
              </a:lnSpc>
              <a:spcBef>
                <a:spcPct val="0"/>
              </a:spcBef>
              <a:spcAft>
                <a:spcPct val="0"/>
              </a:spcAft>
              <a:buClrTx/>
              <a:buSzTx/>
              <a:buFontTx/>
              <a:buNone/>
              <a:tabLst/>
            </a:pPr>
            <a:r>
              <a:rPr lang="en-US" sz="800" b="1" dirty="0" smtClean="0"/>
              <a:t>TSF Offset: 50ms</a:t>
            </a:r>
          </a:p>
          <a:p>
            <a:pPr marL="0" marR="0" indent="0" algn="l" defTabSz="914400" rtl="0" eaLnBrk="0" fontAlgn="base" latinLnBrk="0" hangingPunct="0">
              <a:lnSpc>
                <a:spcPct val="100000"/>
              </a:lnSpc>
              <a:spcBef>
                <a:spcPct val="0"/>
              </a:spcBef>
              <a:spcAft>
                <a:spcPct val="0"/>
              </a:spcAft>
              <a:buClrTx/>
              <a:buSzTx/>
              <a:buFontTx/>
              <a:buNone/>
              <a:tabLst/>
            </a:pPr>
            <a:r>
              <a:rPr lang="en-US" sz="800" b="1" dirty="0" smtClean="0"/>
              <a:t>New </a:t>
            </a:r>
            <a:r>
              <a:rPr lang="en-US" sz="800" b="1" dirty="0" err="1" smtClean="0"/>
              <a:t>Ch</a:t>
            </a:r>
            <a:r>
              <a:rPr lang="en-US" sz="800" b="1" dirty="0" smtClean="0"/>
              <a:t> Number: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chemeClr val="tx1"/>
                </a:solidFill>
                <a:effectLst/>
              </a:rPr>
              <a:t>Ch</a:t>
            </a:r>
            <a:r>
              <a:rPr kumimoji="0" lang="en-US" sz="800" b="1" i="0" u="none" strike="noStrike" cap="none" normalizeH="0" dirty="0" smtClean="0">
                <a:ln>
                  <a:noFill/>
                </a:ln>
                <a:solidFill>
                  <a:schemeClr val="tx1"/>
                </a:solidFill>
                <a:effectLst/>
              </a:rPr>
              <a:t> </a:t>
            </a:r>
            <a:r>
              <a:rPr kumimoji="0" lang="en-US" sz="800" b="1" i="0" u="none" strike="noStrike" cap="none" normalizeH="0" baseline="0" dirty="0" smtClean="0">
                <a:ln>
                  <a:noFill/>
                </a:ln>
                <a:solidFill>
                  <a:schemeClr val="tx1"/>
                </a:solidFill>
                <a:effectLst/>
              </a:rPr>
              <a:t>Switch Count: 3</a:t>
            </a:r>
          </a:p>
        </p:txBody>
      </p:sp>
      <p:sp>
        <p:nvSpPr>
          <p:cNvPr id="66" name="Rectangle 65"/>
          <p:cNvSpPr/>
          <p:nvPr/>
        </p:nvSpPr>
        <p:spPr bwMode="auto">
          <a:xfrm>
            <a:off x="1360339"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67" name="Rounded Rectangular Callout 66"/>
          <p:cNvSpPr/>
          <p:nvPr/>
        </p:nvSpPr>
        <p:spPr bwMode="auto">
          <a:xfrm>
            <a:off x="3656158" y="4091802"/>
            <a:ext cx="1125390" cy="755650"/>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Link ID: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BI: 100ms</a:t>
            </a:r>
          </a:p>
          <a:p>
            <a:pPr marL="0" marR="0" indent="0" algn="l" defTabSz="914400" rtl="0" eaLnBrk="0" fontAlgn="base" latinLnBrk="0" hangingPunct="0">
              <a:lnSpc>
                <a:spcPct val="100000"/>
              </a:lnSpc>
              <a:spcBef>
                <a:spcPct val="0"/>
              </a:spcBef>
              <a:spcAft>
                <a:spcPct val="0"/>
              </a:spcAft>
              <a:buClrTx/>
              <a:buSzTx/>
              <a:buFontTx/>
              <a:buNone/>
              <a:tabLst/>
            </a:pPr>
            <a:r>
              <a:rPr lang="en-US" sz="800" b="1" dirty="0" smtClean="0"/>
              <a:t>TSF Offset: 50ms</a:t>
            </a:r>
          </a:p>
          <a:p>
            <a:pPr marL="0" marR="0" indent="0" algn="l" defTabSz="914400" rtl="0" eaLnBrk="0" fontAlgn="base" latinLnBrk="0" hangingPunct="0">
              <a:lnSpc>
                <a:spcPct val="100000"/>
              </a:lnSpc>
              <a:spcBef>
                <a:spcPct val="0"/>
              </a:spcBef>
              <a:spcAft>
                <a:spcPct val="0"/>
              </a:spcAft>
              <a:buClrTx/>
              <a:buSzTx/>
              <a:buFontTx/>
              <a:buNone/>
              <a:tabLst/>
            </a:pPr>
            <a:r>
              <a:rPr lang="en-US" sz="800" b="1" dirty="0" smtClean="0"/>
              <a:t>New </a:t>
            </a:r>
            <a:r>
              <a:rPr lang="en-US" sz="800" b="1" dirty="0" err="1" smtClean="0"/>
              <a:t>Ch</a:t>
            </a:r>
            <a:r>
              <a:rPr lang="en-US" sz="800" b="1" dirty="0" smtClean="0"/>
              <a:t> Number: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chemeClr val="tx1"/>
                </a:solidFill>
                <a:effectLst/>
              </a:rPr>
              <a:t>Ch</a:t>
            </a:r>
            <a:r>
              <a:rPr kumimoji="0" lang="en-US" sz="800" b="1" i="0" u="none" strike="noStrike" cap="none" normalizeH="0" dirty="0" smtClean="0">
                <a:ln>
                  <a:noFill/>
                </a:ln>
                <a:solidFill>
                  <a:schemeClr val="tx1"/>
                </a:solidFill>
                <a:effectLst/>
              </a:rPr>
              <a:t> </a:t>
            </a:r>
            <a:r>
              <a:rPr kumimoji="0" lang="en-US" sz="800" b="1" i="0" u="none" strike="noStrike" cap="none" normalizeH="0" baseline="0" dirty="0" smtClean="0">
                <a:ln>
                  <a:noFill/>
                </a:ln>
                <a:solidFill>
                  <a:schemeClr val="tx1"/>
                </a:solidFill>
                <a:effectLst/>
              </a:rPr>
              <a:t>Switch Count: 1</a:t>
            </a:r>
          </a:p>
        </p:txBody>
      </p:sp>
      <p:sp>
        <p:nvSpPr>
          <p:cNvPr id="68" name="Rectangle 67"/>
          <p:cNvSpPr/>
          <p:nvPr/>
        </p:nvSpPr>
        <p:spPr bwMode="auto">
          <a:xfrm>
            <a:off x="3638549"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69" name="Rectangle 68"/>
          <p:cNvSpPr/>
          <p:nvPr/>
        </p:nvSpPr>
        <p:spPr bwMode="auto">
          <a:xfrm>
            <a:off x="2496270"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0" name="Rectangle 69"/>
          <p:cNvSpPr/>
          <p:nvPr/>
        </p:nvSpPr>
        <p:spPr bwMode="auto">
          <a:xfrm>
            <a:off x="4781548"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1" name="Rectangle 70"/>
          <p:cNvSpPr/>
          <p:nvPr/>
        </p:nvSpPr>
        <p:spPr bwMode="auto">
          <a:xfrm>
            <a:off x="5924547"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2" name="Rectangle 71"/>
          <p:cNvSpPr/>
          <p:nvPr/>
        </p:nvSpPr>
        <p:spPr bwMode="auto">
          <a:xfrm>
            <a:off x="7067546"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3" name="Rectangle 72"/>
          <p:cNvSpPr/>
          <p:nvPr/>
        </p:nvSpPr>
        <p:spPr bwMode="auto">
          <a:xfrm>
            <a:off x="8211990"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4" name="TextBox 73"/>
          <p:cNvSpPr txBox="1"/>
          <p:nvPr/>
        </p:nvSpPr>
        <p:spPr>
          <a:xfrm>
            <a:off x="0" y="5715000"/>
            <a:ext cx="754437" cy="646331"/>
          </a:xfrm>
          <a:prstGeom prst="rect">
            <a:avLst/>
          </a:prstGeom>
          <a:noFill/>
        </p:spPr>
        <p:txBody>
          <a:bodyPr wrap="none" rtlCol="0">
            <a:spAutoFit/>
          </a:bodyPr>
          <a:lstStyle/>
          <a:p>
            <a:r>
              <a:rPr lang="en-US" dirty="0" smtClean="0"/>
              <a:t>AP2 in</a:t>
            </a:r>
            <a:br>
              <a:rPr lang="en-US" dirty="0" smtClean="0"/>
            </a:br>
            <a:r>
              <a:rPr lang="en-US" dirty="0" smtClean="0"/>
              <a:t>AP MLD</a:t>
            </a:r>
          </a:p>
          <a:p>
            <a:r>
              <a:rPr lang="en-US" dirty="0" smtClean="0"/>
              <a:t>(Link 2)</a:t>
            </a:r>
            <a:endParaRPr lang="en-US" dirty="0"/>
          </a:p>
        </p:txBody>
      </p:sp>
      <p:sp>
        <p:nvSpPr>
          <p:cNvPr id="75" name="Rounded Rectangular Callout 74"/>
          <p:cNvSpPr/>
          <p:nvPr/>
        </p:nvSpPr>
        <p:spPr bwMode="auto">
          <a:xfrm>
            <a:off x="2513159" y="4083863"/>
            <a:ext cx="1125390" cy="755650"/>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Link ID: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BI: 100ms</a:t>
            </a:r>
          </a:p>
          <a:p>
            <a:pPr marL="0" marR="0" indent="0" algn="l" defTabSz="914400" rtl="0" eaLnBrk="0" fontAlgn="base" latinLnBrk="0" hangingPunct="0">
              <a:lnSpc>
                <a:spcPct val="100000"/>
              </a:lnSpc>
              <a:spcBef>
                <a:spcPct val="0"/>
              </a:spcBef>
              <a:spcAft>
                <a:spcPct val="0"/>
              </a:spcAft>
              <a:buClrTx/>
              <a:buSzTx/>
              <a:buFontTx/>
              <a:buNone/>
              <a:tabLst/>
            </a:pPr>
            <a:r>
              <a:rPr lang="en-US" sz="800" b="1" dirty="0" smtClean="0"/>
              <a:t>TSF Offset: 50ms</a:t>
            </a:r>
          </a:p>
          <a:p>
            <a:pPr marL="0" marR="0" indent="0" algn="l" defTabSz="914400" rtl="0" eaLnBrk="0" fontAlgn="base" latinLnBrk="0" hangingPunct="0">
              <a:lnSpc>
                <a:spcPct val="100000"/>
              </a:lnSpc>
              <a:spcBef>
                <a:spcPct val="0"/>
              </a:spcBef>
              <a:spcAft>
                <a:spcPct val="0"/>
              </a:spcAft>
              <a:buClrTx/>
              <a:buSzTx/>
              <a:buFontTx/>
              <a:buNone/>
              <a:tabLst/>
            </a:pPr>
            <a:r>
              <a:rPr lang="en-US" sz="800" b="1" dirty="0" smtClean="0"/>
              <a:t>New </a:t>
            </a:r>
            <a:r>
              <a:rPr lang="en-US" sz="800" b="1" dirty="0" err="1" smtClean="0"/>
              <a:t>Ch</a:t>
            </a:r>
            <a:r>
              <a:rPr lang="en-US" sz="800" b="1" dirty="0" smtClean="0"/>
              <a:t> Number: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chemeClr val="tx1"/>
                </a:solidFill>
                <a:effectLst/>
              </a:rPr>
              <a:t>Ch</a:t>
            </a:r>
            <a:r>
              <a:rPr kumimoji="0" lang="en-US" sz="800" b="1" i="0" u="none" strike="noStrike" cap="none" normalizeH="0" dirty="0" smtClean="0">
                <a:ln>
                  <a:noFill/>
                </a:ln>
                <a:solidFill>
                  <a:schemeClr val="tx1"/>
                </a:solidFill>
                <a:effectLst/>
              </a:rPr>
              <a:t> </a:t>
            </a:r>
            <a:r>
              <a:rPr kumimoji="0" lang="en-US" sz="800" b="1" i="0" u="none" strike="noStrike" cap="none" normalizeH="0" baseline="0" dirty="0" smtClean="0">
                <a:ln>
                  <a:noFill/>
                </a:ln>
                <a:solidFill>
                  <a:schemeClr val="tx1"/>
                </a:solidFill>
                <a:effectLst/>
              </a:rPr>
              <a:t>Switch Count: 2</a:t>
            </a:r>
          </a:p>
        </p:txBody>
      </p:sp>
      <p:sp>
        <p:nvSpPr>
          <p:cNvPr id="76" name="Rectangle 75"/>
          <p:cNvSpPr/>
          <p:nvPr/>
        </p:nvSpPr>
        <p:spPr bwMode="auto">
          <a:xfrm>
            <a:off x="806448"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7" name="Rectangle 76"/>
          <p:cNvSpPr/>
          <p:nvPr/>
        </p:nvSpPr>
        <p:spPr bwMode="auto">
          <a:xfrm>
            <a:off x="3084658"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8" name="Rectangle 77"/>
          <p:cNvSpPr/>
          <p:nvPr/>
        </p:nvSpPr>
        <p:spPr bwMode="auto">
          <a:xfrm>
            <a:off x="1942379"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9" name="Rectangle 78"/>
          <p:cNvSpPr/>
          <p:nvPr/>
        </p:nvSpPr>
        <p:spPr bwMode="auto">
          <a:xfrm>
            <a:off x="4227657"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80" name="Rectangle 79"/>
          <p:cNvSpPr/>
          <p:nvPr/>
        </p:nvSpPr>
        <p:spPr bwMode="auto">
          <a:xfrm>
            <a:off x="5370656"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81" name="Rectangle 80"/>
          <p:cNvSpPr/>
          <p:nvPr/>
        </p:nvSpPr>
        <p:spPr bwMode="auto">
          <a:xfrm>
            <a:off x="6513655"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82" name="Rectangle 81"/>
          <p:cNvSpPr/>
          <p:nvPr/>
        </p:nvSpPr>
        <p:spPr bwMode="auto">
          <a:xfrm>
            <a:off x="7658099"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cxnSp>
        <p:nvCxnSpPr>
          <p:cNvPr id="84" name="Straight Connector 83"/>
          <p:cNvCxnSpPr/>
          <p:nvPr/>
        </p:nvCxnSpPr>
        <p:spPr bwMode="auto">
          <a:xfrm>
            <a:off x="792044" y="5638800"/>
            <a:ext cx="582040" cy="0"/>
          </a:xfrm>
          <a:prstGeom prst="line">
            <a:avLst/>
          </a:prstGeom>
          <a:solidFill>
            <a:schemeClr val="accent1"/>
          </a:solidFill>
          <a:ln w="12700" cap="flat" cmpd="sng" algn="ctr">
            <a:solidFill>
              <a:schemeClr val="tx1"/>
            </a:solidFill>
            <a:prstDash val="sysDash"/>
            <a:round/>
            <a:headEnd type="arrow" w="sm" len="sm"/>
            <a:tailEnd type="arrow" w="sm" len="sm"/>
          </a:ln>
          <a:effectLst/>
        </p:spPr>
      </p:cxnSp>
      <p:sp>
        <p:nvSpPr>
          <p:cNvPr id="85" name="TextBox 84"/>
          <p:cNvSpPr txBox="1"/>
          <p:nvPr/>
        </p:nvSpPr>
        <p:spPr>
          <a:xfrm>
            <a:off x="860681" y="5450702"/>
            <a:ext cx="450901" cy="230832"/>
          </a:xfrm>
          <a:prstGeom prst="rect">
            <a:avLst/>
          </a:prstGeom>
          <a:noFill/>
        </p:spPr>
        <p:txBody>
          <a:bodyPr wrap="square" rtlCol="0">
            <a:spAutoFit/>
          </a:bodyPr>
          <a:lstStyle/>
          <a:p>
            <a:r>
              <a:rPr lang="en-US" sz="900" dirty="0" smtClean="0"/>
              <a:t>50ms</a:t>
            </a:r>
            <a:endParaRPr lang="en-US" sz="900" dirty="0"/>
          </a:p>
        </p:txBody>
      </p:sp>
      <p:cxnSp>
        <p:nvCxnSpPr>
          <p:cNvPr id="86" name="Straight Connector 85"/>
          <p:cNvCxnSpPr/>
          <p:nvPr/>
        </p:nvCxnSpPr>
        <p:spPr bwMode="auto">
          <a:xfrm>
            <a:off x="1935921" y="5638800"/>
            <a:ext cx="582040" cy="0"/>
          </a:xfrm>
          <a:prstGeom prst="line">
            <a:avLst/>
          </a:prstGeom>
          <a:solidFill>
            <a:schemeClr val="accent1"/>
          </a:solidFill>
          <a:ln w="12700" cap="flat" cmpd="sng" algn="ctr">
            <a:solidFill>
              <a:schemeClr val="tx1"/>
            </a:solidFill>
            <a:prstDash val="sysDash"/>
            <a:round/>
            <a:headEnd type="arrow" w="sm" len="sm"/>
            <a:tailEnd type="arrow" w="sm" len="sm"/>
          </a:ln>
          <a:effectLst/>
        </p:spPr>
      </p:cxnSp>
      <p:sp>
        <p:nvSpPr>
          <p:cNvPr id="87" name="TextBox 86"/>
          <p:cNvSpPr txBox="1"/>
          <p:nvPr/>
        </p:nvSpPr>
        <p:spPr>
          <a:xfrm>
            <a:off x="2004558" y="5450702"/>
            <a:ext cx="450901" cy="230832"/>
          </a:xfrm>
          <a:prstGeom prst="rect">
            <a:avLst/>
          </a:prstGeom>
          <a:noFill/>
        </p:spPr>
        <p:txBody>
          <a:bodyPr wrap="square" rtlCol="0">
            <a:spAutoFit/>
          </a:bodyPr>
          <a:lstStyle/>
          <a:p>
            <a:r>
              <a:rPr lang="en-US" sz="900" dirty="0" smtClean="0"/>
              <a:t>50ms</a:t>
            </a:r>
            <a:endParaRPr lang="en-US" sz="900" dirty="0"/>
          </a:p>
        </p:txBody>
      </p:sp>
      <p:cxnSp>
        <p:nvCxnSpPr>
          <p:cNvPr id="90" name="Straight Connector 89"/>
          <p:cNvCxnSpPr/>
          <p:nvPr/>
        </p:nvCxnSpPr>
        <p:spPr bwMode="auto">
          <a:xfrm>
            <a:off x="3075561" y="5638800"/>
            <a:ext cx="582040" cy="0"/>
          </a:xfrm>
          <a:prstGeom prst="line">
            <a:avLst/>
          </a:prstGeom>
          <a:solidFill>
            <a:schemeClr val="accent1"/>
          </a:solidFill>
          <a:ln w="12700" cap="flat" cmpd="sng" algn="ctr">
            <a:solidFill>
              <a:schemeClr val="tx1"/>
            </a:solidFill>
            <a:prstDash val="sysDash"/>
            <a:round/>
            <a:headEnd type="arrow" w="sm" len="sm"/>
            <a:tailEnd type="arrow" w="sm" len="sm"/>
          </a:ln>
          <a:effectLst/>
        </p:spPr>
      </p:cxnSp>
      <p:sp>
        <p:nvSpPr>
          <p:cNvPr id="91" name="TextBox 90"/>
          <p:cNvSpPr txBox="1"/>
          <p:nvPr/>
        </p:nvSpPr>
        <p:spPr>
          <a:xfrm>
            <a:off x="3144198" y="5450702"/>
            <a:ext cx="450901" cy="230832"/>
          </a:xfrm>
          <a:prstGeom prst="rect">
            <a:avLst/>
          </a:prstGeom>
          <a:noFill/>
        </p:spPr>
        <p:txBody>
          <a:bodyPr wrap="square" rtlCol="0">
            <a:spAutoFit/>
          </a:bodyPr>
          <a:lstStyle/>
          <a:p>
            <a:r>
              <a:rPr lang="en-US" sz="900" dirty="0" smtClean="0"/>
              <a:t>50ms</a:t>
            </a:r>
            <a:endParaRPr lang="en-US" sz="900" dirty="0"/>
          </a:p>
        </p:txBody>
      </p:sp>
      <p:cxnSp>
        <p:nvCxnSpPr>
          <p:cNvPr id="92" name="Straight Connector 91"/>
          <p:cNvCxnSpPr/>
          <p:nvPr/>
        </p:nvCxnSpPr>
        <p:spPr bwMode="auto">
          <a:xfrm>
            <a:off x="806448" y="6248400"/>
            <a:ext cx="1135931" cy="0"/>
          </a:xfrm>
          <a:prstGeom prst="line">
            <a:avLst/>
          </a:prstGeom>
          <a:solidFill>
            <a:schemeClr val="accent1"/>
          </a:solidFill>
          <a:ln w="12700" cap="flat" cmpd="sng" algn="ctr">
            <a:solidFill>
              <a:schemeClr val="tx1"/>
            </a:solidFill>
            <a:prstDash val="sysDash"/>
            <a:round/>
            <a:headEnd type="arrow" w="sm" len="sm"/>
            <a:tailEnd type="arrow" w="sm" len="sm"/>
          </a:ln>
          <a:effectLst/>
        </p:spPr>
      </p:cxnSp>
      <p:sp>
        <p:nvSpPr>
          <p:cNvPr id="94" name="TextBox 93"/>
          <p:cNvSpPr txBox="1"/>
          <p:nvPr/>
        </p:nvSpPr>
        <p:spPr>
          <a:xfrm>
            <a:off x="1004152" y="6246168"/>
            <a:ext cx="712373" cy="230832"/>
          </a:xfrm>
          <a:prstGeom prst="rect">
            <a:avLst/>
          </a:prstGeom>
          <a:noFill/>
        </p:spPr>
        <p:txBody>
          <a:bodyPr wrap="square" rtlCol="0">
            <a:spAutoFit/>
          </a:bodyPr>
          <a:lstStyle/>
          <a:p>
            <a:r>
              <a:rPr lang="en-US" sz="900" dirty="0" smtClean="0"/>
              <a:t>BI : 100ms</a:t>
            </a:r>
            <a:endParaRPr lang="en-US" sz="900" dirty="0"/>
          </a:p>
        </p:txBody>
      </p:sp>
      <p:sp>
        <p:nvSpPr>
          <p:cNvPr id="95" name="TextBox 94"/>
          <p:cNvSpPr txBox="1"/>
          <p:nvPr/>
        </p:nvSpPr>
        <p:spPr>
          <a:xfrm>
            <a:off x="1384784" y="3810000"/>
            <a:ext cx="1109324" cy="281801"/>
          </a:xfrm>
          <a:prstGeom prst="rect">
            <a:avLst/>
          </a:prstGeom>
          <a:noFill/>
        </p:spPr>
        <p:txBody>
          <a:bodyPr wrap="square" rtlCol="0">
            <a:spAutoFit/>
          </a:bodyPr>
          <a:lstStyle/>
          <a:p>
            <a:r>
              <a:rPr lang="en-US" b="1" dirty="0" smtClean="0"/>
              <a:t>Multi-link IE</a:t>
            </a:r>
            <a:endParaRPr lang="en-US" b="1" dirty="0"/>
          </a:p>
        </p:txBody>
      </p:sp>
      <p:sp>
        <p:nvSpPr>
          <p:cNvPr id="96" name="TextBox 95"/>
          <p:cNvSpPr txBox="1"/>
          <p:nvPr/>
        </p:nvSpPr>
        <p:spPr>
          <a:xfrm>
            <a:off x="2511718" y="3810000"/>
            <a:ext cx="1126832" cy="281801"/>
          </a:xfrm>
          <a:prstGeom prst="rect">
            <a:avLst/>
          </a:prstGeom>
          <a:noFill/>
        </p:spPr>
        <p:txBody>
          <a:bodyPr wrap="square" rtlCol="0">
            <a:spAutoFit/>
          </a:bodyPr>
          <a:lstStyle/>
          <a:p>
            <a:r>
              <a:rPr lang="en-US" b="1" dirty="0" smtClean="0"/>
              <a:t>Multi-link IE</a:t>
            </a:r>
            <a:endParaRPr lang="en-US" b="1" dirty="0"/>
          </a:p>
        </p:txBody>
      </p:sp>
      <p:sp>
        <p:nvSpPr>
          <p:cNvPr id="97" name="TextBox 96"/>
          <p:cNvSpPr txBox="1"/>
          <p:nvPr/>
        </p:nvSpPr>
        <p:spPr>
          <a:xfrm>
            <a:off x="3657600" y="3818886"/>
            <a:ext cx="1123948" cy="276999"/>
          </a:xfrm>
          <a:prstGeom prst="rect">
            <a:avLst/>
          </a:prstGeom>
          <a:noFill/>
        </p:spPr>
        <p:txBody>
          <a:bodyPr wrap="square" rtlCol="0">
            <a:spAutoFit/>
          </a:bodyPr>
          <a:lstStyle/>
          <a:p>
            <a:r>
              <a:rPr lang="en-US" b="1" dirty="0" smtClean="0"/>
              <a:t>Multi-link IE</a:t>
            </a:r>
            <a:endParaRPr lang="en-US" b="1" dirty="0"/>
          </a:p>
        </p:txBody>
      </p:sp>
      <p:cxnSp>
        <p:nvCxnSpPr>
          <p:cNvPr id="101" name="Straight Connector 100"/>
          <p:cNvCxnSpPr/>
          <p:nvPr/>
        </p:nvCxnSpPr>
        <p:spPr bwMode="auto">
          <a:xfrm>
            <a:off x="4218560" y="5638800"/>
            <a:ext cx="582040" cy="0"/>
          </a:xfrm>
          <a:prstGeom prst="line">
            <a:avLst/>
          </a:prstGeom>
          <a:solidFill>
            <a:schemeClr val="accent1"/>
          </a:solidFill>
          <a:ln w="12700" cap="flat" cmpd="sng" algn="ctr">
            <a:solidFill>
              <a:schemeClr val="tx1"/>
            </a:solidFill>
            <a:prstDash val="sysDash"/>
            <a:round/>
            <a:headEnd type="arrow" w="sm" len="sm"/>
            <a:tailEnd type="arrow" w="sm" len="sm"/>
          </a:ln>
          <a:effectLst/>
        </p:spPr>
      </p:cxnSp>
      <p:sp>
        <p:nvSpPr>
          <p:cNvPr id="102" name="TextBox 101"/>
          <p:cNvSpPr txBox="1"/>
          <p:nvPr/>
        </p:nvSpPr>
        <p:spPr>
          <a:xfrm>
            <a:off x="4287197" y="5450702"/>
            <a:ext cx="450901" cy="230832"/>
          </a:xfrm>
          <a:prstGeom prst="rect">
            <a:avLst/>
          </a:prstGeom>
          <a:noFill/>
        </p:spPr>
        <p:txBody>
          <a:bodyPr wrap="square" rtlCol="0">
            <a:spAutoFit/>
          </a:bodyPr>
          <a:lstStyle/>
          <a:p>
            <a:r>
              <a:rPr lang="en-US" sz="900" dirty="0" smtClean="0"/>
              <a:t>50ms</a:t>
            </a:r>
            <a:endParaRPr lang="en-US" sz="900" dirty="0"/>
          </a:p>
        </p:txBody>
      </p:sp>
    </p:spTree>
    <p:extLst>
      <p:ext uri="{BB962C8B-B14F-4D97-AF65-F5344CB8AC3E}">
        <p14:creationId xmlns:p14="http://schemas.microsoft.com/office/powerpoint/2010/main" val="1163306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GB" dirty="0"/>
              <a:t>A non-AP </a:t>
            </a:r>
            <a:r>
              <a:rPr lang="en-GB" dirty="0" smtClean="0"/>
              <a:t>Multi-link Device (MLD) </a:t>
            </a:r>
            <a:r>
              <a:rPr lang="en-GB" dirty="0"/>
              <a:t>monitors and performs basic operations (such as traffic indication, BSS parameter updates, etc.) on one or more link(s</a:t>
            </a:r>
            <a:r>
              <a:rPr lang="en-GB" dirty="0" smtClean="0"/>
              <a:t>). [1]</a:t>
            </a:r>
          </a:p>
          <a:p>
            <a:r>
              <a:rPr lang="en-US" dirty="0" smtClean="0"/>
              <a:t>A </a:t>
            </a:r>
            <a:r>
              <a:rPr lang="en-US" dirty="0"/>
              <a:t>non-AP MLD only needs to follow one configured link among the links setup with the an AP MLD to receive broadcast addressed </a:t>
            </a:r>
            <a:r>
              <a:rPr lang="en-US" dirty="0" smtClean="0"/>
              <a:t>frame. [2]</a:t>
            </a:r>
          </a:p>
        </p:txBody>
      </p:sp>
      <p:sp>
        <p:nvSpPr>
          <p:cNvPr id="4" name="Date Placeholder 3"/>
          <p:cNvSpPr>
            <a:spLocks noGrp="1"/>
          </p:cNvSpPr>
          <p:nvPr>
            <p:ph type="dt" sz="half" idx="10"/>
          </p:nvPr>
        </p:nvSpPr>
        <p:spPr>
          <a:xfrm>
            <a:off x="696913" y="332601"/>
            <a:ext cx="993862" cy="276999"/>
          </a:xfrm>
        </p:spPr>
        <p:txBody>
          <a:bodyPr/>
          <a:lstStyle/>
          <a:p>
            <a:r>
              <a:rPr lang="en-US" dirty="0"/>
              <a:t>June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Motivation</a:t>
            </a:r>
            <a:endParaRPr lang="en-US" dirty="0"/>
          </a:p>
        </p:txBody>
      </p:sp>
    </p:spTree>
    <p:extLst>
      <p:ext uri="{BB962C8B-B14F-4D97-AF65-F5344CB8AC3E}">
        <p14:creationId xmlns:p14="http://schemas.microsoft.com/office/powerpoint/2010/main" val="3359303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Among </a:t>
            </a:r>
            <a:r>
              <a:rPr lang="en-US" dirty="0"/>
              <a:t>STAs within </a:t>
            </a:r>
            <a:r>
              <a:rPr lang="en-US" dirty="0" smtClean="0"/>
              <a:t>a </a:t>
            </a:r>
            <a:r>
              <a:rPr lang="en-US" dirty="0"/>
              <a:t>non-AP MLD, some STA may not monitor </a:t>
            </a:r>
            <a:r>
              <a:rPr lang="en-US" dirty="0" smtClean="0"/>
              <a:t>its associated BSS </a:t>
            </a:r>
            <a:r>
              <a:rPr lang="en-US" dirty="0"/>
              <a:t>parameter </a:t>
            </a:r>
            <a:r>
              <a:rPr lang="en-US" dirty="0" smtClean="0"/>
              <a:t>update.</a:t>
            </a:r>
            <a:endParaRPr lang="en-US" dirty="0"/>
          </a:p>
          <a:p>
            <a:r>
              <a:rPr lang="en-US" dirty="0"/>
              <a:t>In such case, if the BSS parameter associated with the STA is updated, </a:t>
            </a:r>
            <a:endParaRPr lang="en-US" dirty="0" smtClean="0"/>
          </a:p>
          <a:p>
            <a:pPr lvl="1"/>
            <a:r>
              <a:rPr lang="en-US" dirty="0" smtClean="0"/>
              <a:t>It can be explicitly </a:t>
            </a:r>
            <a:r>
              <a:rPr lang="en-US" dirty="0"/>
              <a:t>announced through different STA within the non-AP </a:t>
            </a:r>
            <a:r>
              <a:rPr lang="en-US" dirty="0" smtClean="0"/>
              <a:t>MLD. </a:t>
            </a:r>
          </a:p>
          <a:p>
            <a:pPr lvl="1"/>
            <a:r>
              <a:rPr lang="en-US" dirty="0" smtClean="0"/>
              <a:t>Or, it can be </a:t>
            </a:r>
            <a:r>
              <a:rPr lang="en-US" dirty="0"/>
              <a:t>implicitly noticed through different STA within the non-AP </a:t>
            </a:r>
            <a:r>
              <a:rPr lang="en-US" dirty="0" smtClean="0"/>
              <a:t>MLD</a:t>
            </a:r>
            <a:r>
              <a:rPr lang="en-US" dirty="0"/>
              <a:t> </a:t>
            </a:r>
            <a:r>
              <a:rPr lang="en-US" dirty="0" smtClean="0"/>
              <a:t>and the STA may update </a:t>
            </a:r>
            <a:r>
              <a:rPr lang="en-US" dirty="0"/>
              <a:t>the changed BSS parameter on the same link on which the BSS parameter update is </a:t>
            </a:r>
            <a:r>
              <a:rPr lang="en-US" dirty="0" smtClean="0"/>
              <a:t>occurred.</a:t>
            </a:r>
          </a:p>
          <a:p>
            <a:r>
              <a:rPr lang="en-US" dirty="0" smtClean="0"/>
              <a:t>In this contribution, we focus on the implicit multi-link </a:t>
            </a:r>
            <a:r>
              <a:rPr lang="en-US" dirty="0"/>
              <a:t>BSS </a:t>
            </a:r>
            <a:r>
              <a:rPr lang="en-US" dirty="0" smtClean="0"/>
              <a:t>parameter update mechanism. </a:t>
            </a:r>
            <a:endParaRPr lang="en-US" dirty="0"/>
          </a:p>
          <a:p>
            <a:pPr lvl="1"/>
            <a:endParaRPr lang="en-US" dirty="0" smtClean="0"/>
          </a:p>
        </p:txBody>
      </p:sp>
      <p:sp>
        <p:nvSpPr>
          <p:cNvPr id="4" name="Date Placeholder 3"/>
          <p:cNvSpPr>
            <a:spLocks noGrp="1"/>
          </p:cNvSpPr>
          <p:nvPr>
            <p:ph type="dt" sz="half" idx="10"/>
          </p:nvPr>
        </p:nvSpPr>
        <p:spPr>
          <a:xfrm>
            <a:off x="696913" y="332601"/>
            <a:ext cx="993862" cy="276999"/>
          </a:xfrm>
        </p:spPr>
        <p:txBody>
          <a:bodyPr/>
          <a:lstStyle/>
          <a:p>
            <a:r>
              <a:rPr lang="en-US" dirty="0"/>
              <a:t>June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Motivation</a:t>
            </a:r>
            <a:endParaRPr lang="en-US" dirty="0"/>
          </a:p>
        </p:txBody>
      </p:sp>
    </p:spTree>
    <p:extLst>
      <p:ext uri="{BB962C8B-B14F-4D97-AF65-F5344CB8AC3E}">
        <p14:creationId xmlns:p14="http://schemas.microsoft.com/office/powerpoint/2010/main" val="3098357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An AP </a:t>
            </a:r>
            <a:r>
              <a:rPr lang="en-US" dirty="0"/>
              <a:t>within </a:t>
            </a:r>
            <a:r>
              <a:rPr lang="en-US" dirty="0" smtClean="0"/>
              <a:t>an </a:t>
            </a:r>
            <a:r>
              <a:rPr lang="en-US" dirty="0"/>
              <a:t>AP MLD </a:t>
            </a:r>
            <a:r>
              <a:rPr lang="en-US" dirty="0" smtClean="0"/>
              <a:t>includes in the Beacon and Probe Response frames it transmits the </a:t>
            </a:r>
            <a:r>
              <a:rPr lang="en-US" dirty="0"/>
              <a:t>Change Sequence IE that indicates a change of system information within a BSS associated with another </a:t>
            </a:r>
            <a:r>
              <a:rPr lang="en-US" dirty="0" smtClean="0"/>
              <a:t>AP </a:t>
            </a:r>
            <a:r>
              <a:rPr lang="en-US" dirty="0"/>
              <a:t>within the </a:t>
            </a:r>
            <a:r>
              <a:rPr lang="en-US" dirty="0" smtClean="0"/>
              <a:t>same AP </a:t>
            </a:r>
            <a:r>
              <a:rPr lang="en-US" dirty="0"/>
              <a:t>MLD. </a:t>
            </a:r>
          </a:p>
          <a:p>
            <a:pPr lvl="1"/>
            <a:r>
              <a:rPr lang="en-US" dirty="0"/>
              <a:t>In which case, the optional </a:t>
            </a:r>
            <a:r>
              <a:rPr lang="en-US" dirty="0" err="1"/>
              <a:t>subelements</a:t>
            </a:r>
            <a:r>
              <a:rPr lang="en-US" dirty="0"/>
              <a:t> field in the Multi-link IE contains the Change Sequence IE </a:t>
            </a:r>
            <a:r>
              <a:rPr lang="en-US" dirty="0" smtClean="0"/>
              <a:t>(see 9.4.2.198 (Change </a:t>
            </a:r>
            <a:r>
              <a:rPr lang="en-US" dirty="0"/>
              <a:t>Sequence </a:t>
            </a:r>
            <a:r>
              <a:rPr lang="en-US" dirty="0" smtClean="0"/>
              <a:t>element)). </a:t>
            </a:r>
            <a:endParaRPr lang="en-US" dirty="0"/>
          </a:p>
          <a:p>
            <a:pPr lvl="1"/>
            <a:r>
              <a:rPr lang="en-US" dirty="0"/>
              <a:t>Or, a new Multi-link Change Sequence IE is defined as the following. </a:t>
            </a:r>
          </a:p>
        </p:txBody>
      </p:sp>
      <p:sp>
        <p:nvSpPr>
          <p:cNvPr id="4" name="Date Placeholder 3"/>
          <p:cNvSpPr>
            <a:spLocks noGrp="1"/>
          </p:cNvSpPr>
          <p:nvPr>
            <p:ph type="dt" sz="half" idx="10"/>
          </p:nvPr>
        </p:nvSpPr>
        <p:spPr>
          <a:xfrm>
            <a:off x="696913" y="332601"/>
            <a:ext cx="993862" cy="276999"/>
          </a:xfrm>
        </p:spPr>
        <p:txBody>
          <a:bodyPr/>
          <a:lstStyle/>
          <a:p>
            <a:r>
              <a:rPr lang="en-US" dirty="0"/>
              <a:t>June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Implicit Multi-link </a:t>
            </a:r>
            <a:r>
              <a:rPr lang="en-US" dirty="0"/>
              <a:t>BSS Parameter </a:t>
            </a:r>
            <a:r>
              <a:rPr lang="en-US" dirty="0" smtClean="0"/>
              <a:t>Update</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675157085"/>
              </p:ext>
            </p:extLst>
          </p:nvPr>
        </p:nvGraphicFramePr>
        <p:xfrm>
          <a:off x="1523999" y="5442326"/>
          <a:ext cx="5334000" cy="822960"/>
        </p:xfrm>
        <a:graphic>
          <a:graphicData uri="http://schemas.openxmlformats.org/drawingml/2006/table">
            <a:tbl>
              <a:tblPr firstRow="1" bandRow="1">
                <a:tableStyleId>{5C22544A-7EE6-4342-B048-85BDC9FD1C3A}</a:tableStyleId>
              </a:tblPr>
              <a:tblGrid>
                <a:gridCol w="1131889"/>
                <a:gridCol w="762000"/>
                <a:gridCol w="1066800"/>
                <a:gridCol w="838200"/>
                <a:gridCol w="1535111"/>
              </a:tblGrid>
              <a:tr h="370840">
                <a:tc>
                  <a:txBody>
                    <a:bodyPr/>
                    <a:lstStyle/>
                    <a:p>
                      <a:pPr algn="ctr"/>
                      <a:r>
                        <a:rPr lang="en-US" sz="1400" dirty="0" smtClean="0"/>
                        <a:t>Element ID</a:t>
                      </a:r>
                      <a:endParaRPr lang="en-US" sz="1400" dirty="0"/>
                    </a:p>
                  </a:txBody>
                  <a:tcPr/>
                </a:tc>
                <a:tc>
                  <a:txBody>
                    <a:bodyPr/>
                    <a:lstStyle/>
                    <a:p>
                      <a:pPr algn="ctr"/>
                      <a:r>
                        <a:rPr lang="en-US" sz="1400" dirty="0" smtClean="0"/>
                        <a:t>Length</a:t>
                      </a:r>
                      <a:endParaRPr lang="en-US" sz="1400" dirty="0"/>
                    </a:p>
                  </a:txBody>
                  <a:tcPr/>
                </a:tc>
                <a:tc>
                  <a:txBody>
                    <a:bodyPr/>
                    <a:lstStyle/>
                    <a:p>
                      <a:pPr algn="ctr"/>
                      <a:r>
                        <a:rPr lang="en-US" sz="1400" dirty="0" smtClean="0"/>
                        <a:t>Element ID Extension</a:t>
                      </a:r>
                      <a:endParaRPr lang="en-US" sz="1400" dirty="0"/>
                    </a:p>
                  </a:txBody>
                  <a:tcPr/>
                </a:tc>
                <a:tc>
                  <a:txBody>
                    <a:bodyPr/>
                    <a:lstStyle/>
                    <a:p>
                      <a:pPr algn="ctr"/>
                      <a:r>
                        <a:rPr lang="en-US" sz="1400" dirty="0" smtClean="0"/>
                        <a:t>Link</a:t>
                      </a:r>
                      <a:r>
                        <a:rPr lang="en-US" sz="1400" baseline="0" dirty="0" smtClean="0"/>
                        <a:t> ID</a:t>
                      </a:r>
                      <a:endParaRPr lang="en-US" sz="1400" dirty="0"/>
                    </a:p>
                  </a:txBody>
                  <a:tcPr/>
                </a:tc>
                <a:tc>
                  <a:txBody>
                    <a:bodyPr/>
                    <a:lstStyle/>
                    <a:p>
                      <a:pPr algn="ctr"/>
                      <a:r>
                        <a:rPr lang="en-US" sz="1400" dirty="0" smtClean="0"/>
                        <a:t>Change Sequence </a:t>
                      </a:r>
                    </a:p>
                  </a:txBody>
                  <a:tcPr/>
                </a:tc>
              </a:tr>
              <a:tr h="162560">
                <a:tc>
                  <a:txBody>
                    <a:bodyPr/>
                    <a:lstStyle/>
                    <a:p>
                      <a:pPr algn="ctr"/>
                      <a:r>
                        <a:rPr lang="en-US" sz="1400" baseline="0" dirty="0" smtClean="0"/>
                        <a:t>1 octet</a:t>
                      </a:r>
                      <a:endParaRPr lang="en-US" sz="1400" dirty="0"/>
                    </a:p>
                  </a:txBody>
                  <a:tcPr/>
                </a:tc>
                <a:tc>
                  <a:txBody>
                    <a:bodyPr/>
                    <a:lstStyle/>
                    <a:p>
                      <a:pPr algn="ctr"/>
                      <a:r>
                        <a:rPr lang="en-US" sz="1400" baseline="0" dirty="0" smtClean="0"/>
                        <a:t>1 octet</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aseline="0" dirty="0" smtClean="0"/>
                        <a:t>1 octet</a:t>
                      </a:r>
                      <a:endParaRPr lang="en-US" sz="1400" dirty="0" smtClean="0"/>
                    </a:p>
                  </a:txBody>
                  <a:tcPr/>
                </a:tc>
                <a:tc>
                  <a:txBody>
                    <a:bodyPr/>
                    <a:lstStyle/>
                    <a:p>
                      <a:pPr algn="ctr"/>
                      <a:r>
                        <a:rPr lang="en-US" sz="1400" dirty="0" smtClean="0"/>
                        <a:t>1 octet</a:t>
                      </a:r>
                      <a:endParaRPr lang="en-US" sz="1400" dirty="0"/>
                    </a:p>
                  </a:txBody>
                  <a:tcPr/>
                </a:tc>
                <a:tc>
                  <a:txBody>
                    <a:bodyPr/>
                    <a:lstStyle/>
                    <a:p>
                      <a:pPr algn="ctr"/>
                      <a:r>
                        <a:rPr lang="en-US" sz="1400" dirty="0" smtClean="0"/>
                        <a:t>1 octet</a:t>
                      </a:r>
                      <a:endParaRPr lang="en-US" sz="1400" dirty="0"/>
                    </a:p>
                  </a:txBody>
                  <a:tcPr/>
                </a:tc>
              </a:tr>
            </a:tbl>
          </a:graphicData>
        </a:graphic>
      </p:graphicFrame>
      <p:sp>
        <p:nvSpPr>
          <p:cNvPr id="9" name="TextBox 8"/>
          <p:cNvSpPr txBox="1"/>
          <p:nvPr/>
        </p:nvSpPr>
        <p:spPr>
          <a:xfrm>
            <a:off x="2787410" y="6248400"/>
            <a:ext cx="2807179" cy="307777"/>
          </a:xfrm>
          <a:prstGeom prst="rect">
            <a:avLst/>
          </a:prstGeom>
          <a:noFill/>
        </p:spPr>
        <p:txBody>
          <a:bodyPr wrap="none" rtlCol="0">
            <a:spAutoFit/>
          </a:bodyPr>
          <a:lstStyle/>
          <a:p>
            <a:r>
              <a:rPr lang="en-US" sz="1400" b="1" dirty="0" smtClean="0"/>
              <a:t>&lt;Multi-link Change Sequence IE&gt;</a:t>
            </a:r>
            <a:endParaRPr lang="en-US" sz="1400" b="1" dirty="0"/>
          </a:p>
        </p:txBody>
      </p:sp>
    </p:spTree>
    <p:extLst>
      <p:ext uri="{BB962C8B-B14F-4D97-AF65-F5344CB8AC3E}">
        <p14:creationId xmlns:p14="http://schemas.microsoft.com/office/powerpoint/2010/main" val="2244436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An AP </a:t>
            </a:r>
            <a:r>
              <a:rPr lang="en-US" dirty="0"/>
              <a:t>within </a:t>
            </a:r>
            <a:r>
              <a:rPr lang="en-US" dirty="0" smtClean="0"/>
              <a:t>an AP </a:t>
            </a:r>
            <a:r>
              <a:rPr lang="en-US" dirty="0"/>
              <a:t>MLD shall increase the value (modulo 256) of the Change Sequence </a:t>
            </a:r>
            <a:r>
              <a:rPr lang="en-US" dirty="0" smtClean="0"/>
              <a:t>field in </a:t>
            </a:r>
            <a:r>
              <a:rPr lang="en-US" dirty="0"/>
              <a:t>the next transmitted Beacon frame(s) when a critical update occurs to any of the elements inside the Beacon frame sent on the link indicated by the Link ID </a:t>
            </a:r>
            <a:r>
              <a:rPr lang="en-US" dirty="0" smtClean="0"/>
              <a:t>field by </a:t>
            </a:r>
            <a:r>
              <a:rPr lang="en-US" dirty="0"/>
              <a:t>another </a:t>
            </a:r>
            <a:r>
              <a:rPr lang="en-US" dirty="0" smtClean="0"/>
              <a:t>AP </a:t>
            </a:r>
            <a:r>
              <a:rPr lang="en-US" dirty="0"/>
              <a:t>within the </a:t>
            </a:r>
            <a:r>
              <a:rPr lang="en-US" dirty="0" smtClean="0"/>
              <a:t>same AP </a:t>
            </a:r>
            <a:r>
              <a:rPr lang="en-US" dirty="0"/>
              <a:t>MLD. </a:t>
            </a:r>
            <a:endParaRPr lang="en-US" dirty="0" smtClean="0"/>
          </a:p>
          <a:p>
            <a:pPr lvl="1"/>
            <a:r>
              <a:rPr lang="en-US" dirty="0" smtClean="0"/>
              <a:t>The </a:t>
            </a:r>
            <a:r>
              <a:rPr lang="en-US" dirty="0"/>
              <a:t>following events shall classify as a critical </a:t>
            </a:r>
            <a:r>
              <a:rPr lang="en-US" dirty="0" smtClean="0"/>
              <a:t>update:</a:t>
            </a:r>
          </a:p>
          <a:p>
            <a:pPr lvl="2"/>
            <a:r>
              <a:rPr lang="en-US" dirty="0" smtClean="0"/>
              <a:t>Inclusion </a:t>
            </a:r>
            <a:r>
              <a:rPr lang="en-US" dirty="0"/>
              <a:t>of an Extended Channel Switch Announcement</a:t>
            </a:r>
          </a:p>
          <a:p>
            <a:pPr lvl="2"/>
            <a:r>
              <a:rPr lang="en-US" dirty="0" smtClean="0"/>
              <a:t>Inclusion </a:t>
            </a:r>
            <a:r>
              <a:rPr lang="en-US" dirty="0"/>
              <a:t>of a BSS Color Change Announcement</a:t>
            </a:r>
          </a:p>
          <a:p>
            <a:pPr lvl="2"/>
            <a:r>
              <a:rPr lang="en-US" dirty="0" smtClean="0"/>
              <a:t>Modification </a:t>
            </a:r>
            <a:r>
              <a:rPr lang="en-US" dirty="0"/>
              <a:t>of the EDCA parameters</a:t>
            </a:r>
          </a:p>
          <a:p>
            <a:pPr lvl="2"/>
            <a:r>
              <a:rPr lang="en-US" dirty="0" smtClean="0"/>
              <a:t>Modification </a:t>
            </a:r>
            <a:r>
              <a:rPr lang="en-US" dirty="0"/>
              <a:t>of the MU EDCA Parameter Set element </a:t>
            </a:r>
          </a:p>
          <a:p>
            <a:pPr lvl="2"/>
            <a:r>
              <a:rPr lang="en-US" dirty="0" smtClean="0"/>
              <a:t>Modification </a:t>
            </a:r>
            <a:r>
              <a:rPr lang="en-US" dirty="0"/>
              <a:t>of the Spatial Reuse Parameter Set element </a:t>
            </a:r>
          </a:p>
        </p:txBody>
      </p:sp>
      <p:sp>
        <p:nvSpPr>
          <p:cNvPr id="4" name="Date Placeholder 3"/>
          <p:cNvSpPr>
            <a:spLocks noGrp="1"/>
          </p:cNvSpPr>
          <p:nvPr>
            <p:ph type="dt" sz="half" idx="10"/>
          </p:nvPr>
        </p:nvSpPr>
        <p:spPr>
          <a:xfrm>
            <a:off x="696913" y="332601"/>
            <a:ext cx="993862" cy="276999"/>
          </a:xfrm>
        </p:spPr>
        <p:txBody>
          <a:bodyPr/>
          <a:lstStyle/>
          <a:p>
            <a:r>
              <a:rPr lang="en-US" dirty="0"/>
              <a:t>June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t>Implicit Multi-link BSS Parameter Update</a:t>
            </a:r>
          </a:p>
        </p:txBody>
      </p:sp>
    </p:spTree>
    <p:extLst>
      <p:ext uri="{BB962C8B-B14F-4D97-AF65-F5344CB8AC3E}">
        <p14:creationId xmlns:p14="http://schemas.microsoft.com/office/powerpoint/2010/main" val="4290473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When a STA in a non-AP MLD receives a Change Sequence </a:t>
            </a:r>
            <a:r>
              <a:rPr lang="en-US" dirty="0" smtClean="0"/>
              <a:t>field that </a:t>
            </a:r>
            <a:r>
              <a:rPr lang="en-US" dirty="0"/>
              <a:t>contains a value that is different from the previously received Change Sequence field associated with </a:t>
            </a:r>
            <a:r>
              <a:rPr lang="en-US" dirty="0" smtClean="0"/>
              <a:t>an AP </a:t>
            </a:r>
            <a:r>
              <a:rPr lang="en-US" dirty="0"/>
              <a:t>within an AP MLD, another STA in the </a:t>
            </a:r>
            <a:r>
              <a:rPr lang="en-US" dirty="0" smtClean="0"/>
              <a:t>same non-AP </a:t>
            </a:r>
            <a:r>
              <a:rPr lang="en-US" dirty="0"/>
              <a:t>MLD shall either be awake on the link indicated by the Link ID field to receive the next Beacon frame </a:t>
            </a:r>
            <a:r>
              <a:rPr lang="en-US" dirty="0" smtClean="0"/>
              <a:t>sent by the AP </a:t>
            </a:r>
            <a:r>
              <a:rPr lang="en-US" dirty="0"/>
              <a:t>within the AP MLD </a:t>
            </a:r>
            <a:r>
              <a:rPr lang="en-US" dirty="0" smtClean="0"/>
              <a:t>or </a:t>
            </a:r>
            <a:r>
              <a:rPr lang="en-US" dirty="0"/>
              <a:t>shall queue for transmission a Probe Request frame to the </a:t>
            </a:r>
            <a:r>
              <a:rPr lang="en-US" dirty="0" smtClean="0"/>
              <a:t>AP </a:t>
            </a:r>
            <a:r>
              <a:rPr lang="en-US" dirty="0"/>
              <a:t>within the AP MLD.</a:t>
            </a:r>
          </a:p>
        </p:txBody>
      </p:sp>
      <p:sp>
        <p:nvSpPr>
          <p:cNvPr id="4" name="Date Placeholder 3"/>
          <p:cNvSpPr>
            <a:spLocks noGrp="1"/>
          </p:cNvSpPr>
          <p:nvPr>
            <p:ph type="dt" sz="half" idx="10"/>
          </p:nvPr>
        </p:nvSpPr>
        <p:spPr>
          <a:xfrm>
            <a:off x="696913" y="332601"/>
            <a:ext cx="993862" cy="276999"/>
          </a:xfrm>
        </p:spPr>
        <p:txBody>
          <a:bodyPr/>
          <a:lstStyle/>
          <a:p>
            <a:r>
              <a:rPr lang="en-US" dirty="0"/>
              <a:t>June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t>Implicit Multi-link BSS Parameter Update</a:t>
            </a:r>
          </a:p>
        </p:txBody>
      </p:sp>
    </p:spTree>
    <p:extLst>
      <p:ext uri="{BB962C8B-B14F-4D97-AF65-F5344CB8AC3E}">
        <p14:creationId xmlns:p14="http://schemas.microsoft.com/office/powerpoint/2010/main" val="3518075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sz="2000" dirty="0"/>
              <a:t>For example, a non-AP MLD </a:t>
            </a:r>
            <a:r>
              <a:rPr lang="en-US" sz="2000" dirty="0" smtClean="0"/>
              <a:t>only </a:t>
            </a:r>
            <a:r>
              <a:rPr lang="en-US" sz="2000" dirty="0"/>
              <a:t>monitors the link 1 for the BSS parameter update. A </a:t>
            </a:r>
            <a:r>
              <a:rPr lang="en-US" sz="2000" dirty="0" smtClean="0"/>
              <a:t>STA </a:t>
            </a:r>
            <a:r>
              <a:rPr lang="en-US" sz="2000" dirty="0"/>
              <a:t>in the non-AP MLD is awake to receive on the link 2 the next Beacon frame sent by the </a:t>
            </a:r>
            <a:r>
              <a:rPr lang="en-US" sz="2000" dirty="0" smtClean="0"/>
              <a:t>AP2 </a:t>
            </a:r>
            <a:r>
              <a:rPr lang="en-US" sz="2000" dirty="0"/>
              <a:t>within the </a:t>
            </a:r>
            <a:r>
              <a:rPr lang="en-US" sz="2000" dirty="0" smtClean="0"/>
              <a:t>AP MLD, </a:t>
            </a:r>
            <a:r>
              <a:rPr lang="en-US" sz="2000" dirty="0"/>
              <a:t>after receiving </a:t>
            </a:r>
            <a:r>
              <a:rPr lang="en-US" sz="2000" dirty="0" smtClean="0"/>
              <a:t>the </a:t>
            </a:r>
            <a:r>
              <a:rPr lang="en-US" sz="2000" dirty="0"/>
              <a:t>Change Sequence </a:t>
            </a:r>
            <a:r>
              <a:rPr lang="en-US" sz="2000" dirty="0" smtClean="0"/>
              <a:t>field set </a:t>
            </a:r>
            <a:r>
              <a:rPr lang="en-US" sz="2000" dirty="0"/>
              <a:t>to 2 on the link </a:t>
            </a:r>
            <a:r>
              <a:rPr lang="en-US" sz="2000" dirty="0" smtClean="0"/>
              <a:t>1 which is different </a:t>
            </a:r>
            <a:r>
              <a:rPr lang="en-US" sz="2000" dirty="0"/>
              <a:t>with the previously received Change Sequence </a:t>
            </a:r>
            <a:r>
              <a:rPr lang="en-US" sz="2000" dirty="0" smtClean="0"/>
              <a:t>field (i.e</a:t>
            </a:r>
            <a:r>
              <a:rPr lang="en-US" sz="2000" dirty="0"/>
              <a:t>., 1</a:t>
            </a:r>
            <a:r>
              <a:rPr lang="en-US" sz="2000" dirty="0" smtClean="0"/>
              <a:t>).  </a:t>
            </a:r>
            <a:endParaRPr lang="en-US" sz="2000" dirty="0"/>
          </a:p>
          <a:p>
            <a:endParaRPr lang="en-US" sz="1600" dirty="0"/>
          </a:p>
        </p:txBody>
      </p:sp>
      <p:sp>
        <p:nvSpPr>
          <p:cNvPr id="4" name="Date Placeholder 3"/>
          <p:cNvSpPr>
            <a:spLocks noGrp="1"/>
          </p:cNvSpPr>
          <p:nvPr>
            <p:ph type="dt" sz="half" idx="10"/>
          </p:nvPr>
        </p:nvSpPr>
        <p:spPr>
          <a:xfrm>
            <a:off x="696913" y="332601"/>
            <a:ext cx="993862" cy="276999"/>
          </a:xfrm>
        </p:spPr>
        <p:txBody>
          <a:bodyPr/>
          <a:lstStyle/>
          <a:p>
            <a:r>
              <a:rPr lang="en-US" dirty="0"/>
              <a:t>June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Implicit Multi-link BSS Parameter Update</a:t>
            </a:r>
          </a:p>
        </p:txBody>
      </p:sp>
      <p:cxnSp>
        <p:nvCxnSpPr>
          <p:cNvPr id="9" name="Straight Connector 8"/>
          <p:cNvCxnSpPr/>
          <p:nvPr/>
        </p:nvCxnSpPr>
        <p:spPr bwMode="auto">
          <a:xfrm>
            <a:off x="820590" y="4413385"/>
            <a:ext cx="785812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1360340" y="410858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TextBox 15"/>
          <p:cNvSpPr txBox="1"/>
          <p:nvPr/>
        </p:nvSpPr>
        <p:spPr>
          <a:xfrm>
            <a:off x="1678134" y="4142736"/>
            <a:ext cx="441146" cy="276999"/>
          </a:xfrm>
          <a:prstGeom prst="rect">
            <a:avLst/>
          </a:prstGeom>
          <a:noFill/>
        </p:spPr>
        <p:txBody>
          <a:bodyPr wrap="none" rtlCol="0">
            <a:spAutoFit/>
          </a:bodyPr>
          <a:lstStyle/>
          <a:p>
            <a:r>
              <a:rPr lang="en-US" dirty="0" smtClean="0"/>
              <a:t>Ch1</a:t>
            </a:r>
            <a:endParaRPr lang="en-US" dirty="0"/>
          </a:p>
        </p:txBody>
      </p:sp>
      <p:cxnSp>
        <p:nvCxnSpPr>
          <p:cNvPr id="21" name="Straight Connector 20"/>
          <p:cNvCxnSpPr/>
          <p:nvPr/>
        </p:nvCxnSpPr>
        <p:spPr bwMode="auto">
          <a:xfrm>
            <a:off x="2496990" y="411493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3639990" y="411493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a:off x="4782990" y="410858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a:off x="5925990" y="410223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7068990" y="409588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a:off x="8211990" y="410223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TextBox 31"/>
          <p:cNvSpPr txBox="1"/>
          <p:nvPr/>
        </p:nvSpPr>
        <p:spPr>
          <a:xfrm>
            <a:off x="2814784" y="4136386"/>
            <a:ext cx="441146" cy="276999"/>
          </a:xfrm>
          <a:prstGeom prst="rect">
            <a:avLst/>
          </a:prstGeom>
          <a:noFill/>
        </p:spPr>
        <p:txBody>
          <a:bodyPr wrap="none" rtlCol="0">
            <a:spAutoFit/>
          </a:bodyPr>
          <a:lstStyle/>
          <a:p>
            <a:r>
              <a:rPr lang="en-US" dirty="0" smtClean="0"/>
              <a:t>Ch1</a:t>
            </a:r>
            <a:endParaRPr lang="en-US" dirty="0"/>
          </a:p>
        </p:txBody>
      </p:sp>
      <p:sp>
        <p:nvSpPr>
          <p:cNvPr id="33" name="TextBox 32"/>
          <p:cNvSpPr txBox="1"/>
          <p:nvPr/>
        </p:nvSpPr>
        <p:spPr>
          <a:xfrm>
            <a:off x="3897460" y="4136386"/>
            <a:ext cx="441146" cy="276999"/>
          </a:xfrm>
          <a:prstGeom prst="rect">
            <a:avLst/>
          </a:prstGeom>
          <a:noFill/>
        </p:spPr>
        <p:txBody>
          <a:bodyPr wrap="none" rtlCol="0">
            <a:spAutoFit/>
          </a:bodyPr>
          <a:lstStyle/>
          <a:p>
            <a:r>
              <a:rPr lang="en-US" dirty="0" smtClean="0"/>
              <a:t>Ch1</a:t>
            </a:r>
            <a:endParaRPr lang="en-US" dirty="0"/>
          </a:p>
        </p:txBody>
      </p:sp>
      <p:sp>
        <p:nvSpPr>
          <p:cNvPr id="34" name="TextBox 33"/>
          <p:cNvSpPr txBox="1"/>
          <p:nvPr/>
        </p:nvSpPr>
        <p:spPr>
          <a:xfrm>
            <a:off x="5040460" y="4136386"/>
            <a:ext cx="441146" cy="276999"/>
          </a:xfrm>
          <a:prstGeom prst="rect">
            <a:avLst/>
          </a:prstGeom>
          <a:noFill/>
        </p:spPr>
        <p:txBody>
          <a:bodyPr wrap="none" rtlCol="0">
            <a:spAutoFit/>
          </a:bodyPr>
          <a:lstStyle/>
          <a:p>
            <a:r>
              <a:rPr lang="en-US" dirty="0" smtClean="0"/>
              <a:t>Ch1</a:t>
            </a:r>
            <a:endParaRPr lang="en-US" dirty="0"/>
          </a:p>
        </p:txBody>
      </p:sp>
      <p:sp>
        <p:nvSpPr>
          <p:cNvPr id="35" name="TextBox 34"/>
          <p:cNvSpPr txBox="1"/>
          <p:nvPr/>
        </p:nvSpPr>
        <p:spPr>
          <a:xfrm>
            <a:off x="6183460" y="4136386"/>
            <a:ext cx="441146" cy="276999"/>
          </a:xfrm>
          <a:prstGeom prst="rect">
            <a:avLst/>
          </a:prstGeom>
          <a:noFill/>
        </p:spPr>
        <p:txBody>
          <a:bodyPr wrap="none" rtlCol="0">
            <a:spAutoFit/>
          </a:bodyPr>
          <a:lstStyle/>
          <a:p>
            <a:r>
              <a:rPr lang="en-US" dirty="0" smtClean="0"/>
              <a:t>Ch1</a:t>
            </a:r>
            <a:endParaRPr lang="en-US" dirty="0"/>
          </a:p>
        </p:txBody>
      </p:sp>
      <p:sp>
        <p:nvSpPr>
          <p:cNvPr id="36" name="TextBox 35"/>
          <p:cNvSpPr txBox="1"/>
          <p:nvPr/>
        </p:nvSpPr>
        <p:spPr>
          <a:xfrm>
            <a:off x="7326460" y="4136386"/>
            <a:ext cx="441146" cy="276999"/>
          </a:xfrm>
          <a:prstGeom prst="rect">
            <a:avLst/>
          </a:prstGeom>
          <a:noFill/>
        </p:spPr>
        <p:txBody>
          <a:bodyPr wrap="none" rtlCol="0">
            <a:spAutoFit/>
          </a:bodyPr>
          <a:lstStyle/>
          <a:p>
            <a:r>
              <a:rPr lang="en-US" dirty="0" smtClean="0"/>
              <a:t>Ch1</a:t>
            </a:r>
            <a:endParaRPr lang="en-US" dirty="0"/>
          </a:p>
        </p:txBody>
      </p:sp>
      <p:sp>
        <p:nvSpPr>
          <p:cNvPr id="37" name="TextBox 36"/>
          <p:cNvSpPr txBox="1"/>
          <p:nvPr/>
        </p:nvSpPr>
        <p:spPr>
          <a:xfrm>
            <a:off x="8469460" y="4136386"/>
            <a:ext cx="441146" cy="276999"/>
          </a:xfrm>
          <a:prstGeom prst="rect">
            <a:avLst/>
          </a:prstGeom>
          <a:noFill/>
        </p:spPr>
        <p:txBody>
          <a:bodyPr wrap="none" rtlCol="0">
            <a:spAutoFit/>
          </a:bodyPr>
          <a:lstStyle/>
          <a:p>
            <a:r>
              <a:rPr lang="en-US" dirty="0" smtClean="0"/>
              <a:t>Ch1</a:t>
            </a:r>
            <a:endParaRPr lang="en-US" dirty="0"/>
          </a:p>
        </p:txBody>
      </p:sp>
      <p:cxnSp>
        <p:nvCxnSpPr>
          <p:cNvPr id="38" name="Straight Connector 37"/>
          <p:cNvCxnSpPr/>
          <p:nvPr/>
        </p:nvCxnSpPr>
        <p:spPr bwMode="auto">
          <a:xfrm>
            <a:off x="811065" y="5434366"/>
            <a:ext cx="785812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a:off x="809330" y="512956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0" name="TextBox 39"/>
          <p:cNvSpPr txBox="1"/>
          <p:nvPr/>
        </p:nvSpPr>
        <p:spPr>
          <a:xfrm>
            <a:off x="1066800" y="5163717"/>
            <a:ext cx="441146" cy="276999"/>
          </a:xfrm>
          <a:prstGeom prst="rect">
            <a:avLst/>
          </a:prstGeom>
          <a:noFill/>
        </p:spPr>
        <p:txBody>
          <a:bodyPr wrap="none" rtlCol="0">
            <a:spAutoFit/>
          </a:bodyPr>
          <a:lstStyle/>
          <a:p>
            <a:r>
              <a:rPr lang="en-US" dirty="0" smtClean="0"/>
              <a:t>Ch1</a:t>
            </a:r>
            <a:endParaRPr lang="en-US" dirty="0"/>
          </a:p>
        </p:txBody>
      </p:sp>
      <p:cxnSp>
        <p:nvCxnSpPr>
          <p:cNvPr id="41" name="Straight Connector 40"/>
          <p:cNvCxnSpPr/>
          <p:nvPr/>
        </p:nvCxnSpPr>
        <p:spPr bwMode="auto">
          <a:xfrm>
            <a:off x="1945980" y="513591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a:off x="3088980" y="513591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a:off x="4231980" y="512956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a:off x="5374980" y="512321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a:off x="6517980" y="511686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p:nvPr/>
        </p:nvCxnSpPr>
        <p:spPr bwMode="auto">
          <a:xfrm>
            <a:off x="7660980" y="512321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TextBox 46"/>
          <p:cNvSpPr txBox="1"/>
          <p:nvPr/>
        </p:nvSpPr>
        <p:spPr>
          <a:xfrm>
            <a:off x="2203450" y="5157367"/>
            <a:ext cx="441146" cy="276999"/>
          </a:xfrm>
          <a:prstGeom prst="rect">
            <a:avLst/>
          </a:prstGeom>
          <a:noFill/>
        </p:spPr>
        <p:txBody>
          <a:bodyPr wrap="none" rtlCol="0">
            <a:spAutoFit/>
          </a:bodyPr>
          <a:lstStyle/>
          <a:p>
            <a:r>
              <a:rPr lang="en-US" dirty="0" smtClean="0"/>
              <a:t>Ch1</a:t>
            </a:r>
            <a:endParaRPr lang="en-US" dirty="0"/>
          </a:p>
        </p:txBody>
      </p:sp>
      <p:sp>
        <p:nvSpPr>
          <p:cNvPr id="48" name="TextBox 47"/>
          <p:cNvSpPr txBox="1"/>
          <p:nvPr/>
        </p:nvSpPr>
        <p:spPr>
          <a:xfrm>
            <a:off x="3346450" y="5157367"/>
            <a:ext cx="441146" cy="276999"/>
          </a:xfrm>
          <a:prstGeom prst="rect">
            <a:avLst/>
          </a:prstGeom>
          <a:noFill/>
        </p:spPr>
        <p:txBody>
          <a:bodyPr wrap="none" rtlCol="0">
            <a:spAutoFit/>
          </a:bodyPr>
          <a:lstStyle/>
          <a:p>
            <a:r>
              <a:rPr lang="en-US" dirty="0" smtClean="0"/>
              <a:t>Ch1</a:t>
            </a:r>
            <a:endParaRPr lang="en-US" dirty="0"/>
          </a:p>
        </p:txBody>
      </p:sp>
      <p:sp>
        <p:nvSpPr>
          <p:cNvPr id="49" name="TextBox 48"/>
          <p:cNvSpPr txBox="1"/>
          <p:nvPr/>
        </p:nvSpPr>
        <p:spPr>
          <a:xfrm>
            <a:off x="4489450" y="5157367"/>
            <a:ext cx="441146" cy="276999"/>
          </a:xfrm>
          <a:prstGeom prst="rect">
            <a:avLst/>
          </a:prstGeom>
          <a:noFill/>
        </p:spPr>
        <p:txBody>
          <a:bodyPr wrap="none" rtlCol="0">
            <a:spAutoFit/>
          </a:bodyPr>
          <a:lstStyle/>
          <a:p>
            <a:r>
              <a:rPr lang="en-US" dirty="0" smtClean="0"/>
              <a:t>Ch2</a:t>
            </a:r>
            <a:endParaRPr lang="en-US" dirty="0"/>
          </a:p>
        </p:txBody>
      </p:sp>
      <p:sp>
        <p:nvSpPr>
          <p:cNvPr id="50" name="TextBox 49"/>
          <p:cNvSpPr txBox="1"/>
          <p:nvPr/>
        </p:nvSpPr>
        <p:spPr>
          <a:xfrm>
            <a:off x="5632450" y="5157367"/>
            <a:ext cx="441146" cy="276999"/>
          </a:xfrm>
          <a:prstGeom prst="rect">
            <a:avLst/>
          </a:prstGeom>
          <a:noFill/>
        </p:spPr>
        <p:txBody>
          <a:bodyPr wrap="none" rtlCol="0">
            <a:spAutoFit/>
          </a:bodyPr>
          <a:lstStyle/>
          <a:p>
            <a:r>
              <a:rPr lang="en-US" dirty="0" smtClean="0"/>
              <a:t>Ch2</a:t>
            </a:r>
            <a:endParaRPr lang="en-US" dirty="0"/>
          </a:p>
        </p:txBody>
      </p:sp>
      <p:sp>
        <p:nvSpPr>
          <p:cNvPr id="51" name="TextBox 50"/>
          <p:cNvSpPr txBox="1"/>
          <p:nvPr/>
        </p:nvSpPr>
        <p:spPr>
          <a:xfrm>
            <a:off x="6775450" y="5157367"/>
            <a:ext cx="441146" cy="276999"/>
          </a:xfrm>
          <a:prstGeom prst="rect">
            <a:avLst/>
          </a:prstGeom>
          <a:noFill/>
        </p:spPr>
        <p:txBody>
          <a:bodyPr wrap="none" rtlCol="0">
            <a:spAutoFit/>
          </a:bodyPr>
          <a:lstStyle/>
          <a:p>
            <a:r>
              <a:rPr lang="en-US" dirty="0" smtClean="0"/>
              <a:t>Ch2</a:t>
            </a:r>
            <a:endParaRPr lang="en-US" dirty="0"/>
          </a:p>
        </p:txBody>
      </p:sp>
      <p:sp>
        <p:nvSpPr>
          <p:cNvPr id="52" name="TextBox 51"/>
          <p:cNvSpPr txBox="1"/>
          <p:nvPr/>
        </p:nvSpPr>
        <p:spPr>
          <a:xfrm>
            <a:off x="7918450" y="5157367"/>
            <a:ext cx="441146" cy="276999"/>
          </a:xfrm>
          <a:prstGeom prst="rect">
            <a:avLst/>
          </a:prstGeom>
          <a:noFill/>
        </p:spPr>
        <p:txBody>
          <a:bodyPr wrap="none" rtlCol="0">
            <a:spAutoFit/>
          </a:bodyPr>
          <a:lstStyle/>
          <a:p>
            <a:r>
              <a:rPr lang="en-US" dirty="0" smtClean="0"/>
              <a:t>Ch2</a:t>
            </a:r>
            <a:endParaRPr lang="en-US" dirty="0"/>
          </a:p>
        </p:txBody>
      </p:sp>
      <p:sp>
        <p:nvSpPr>
          <p:cNvPr id="57" name="TextBox 56"/>
          <p:cNvSpPr txBox="1"/>
          <p:nvPr/>
        </p:nvSpPr>
        <p:spPr>
          <a:xfrm>
            <a:off x="0" y="4095885"/>
            <a:ext cx="754437" cy="646331"/>
          </a:xfrm>
          <a:prstGeom prst="rect">
            <a:avLst/>
          </a:prstGeom>
          <a:noFill/>
        </p:spPr>
        <p:txBody>
          <a:bodyPr wrap="none" rtlCol="0">
            <a:spAutoFit/>
          </a:bodyPr>
          <a:lstStyle/>
          <a:p>
            <a:r>
              <a:rPr lang="en-US" dirty="0" smtClean="0"/>
              <a:t>AP1 in</a:t>
            </a:r>
            <a:br>
              <a:rPr lang="en-US" dirty="0" smtClean="0"/>
            </a:br>
            <a:r>
              <a:rPr lang="en-US" dirty="0" smtClean="0"/>
              <a:t>AP MLD</a:t>
            </a:r>
          </a:p>
          <a:p>
            <a:r>
              <a:rPr lang="en-US" dirty="0" smtClean="0"/>
              <a:t>(Link 1)</a:t>
            </a:r>
            <a:endParaRPr lang="en-US" dirty="0"/>
          </a:p>
        </p:txBody>
      </p:sp>
      <p:sp>
        <p:nvSpPr>
          <p:cNvPr id="65" name="Rounded Rectangular Callout 64"/>
          <p:cNvSpPr/>
          <p:nvPr/>
        </p:nvSpPr>
        <p:spPr bwMode="auto">
          <a:xfrm>
            <a:off x="1371600" y="3791085"/>
            <a:ext cx="1123950" cy="366752"/>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Link ID: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Change </a:t>
            </a:r>
            <a:r>
              <a:rPr kumimoji="0" lang="en-US" sz="800" b="1" i="0" u="none" strike="noStrike" cap="none" normalizeH="0" baseline="0" dirty="0" err="1" smtClean="0">
                <a:ln>
                  <a:noFill/>
                </a:ln>
                <a:solidFill>
                  <a:schemeClr val="tx1"/>
                </a:solidFill>
                <a:effectLst/>
              </a:rPr>
              <a:t>Seq</a:t>
            </a:r>
            <a:r>
              <a:rPr kumimoji="0" lang="en-US" sz="800" b="1" i="0" u="none" strike="noStrike" cap="none" normalizeH="0" baseline="0" dirty="0" smtClean="0">
                <a:ln>
                  <a:noFill/>
                </a:ln>
                <a:solidFill>
                  <a:schemeClr val="tx1"/>
                </a:solidFill>
                <a:effectLst/>
              </a:rPr>
              <a:t>: </a:t>
            </a:r>
            <a:r>
              <a:rPr kumimoji="0" lang="en-US" sz="800" b="1" i="0" u="none" strike="noStrike" cap="none" normalizeH="0" dirty="0" smtClean="0">
                <a:ln>
                  <a:noFill/>
                </a:ln>
                <a:solidFill>
                  <a:schemeClr val="tx1"/>
                </a:solidFill>
                <a:effectLst/>
              </a:rPr>
              <a:t>1</a:t>
            </a:r>
            <a:endParaRPr kumimoji="0" lang="en-US" sz="800" b="1" i="0" u="none" strike="noStrike" cap="none" normalizeH="0" baseline="0" dirty="0" smtClean="0">
              <a:ln>
                <a:noFill/>
              </a:ln>
              <a:solidFill>
                <a:schemeClr val="tx1"/>
              </a:solidFill>
              <a:effectLst/>
            </a:endParaRPr>
          </a:p>
        </p:txBody>
      </p:sp>
      <p:sp>
        <p:nvSpPr>
          <p:cNvPr id="66" name="Rectangle 65"/>
          <p:cNvSpPr/>
          <p:nvPr/>
        </p:nvSpPr>
        <p:spPr bwMode="auto">
          <a:xfrm>
            <a:off x="1360339"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67" name="Rounded Rectangular Callout 66"/>
          <p:cNvSpPr/>
          <p:nvPr/>
        </p:nvSpPr>
        <p:spPr bwMode="auto">
          <a:xfrm>
            <a:off x="3656158" y="3797435"/>
            <a:ext cx="1125390" cy="361138"/>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a:t>Link ID: 2</a:t>
            </a:r>
          </a:p>
          <a:p>
            <a:pPr eaLnBrk="0" hangingPunct="0"/>
            <a:r>
              <a:rPr lang="en-US" sz="800" b="1" dirty="0"/>
              <a:t>Change </a:t>
            </a:r>
            <a:r>
              <a:rPr lang="en-US" sz="800" b="1" dirty="0" err="1"/>
              <a:t>Seq</a:t>
            </a:r>
            <a:r>
              <a:rPr lang="en-US" sz="800" b="1" dirty="0"/>
              <a:t>: </a:t>
            </a:r>
            <a:r>
              <a:rPr lang="en-US" sz="800" b="1" dirty="0" smtClean="0"/>
              <a:t>2</a:t>
            </a:r>
            <a:endParaRPr lang="en-US" sz="800" b="1" dirty="0"/>
          </a:p>
        </p:txBody>
      </p:sp>
      <p:sp>
        <p:nvSpPr>
          <p:cNvPr id="68" name="Rectangle 67"/>
          <p:cNvSpPr/>
          <p:nvPr/>
        </p:nvSpPr>
        <p:spPr bwMode="auto">
          <a:xfrm>
            <a:off x="3638549"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69" name="Rectangle 68"/>
          <p:cNvSpPr/>
          <p:nvPr/>
        </p:nvSpPr>
        <p:spPr bwMode="auto">
          <a:xfrm>
            <a:off x="2496270"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0" name="Rectangle 69"/>
          <p:cNvSpPr/>
          <p:nvPr/>
        </p:nvSpPr>
        <p:spPr bwMode="auto">
          <a:xfrm>
            <a:off x="4781548"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1" name="Rectangle 70"/>
          <p:cNvSpPr/>
          <p:nvPr/>
        </p:nvSpPr>
        <p:spPr bwMode="auto">
          <a:xfrm>
            <a:off x="5924547"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2" name="Rectangle 71"/>
          <p:cNvSpPr/>
          <p:nvPr/>
        </p:nvSpPr>
        <p:spPr bwMode="auto">
          <a:xfrm>
            <a:off x="7067546"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3" name="Rectangle 72"/>
          <p:cNvSpPr/>
          <p:nvPr/>
        </p:nvSpPr>
        <p:spPr bwMode="auto">
          <a:xfrm>
            <a:off x="8211990"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4" name="TextBox 73"/>
          <p:cNvSpPr txBox="1"/>
          <p:nvPr/>
        </p:nvSpPr>
        <p:spPr>
          <a:xfrm>
            <a:off x="0" y="5123216"/>
            <a:ext cx="754437" cy="646331"/>
          </a:xfrm>
          <a:prstGeom prst="rect">
            <a:avLst/>
          </a:prstGeom>
          <a:noFill/>
        </p:spPr>
        <p:txBody>
          <a:bodyPr wrap="none" rtlCol="0">
            <a:spAutoFit/>
          </a:bodyPr>
          <a:lstStyle/>
          <a:p>
            <a:r>
              <a:rPr lang="en-US" dirty="0" smtClean="0"/>
              <a:t>AP2 in</a:t>
            </a:r>
            <a:br>
              <a:rPr lang="en-US" dirty="0" smtClean="0"/>
            </a:br>
            <a:r>
              <a:rPr lang="en-US" dirty="0" smtClean="0"/>
              <a:t>AP MLD</a:t>
            </a:r>
          </a:p>
          <a:p>
            <a:r>
              <a:rPr lang="en-US" dirty="0" smtClean="0"/>
              <a:t>(Link 2)</a:t>
            </a:r>
            <a:endParaRPr lang="en-US" dirty="0"/>
          </a:p>
        </p:txBody>
      </p:sp>
      <p:sp>
        <p:nvSpPr>
          <p:cNvPr id="75" name="Rounded Rectangular Callout 74"/>
          <p:cNvSpPr/>
          <p:nvPr/>
        </p:nvSpPr>
        <p:spPr bwMode="auto">
          <a:xfrm>
            <a:off x="2513159" y="3791085"/>
            <a:ext cx="1125390" cy="367487"/>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a:t>Link ID: 2</a:t>
            </a:r>
          </a:p>
          <a:p>
            <a:pPr eaLnBrk="0" hangingPunct="0"/>
            <a:r>
              <a:rPr lang="en-US" sz="800" b="1" dirty="0"/>
              <a:t>Change </a:t>
            </a:r>
            <a:r>
              <a:rPr lang="en-US" sz="800" b="1" dirty="0" err="1" smtClean="0"/>
              <a:t>Seq</a:t>
            </a:r>
            <a:r>
              <a:rPr lang="en-US" sz="800" b="1" dirty="0" smtClean="0"/>
              <a:t>: 1</a:t>
            </a:r>
            <a:endParaRPr lang="en-US" sz="800" b="1" dirty="0"/>
          </a:p>
        </p:txBody>
      </p:sp>
      <p:sp>
        <p:nvSpPr>
          <p:cNvPr id="76" name="Rectangle 75"/>
          <p:cNvSpPr/>
          <p:nvPr/>
        </p:nvSpPr>
        <p:spPr bwMode="auto">
          <a:xfrm>
            <a:off x="806448"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7" name="Rectangle 76"/>
          <p:cNvSpPr/>
          <p:nvPr/>
        </p:nvSpPr>
        <p:spPr bwMode="auto">
          <a:xfrm>
            <a:off x="3084658"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8" name="Rectangle 77"/>
          <p:cNvSpPr/>
          <p:nvPr/>
        </p:nvSpPr>
        <p:spPr bwMode="auto">
          <a:xfrm>
            <a:off x="1942379"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9" name="Rectangle 78"/>
          <p:cNvSpPr/>
          <p:nvPr/>
        </p:nvSpPr>
        <p:spPr bwMode="auto">
          <a:xfrm>
            <a:off x="4227657"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80" name="Rectangle 79"/>
          <p:cNvSpPr/>
          <p:nvPr/>
        </p:nvSpPr>
        <p:spPr bwMode="auto">
          <a:xfrm>
            <a:off x="5370656"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81" name="Rectangle 80"/>
          <p:cNvSpPr/>
          <p:nvPr/>
        </p:nvSpPr>
        <p:spPr bwMode="auto">
          <a:xfrm>
            <a:off x="6513655"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82" name="Rectangle 81"/>
          <p:cNvSpPr/>
          <p:nvPr/>
        </p:nvSpPr>
        <p:spPr bwMode="auto">
          <a:xfrm>
            <a:off x="7658099"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95" name="TextBox 94"/>
          <p:cNvSpPr txBox="1"/>
          <p:nvPr/>
        </p:nvSpPr>
        <p:spPr>
          <a:xfrm>
            <a:off x="1384784" y="3505200"/>
            <a:ext cx="1109324" cy="281801"/>
          </a:xfrm>
          <a:prstGeom prst="rect">
            <a:avLst/>
          </a:prstGeom>
          <a:noFill/>
        </p:spPr>
        <p:txBody>
          <a:bodyPr wrap="square" rtlCol="0">
            <a:spAutoFit/>
          </a:bodyPr>
          <a:lstStyle/>
          <a:p>
            <a:r>
              <a:rPr lang="en-US" b="1" dirty="0" smtClean="0"/>
              <a:t>Multi-link IE</a:t>
            </a:r>
            <a:endParaRPr lang="en-US" b="1" dirty="0"/>
          </a:p>
        </p:txBody>
      </p:sp>
      <p:sp>
        <p:nvSpPr>
          <p:cNvPr id="96" name="TextBox 95"/>
          <p:cNvSpPr txBox="1"/>
          <p:nvPr/>
        </p:nvSpPr>
        <p:spPr>
          <a:xfrm>
            <a:off x="2511718" y="3505200"/>
            <a:ext cx="1126832" cy="281801"/>
          </a:xfrm>
          <a:prstGeom prst="rect">
            <a:avLst/>
          </a:prstGeom>
          <a:noFill/>
        </p:spPr>
        <p:txBody>
          <a:bodyPr wrap="square" rtlCol="0">
            <a:spAutoFit/>
          </a:bodyPr>
          <a:lstStyle/>
          <a:p>
            <a:r>
              <a:rPr lang="en-US" b="1" dirty="0" smtClean="0"/>
              <a:t>Multi-link IE</a:t>
            </a:r>
            <a:endParaRPr lang="en-US" b="1" dirty="0"/>
          </a:p>
        </p:txBody>
      </p:sp>
      <p:sp>
        <p:nvSpPr>
          <p:cNvPr id="97" name="TextBox 96"/>
          <p:cNvSpPr txBox="1"/>
          <p:nvPr/>
        </p:nvSpPr>
        <p:spPr>
          <a:xfrm>
            <a:off x="3657600" y="3514086"/>
            <a:ext cx="1123948" cy="276999"/>
          </a:xfrm>
          <a:prstGeom prst="rect">
            <a:avLst/>
          </a:prstGeom>
          <a:noFill/>
        </p:spPr>
        <p:txBody>
          <a:bodyPr wrap="square" rtlCol="0">
            <a:spAutoFit/>
          </a:bodyPr>
          <a:lstStyle/>
          <a:p>
            <a:r>
              <a:rPr lang="en-US" b="1" dirty="0" smtClean="0"/>
              <a:t>Multi-link IE</a:t>
            </a:r>
            <a:endParaRPr lang="en-US" b="1" dirty="0"/>
          </a:p>
        </p:txBody>
      </p:sp>
      <p:sp>
        <p:nvSpPr>
          <p:cNvPr id="83" name="Rounded Rectangular Callout 82"/>
          <p:cNvSpPr/>
          <p:nvPr/>
        </p:nvSpPr>
        <p:spPr bwMode="auto">
          <a:xfrm>
            <a:off x="4799156" y="3797435"/>
            <a:ext cx="1125390" cy="361137"/>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a:t>Link ID: 2</a:t>
            </a:r>
          </a:p>
          <a:p>
            <a:pPr eaLnBrk="0" hangingPunct="0"/>
            <a:r>
              <a:rPr lang="en-US" sz="800" b="1" dirty="0"/>
              <a:t>Change </a:t>
            </a:r>
            <a:r>
              <a:rPr lang="en-US" sz="800" b="1" dirty="0" err="1"/>
              <a:t>Seq</a:t>
            </a:r>
            <a:r>
              <a:rPr lang="en-US" sz="800" b="1" dirty="0"/>
              <a:t>: </a:t>
            </a:r>
            <a:r>
              <a:rPr lang="en-US" sz="800" b="1" dirty="0" smtClean="0"/>
              <a:t>2</a:t>
            </a:r>
            <a:endParaRPr lang="en-US" sz="800" b="1" dirty="0"/>
          </a:p>
        </p:txBody>
      </p:sp>
      <p:sp>
        <p:nvSpPr>
          <p:cNvPr id="88" name="TextBox 87"/>
          <p:cNvSpPr txBox="1"/>
          <p:nvPr/>
        </p:nvSpPr>
        <p:spPr>
          <a:xfrm>
            <a:off x="4800598" y="3508869"/>
            <a:ext cx="1123948" cy="276999"/>
          </a:xfrm>
          <a:prstGeom prst="rect">
            <a:avLst/>
          </a:prstGeom>
          <a:noFill/>
        </p:spPr>
        <p:txBody>
          <a:bodyPr wrap="square" rtlCol="0">
            <a:spAutoFit/>
          </a:bodyPr>
          <a:lstStyle/>
          <a:p>
            <a:r>
              <a:rPr lang="en-US" b="1" dirty="0" smtClean="0"/>
              <a:t>Multi-link IE</a:t>
            </a:r>
            <a:endParaRPr lang="en-US" b="1" dirty="0"/>
          </a:p>
        </p:txBody>
      </p:sp>
      <p:sp>
        <p:nvSpPr>
          <p:cNvPr id="2" name="TextBox 1"/>
          <p:cNvSpPr txBox="1"/>
          <p:nvPr/>
        </p:nvSpPr>
        <p:spPr>
          <a:xfrm>
            <a:off x="5942154" y="3797287"/>
            <a:ext cx="364202" cy="307777"/>
          </a:xfrm>
          <a:prstGeom prst="rect">
            <a:avLst/>
          </a:prstGeom>
          <a:noFill/>
        </p:spPr>
        <p:txBody>
          <a:bodyPr wrap="none" rtlCol="0">
            <a:spAutoFit/>
          </a:bodyPr>
          <a:lstStyle/>
          <a:p>
            <a:r>
              <a:rPr lang="en-US" sz="1400" b="1" dirty="0" smtClean="0"/>
              <a:t>…</a:t>
            </a:r>
            <a:endParaRPr lang="en-US" sz="1400" b="1" dirty="0"/>
          </a:p>
        </p:txBody>
      </p:sp>
      <p:sp>
        <p:nvSpPr>
          <p:cNvPr id="89" name="TextBox 88"/>
          <p:cNvSpPr txBox="1"/>
          <p:nvPr/>
        </p:nvSpPr>
        <p:spPr>
          <a:xfrm>
            <a:off x="4767678" y="5579645"/>
            <a:ext cx="606576" cy="276999"/>
          </a:xfrm>
          <a:prstGeom prst="rect">
            <a:avLst/>
          </a:prstGeom>
          <a:noFill/>
        </p:spPr>
        <p:txBody>
          <a:bodyPr wrap="none" rtlCol="0">
            <a:spAutoFit/>
          </a:bodyPr>
          <a:lstStyle/>
          <a:p>
            <a:r>
              <a:rPr lang="en-US" dirty="0" smtClean="0">
                <a:solidFill>
                  <a:srgbClr val="FF0000"/>
                </a:solidFill>
              </a:rPr>
              <a:t>Awake</a:t>
            </a:r>
            <a:endParaRPr lang="en-US" dirty="0">
              <a:solidFill>
                <a:srgbClr val="FF0000"/>
              </a:solidFill>
            </a:endParaRPr>
          </a:p>
        </p:txBody>
      </p:sp>
      <p:sp>
        <p:nvSpPr>
          <p:cNvPr id="93" name="Rounded Rectangular Callout 92"/>
          <p:cNvSpPr/>
          <p:nvPr/>
        </p:nvSpPr>
        <p:spPr bwMode="auto">
          <a:xfrm>
            <a:off x="806448" y="4802306"/>
            <a:ext cx="1123950" cy="366752"/>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Change </a:t>
            </a:r>
            <a:r>
              <a:rPr kumimoji="0" lang="en-US" sz="800" b="1" i="0" u="none" strike="noStrike" cap="none" normalizeH="0" baseline="0" dirty="0" err="1" smtClean="0">
                <a:ln>
                  <a:noFill/>
                </a:ln>
                <a:solidFill>
                  <a:schemeClr val="tx1"/>
                </a:solidFill>
                <a:effectLst/>
              </a:rPr>
              <a:t>Seq</a:t>
            </a:r>
            <a:r>
              <a:rPr kumimoji="0" lang="en-US" sz="800" b="1" i="0" u="none" strike="noStrike" cap="none" normalizeH="0" baseline="0" dirty="0" smtClean="0">
                <a:ln>
                  <a:noFill/>
                </a:ln>
                <a:solidFill>
                  <a:schemeClr val="tx1"/>
                </a:solidFill>
                <a:effectLst/>
              </a:rPr>
              <a:t>: </a:t>
            </a:r>
            <a:r>
              <a:rPr kumimoji="0" lang="en-US" sz="800" b="1" i="0" u="none" strike="noStrike" cap="none" normalizeH="0" dirty="0" smtClean="0">
                <a:ln>
                  <a:noFill/>
                </a:ln>
                <a:solidFill>
                  <a:schemeClr val="tx1"/>
                </a:solidFill>
                <a:effectLst/>
              </a:rPr>
              <a:t>1</a:t>
            </a:r>
            <a:endParaRPr kumimoji="0" lang="en-US" sz="800" b="1" i="0" u="none" strike="noStrike" cap="none" normalizeH="0" baseline="0" dirty="0" smtClean="0">
              <a:ln>
                <a:noFill/>
              </a:ln>
              <a:solidFill>
                <a:schemeClr val="tx1"/>
              </a:solidFill>
              <a:effectLst/>
            </a:endParaRPr>
          </a:p>
        </p:txBody>
      </p:sp>
      <p:sp>
        <p:nvSpPr>
          <p:cNvPr id="98" name="Rounded Rectangular Callout 97"/>
          <p:cNvSpPr/>
          <p:nvPr/>
        </p:nvSpPr>
        <p:spPr bwMode="auto">
          <a:xfrm>
            <a:off x="3091006" y="4808656"/>
            <a:ext cx="1125390" cy="361138"/>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smtClean="0"/>
              <a:t>Change </a:t>
            </a:r>
            <a:r>
              <a:rPr lang="en-US" sz="800" b="1" dirty="0" err="1"/>
              <a:t>Seq</a:t>
            </a:r>
            <a:r>
              <a:rPr lang="en-US" sz="800" b="1" dirty="0"/>
              <a:t>: </a:t>
            </a:r>
            <a:r>
              <a:rPr lang="en-US" sz="800" b="1" dirty="0" smtClean="0"/>
              <a:t>2</a:t>
            </a:r>
            <a:endParaRPr lang="en-US" sz="800" b="1" dirty="0"/>
          </a:p>
        </p:txBody>
      </p:sp>
      <p:sp>
        <p:nvSpPr>
          <p:cNvPr id="99" name="Rounded Rectangular Callout 98"/>
          <p:cNvSpPr/>
          <p:nvPr/>
        </p:nvSpPr>
        <p:spPr bwMode="auto">
          <a:xfrm>
            <a:off x="1948007" y="4802306"/>
            <a:ext cx="1125390" cy="367487"/>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smtClean="0"/>
              <a:t>Change </a:t>
            </a:r>
            <a:r>
              <a:rPr lang="en-US" sz="800" b="1" dirty="0" err="1" smtClean="0"/>
              <a:t>Seq</a:t>
            </a:r>
            <a:r>
              <a:rPr lang="en-US" sz="800" b="1" dirty="0" smtClean="0"/>
              <a:t>: 1</a:t>
            </a:r>
            <a:endParaRPr lang="en-US" sz="800" b="1" dirty="0"/>
          </a:p>
        </p:txBody>
      </p:sp>
      <p:sp>
        <p:nvSpPr>
          <p:cNvPr id="100" name="Rounded Rectangular Callout 99"/>
          <p:cNvSpPr/>
          <p:nvPr/>
        </p:nvSpPr>
        <p:spPr bwMode="auto">
          <a:xfrm>
            <a:off x="4234004" y="4808656"/>
            <a:ext cx="1125390" cy="361137"/>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smtClean="0"/>
              <a:t>Change </a:t>
            </a:r>
            <a:r>
              <a:rPr lang="en-US" sz="800" b="1" dirty="0" err="1"/>
              <a:t>Seq</a:t>
            </a:r>
            <a:r>
              <a:rPr lang="en-US" sz="800" b="1" dirty="0"/>
              <a:t>: </a:t>
            </a:r>
            <a:r>
              <a:rPr lang="en-US" sz="800" b="1" dirty="0" smtClean="0"/>
              <a:t>2</a:t>
            </a:r>
            <a:endParaRPr lang="en-US" sz="800" b="1" dirty="0"/>
          </a:p>
        </p:txBody>
      </p:sp>
      <p:sp>
        <p:nvSpPr>
          <p:cNvPr id="103" name="TextBox 102"/>
          <p:cNvSpPr txBox="1"/>
          <p:nvPr/>
        </p:nvSpPr>
        <p:spPr>
          <a:xfrm>
            <a:off x="5350798" y="4795992"/>
            <a:ext cx="364202" cy="307777"/>
          </a:xfrm>
          <a:prstGeom prst="rect">
            <a:avLst/>
          </a:prstGeom>
          <a:noFill/>
        </p:spPr>
        <p:txBody>
          <a:bodyPr wrap="none" rtlCol="0">
            <a:spAutoFit/>
          </a:bodyPr>
          <a:lstStyle/>
          <a:p>
            <a:r>
              <a:rPr lang="en-US" sz="1400" b="1" dirty="0" smtClean="0"/>
              <a:t>…</a:t>
            </a:r>
            <a:endParaRPr lang="en-US" sz="1400" b="1" dirty="0"/>
          </a:p>
        </p:txBody>
      </p:sp>
      <p:cxnSp>
        <p:nvCxnSpPr>
          <p:cNvPr id="105" name="Straight Connector 104"/>
          <p:cNvCxnSpPr/>
          <p:nvPr/>
        </p:nvCxnSpPr>
        <p:spPr bwMode="auto">
          <a:xfrm>
            <a:off x="809330" y="587452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7" name="Straight Connector 106"/>
          <p:cNvCxnSpPr/>
          <p:nvPr/>
        </p:nvCxnSpPr>
        <p:spPr bwMode="auto">
          <a:xfrm>
            <a:off x="1945980" y="588087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Straight Connector 107"/>
          <p:cNvCxnSpPr/>
          <p:nvPr/>
        </p:nvCxnSpPr>
        <p:spPr bwMode="auto">
          <a:xfrm>
            <a:off x="3088980" y="588087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9" name="Straight Connector 108"/>
          <p:cNvCxnSpPr/>
          <p:nvPr/>
        </p:nvCxnSpPr>
        <p:spPr bwMode="auto">
          <a:xfrm>
            <a:off x="4231980" y="587452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Straight Connector 109"/>
          <p:cNvCxnSpPr/>
          <p:nvPr/>
        </p:nvCxnSpPr>
        <p:spPr bwMode="auto">
          <a:xfrm>
            <a:off x="5374980" y="586817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1" name="Straight Connector 110"/>
          <p:cNvCxnSpPr/>
          <p:nvPr/>
        </p:nvCxnSpPr>
        <p:spPr bwMode="auto">
          <a:xfrm>
            <a:off x="6517980" y="586182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2" name="Straight Connector 111"/>
          <p:cNvCxnSpPr/>
          <p:nvPr/>
        </p:nvCxnSpPr>
        <p:spPr bwMode="auto">
          <a:xfrm>
            <a:off x="7660980" y="586817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9" name="TextBox 118"/>
          <p:cNvSpPr txBox="1"/>
          <p:nvPr/>
        </p:nvSpPr>
        <p:spPr>
          <a:xfrm>
            <a:off x="0" y="5868171"/>
            <a:ext cx="1036566" cy="646331"/>
          </a:xfrm>
          <a:prstGeom prst="rect">
            <a:avLst/>
          </a:prstGeom>
          <a:noFill/>
        </p:spPr>
        <p:txBody>
          <a:bodyPr wrap="none" rtlCol="0">
            <a:spAutoFit/>
          </a:bodyPr>
          <a:lstStyle/>
          <a:p>
            <a:r>
              <a:rPr lang="en-US" dirty="0" smtClean="0"/>
              <a:t>STA in</a:t>
            </a:r>
            <a:br>
              <a:rPr lang="en-US" dirty="0" smtClean="0"/>
            </a:br>
            <a:r>
              <a:rPr lang="en-US" dirty="0" smtClean="0"/>
              <a:t>non-AP MLD</a:t>
            </a:r>
          </a:p>
          <a:p>
            <a:r>
              <a:rPr lang="en-US" dirty="0" smtClean="0"/>
              <a:t>(Link 2)</a:t>
            </a:r>
            <a:endParaRPr lang="en-US" dirty="0"/>
          </a:p>
        </p:txBody>
      </p:sp>
      <p:sp>
        <p:nvSpPr>
          <p:cNvPr id="127" name="Trapezoid 126"/>
          <p:cNvSpPr/>
          <p:nvPr/>
        </p:nvSpPr>
        <p:spPr bwMode="auto">
          <a:xfrm>
            <a:off x="3889671" y="5759231"/>
            <a:ext cx="1036601" cy="426225"/>
          </a:xfrm>
          <a:prstGeom prst="trapezoid">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8" name="Straight Connector 127"/>
          <p:cNvCxnSpPr/>
          <p:nvPr/>
        </p:nvCxnSpPr>
        <p:spPr bwMode="auto">
          <a:xfrm>
            <a:off x="806448" y="6185456"/>
            <a:ext cx="7862742"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29" name="TextBox 128"/>
          <p:cNvSpPr txBox="1"/>
          <p:nvPr/>
        </p:nvSpPr>
        <p:spPr>
          <a:xfrm>
            <a:off x="8604692" y="6047601"/>
            <a:ext cx="510076" cy="276999"/>
          </a:xfrm>
          <a:prstGeom prst="rect">
            <a:avLst/>
          </a:prstGeom>
          <a:noFill/>
        </p:spPr>
        <p:txBody>
          <a:bodyPr wrap="none" rtlCol="0">
            <a:spAutoFit/>
          </a:bodyPr>
          <a:lstStyle/>
          <a:p>
            <a:r>
              <a:rPr lang="en-US" dirty="0" smtClean="0">
                <a:solidFill>
                  <a:srgbClr val="FF0000"/>
                </a:solidFill>
              </a:rPr>
              <a:t>Doze</a:t>
            </a:r>
            <a:endParaRPr lang="en-US" dirty="0">
              <a:solidFill>
                <a:srgbClr val="FF0000"/>
              </a:solidFill>
            </a:endParaRPr>
          </a:p>
        </p:txBody>
      </p:sp>
    </p:spTree>
    <p:extLst>
      <p:ext uri="{BB962C8B-B14F-4D97-AF65-F5344CB8AC3E}">
        <p14:creationId xmlns:p14="http://schemas.microsoft.com/office/powerpoint/2010/main" val="437762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GB" dirty="0"/>
              <a:t>A non-AP </a:t>
            </a:r>
            <a:r>
              <a:rPr lang="en-GB" dirty="0" smtClean="0"/>
              <a:t>MLD may not monitor </a:t>
            </a:r>
            <a:r>
              <a:rPr lang="en-GB" dirty="0"/>
              <a:t>and performs basic operations </a:t>
            </a:r>
            <a:r>
              <a:rPr lang="en-GB" dirty="0" smtClean="0"/>
              <a:t>on one </a:t>
            </a:r>
            <a:r>
              <a:rPr lang="en-GB" dirty="0"/>
              <a:t>or more </a:t>
            </a:r>
            <a:r>
              <a:rPr lang="en-GB" dirty="0" smtClean="0"/>
              <a:t>enabled link(s). </a:t>
            </a:r>
          </a:p>
          <a:p>
            <a:r>
              <a:rPr lang="en-US" dirty="0" smtClean="0"/>
              <a:t>When the </a:t>
            </a:r>
            <a:r>
              <a:rPr lang="en-US" dirty="0"/>
              <a:t>BSS parameter </a:t>
            </a:r>
            <a:r>
              <a:rPr lang="en-US" dirty="0" smtClean="0"/>
              <a:t>of the link on which the a non-AP MLD does not monitor is </a:t>
            </a:r>
            <a:r>
              <a:rPr lang="en-US" dirty="0"/>
              <a:t>updated, </a:t>
            </a:r>
            <a:r>
              <a:rPr lang="en-US" dirty="0" smtClean="0"/>
              <a:t>an </a:t>
            </a:r>
            <a:r>
              <a:rPr lang="en-US" dirty="0"/>
              <a:t>AP MLD </a:t>
            </a:r>
            <a:r>
              <a:rPr lang="en-US" dirty="0" smtClean="0"/>
              <a:t>announces </a:t>
            </a:r>
            <a:r>
              <a:rPr lang="en-US" dirty="0"/>
              <a:t>a change of system information related with the BSS of other link. </a:t>
            </a:r>
            <a:endParaRPr lang="en-US" dirty="0" smtClean="0"/>
          </a:p>
          <a:p>
            <a:pPr lvl="1"/>
            <a:r>
              <a:rPr lang="en-US" dirty="0" smtClean="0"/>
              <a:t>A non-AP MLD that received such announcement updates the changed BSS parameter on the same link on which the BSS parameter update is occurred. </a:t>
            </a:r>
          </a:p>
        </p:txBody>
      </p:sp>
      <p:sp>
        <p:nvSpPr>
          <p:cNvPr id="4" name="Date Placeholder 3"/>
          <p:cNvSpPr>
            <a:spLocks noGrp="1"/>
          </p:cNvSpPr>
          <p:nvPr>
            <p:ph type="dt" sz="half" idx="10"/>
          </p:nvPr>
        </p:nvSpPr>
        <p:spPr>
          <a:xfrm>
            <a:off x="696913" y="332601"/>
            <a:ext cx="993862" cy="276999"/>
          </a:xfrm>
        </p:spPr>
        <p:txBody>
          <a:bodyPr/>
          <a:lstStyle/>
          <a:p>
            <a:r>
              <a:rPr lang="en-US" dirty="0"/>
              <a:t>June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Conclusion</a:t>
            </a:r>
            <a:endParaRPr lang="en-US" dirty="0"/>
          </a:p>
        </p:txBody>
      </p:sp>
    </p:spTree>
    <p:extLst>
      <p:ext uri="{BB962C8B-B14F-4D97-AF65-F5344CB8AC3E}">
        <p14:creationId xmlns:p14="http://schemas.microsoft.com/office/powerpoint/2010/main" val="177043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pPr marL="0" indent="0">
              <a:buNone/>
            </a:pPr>
            <a:r>
              <a:rPr lang="en-US" sz="2200" dirty="0" smtClean="0"/>
              <a:t>[1] </a:t>
            </a:r>
            <a:r>
              <a:rPr lang="en-US" sz="2200" dirty="0" smtClean="0">
                <a:hlinkClick r:id="rId2"/>
              </a:rPr>
              <a:t>https</a:t>
            </a:r>
            <a:r>
              <a:rPr lang="en-US" sz="2200" dirty="0">
                <a:hlinkClick r:id="rId2"/>
              </a:rPr>
              <a:t>://</a:t>
            </a:r>
            <a:r>
              <a:rPr lang="en-US" sz="2200" dirty="0" smtClean="0">
                <a:hlinkClick r:id="rId2"/>
              </a:rPr>
              <a:t>mentor.ieee.org/802.11/dcn/19/11-19-1526-03-00be-multi-link-power-save.pptx</a:t>
            </a:r>
            <a:endParaRPr lang="en-US" sz="2200" dirty="0" smtClean="0"/>
          </a:p>
          <a:p>
            <a:pPr marL="0" indent="0">
              <a:buNone/>
            </a:pPr>
            <a:r>
              <a:rPr lang="en-US" sz="2200" dirty="0"/>
              <a:t>[2] </a:t>
            </a:r>
            <a:r>
              <a:rPr lang="en-US" sz="2200" dirty="0">
                <a:hlinkClick r:id="rId3"/>
              </a:rPr>
              <a:t>https://</a:t>
            </a:r>
            <a:r>
              <a:rPr lang="en-US" sz="2200" dirty="0" smtClean="0">
                <a:hlinkClick r:id="rId3"/>
              </a:rPr>
              <a:t>mentor.ieee.org/802.11/dcn/19/11-19-1542-02-00be-multi-link-broadcast-addressed-frame-reception.pptx</a:t>
            </a:r>
            <a:endParaRPr lang="en-US" sz="2200" dirty="0" smtClean="0"/>
          </a:p>
          <a:p>
            <a:pPr marL="0" indent="0">
              <a:buNone/>
            </a:pPr>
            <a:endParaRPr lang="en-US" sz="2200" dirty="0" smtClean="0"/>
          </a:p>
          <a:p>
            <a:pPr marL="0" indent="0">
              <a:buNone/>
            </a:pPr>
            <a:endParaRPr lang="en-US" sz="2000" dirty="0"/>
          </a:p>
        </p:txBody>
      </p:sp>
      <p:sp>
        <p:nvSpPr>
          <p:cNvPr id="4" name="Date Placeholder 3"/>
          <p:cNvSpPr>
            <a:spLocks noGrp="1"/>
          </p:cNvSpPr>
          <p:nvPr>
            <p:ph type="dt" sz="half" idx="10"/>
          </p:nvPr>
        </p:nvSpPr>
        <p:spPr>
          <a:xfrm>
            <a:off x="696913" y="332601"/>
            <a:ext cx="993862" cy="276999"/>
          </a:xfrm>
        </p:spPr>
        <p:txBody>
          <a:bodyPr/>
          <a:lstStyle/>
          <a:p>
            <a:r>
              <a:rPr lang="en-US" dirty="0"/>
              <a:t>June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References</a:t>
            </a:r>
            <a:endParaRPr lang="en-US" dirty="0"/>
          </a:p>
        </p:txBody>
      </p:sp>
    </p:spTree>
    <p:extLst>
      <p:ext uri="{BB962C8B-B14F-4D97-AF65-F5344CB8AC3E}">
        <p14:creationId xmlns:p14="http://schemas.microsoft.com/office/powerpoint/2010/main" val="3258710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2.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5DB7F03-E2F4-4208-8217-CF5CB1C8F085}">
  <ds:schemaRefs>
    <ds:schemaRef ds:uri="http://schemas.microsoft.com/office/infopath/2007/PartnerControls"/>
    <ds:schemaRef ds:uri="http://schemas.microsoft.com/office/2006/documentManagement/types"/>
    <ds:schemaRef ds:uri="http://purl.org/dc/dcmitype/"/>
    <ds:schemaRef ds:uri="http://purl.org/dc/elements/1.1/"/>
    <ds:schemaRef ds:uri="http://www.w3.org/XML/1998/namespace"/>
    <ds:schemaRef ds:uri="http://schemas.microsoft.com/office/2006/metadata/propertie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110358</TotalTime>
  <Words>1338</Words>
  <Application>Microsoft Office PowerPoint</Application>
  <PresentationFormat>On-screen Show (4:3)</PresentationFormat>
  <Paragraphs>228</Paragraphs>
  <Slides>14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 Unicode MS</vt:lpstr>
      <vt:lpstr>Arial</vt:lpstr>
      <vt:lpstr>Times New Roman</vt:lpstr>
      <vt:lpstr>802-11-Submission</vt:lpstr>
      <vt:lpstr>Document</vt:lpstr>
      <vt:lpstr>Multi-link BSS Parameter Update</vt:lpstr>
      <vt:lpstr>Motivation</vt:lpstr>
      <vt:lpstr>Motivation</vt:lpstr>
      <vt:lpstr>Implicit Multi-link BSS Parameter Update</vt:lpstr>
      <vt:lpstr>Implicit Multi-link BSS Parameter Update</vt:lpstr>
      <vt:lpstr>Implicit Multi-link BSS Parameter Update</vt:lpstr>
      <vt:lpstr>Implicit Multi-link BSS Parameter Update</vt:lpstr>
      <vt:lpstr>Conclusion</vt:lpstr>
      <vt:lpstr>References</vt:lpstr>
      <vt:lpstr>Straw Poll 1</vt:lpstr>
      <vt:lpstr>Backup</vt:lpstr>
      <vt:lpstr>Explicit Multi-link BSS Parameter Update</vt:lpstr>
      <vt:lpstr>Explicit Multi-link BSS Parameter Update</vt:lpstr>
      <vt:lpstr>Explicit Multi-link BSS Parameter Update</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1660</cp:revision>
  <cp:lastPrinted>1998-02-10T13:28:06Z</cp:lastPrinted>
  <dcterms:created xsi:type="dcterms:W3CDTF">2007-05-21T21:00:37Z</dcterms:created>
  <dcterms:modified xsi:type="dcterms:W3CDTF">2020-06-04T23:19:20Z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