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534" r:id="rId6"/>
    <p:sldId id="552" r:id="rId7"/>
    <p:sldId id="557" r:id="rId8"/>
    <p:sldId id="554" r:id="rId9"/>
    <p:sldId id="559" r:id="rId10"/>
    <p:sldId id="569" r:id="rId11"/>
    <p:sldId id="571" r:id="rId12"/>
    <p:sldId id="570" r:id="rId13"/>
    <p:sldId id="568" r:id="rId14"/>
    <p:sldId id="564" r:id="rId15"/>
    <p:sldId id="549" r:id="rId16"/>
    <p:sldId id="566" r:id="rId17"/>
    <p:sldId id="56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802.11-20/0337r0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42-02-00be-multi-link-broadcast-addressed-frame-reception.pptx" TargetMode="External"/><Relationship Id="rId2" Type="http://schemas.openxmlformats.org/officeDocument/2006/relationships/hyperlink" Target="https://mentor.ieee.org/802.11/dcn/19/11-19-1526-03-00be-multi-link-power-save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BSS Parameter Update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0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/>
              <a:t>For example, a non-AP MLD </a:t>
            </a:r>
            <a:r>
              <a:rPr lang="en-US" sz="2000" dirty="0" smtClean="0"/>
              <a:t>only </a:t>
            </a:r>
            <a:r>
              <a:rPr lang="en-US" sz="2000" dirty="0"/>
              <a:t>monitors the link 1 for the BSS parameter update. A </a:t>
            </a:r>
            <a:r>
              <a:rPr lang="en-US" sz="2000" dirty="0" smtClean="0"/>
              <a:t>STA </a:t>
            </a:r>
            <a:r>
              <a:rPr lang="en-US" sz="2000" dirty="0"/>
              <a:t>in the non-AP MLD is awake to receive on the link 2 the next Beacon frame sent by the STA2 within the AP </a:t>
            </a:r>
            <a:r>
              <a:rPr lang="en-US" sz="2000" dirty="0" smtClean="0"/>
              <a:t>MLD, </a:t>
            </a:r>
            <a:r>
              <a:rPr lang="en-US" sz="2000" dirty="0"/>
              <a:t>after receiving </a:t>
            </a:r>
            <a:r>
              <a:rPr lang="en-US" sz="2000" dirty="0" smtClean="0"/>
              <a:t>the </a:t>
            </a:r>
            <a:r>
              <a:rPr lang="en-US" sz="2000" dirty="0"/>
              <a:t>Change Sequence </a:t>
            </a:r>
            <a:r>
              <a:rPr lang="en-US" sz="2000" dirty="0" smtClean="0"/>
              <a:t>field set </a:t>
            </a:r>
            <a:r>
              <a:rPr lang="en-US" sz="2000" dirty="0"/>
              <a:t>to 2 on the link </a:t>
            </a:r>
            <a:r>
              <a:rPr lang="en-US" sz="2000" dirty="0" smtClean="0"/>
              <a:t>1 which is different </a:t>
            </a:r>
            <a:r>
              <a:rPr lang="en-US" sz="2000" dirty="0"/>
              <a:t>with the previously received Change Sequence </a:t>
            </a:r>
            <a:r>
              <a:rPr lang="en-US" sz="2000" dirty="0" smtClean="0"/>
              <a:t>field (i.e</a:t>
            </a:r>
            <a:r>
              <a:rPr lang="en-US" sz="2000" dirty="0"/>
              <a:t>., 1</a:t>
            </a:r>
            <a:r>
              <a:rPr lang="en-US" sz="2000" dirty="0" smtClean="0"/>
              <a:t>).  </a:t>
            </a:r>
            <a:endParaRPr lang="en-US" sz="20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Implicit Multi-link BSS Parameter Update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820590" y="4413385"/>
            <a:ext cx="78581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360340" y="4108585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78134" y="414273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496990" y="4114935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39990" y="4114935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82990" y="4108585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925990" y="4102235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68990" y="4095885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211990" y="4102235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814784" y="413638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897460" y="413638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040460" y="413638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183460" y="413638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26460" y="413638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469460" y="413638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811065" y="5434366"/>
            <a:ext cx="78581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809330" y="512956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066800" y="516371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945980" y="513591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088980" y="513591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4231980" y="512956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374980" y="512321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517980" y="511686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7660980" y="512321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203450" y="515736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346450" y="515736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489450" y="515736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632450" y="515736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775450" y="515736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918450" y="515736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0" y="4095885"/>
            <a:ext cx="754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in</a:t>
            </a:r>
            <a:br>
              <a:rPr lang="en-US" dirty="0" smtClean="0"/>
            </a:br>
            <a:r>
              <a:rPr lang="en-US" dirty="0" smtClean="0"/>
              <a:t>AP MLD</a:t>
            </a:r>
          </a:p>
          <a:p>
            <a:r>
              <a:rPr lang="en-US" dirty="0" smtClean="0"/>
              <a:t>(Link 1)</a:t>
            </a:r>
            <a:endParaRPr lang="en-US" dirty="0"/>
          </a:p>
        </p:txBody>
      </p:sp>
      <p:sp>
        <p:nvSpPr>
          <p:cNvPr id="65" name="Rounded Rectangular Callout 64"/>
          <p:cNvSpPr/>
          <p:nvPr/>
        </p:nvSpPr>
        <p:spPr bwMode="auto">
          <a:xfrm>
            <a:off x="1371600" y="3791085"/>
            <a:ext cx="1123950" cy="366752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Link ID: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Change 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Seq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360339" y="4260985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67" name="Rounded Rectangular Callout 66"/>
          <p:cNvSpPr/>
          <p:nvPr/>
        </p:nvSpPr>
        <p:spPr bwMode="auto">
          <a:xfrm>
            <a:off x="3656158" y="3797435"/>
            <a:ext cx="1125390" cy="361138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800" b="1" dirty="0"/>
              <a:t>Link ID: 2</a:t>
            </a:r>
          </a:p>
          <a:p>
            <a:pPr eaLnBrk="0" hangingPunct="0"/>
            <a:r>
              <a:rPr lang="en-US" sz="800" b="1" dirty="0"/>
              <a:t>Change </a:t>
            </a:r>
            <a:r>
              <a:rPr lang="en-US" sz="800" b="1" dirty="0" err="1"/>
              <a:t>Seq</a:t>
            </a:r>
            <a:r>
              <a:rPr lang="en-US" sz="800" b="1" dirty="0"/>
              <a:t>: </a:t>
            </a:r>
            <a:r>
              <a:rPr lang="en-US" sz="800" b="1" dirty="0" smtClean="0"/>
              <a:t>2</a:t>
            </a:r>
            <a:endParaRPr lang="en-US" sz="800" b="1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3638549" y="4260985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2496270" y="4260985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4781548" y="4260985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924547" y="4260985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067546" y="4260985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211990" y="4260985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0" y="5123216"/>
            <a:ext cx="754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in</a:t>
            </a:r>
            <a:br>
              <a:rPr lang="en-US" dirty="0" smtClean="0"/>
            </a:br>
            <a:r>
              <a:rPr lang="en-US" dirty="0" smtClean="0"/>
              <a:t>AP MLD</a:t>
            </a:r>
          </a:p>
          <a:p>
            <a:r>
              <a:rPr lang="en-US" dirty="0" smtClean="0"/>
              <a:t>(Link 2)</a:t>
            </a:r>
            <a:endParaRPr lang="en-US" dirty="0"/>
          </a:p>
        </p:txBody>
      </p:sp>
      <p:sp>
        <p:nvSpPr>
          <p:cNvPr id="75" name="Rounded Rectangular Callout 74"/>
          <p:cNvSpPr/>
          <p:nvPr/>
        </p:nvSpPr>
        <p:spPr bwMode="auto">
          <a:xfrm>
            <a:off x="2513159" y="3791085"/>
            <a:ext cx="1125390" cy="367487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800" b="1" dirty="0"/>
              <a:t>Link ID: 2</a:t>
            </a:r>
          </a:p>
          <a:p>
            <a:pPr eaLnBrk="0" hangingPunct="0"/>
            <a:r>
              <a:rPr lang="en-US" sz="800" b="1" dirty="0"/>
              <a:t>Change </a:t>
            </a:r>
            <a:r>
              <a:rPr lang="en-US" sz="800" b="1" dirty="0" err="1" smtClean="0"/>
              <a:t>Seq</a:t>
            </a:r>
            <a:r>
              <a:rPr lang="en-US" sz="800" b="1" dirty="0" smtClean="0"/>
              <a:t>: 1</a:t>
            </a:r>
            <a:endParaRPr lang="en-US" sz="800" b="1" dirty="0"/>
          </a:p>
        </p:txBody>
      </p:sp>
      <p:sp>
        <p:nvSpPr>
          <p:cNvPr id="76" name="Rectangle 75"/>
          <p:cNvSpPr/>
          <p:nvPr/>
        </p:nvSpPr>
        <p:spPr bwMode="auto">
          <a:xfrm>
            <a:off x="806448" y="5269267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084658" y="5269267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42379" y="5269267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227657" y="5269267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70656" y="5269267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513655" y="5269267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7658099" y="5269267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384784" y="3505200"/>
            <a:ext cx="1109324" cy="28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Multi-link IE</a:t>
            </a:r>
            <a:endParaRPr lang="en-US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2511718" y="3505200"/>
            <a:ext cx="1126832" cy="28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Multi-link IE</a:t>
            </a:r>
            <a:endParaRPr lang="en-US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657600" y="3514086"/>
            <a:ext cx="1123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Multi-link IE</a:t>
            </a:r>
            <a:endParaRPr lang="en-US" b="1" dirty="0"/>
          </a:p>
        </p:txBody>
      </p:sp>
      <p:sp>
        <p:nvSpPr>
          <p:cNvPr id="83" name="Rounded Rectangular Callout 82"/>
          <p:cNvSpPr/>
          <p:nvPr/>
        </p:nvSpPr>
        <p:spPr bwMode="auto">
          <a:xfrm>
            <a:off x="4799156" y="3797435"/>
            <a:ext cx="1125390" cy="361137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800" b="1" dirty="0"/>
              <a:t>Link ID: 2</a:t>
            </a:r>
          </a:p>
          <a:p>
            <a:pPr eaLnBrk="0" hangingPunct="0"/>
            <a:r>
              <a:rPr lang="en-US" sz="800" b="1" dirty="0"/>
              <a:t>Change </a:t>
            </a:r>
            <a:r>
              <a:rPr lang="en-US" sz="800" b="1" dirty="0" err="1"/>
              <a:t>Seq</a:t>
            </a:r>
            <a:r>
              <a:rPr lang="en-US" sz="800" b="1" dirty="0"/>
              <a:t>: </a:t>
            </a:r>
            <a:r>
              <a:rPr lang="en-US" sz="800" b="1" dirty="0" smtClean="0"/>
              <a:t>2</a:t>
            </a:r>
            <a:endParaRPr lang="en-US" sz="8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4800598" y="3508869"/>
            <a:ext cx="1123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Multi-link IE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942154" y="379728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…</a:t>
            </a:r>
            <a:endParaRPr lang="en-US" sz="1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4767678" y="5579645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Awake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806448" y="4802306"/>
            <a:ext cx="1123950" cy="366752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Change 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Seq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091006" y="4808656"/>
            <a:ext cx="1125390" cy="361138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800" b="1" dirty="0" smtClean="0"/>
              <a:t>Change </a:t>
            </a:r>
            <a:r>
              <a:rPr lang="en-US" sz="800" b="1" dirty="0" err="1"/>
              <a:t>Seq</a:t>
            </a:r>
            <a:r>
              <a:rPr lang="en-US" sz="800" b="1" dirty="0"/>
              <a:t>: </a:t>
            </a:r>
            <a:r>
              <a:rPr lang="en-US" sz="800" b="1" dirty="0" smtClean="0"/>
              <a:t>2</a:t>
            </a:r>
            <a:endParaRPr lang="en-US" sz="800" b="1" dirty="0"/>
          </a:p>
        </p:txBody>
      </p:sp>
      <p:sp>
        <p:nvSpPr>
          <p:cNvPr id="99" name="Rounded Rectangular Callout 98"/>
          <p:cNvSpPr/>
          <p:nvPr/>
        </p:nvSpPr>
        <p:spPr bwMode="auto">
          <a:xfrm>
            <a:off x="1948007" y="4802306"/>
            <a:ext cx="1125390" cy="367487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800" b="1" dirty="0" smtClean="0"/>
              <a:t>Change </a:t>
            </a:r>
            <a:r>
              <a:rPr lang="en-US" sz="800" b="1" dirty="0" err="1" smtClean="0"/>
              <a:t>Seq</a:t>
            </a:r>
            <a:r>
              <a:rPr lang="en-US" sz="800" b="1" dirty="0" smtClean="0"/>
              <a:t>: 1</a:t>
            </a:r>
            <a:endParaRPr lang="en-US" sz="800" b="1" dirty="0"/>
          </a:p>
        </p:txBody>
      </p:sp>
      <p:sp>
        <p:nvSpPr>
          <p:cNvPr id="100" name="Rounded Rectangular Callout 99"/>
          <p:cNvSpPr/>
          <p:nvPr/>
        </p:nvSpPr>
        <p:spPr bwMode="auto">
          <a:xfrm>
            <a:off x="4234004" y="4808656"/>
            <a:ext cx="1125390" cy="361137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800" b="1" dirty="0" smtClean="0"/>
              <a:t>Change </a:t>
            </a:r>
            <a:r>
              <a:rPr lang="en-US" sz="800" b="1" dirty="0" err="1"/>
              <a:t>Seq</a:t>
            </a:r>
            <a:r>
              <a:rPr lang="en-US" sz="800" b="1" dirty="0"/>
              <a:t>: </a:t>
            </a:r>
            <a:r>
              <a:rPr lang="en-US" sz="800" b="1" dirty="0" smtClean="0"/>
              <a:t>2</a:t>
            </a:r>
            <a:endParaRPr lang="en-US" sz="800" b="1" dirty="0"/>
          </a:p>
        </p:txBody>
      </p:sp>
      <p:sp>
        <p:nvSpPr>
          <p:cNvPr id="103" name="TextBox 102"/>
          <p:cNvSpPr txBox="1"/>
          <p:nvPr/>
        </p:nvSpPr>
        <p:spPr>
          <a:xfrm>
            <a:off x="5350798" y="479599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…</a:t>
            </a:r>
            <a:endParaRPr lang="en-US" sz="1400" b="1" dirty="0"/>
          </a:p>
        </p:txBody>
      </p:sp>
      <p:cxnSp>
        <p:nvCxnSpPr>
          <p:cNvPr id="105" name="Straight Connector 104"/>
          <p:cNvCxnSpPr/>
          <p:nvPr/>
        </p:nvCxnSpPr>
        <p:spPr bwMode="auto">
          <a:xfrm>
            <a:off x="809330" y="587452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1945980" y="588087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3088980" y="588087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4231980" y="587452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5374980" y="586817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6517980" y="586182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7660980" y="586817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0" y="5868171"/>
            <a:ext cx="1036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</a:t>
            </a:r>
            <a:br>
              <a:rPr lang="en-US" dirty="0" smtClean="0"/>
            </a:br>
            <a:r>
              <a:rPr lang="en-US" dirty="0" smtClean="0"/>
              <a:t>non-AP MLD</a:t>
            </a:r>
          </a:p>
          <a:p>
            <a:r>
              <a:rPr lang="en-US" dirty="0" smtClean="0"/>
              <a:t>(Link 2)</a:t>
            </a:r>
            <a:endParaRPr lang="en-US" dirty="0"/>
          </a:p>
        </p:txBody>
      </p:sp>
      <p:sp>
        <p:nvSpPr>
          <p:cNvPr id="127" name="Trapezoid 126"/>
          <p:cNvSpPr/>
          <p:nvPr/>
        </p:nvSpPr>
        <p:spPr bwMode="auto">
          <a:xfrm>
            <a:off x="3889671" y="5759231"/>
            <a:ext cx="1036601" cy="426225"/>
          </a:xfrm>
          <a:prstGeom prst="trapezoid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806448" y="6185456"/>
            <a:ext cx="786274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8604692" y="6047601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Doze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76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/>
              <a:t>A non-AP </a:t>
            </a:r>
            <a:r>
              <a:rPr lang="en-GB" dirty="0" smtClean="0"/>
              <a:t>MLD may not monitor </a:t>
            </a:r>
            <a:r>
              <a:rPr lang="en-GB" dirty="0"/>
              <a:t>and performs basic operations </a:t>
            </a:r>
            <a:r>
              <a:rPr lang="en-GB" dirty="0" smtClean="0"/>
              <a:t>on one </a:t>
            </a:r>
            <a:r>
              <a:rPr lang="en-GB" dirty="0"/>
              <a:t>or more </a:t>
            </a:r>
            <a:r>
              <a:rPr lang="en-GB" dirty="0" smtClean="0"/>
              <a:t>enabled link(s). </a:t>
            </a:r>
          </a:p>
          <a:p>
            <a:r>
              <a:rPr lang="en-US" dirty="0" smtClean="0"/>
              <a:t>When the </a:t>
            </a:r>
            <a:r>
              <a:rPr lang="en-US" dirty="0"/>
              <a:t>BSS parameter </a:t>
            </a:r>
            <a:r>
              <a:rPr lang="en-US" dirty="0" smtClean="0"/>
              <a:t>of the link on which the a non-AP MLD does not monitor is </a:t>
            </a:r>
            <a:r>
              <a:rPr lang="en-US" dirty="0"/>
              <a:t>updated, </a:t>
            </a:r>
            <a:r>
              <a:rPr lang="en-US" dirty="0" smtClean="0"/>
              <a:t>such update is explicitly or implicitly informed to the non-AP MLD. </a:t>
            </a:r>
          </a:p>
          <a:p>
            <a:pPr lvl="1"/>
            <a:r>
              <a:rPr lang="en-US" dirty="0"/>
              <a:t>The proposed Multi-link IE may encapsulate the IE related with the updated BSS parameter. </a:t>
            </a:r>
          </a:p>
          <a:p>
            <a:pPr lvl="1"/>
            <a:r>
              <a:rPr lang="en-US" dirty="0" smtClean="0"/>
              <a:t>Also</a:t>
            </a:r>
            <a:r>
              <a:rPr lang="en-US" dirty="0"/>
              <a:t>, instead of an explicit signaling of the </a:t>
            </a:r>
            <a:r>
              <a:rPr lang="en-US" dirty="0" smtClean="0"/>
              <a:t>updated </a:t>
            </a:r>
            <a:r>
              <a:rPr lang="en-US" dirty="0"/>
              <a:t>BSS parameter, </a:t>
            </a:r>
            <a:r>
              <a:rPr lang="en-US" dirty="0" smtClean="0"/>
              <a:t>an </a:t>
            </a:r>
            <a:r>
              <a:rPr lang="en-US" dirty="0"/>
              <a:t>AP MLD may just announce a change of system information related with the BSS of other link. </a:t>
            </a:r>
            <a:endParaRPr lang="en-US" dirty="0" smtClean="0"/>
          </a:p>
          <a:p>
            <a:pPr lvl="2"/>
            <a:r>
              <a:rPr lang="en-US" dirty="0" smtClean="0"/>
              <a:t>A non-AP MLD that received such announcement updates the changed BSS parameter on the same link on which the BSS parameter update is occurred.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 smtClean="0">
                <a:hlinkClick r:id="rId2"/>
              </a:rPr>
              <a:t>https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mentor.ieee.org/802.11/dcn/19/11-19-1526-03-00be-multi-link-power-save.pptx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[2] </a:t>
            </a:r>
            <a:r>
              <a:rPr lang="en-US" sz="2200" dirty="0">
                <a:hlinkClick r:id="rId3"/>
              </a:rPr>
              <a:t>https://</a:t>
            </a:r>
            <a:r>
              <a:rPr lang="en-US" sz="2200" dirty="0" smtClean="0">
                <a:hlinkClick r:id="rId3"/>
              </a:rPr>
              <a:t>mentor.ieee.org/802.11/dcn/19/11-19-1542-02-00be-multi-link-broadcast-addressed-frame-reception.pptx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that</a:t>
            </a:r>
            <a:r>
              <a:rPr lang="en-US" sz="2200" dirty="0"/>
              <a:t> </a:t>
            </a:r>
            <a:r>
              <a:rPr lang="en-US" sz="2200" dirty="0" smtClean="0"/>
              <a:t>an AP within an </a:t>
            </a:r>
            <a:r>
              <a:rPr lang="en-US" sz="2200" dirty="0"/>
              <a:t>AP MLD </a:t>
            </a:r>
            <a:r>
              <a:rPr lang="en-US" sz="2200" dirty="0" smtClean="0"/>
              <a:t>shall send a change sequence that </a:t>
            </a:r>
            <a:r>
              <a:rPr lang="en-US" sz="2200" dirty="0"/>
              <a:t>indicates a change of system information </a:t>
            </a:r>
            <a:r>
              <a:rPr lang="en-US" sz="2200" dirty="0" smtClean="0"/>
              <a:t>of another AP within the same AP MLD </a:t>
            </a:r>
            <a:r>
              <a:rPr lang="en-US" sz="2200" dirty="0"/>
              <a:t>when a critical update to the Beacon frame in another AP has </a:t>
            </a:r>
            <a:r>
              <a:rPr lang="en-US" sz="2200" dirty="0" smtClean="0"/>
              <a:t>occurred, where </a:t>
            </a:r>
            <a:r>
              <a:rPr lang="en-US" sz="2200" dirty="0"/>
              <a:t>t</a:t>
            </a:r>
            <a:r>
              <a:rPr lang="en-US" sz="2200" dirty="0" smtClean="0"/>
              <a:t>he change </a:t>
            </a:r>
            <a:r>
              <a:rPr lang="en-US" sz="2200" dirty="0"/>
              <a:t>s</a:t>
            </a:r>
            <a:r>
              <a:rPr lang="en-US" sz="2200" dirty="0" smtClean="0"/>
              <a:t>equence is initialized </a:t>
            </a:r>
            <a:r>
              <a:rPr lang="en-US" sz="2200" dirty="0"/>
              <a:t>to 0, that </a:t>
            </a:r>
            <a:r>
              <a:rPr lang="en-US" sz="2200" dirty="0" smtClean="0"/>
              <a:t>increments</a:t>
            </a:r>
            <a:r>
              <a:rPr lang="en-US" sz="2200" dirty="0"/>
              <a:t> </a:t>
            </a:r>
            <a:r>
              <a:rPr lang="en-US" sz="2200" dirty="0" smtClean="0"/>
              <a:t>as the critical </a:t>
            </a:r>
            <a:r>
              <a:rPr lang="en-US" sz="2200" dirty="0"/>
              <a:t>update </a:t>
            </a:r>
            <a:r>
              <a:rPr lang="en-US" sz="2200" dirty="0" smtClean="0"/>
              <a:t>is occurred?</a:t>
            </a:r>
            <a:endParaRPr lang="en-US" sz="2200" dirty="0"/>
          </a:p>
          <a:p>
            <a:pPr lvl="1"/>
            <a:r>
              <a:rPr lang="en-US" dirty="0" smtClean="0"/>
              <a:t>The signaling of the change sequence is TBD. </a:t>
            </a:r>
          </a:p>
          <a:p>
            <a:pPr lvl="1"/>
            <a:r>
              <a:rPr lang="en-US" dirty="0" smtClean="0"/>
              <a:t>The critical updates are defined in </a:t>
            </a:r>
            <a:r>
              <a:rPr lang="en-US" dirty="0"/>
              <a:t>11.2.3.15 TIM </a:t>
            </a:r>
            <a:r>
              <a:rPr lang="en-US" dirty="0" smtClean="0"/>
              <a:t>Broadcast and the additional update can be added if needed.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5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that</a:t>
            </a:r>
            <a:r>
              <a:rPr lang="en-US" sz="2000" dirty="0"/>
              <a:t> </a:t>
            </a:r>
            <a:r>
              <a:rPr lang="en-US" sz="2000" dirty="0" smtClean="0"/>
              <a:t>an AP within </a:t>
            </a:r>
            <a:r>
              <a:rPr lang="en-US" sz="2000" dirty="0"/>
              <a:t>a AP MLD may send the updated BSS </a:t>
            </a:r>
            <a:r>
              <a:rPr lang="en-US" sz="2000" dirty="0" smtClean="0"/>
              <a:t>parameter </a:t>
            </a:r>
            <a:r>
              <a:rPr lang="en-US" sz="2000" dirty="0"/>
              <a:t>of another </a:t>
            </a:r>
            <a:r>
              <a:rPr lang="en-US" sz="2000" dirty="0" smtClean="0"/>
              <a:t>AP </a:t>
            </a:r>
            <a:r>
              <a:rPr lang="en-US" sz="2000" dirty="0"/>
              <a:t>within the </a:t>
            </a:r>
            <a:r>
              <a:rPr lang="en-US" sz="2000" dirty="0" smtClean="0"/>
              <a:t>same AP MLD </a:t>
            </a:r>
            <a:r>
              <a:rPr lang="en-US" sz="2000" dirty="0"/>
              <a:t>when a critical update to the Beacon frame in another AP has occurred</a:t>
            </a:r>
            <a:r>
              <a:rPr lang="en-US" sz="2000" dirty="0" smtClean="0"/>
              <a:t>?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/>
              <a:t>A non-AP </a:t>
            </a:r>
            <a:r>
              <a:rPr lang="en-GB" dirty="0" smtClean="0"/>
              <a:t>Multi-link Device (MLD) </a:t>
            </a:r>
            <a:r>
              <a:rPr lang="en-GB" dirty="0"/>
              <a:t>monitors and performs basic operations (such as traffic indication, BSS parameter updates, etc.) on one or more link(s</a:t>
            </a:r>
            <a:r>
              <a:rPr lang="en-GB" dirty="0" smtClean="0"/>
              <a:t>). [1]</a:t>
            </a:r>
          </a:p>
          <a:p>
            <a:r>
              <a:rPr lang="en-US" dirty="0" smtClean="0"/>
              <a:t>A </a:t>
            </a:r>
            <a:r>
              <a:rPr lang="en-US" dirty="0"/>
              <a:t>non-AP MLD only needs to follow one configured link among the links setup with the an AP MLD to receive broadcast addressed </a:t>
            </a:r>
            <a:r>
              <a:rPr lang="en-US" dirty="0" smtClean="0"/>
              <a:t>frame. [2]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Among </a:t>
            </a:r>
            <a:r>
              <a:rPr lang="en-US" dirty="0"/>
              <a:t>STAs within </a:t>
            </a:r>
            <a:r>
              <a:rPr lang="en-US" dirty="0" smtClean="0"/>
              <a:t>a </a:t>
            </a:r>
            <a:r>
              <a:rPr lang="en-US" dirty="0"/>
              <a:t>non-AP MLD, some STA may not monitor </a:t>
            </a:r>
            <a:r>
              <a:rPr lang="en-US" dirty="0" smtClean="0"/>
              <a:t>its associated BSS </a:t>
            </a:r>
            <a:r>
              <a:rPr lang="en-US" dirty="0"/>
              <a:t>parameter </a:t>
            </a:r>
            <a:r>
              <a:rPr lang="en-US" dirty="0" smtClean="0"/>
              <a:t>update.</a:t>
            </a:r>
            <a:endParaRPr lang="en-US" dirty="0"/>
          </a:p>
          <a:p>
            <a:r>
              <a:rPr lang="en-US" dirty="0"/>
              <a:t>In such case, if the BSS parameter associated with the STA is updated, it shall be </a:t>
            </a:r>
            <a:r>
              <a:rPr lang="en-US" dirty="0" smtClean="0"/>
              <a:t>directly announced or noticed through different </a:t>
            </a:r>
            <a:r>
              <a:rPr lang="en-US" dirty="0"/>
              <a:t>STA within the non-AP </a:t>
            </a:r>
            <a:r>
              <a:rPr lang="en-US" dirty="0" smtClean="0"/>
              <a:t>MLD.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5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STA within a AP MLD may send the updated BSS </a:t>
            </a:r>
            <a:r>
              <a:rPr lang="en-US" dirty="0" smtClean="0"/>
              <a:t>parameter of another </a:t>
            </a:r>
            <a:r>
              <a:rPr lang="en-US" dirty="0"/>
              <a:t>STA within the AP MLD. </a:t>
            </a:r>
          </a:p>
          <a:p>
            <a:pPr lvl="1"/>
            <a:r>
              <a:rPr lang="en-US" dirty="0" smtClean="0"/>
              <a:t>On this purpose, a new Multi-link IE is proposed to encapsulate the information element (IE) related with the BSS parameter of STAs which is different with the STA transmitting this IE. </a:t>
            </a:r>
          </a:p>
          <a:p>
            <a:pPr lvl="1"/>
            <a:r>
              <a:rPr lang="en-US" dirty="0" smtClean="0"/>
              <a:t>As one of usage scenarios, the Extended Channel Switch Announcement (ECSA) is described in the following slides.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Explicit Multi-link BSS Parameter Update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632530"/>
              </p:ext>
            </p:extLst>
          </p:nvPr>
        </p:nvGraphicFramePr>
        <p:xfrm>
          <a:off x="1752600" y="4582535"/>
          <a:ext cx="5715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/>
                <a:gridCol w="762000"/>
                <a:gridCol w="1066800"/>
                <a:gridCol w="838200"/>
                <a:gridCol w="1916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 Extension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Optional </a:t>
                      </a:r>
                      <a:r>
                        <a:rPr lang="en-US" sz="1400" dirty="0" err="1" smtClean="0"/>
                        <a:t>Subelements</a:t>
                      </a:r>
                      <a:endParaRPr lang="en-US" sz="1400" dirty="0" smtClean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 octet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66420" y="5407223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&lt;Multi-link IE&gt;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814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optional </a:t>
            </a:r>
            <a:r>
              <a:rPr lang="en-US" dirty="0" err="1" smtClean="0"/>
              <a:t>subelements</a:t>
            </a:r>
            <a:r>
              <a:rPr lang="en-US" dirty="0" smtClean="0"/>
              <a:t> field in the Multi-link IE contains the ECSA IE. </a:t>
            </a:r>
          </a:p>
          <a:p>
            <a:r>
              <a:rPr lang="en-US" dirty="0" smtClean="0"/>
              <a:t>Assuming </a:t>
            </a:r>
            <a:r>
              <a:rPr lang="en-US" dirty="0"/>
              <a:t>that a non-AP MLD does not monitor a link whose channel will be switched, the non-AP MLD may be fail </a:t>
            </a:r>
            <a:r>
              <a:rPr lang="en-US" dirty="0" smtClean="0"/>
              <a:t>to track </a:t>
            </a:r>
            <a:r>
              <a:rPr lang="en-US" dirty="0"/>
              <a:t>the TBTT on that link.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reference of a channel switch time (refer the Channel Switch Count field) is a target beacon transmission time (TBTT). </a:t>
            </a:r>
          </a:p>
          <a:p>
            <a:r>
              <a:rPr lang="en-US" dirty="0" smtClean="0"/>
              <a:t>In </a:t>
            </a:r>
            <a:r>
              <a:rPr lang="en-US" dirty="0"/>
              <a:t>such case, </a:t>
            </a:r>
            <a:r>
              <a:rPr lang="en-US" dirty="0" smtClean="0"/>
              <a:t>the </a:t>
            </a:r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in the Multi-link IE </a:t>
            </a:r>
            <a:r>
              <a:rPr lang="en-US" dirty="0" smtClean="0"/>
              <a:t>may contain the beacon interval (BI) and </a:t>
            </a:r>
            <a:r>
              <a:rPr lang="en-US" dirty="0"/>
              <a:t>the TSF </a:t>
            </a:r>
            <a:r>
              <a:rPr lang="en-US" dirty="0" smtClean="0"/>
              <a:t>offset </a:t>
            </a:r>
            <a:r>
              <a:rPr lang="en-US" dirty="0"/>
              <a:t>between </a:t>
            </a:r>
            <a:r>
              <a:rPr lang="en-US" dirty="0" smtClean="0"/>
              <a:t>two links in order to </a:t>
            </a:r>
            <a:r>
              <a:rPr lang="en-US" dirty="0"/>
              <a:t>track the TBTT.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Explicit Multi-link BSS Parameter Update</a:t>
            </a:r>
          </a:p>
        </p:txBody>
      </p:sp>
    </p:spTree>
    <p:extLst>
      <p:ext uri="{BB962C8B-B14F-4D97-AF65-F5344CB8AC3E}">
        <p14:creationId xmlns:p14="http://schemas.microsoft.com/office/powerpoint/2010/main" val="96565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example, a non-AP MLD only monitors the link 1 for the </a:t>
            </a:r>
            <a:r>
              <a:rPr lang="en-US" dirty="0"/>
              <a:t>BSS parameter </a:t>
            </a:r>
            <a:r>
              <a:rPr lang="en-US" dirty="0" smtClean="0"/>
              <a:t>update. The STA1 within the AP MLD is providing to the non-AP MLD the ECSA information related with the STA2 within the AP MLD through the Multi-link IE.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Explicit Multi-link BSS Parameter Update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820590" y="5194300"/>
            <a:ext cx="78581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360340" y="48895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78134" y="492365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496990" y="489585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39990" y="489585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4782990" y="48895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925990" y="488315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68990" y="48768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211990" y="488315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814784" y="49173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897460" y="49173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040460" y="49173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183460" y="49173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26460" y="49173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469460" y="49173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811065" y="6026150"/>
            <a:ext cx="78581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809330" y="572135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066800" y="575550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945980" y="57277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088980" y="57277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4231980" y="572135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374980" y="57150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517980" y="570865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7660980" y="57150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203450" y="574915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346450" y="574915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489450" y="574915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632450" y="574915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775450" y="574915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918450" y="574915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0" y="4876800"/>
            <a:ext cx="754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 in</a:t>
            </a:r>
            <a:br>
              <a:rPr lang="en-US" dirty="0" smtClean="0"/>
            </a:br>
            <a:r>
              <a:rPr lang="en-US" dirty="0" smtClean="0"/>
              <a:t>AP MLD</a:t>
            </a:r>
          </a:p>
          <a:p>
            <a:r>
              <a:rPr lang="en-US" dirty="0" smtClean="0"/>
              <a:t>(Link 1)</a:t>
            </a:r>
            <a:endParaRPr lang="en-US" dirty="0"/>
          </a:p>
        </p:txBody>
      </p:sp>
      <p:sp>
        <p:nvSpPr>
          <p:cNvPr id="65" name="Rounded Rectangular Callout 64"/>
          <p:cNvSpPr/>
          <p:nvPr/>
        </p:nvSpPr>
        <p:spPr bwMode="auto">
          <a:xfrm>
            <a:off x="1371600" y="4091802"/>
            <a:ext cx="1123950" cy="755650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Link ID: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BI: 100ms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="1" dirty="0" smtClean="0"/>
              <a:t>TSF Offset: 50ms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="1" dirty="0" smtClean="0"/>
              <a:t>New </a:t>
            </a:r>
            <a:r>
              <a:rPr lang="en-US" sz="800" b="1" dirty="0" err="1" smtClean="0"/>
              <a:t>Ch</a:t>
            </a:r>
            <a:r>
              <a:rPr lang="en-US" sz="800" b="1" dirty="0" smtClean="0"/>
              <a:t> Number: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Ch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Switch Count: 3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360339" y="5041900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67" name="Rounded Rectangular Callout 66"/>
          <p:cNvSpPr/>
          <p:nvPr/>
        </p:nvSpPr>
        <p:spPr bwMode="auto">
          <a:xfrm>
            <a:off x="3656158" y="4091802"/>
            <a:ext cx="1125390" cy="755650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Link ID: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BI: 100ms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="1" dirty="0" smtClean="0"/>
              <a:t>TSF Offset: 50ms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="1" dirty="0" smtClean="0"/>
              <a:t>New </a:t>
            </a:r>
            <a:r>
              <a:rPr lang="en-US" sz="800" b="1" dirty="0" err="1" smtClean="0"/>
              <a:t>Ch</a:t>
            </a:r>
            <a:r>
              <a:rPr lang="en-US" sz="800" b="1" dirty="0" smtClean="0"/>
              <a:t> Number: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Ch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Switch Count: 1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3638549" y="5041900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2496270" y="5041900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4781548" y="5041900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924547" y="5041900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067546" y="5041900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211990" y="5041900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0" y="5715000"/>
            <a:ext cx="754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in</a:t>
            </a:r>
            <a:br>
              <a:rPr lang="en-US" dirty="0" smtClean="0"/>
            </a:br>
            <a:r>
              <a:rPr lang="en-US" dirty="0" smtClean="0"/>
              <a:t>AP MLD</a:t>
            </a:r>
          </a:p>
          <a:p>
            <a:r>
              <a:rPr lang="en-US" dirty="0" smtClean="0"/>
              <a:t>(Link 2)</a:t>
            </a:r>
            <a:endParaRPr lang="en-US" dirty="0"/>
          </a:p>
        </p:txBody>
      </p:sp>
      <p:sp>
        <p:nvSpPr>
          <p:cNvPr id="75" name="Rounded Rectangular Callout 74"/>
          <p:cNvSpPr/>
          <p:nvPr/>
        </p:nvSpPr>
        <p:spPr bwMode="auto">
          <a:xfrm>
            <a:off x="2513159" y="4083863"/>
            <a:ext cx="1125390" cy="755650"/>
          </a:xfrm>
          <a:prstGeom prst="wedgeRoundRectCallout">
            <a:avLst>
              <a:gd name="adj1" fmla="val -38823"/>
              <a:gd name="adj2" fmla="val 76642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Link ID: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BI: 100ms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="1" dirty="0" smtClean="0"/>
              <a:t>TSF Offset: 50ms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="1" dirty="0" smtClean="0"/>
              <a:t>New </a:t>
            </a:r>
            <a:r>
              <a:rPr lang="en-US" sz="800" b="1" dirty="0" err="1" smtClean="0"/>
              <a:t>Ch</a:t>
            </a:r>
            <a:r>
              <a:rPr lang="en-US" sz="800" b="1" dirty="0" smtClean="0"/>
              <a:t> Number: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Ch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Switch Count: 2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06448" y="5861051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084658" y="5861051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1942379" y="5861051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227657" y="5861051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70656" y="5861051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513655" y="5861051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7658099" y="5861051"/>
            <a:ext cx="25112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792044" y="5638800"/>
            <a:ext cx="582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860681" y="5450702"/>
            <a:ext cx="450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50ms</a:t>
            </a:r>
            <a:endParaRPr lang="en-US" sz="900" dirty="0"/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1935921" y="5638800"/>
            <a:ext cx="582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2004558" y="5450702"/>
            <a:ext cx="450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50ms</a:t>
            </a:r>
            <a:endParaRPr lang="en-US" sz="900" dirty="0"/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3075561" y="5638800"/>
            <a:ext cx="582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3144198" y="5450702"/>
            <a:ext cx="450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50ms</a:t>
            </a:r>
            <a:endParaRPr lang="en-US" sz="900" dirty="0"/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806448" y="6248400"/>
            <a:ext cx="11359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1004152" y="6246168"/>
            <a:ext cx="7123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BI : 100ms</a:t>
            </a:r>
            <a:endParaRPr lang="en-US" sz="900" dirty="0"/>
          </a:p>
        </p:txBody>
      </p:sp>
      <p:sp>
        <p:nvSpPr>
          <p:cNvPr id="95" name="TextBox 94"/>
          <p:cNvSpPr txBox="1"/>
          <p:nvPr/>
        </p:nvSpPr>
        <p:spPr>
          <a:xfrm>
            <a:off x="1384784" y="3810000"/>
            <a:ext cx="1109324" cy="28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Multi-link IE</a:t>
            </a:r>
            <a:endParaRPr lang="en-US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2511718" y="3810000"/>
            <a:ext cx="1126832" cy="28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Multi-link IE</a:t>
            </a:r>
            <a:endParaRPr lang="en-US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657600" y="3818886"/>
            <a:ext cx="1123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Multi-link IE</a:t>
            </a:r>
            <a:endParaRPr lang="en-US" b="1" dirty="0"/>
          </a:p>
        </p:txBody>
      </p:sp>
      <p:cxnSp>
        <p:nvCxnSpPr>
          <p:cNvPr id="101" name="Straight Connector 100"/>
          <p:cNvCxnSpPr/>
          <p:nvPr/>
        </p:nvCxnSpPr>
        <p:spPr bwMode="auto">
          <a:xfrm>
            <a:off x="4218560" y="5638800"/>
            <a:ext cx="582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4287197" y="5450702"/>
            <a:ext cx="450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50ms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633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STA within a AP MLD may send the Change Sequence IE that indicates a change of system information within a BSS associated with another STA within the AP MLD. </a:t>
            </a:r>
          </a:p>
          <a:p>
            <a:pPr lvl="1"/>
            <a:r>
              <a:rPr lang="en-US" dirty="0"/>
              <a:t>In which case, the optional </a:t>
            </a:r>
            <a:r>
              <a:rPr lang="en-US" dirty="0" err="1"/>
              <a:t>subelements</a:t>
            </a:r>
            <a:r>
              <a:rPr lang="en-US" dirty="0"/>
              <a:t> field in the Multi-link IE contains the Change Sequence IE </a:t>
            </a:r>
            <a:r>
              <a:rPr lang="en-US" dirty="0" smtClean="0"/>
              <a:t>(see 9.4.2.198 (Change </a:t>
            </a:r>
            <a:r>
              <a:rPr lang="en-US" dirty="0"/>
              <a:t>Sequence </a:t>
            </a:r>
            <a:r>
              <a:rPr lang="en-US" dirty="0" smtClean="0"/>
              <a:t>element)). </a:t>
            </a:r>
            <a:endParaRPr lang="en-US" dirty="0"/>
          </a:p>
          <a:p>
            <a:pPr lvl="1"/>
            <a:r>
              <a:rPr lang="en-US" dirty="0"/>
              <a:t>Or, a new Multi-link Change Sequence IE is defined as the following.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Implicit Multi-link </a:t>
            </a:r>
            <a:r>
              <a:rPr lang="en-US" dirty="0"/>
              <a:t>BSS Parameter </a:t>
            </a:r>
            <a:r>
              <a:rPr lang="en-US" dirty="0" smtClean="0"/>
              <a:t>Update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919178"/>
              </p:ext>
            </p:extLst>
          </p:nvPr>
        </p:nvGraphicFramePr>
        <p:xfrm>
          <a:off x="1524000" y="5120640"/>
          <a:ext cx="5334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/>
                <a:gridCol w="762000"/>
                <a:gridCol w="1066800"/>
                <a:gridCol w="838200"/>
                <a:gridCol w="1535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 Extension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Change Sequence </a:t>
                      </a: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 octet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87410" y="5943600"/>
            <a:ext cx="2807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&lt;Multi-link Change Sequence IE&gt;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STA within the AP MLD shall increase the value (modulo 256) of the Change Sequence </a:t>
            </a:r>
            <a:r>
              <a:rPr lang="en-US" dirty="0" smtClean="0"/>
              <a:t>field in </a:t>
            </a:r>
            <a:r>
              <a:rPr lang="en-US" dirty="0"/>
              <a:t>the next transmitted Beacon frame(s) when a critical update occurs to any of the elements inside the Beacon frame sent on the link indicated by the Link ID </a:t>
            </a:r>
            <a:r>
              <a:rPr lang="en-US" dirty="0" smtClean="0"/>
              <a:t>field by </a:t>
            </a:r>
            <a:r>
              <a:rPr lang="en-US" dirty="0"/>
              <a:t>another STA within the AP MLD.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following events shall classify as a critical </a:t>
            </a:r>
            <a:r>
              <a:rPr lang="en-US" dirty="0" smtClean="0"/>
              <a:t>update:</a:t>
            </a:r>
          </a:p>
          <a:p>
            <a:pPr lvl="2"/>
            <a:r>
              <a:rPr lang="en-US" dirty="0" smtClean="0"/>
              <a:t>Inclusion </a:t>
            </a:r>
            <a:r>
              <a:rPr lang="en-US" dirty="0"/>
              <a:t>of an Extended Channel Switch Announcement</a:t>
            </a:r>
          </a:p>
          <a:p>
            <a:pPr lvl="2"/>
            <a:r>
              <a:rPr lang="en-US" dirty="0" smtClean="0"/>
              <a:t>Inclusion </a:t>
            </a:r>
            <a:r>
              <a:rPr lang="en-US" dirty="0"/>
              <a:t>of a BSS Color Change Announcement</a:t>
            </a:r>
          </a:p>
          <a:p>
            <a:pPr lvl="2"/>
            <a:r>
              <a:rPr lang="en-US" dirty="0" smtClean="0"/>
              <a:t>Modification </a:t>
            </a:r>
            <a:r>
              <a:rPr lang="en-US" dirty="0"/>
              <a:t>of the EDCA parameters</a:t>
            </a:r>
          </a:p>
          <a:p>
            <a:pPr lvl="2"/>
            <a:r>
              <a:rPr lang="en-US" dirty="0" smtClean="0"/>
              <a:t>Modification </a:t>
            </a:r>
            <a:r>
              <a:rPr lang="en-US" dirty="0"/>
              <a:t>of the MU EDCA Parameter Set element </a:t>
            </a:r>
          </a:p>
          <a:p>
            <a:pPr lvl="2"/>
            <a:r>
              <a:rPr lang="en-US" dirty="0" smtClean="0"/>
              <a:t>Modification </a:t>
            </a:r>
            <a:r>
              <a:rPr lang="en-US" dirty="0"/>
              <a:t>of the Spatial Reuse Parameter Set element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Implicit Multi-link BSS Parameter Update</a:t>
            </a:r>
          </a:p>
        </p:txBody>
      </p:sp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STA in a non-AP MLD receives a Change Sequence </a:t>
            </a:r>
            <a:r>
              <a:rPr lang="en-US" dirty="0" smtClean="0"/>
              <a:t>field that </a:t>
            </a:r>
            <a:r>
              <a:rPr lang="en-US" dirty="0"/>
              <a:t>contains a value that is different from the previously received Change Sequence field associated with a STA within an AP MLD, another STA in the non-AP MLD shall either be awake on the link indicated by the Link ID field to receive the next Beacon frame by the STA within the AP MLD </a:t>
            </a:r>
            <a:r>
              <a:rPr lang="en-US" dirty="0" smtClean="0"/>
              <a:t>or </a:t>
            </a:r>
            <a:r>
              <a:rPr lang="en-US" dirty="0"/>
              <a:t>shall queue for transmission a Probe Request frame to the STA within the AP MLD.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Implicit Multi-link BSS Parameter Update</a:t>
            </a:r>
          </a:p>
        </p:txBody>
      </p:sp>
    </p:spTree>
    <p:extLst>
      <p:ext uri="{BB962C8B-B14F-4D97-AF65-F5344CB8AC3E}">
        <p14:creationId xmlns:p14="http://schemas.microsoft.com/office/powerpoint/2010/main" val="351807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110302</TotalTime>
  <Words>1350</Words>
  <Application>Microsoft Office PowerPoint</Application>
  <PresentationFormat>On-screen Show (4:3)</PresentationFormat>
  <Paragraphs>228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Multi-link BSS Parameter Update</vt:lpstr>
      <vt:lpstr>Motivation</vt:lpstr>
      <vt:lpstr>Motivation</vt:lpstr>
      <vt:lpstr>Explicit Multi-link BSS Parameter Update</vt:lpstr>
      <vt:lpstr>Explicit Multi-link BSS Parameter Update</vt:lpstr>
      <vt:lpstr>Explicit Multi-link BSS Parameter Update</vt:lpstr>
      <vt:lpstr>Implicit Multi-link BSS Parameter Update</vt:lpstr>
      <vt:lpstr>Implicit Multi-link BSS Parameter Update</vt:lpstr>
      <vt:lpstr>Implicit Multi-link BSS Parameter Update</vt:lpstr>
      <vt:lpstr>Implicit Multi-link BSS Parameter Update</vt:lpstr>
      <vt:lpstr>Conclusion</vt:lpstr>
      <vt:lpstr>References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1651</cp:revision>
  <cp:lastPrinted>1998-02-10T13:28:06Z</cp:lastPrinted>
  <dcterms:created xsi:type="dcterms:W3CDTF">2007-05-21T21:00:37Z</dcterms:created>
  <dcterms:modified xsi:type="dcterms:W3CDTF">2020-03-15T22:39:32Z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