
<file path=[Content_Types].xml><?xml version="1.0" encoding="utf-8"?>
<Types xmlns="http://schemas.openxmlformats.org/package/2006/content-types">
  <Default Extension="doc" ContentType="application/msword"/>
  <Default Extension="emf" ContentType="image/x-emf"/>
  <Default Extension="jpeg" ContentType="image/jpe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0"/>
  </p:notesMasterIdLst>
  <p:handoutMasterIdLst>
    <p:handoutMasterId r:id="rId11"/>
  </p:handoutMasterIdLst>
  <p:sldIdLst>
    <p:sldId id="256" r:id="rId2"/>
    <p:sldId id="257" r:id="rId3"/>
    <p:sldId id="262" r:id="rId4"/>
    <p:sldId id="263" r:id="rId5"/>
    <p:sldId id="265" r:id="rId6"/>
    <p:sldId id="266" r:id="rId7"/>
    <p:sldId id="267" r:id="rId8"/>
    <p:sldId id="264" r:id="rId9"/>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p:cViewPr varScale="1">
        <p:scale>
          <a:sx n="128" d="100"/>
          <a:sy n="128" d="100"/>
        </p:scale>
        <p:origin x="200" y="176"/>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2/14/20</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4</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306951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6</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50593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7</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141542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8</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CA"/>
              <a:t>February 2020</a:t>
            </a:r>
            <a:endParaRPr lang="en-GB" dirty="0"/>
          </a:p>
        </p:txBody>
      </p:sp>
      <p:sp>
        <p:nvSpPr>
          <p:cNvPr id="5" name="Footer Placeholder 4"/>
          <p:cNvSpPr>
            <a:spLocks noGrp="1"/>
          </p:cNvSpPr>
          <p:nvPr>
            <p:ph type="ftr" idx="11"/>
          </p:nvPr>
        </p:nvSpPr>
        <p:spPr/>
        <p:txBody>
          <a:bodyPr/>
          <a:lstStyle>
            <a:lvl1pPr>
              <a:defRPr/>
            </a:lvl1pPr>
          </a:lstStyle>
          <a:p>
            <a:r>
              <a:rPr lang="en-GB"/>
              <a:t>Michael Montemurro, BlackBerry</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Michael Montemurro, BlackBerry</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CA"/>
              <a:t>February 2020</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CA"/>
              <a:t>February 2020</a:t>
            </a:r>
            <a:endParaRPr lang="en-GB"/>
          </a:p>
        </p:txBody>
      </p:sp>
      <p:sp>
        <p:nvSpPr>
          <p:cNvPr id="5" name="Footer Placeholder 4"/>
          <p:cNvSpPr>
            <a:spLocks noGrp="1"/>
          </p:cNvSpPr>
          <p:nvPr>
            <p:ph type="ftr" idx="11"/>
          </p:nvPr>
        </p:nvSpPr>
        <p:spPr/>
        <p:txBody>
          <a:bodyPr/>
          <a:lstStyle>
            <a:lvl1pPr>
              <a:defRPr/>
            </a:lvl1pPr>
          </a:lstStyle>
          <a:p>
            <a:r>
              <a:rPr lang="en-GB"/>
              <a:t>Michael Montemurro, BlackBerry</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CA"/>
              <a:t>February 2020</a:t>
            </a:r>
            <a:endParaRPr lang="en-GB"/>
          </a:p>
        </p:txBody>
      </p:sp>
      <p:sp>
        <p:nvSpPr>
          <p:cNvPr id="6" name="Footer Placeholder 5"/>
          <p:cNvSpPr>
            <a:spLocks noGrp="1"/>
          </p:cNvSpPr>
          <p:nvPr>
            <p:ph type="ftr" idx="11"/>
          </p:nvPr>
        </p:nvSpPr>
        <p:spPr/>
        <p:txBody>
          <a:bodyPr/>
          <a:lstStyle>
            <a:lvl1pPr>
              <a:defRPr/>
            </a:lvl1pPr>
          </a:lstStyle>
          <a:p>
            <a:r>
              <a:rPr lang="en-GB"/>
              <a:t>Michael Montemurro, BlackBerry</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6424"/>
            <a:ext cx="10972800" cy="811213"/>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CA"/>
              <a:t>February 2020</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Michael Montemurro, BlackBerry</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CA"/>
              <a:t>February 2020</a:t>
            </a:r>
            <a:endParaRPr lang="en-GB"/>
          </a:p>
        </p:txBody>
      </p:sp>
      <p:sp>
        <p:nvSpPr>
          <p:cNvPr id="4" name="Footer Placeholder 3"/>
          <p:cNvSpPr>
            <a:spLocks noGrp="1"/>
          </p:cNvSpPr>
          <p:nvPr>
            <p:ph type="ftr" idx="11"/>
          </p:nvPr>
        </p:nvSpPr>
        <p:spPr/>
        <p:txBody>
          <a:bodyPr/>
          <a:lstStyle>
            <a:lvl1pPr>
              <a:defRPr/>
            </a:lvl1pPr>
          </a:lstStyle>
          <a:p>
            <a:r>
              <a:rPr lang="en-GB"/>
              <a:t>Michael Montemurro, BlackBerry</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CA"/>
              <a:t>February 2020</a:t>
            </a:r>
            <a:endParaRPr lang="en-GB"/>
          </a:p>
        </p:txBody>
      </p:sp>
      <p:sp>
        <p:nvSpPr>
          <p:cNvPr id="3" name="Footer Placeholder 2"/>
          <p:cNvSpPr>
            <a:spLocks noGrp="1"/>
          </p:cNvSpPr>
          <p:nvPr>
            <p:ph type="ftr" idx="11"/>
          </p:nvPr>
        </p:nvSpPr>
        <p:spPr/>
        <p:txBody>
          <a:bodyPr/>
          <a:lstStyle>
            <a:lvl1pPr>
              <a:defRPr/>
            </a:lvl1pPr>
          </a:lstStyle>
          <a:p>
            <a:r>
              <a:rPr lang="en-GB"/>
              <a:t>Michael Montemurro, BlackBerry</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CA"/>
              <a:t>February 2020</a:t>
            </a:r>
            <a:endParaRPr lang="en-GB"/>
          </a:p>
        </p:txBody>
      </p:sp>
      <p:sp>
        <p:nvSpPr>
          <p:cNvPr id="5" name="Footer Placeholder 4"/>
          <p:cNvSpPr>
            <a:spLocks noGrp="1"/>
          </p:cNvSpPr>
          <p:nvPr>
            <p:ph type="ftr" idx="11"/>
          </p:nvPr>
        </p:nvSpPr>
        <p:spPr/>
        <p:txBody>
          <a:bodyPr/>
          <a:lstStyle>
            <a:lvl1pPr>
              <a:defRPr/>
            </a:lvl1pPr>
          </a:lstStyle>
          <a:p>
            <a:r>
              <a:rPr lang="en-GB"/>
              <a:t>Michael Montemurro, BlackBerry</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CA"/>
              <a:t>February 2020</a:t>
            </a:r>
            <a:endParaRPr lang="en-GB"/>
          </a:p>
        </p:txBody>
      </p:sp>
      <p:sp>
        <p:nvSpPr>
          <p:cNvPr id="5" name="Footer Placeholder 4"/>
          <p:cNvSpPr>
            <a:spLocks noGrp="1"/>
          </p:cNvSpPr>
          <p:nvPr>
            <p:ph type="ftr" idx="11"/>
          </p:nvPr>
        </p:nvSpPr>
        <p:spPr/>
        <p:txBody>
          <a:bodyPr/>
          <a:lstStyle>
            <a:lvl1pPr>
              <a:defRPr/>
            </a:lvl1pPr>
          </a:lstStyle>
          <a:p>
            <a:r>
              <a:rPr lang="en-GB"/>
              <a:t>Michael Montemurro, BlackBerry</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CA"/>
              <a:t>February 2020</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Michael Montemurro, BlackBerry</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802.11-20/0336r0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4_Document.doc"/></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639491"/>
            <a:ext cx="10363200" cy="1205333"/>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MAC Privacy and PMKSA Caching</a:t>
            </a:r>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2020-02-14</a:t>
            </a:r>
          </a:p>
        </p:txBody>
      </p:sp>
      <p:sp>
        <p:nvSpPr>
          <p:cNvPr id="6" name="Date Placeholder 3"/>
          <p:cNvSpPr>
            <a:spLocks noGrp="1"/>
          </p:cNvSpPr>
          <p:nvPr>
            <p:ph type="dt" idx="10"/>
          </p:nvPr>
        </p:nvSpPr>
        <p:spPr/>
        <p:txBody>
          <a:bodyPr/>
          <a:lstStyle/>
          <a:p>
            <a:r>
              <a:rPr lang="en-CA"/>
              <a:t>February 2020</a:t>
            </a:r>
            <a:endParaRPr lang="en-GB" dirty="0"/>
          </a:p>
        </p:txBody>
      </p:sp>
      <p:sp>
        <p:nvSpPr>
          <p:cNvPr id="7" name="Footer Placeholder 4"/>
          <p:cNvSpPr>
            <a:spLocks noGrp="1"/>
          </p:cNvSpPr>
          <p:nvPr>
            <p:ph type="ftr" idx="11"/>
          </p:nvPr>
        </p:nvSpPr>
        <p:spPr/>
        <p:txBody>
          <a:bodyPr/>
          <a:lstStyle/>
          <a:p>
            <a:r>
              <a:rPr lang="en-GB"/>
              <a:t>Michael Montemurro, BlackBerry</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4226116821"/>
              </p:ext>
            </p:extLst>
          </p:nvPr>
        </p:nvGraphicFramePr>
        <p:xfrm>
          <a:off x="993775" y="2305050"/>
          <a:ext cx="10272713" cy="2705100"/>
        </p:xfrm>
        <a:graphic>
          <a:graphicData uri="http://schemas.openxmlformats.org/presentationml/2006/ole">
            <mc:AlternateContent xmlns:mc="http://schemas.openxmlformats.org/markup-compatibility/2006">
              <mc:Choice xmlns:v="urn:schemas-microsoft-com:vml" Requires="v">
                <p:oleObj spid="_x0000_s3092" name="Document" r:id="rId4" imgW="10439400" imgH="2768600" progId="Word.Document.8">
                  <p:embed/>
                </p:oleObj>
              </mc:Choice>
              <mc:Fallback>
                <p:oleObj name="Document" r:id="rId4" imgW="10439400" imgH="2768600" progId="Word.Document.8">
                  <p:embed/>
                  <p:pic>
                    <p:nvPicPr>
                      <p:cNvPr id="0" name="Picture 3"/>
                      <p:cNvPicPr>
                        <a:picLocks noChangeAspect="1" noChangeArrowheads="1"/>
                      </p:cNvPicPr>
                      <p:nvPr/>
                    </p:nvPicPr>
                    <p:blipFill>
                      <a:blip r:embed="rId5"/>
                      <a:srcRect/>
                      <a:stretch>
                        <a:fillRect/>
                      </a:stretch>
                    </p:blipFill>
                    <p:spPr bwMode="auto">
                      <a:xfrm>
                        <a:off x="993775" y="2305050"/>
                        <a:ext cx="10272713" cy="2705100"/>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CID 2689 requested a means for a STA to use PMKSA caching while it dot11MACPrivacyActivated is true.</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dirty="0"/>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dirty="0"/>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dirty="0"/>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dirty="0"/>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dirty="0"/>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The purpose of this presentation is to propose a solution to the comment.</a:t>
            </a:r>
          </a:p>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Michael Montemurro, BlackBerry</a:t>
            </a:r>
            <a:endParaRPr lang="en-GB" dirty="0"/>
          </a:p>
        </p:txBody>
      </p:sp>
      <p:sp>
        <p:nvSpPr>
          <p:cNvPr id="4" name="Date Placeholder 3"/>
          <p:cNvSpPr>
            <a:spLocks noGrp="1"/>
          </p:cNvSpPr>
          <p:nvPr>
            <p:ph type="dt" idx="15"/>
          </p:nvPr>
        </p:nvSpPr>
        <p:spPr/>
        <p:txBody>
          <a:bodyPr/>
          <a:lstStyle/>
          <a:p>
            <a:r>
              <a:rPr lang="en-CA"/>
              <a:t>February 2020</a:t>
            </a:r>
            <a:endParaRPr lang="en-GB" dirty="0"/>
          </a:p>
        </p:txBody>
      </p:sp>
      <p:graphicFrame>
        <p:nvGraphicFramePr>
          <p:cNvPr id="2" name="Table 1">
            <a:extLst>
              <a:ext uri="{FF2B5EF4-FFF2-40B4-BE49-F238E27FC236}">
                <a16:creationId xmlns:a16="http://schemas.microsoft.com/office/drawing/2014/main" id="{83906951-CC59-6B42-B3CE-21D6BFBC7FAC}"/>
              </a:ext>
            </a:extLst>
          </p:cNvPr>
          <p:cNvGraphicFramePr>
            <a:graphicFrameLocks noGrp="1"/>
          </p:cNvGraphicFramePr>
          <p:nvPr>
            <p:extLst>
              <p:ext uri="{D42A27DB-BD31-4B8C-83A1-F6EECF244321}">
                <p14:modId xmlns:p14="http://schemas.microsoft.com/office/powerpoint/2010/main" val="2871767093"/>
              </p:ext>
            </p:extLst>
          </p:nvPr>
        </p:nvGraphicFramePr>
        <p:xfrm>
          <a:off x="1148802" y="3022204"/>
          <a:ext cx="9289032" cy="1846956"/>
        </p:xfrm>
        <a:graphic>
          <a:graphicData uri="http://schemas.openxmlformats.org/drawingml/2006/table">
            <a:tbl>
              <a:tblPr/>
              <a:tblGrid>
                <a:gridCol w="574231">
                  <a:extLst>
                    <a:ext uri="{9D8B030D-6E8A-4147-A177-3AD203B41FA5}">
                      <a16:colId xmlns:a16="http://schemas.microsoft.com/office/drawing/2014/main" val="499348703"/>
                    </a:ext>
                  </a:extLst>
                </a:gridCol>
                <a:gridCol w="878236">
                  <a:extLst>
                    <a:ext uri="{9D8B030D-6E8A-4147-A177-3AD203B41FA5}">
                      <a16:colId xmlns:a16="http://schemas.microsoft.com/office/drawing/2014/main" val="587958881"/>
                    </a:ext>
                  </a:extLst>
                </a:gridCol>
                <a:gridCol w="878236">
                  <a:extLst>
                    <a:ext uri="{9D8B030D-6E8A-4147-A177-3AD203B41FA5}">
                      <a16:colId xmlns:a16="http://schemas.microsoft.com/office/drawing/2014/main" val="3179531915"/>
                    </a:ext>
                  </a:extLst>
                </a:gridCol>
                <a:gridCol w="1080905">
                  <a:extLst>
                    <a:ext uri="{9D8B030D-6E8A-4147-A177-3AD203B41FA5}">
                      <a16:colId xmlns:a16="http://schemas.microsoft.com/office/drawing/2014/main" val="2060660946"/>
                    </a:ext>
                  </a:extLst>
                </a:gridCol>
                <a:gridCol w="675566">
                  <a:extLst>
                    <a:ext uri="{9D8B030D-6E8A-4147-A177-3AD203B41FA5}">
                      <a16:colId xmlns:a16="http://schemas.microsoft.com/office/drawing/2014/main" val="3060821861"/>
                    </a:ext>
                  </a:extLst>
                </a:gridCol>
                <a:gridCol w="2600929">
                  <a:extLst>
                    <a:ext uri="{9D8B030D-6E8A-4147-A177-3AD203B41FA5}">
                      <a16:colId xmlns:a16="http://schemas.microsoft.com/office/drawing/2014/main" val="1989374496"/>
                    </a:ext>
                  </a:extLst>
                </a:gridCol>
                <a:gridCol w="2600929">
                  <a:extLst>
                    <a:ext uri="{9D8B030D-6E8A-4147-A177-3AD203B41FA5}">
                      <a16:colId xmlns:a16="http://schemas.microsoft.com/office/drawing/2014/main" val="2346694238"/>
                    </a:ext>
                  </a:extLst>
                </a:gridCol>
              </a:tblGrid>
              <a:tr h="346304">
                <a:tc>
                  <a:txBody>
                    <a:bodyPr/>
                    <a:lstStyle/>
                    <a:p>
                      <a:pPr fontAlgn="t"/>
                      <a:r>
                        <a:rPr lang="en-CA" sz="1000" b="1">
                          <a:effectLst/>
                          <a:latin typeface="Arial" panose="020B0604020202020204" pitchFamily="34" charset="0"/>
                        </a:rPr>
                        <a:t>CID</a:t>
                      </a:r>
                    </a:p>
                  </a:txBody>
                  <a:tcPr marL="9525" marR="9525" marT="9525" marB="0">
                    <a:lnL>
                      <a:noFill/>
                    </a:lnL>
                    <a:lnR>
                      <a:noFill/>
                    </a:lnR>
                    <a:lnT>
                      <a:noFill/>
                    </a:lnT>
                    <a:lnB>
                      <a:noFill/>
                    </a:lnB>
                    <a:solidFill>
                      <a:srgbClr val="FFFFFF"/>
                    </a:solidFill>
                  </a:tcPr>
                </a:tc>
                <a:tc>
                  <a:txBody>
                    <a:bodyPr/>
                    <a:lstStyle/>
                    <a:p>
                      <a:pPr fontAlgn="t"/>
                      <a:r>
                        <a:rPr lang="en-CA" sz="1000" b="1">
                          <a:effectLst/>
                          <a:latin typeface="Arial" panose="020B0604020202020204" pitchFamily="34" charset="0"/>
                        </a:rPr>
                        <a:t>Page</a:t>
                      </a:r>
                    </a:p>
                  </a:txBody>
                  <a:tcPr marL="9525" marR="9525" marT="9525" marB="0">
                    <a:lnL>
                      <a:noFill/>
                    </a:lnL>
                    <a:lnR>
                      <a:noFill/>
                    </a:lnR>
                    <a:lnT>
                      <a:noFill/>
                    </a:lnT>
                    <a:lnB>
                      <a:noFill/>
                    </a:lnB>
                    <a:solidFill>
                      <a:srgbClr val="FFFFFF"/>
                    </a:solidFill>
                  </a:tcPr>
                </a:tc>
                <a:tc>
                  <a:txBody>
                    <a:bodyPr/>
                    <a:lstStyle/>
                    <a:p>
                      <a:pPr fontAlgn="t"/>
                      <a:r>
                        <a:rPr lang="en-CA" sz="1000" b="1">
                          <a:effectLst/>
                          <a:latin typeface="Arial" panose="020B0604020202020204" pitchFamily="34" charset="0"/>
                        </a:rPr>
                        <a:t>Clause</a:t>
                      </a:r>
                    </a:p>
                  </a:txBody>
                  <a:tcPr marL="9525" marR="9525" marT="9525" marB="0">
                    <a:lnL>
                      <a:noFill/>
                    </a:lnL>
                    <a:lnR>
                      <a:noFill/>
                    </a:lnR>
                    <a:lnT>
                      <a:noFill/>
                    </a:lnT>
                    <a:lnB>
                      <a:noFill/>
                    </a:lnB>
                    <a:solidFill>
                      <a:srgbClr val="FFFFFF"/>
                    </a:solidFill>
                  </a:tcPr>
                </a:tc>
                <a:tc>
                  <a:txBody>
                    <a:bodyPr/>
                    <a:lstStyle/>
                    <a:p>
                      <a:pPr fontAlgn="t"/>
                      <a:r>
                        <a:rPr lang="en-CA" sz="1000" b="1" dirty="0">
                          <a:effectLst/>
                          <a:latin typeface="Arial" panose="020B0604020202020204" pitchFamily="34" charset="0"/>
                        </a:rPr>
                        <a:t>Duplicate of CID</a:t>
                      </a:r>
                    </a:p>
                  </a:txBody>
                  <a:tcPr marL="9525" marR="9525" marT="9525" marB="0">
                    <a:lnL>
                      <a:noFill/>
                    </a:lnL>
                    <a:lnR>
                      <a:noFill/>
                    </a:lnR>
                    <a:lnT>
                      <a:noFill/>
                    </a:lnT>
                    <a:lnB>
                      <a:noFill/>
                    </a:lnB>
                    <a:solidFill>
                      <a:srgbClr val="FFFFFF"/>
                    </a:solidFill>
                  </a:tcPr>
                </a:tc>
                <a:tc>
                  <a:txBody>
                    <a:bodyPr/>
                    <a:lstStyle/>
                    <a:p>
                      <a:pPr fontAlgn="t"/>
                      <a:r>
                        <a:rPr lang="en-CA" sz="1000" b="1">
                          <a:effectLst/>
                          <a:latin typeface="Arial" panose="020B0604020202020204" pitchFamily="34" charset="0"/>
                        </a:rPr>
                        <a:t>Resn Status</a:t>
                      </a:r>
                    </a:p>
                  </a:txBody>
                  <a:tcPr marL="9525" marR="9525" marT="9525" marB="0">
                    <a:lnL>
                      <a:noFill/>
                    </a:lnL>
                    <a:lnR>
                      <a:noFill/>
                    </a:lnR>
                    <a:lnT>
                      <a:noFill/>
                    </a:lnT>
                    <a:lnB>
                      <a:noFill/>
                    </a:lnB>
                    <a:solidFill>
                      <a:srgbClr val="FFFFFF"/>
                    </a:solidFill>
                  </a:tcPr>
                </a:tc>
                <a:tc>
                  <a:txBody>
                    <a:bodyPr/>
                    <a:lstStyle/>
                    <a:p>
                      <a:pPr fontAlgn="t"/>
                      <a:r>
                        <a:rPr lang="en-CA" sz="1000" b="1">
                          <a:effectLst/>
                          <a:latin typeface="Arial" panose="020B0604020202020204" pitchFamily="34" charset="0"/>
                        </a:rPr>
                        <a:t>Comment</a:t>
                      </a:r>
                    </a:p>
                  </a:txBody>
                  <a:tcPr marL="9525" marR="9525" marT="9525" marB="0">
                    <a:lnL>
                      <a:noFill/>
                    </a:lnL>
                    <a:lnR>
                      <a:noFill/>
                    </a:lnR>
                    <a:lnT>
                      <a:noFill/>
                    </a:lnT>
                    <a:lnB>
                      <a:noFill/>
                    </a:lnB>
                    <a:solidFill>
                      <a:srgbClr val="FFFFFF"/>
                    </a:solidFill>
                  </a:tcPr>
                </a:tc>
                <a:tc>
                  <a:txBody>
                    <a:bodyPr/>
                    <a:lstStyle/>
                    <a:p>
                      <a:pPr fontAlgn="t"/>
                      <a:r>
                        <a:rPr lang="en-CA" sz="1000" b="1">
                          <a:effectLst/>
                          <a:latin typeface="Arial" panose="020B0604020202020204" pitchFamily="34" charset="0"/>
                        </a:rPr>
                        <a:t>Proposed Change</a:t>
                      </a:r>
                    </a:p>
                  </a:txBody>
                  <a:tcPr marL="9525" marR="9525" marT="9525" marB="0">
                    <a:lnL>
                      <a:noFill/>
                    </a:lnL>
                    <a:lnR>
                      <a:noFill/>
                    </a:lnR>
                    <a:lnT>
                      <a:noFill/>
                    </a:lnT>
                    <a:lnB>
                      <a:noFill/>
                    </a:lnB>
                    <a:solidFill>
                      <a:srgbClr val="FFFFFF"/>
                    </a:solidFill>
                  </a:tcPr>
                </a:tc>
                <a:extLst>
                  <a:ext uri="{0D108BD9-81ED-4DB2-BD59-A6C34878D82A}">
                    <a16:rowId xmlns:a16="http://schemas.microsoft.com/office/drawing/2014/main" val="4198385236"/>
                  </a:ext>
                </a:extLst>
              </a:tr>
              <a:tr h="1500652">
                <a:tc>
                  <a:txBody>
                    <a:bodyPr/>
                    <a:lstStyle/>
                    <a:p>
                      <a:pPr algn="r" fontAlgn="t"/>
                      <a:r>
                        <a:rPr lang="en-CA" sz="1000">
                          <a:effectLst/>
                          <a:latin typeface="Arial" panose="020B0604020202020204" pitchFamily="34" charset="0"/>
                        </a:rPr>
                        <a:t>2689</a:t>
                      </a:r>
                    </a:p>
                  </a:txBody>
                  <a:tcPr marL="9525" marR="9525" marT="9525" marB="0">
                    <a:lnL>
                      <a:noFill/>
                    </a:lnL>
                    <a:lnR>
                      <a:noFill/>
                    </a:lnR>
                    <a:lnT>
                      <a:noFill/>
                    </a:lnT>
                    <a:lnB>
                      <a:noFill/>
                    </a:lnB>
                    <a:solidFill>
                      <a:srgbClr val="FFFFFF"/>
                    </a:solidFill>
                  </a:tcPr>
                </a:tc>
                <a:tc>
                  <a:txBody>
                    <a:bodyPr/>
                    <a:lstStyle/>
                    <a:p>
                      <a:pPr algn="r" fontAlgn="t"/>
                      <a:r>
                        <a:rPr lang="en-CA" sz="1000">
                          <a:effectLst/>
                          <a:latin typeface="Arial" panose="020B0604020202020204" pitchFamily="34" charset="0"/>
                        </a:rPr>
                        <a:t>294.00</a:t>
                      </a:r>
                    </a:p>
                  </a:txBody>
                  <a:tcPr marL="9525" marR="9525" marT="9525" marB="0">
                    <a:lnL>
                      <a:noFill/>
                    </a:lnL>
                    <a:lnR>
                      <a:noFill/>
                    </a:lnR>
                    <a:lnT>
                      <a:noFill/>
                    </a:lnT>
                    <a:lnB>
                      <a:noFill/>
                    </a:lnB>
                    <a:solidFill>
                      <a:srgbClr val="FFFFFF"/>
                    </a:solidFill>
                  </a:tcPr>
                </a:tc>
                <a:tc>
                  <a:txBody>
                    <a:bodyPr/>
                    <a:lstStyle/>
                    <a:p>
                      <a:pPr fontAlgn="t"/>
                      <a:r>
                        <a:rPr lang="en-CA" sz="1000">
                          <a:effectLst/>
                          <a:latin typeface="Arial" panose="020B0604020202020204" pitchFamily="34" charset="0"/>
                        </a:rPr>
                        <a:t>4.10.7</a:t>
                      </a:r>
                    </a:p>
                  </a:txBody>
                  <a:tcPr marL="9525" marR="9525" marT="9525" marB="0">
                    <a:lnL>
                      <a:noFill/>
                    </a:lnL>
                    <a:lnR>
                      <a:noFill/>
                    </a:lnR>
                    <a:lnT>
                      <a:noFill/>
                    </a:lnT>
                    <a:lnB>
                      <a:noFill/>
                    </a:lnB>
                    <a:solidFill>
                      <a:srgbClr val="FFFFFF"/>
                    </a:solidFill>
                  </a:tcPr>
                </a:tc>
                <a:tc>
                  <a:txBody>
                    <a:bodyPr/>
                    <a:lstStyle/>
                    <a:p>
                      <a:pPr fontAlgn="t"/>
                      <a:endParaRPr lang="en-CA" sz="1000">
                        <a:effectLst/>
                        <a:latin typeface="Arial" panose="020B0604020202020204" pitchFamily="34" charset="0"/>
                      </a:endParaRPr>
                    </a:p>
                  </a:txBody>
                  <a:tcPr marL="9525" marR="9525" marT="9525" marB="0">
                    <a:lnL>
                      <a:noFill/>
                    </a:lnL>
                    <a:lnR>
                      <a:noFill/>
                    </a:lnR>
                    <a:lnT>
                      <a:noFill/>
                    </a:lnT>
                    <a:lnB>
                      <a:noFill/>
                    </a:lnB>
                    <a:solidFill>
                      <a:srgbClr val="FFFFFF"/>
                    </a:solidFill>
                  </a:tcPr>
                </a:tc>
                <a:tc>
                  <a:txBody>
                    <a:bodyPr/>
                    <a:lstStyle/>
                    <a:p>
                      <a:pPr fontAlgn="t"/>
                      <a:endParaRPr lang="en-CA" sz="1000">
                        <a:effectLst/>
                        <a:latin typeface="Arial" panose="020B0604020202020204" pitchFamily="34" charset="0"/>
                      </a:endParaRPr>
                    </a:p>
                  </a:txBody>
                  <a:tcPr marL="9525" marR="9525" marT="9525" marB="0">
                    <a:lnL>
                      <a:noFill/>
                    </a:lnL>
                    <a:lnR>
                      <a:noFill/>
                    </a:lnR>
                    <a:lnT>
                      <a:noFill/>
                    </a:lnT>
                    <a:lnB>
                      <a:noFill/>
                    </a:lnB>
                    <a:solidFill>
                      <a:srgbClr val="FFFFFF"/>
                    </a:solidFill>
                  </a:tcPr>
                </a:tc>
                <a:tc>
                  <a:txBody>
                    <a:bodyPr/>
                    <a:lstStyle/>
                    <a:p>
                      <a:pPr fontAlgn="t"/>
                      <a:r>
                        <a:rPr lang="en-CA" sz="1000" dirty="0">
                          <a:effectLst/>
                          <a:latin typeface="Arial" panose="020B0604020202020204" pitchFamily="34" charset="0"/>
                        </a:rPr>
                        <a:t>In PMKSA caching, STA sends one or more PMKIDs in the clear in (Re)Assoc Request frame (or Auth frame in FILS case). In cases where PMK lifetime and caching period are long, the same PMKID might be sent each time a STA connects to the same AP/network, and this could be used by bad actors to track a user's location with privacy implications.</a:t>
                      </a:r>
                    </a:p>
                  </a:txBody>
                  <a:tcPr marL="9525" marR="9525" marT="9525" marB="0">
                    <a:lnL>
                      <a:noFill/>
                    </a:lnL>
                    <a:lnR>
                      <a:noFill/>
                    </a:lnR>
                    <a:lnT>
                      <a:noFill/>
                    </a:lnT>
                    <a:lnB>
                      <a:noFill/>
                    </a:lnB>
                    <a:solidFill>
                      <a:srgbClr val="FFFFFF"/>
                    </a:solidFill>
                  </a:tcPr>
                </a:tc>
                <a:tc>
                  <a:txBody>
                    <a:bodyPr/>
                    <a:lstStyle/>
                    <a:p>
                      <a:pPr fontAlgn="t"/>
                      <a:r>
                        <a:rPr lang="en-CA" sz="1000" dirty="0">
                          <a:effectLst/>
                          <a:latin typeface="Arial" panose="020B0604020202020204" pitchFamily="34" charset="0"/>
                        </a:rPr>
                        <a:t>Provide means by which, e.g. during each auth/</a:t>
                      </a:r>
                      <a:r>
                        <a:rPr lang="en-CA" sz="1000" dirty="0" err="1">
                          <a:effectLst/>
                          <a:latin typeface="Arial" panose="020B0604020202020204" pitchFamily="34" charset="0"/>
                        </a:rPr>
                        <a:t>assoc</a:t>
                      </a:r>
                      <a:r>
                        <a:rPr lang="en-CA" sz="1000" dirty="0">
                          <a:effectLst/>
                          <a:latin typeface="Arial" panose="020B0604020202020204" pitchFamily="34" charset="0"/>
                        </a:rPr>
                        <a:t> procedure, the AP can securely provision STA with a randomly-generated pseudonym for the PMKID which the STA uses on the next auth/</a:t>
                      </a:r>
                      <a:r>
                        <a:rPr lang="en-CA" sz="1000" dirty="0" err="1">
                          <a:effectLst/>
                          <a:latin typeface="Arial" panose="020B0604020202020204" pitchFamily="34" charset="0"/>
                        </a:rPr>
                        <a:t>assoc</a:t>
                      </a:r>
                      <a:r>
                        <a:rPr lang="en-CA" sz="1000" dirty="0">
                          <a:effectLst/>
                          <a:latin typeface="Arial" panose="020B0604020202020204" pitchFamily="34" charset="0"/>
                        </a:rPr>
                        <a:t> with that AP</a:t>
                      </a:r>
                    </a:p>
                  </a:txBody>
                  <a:tcPr marL="9525" marR="9525" marT="9525" marB="0">
                    <a:lnL>
                      <a:noFill/>
                    </a:lnL>
                    <a:lnR>
                      <a:noFill/>
                    </a:lnR>
                    <a:lnT>
                      <a:noFill/>
                    </a:lnT>
                    <a:lnB>
                      <a:noFill/>
                    </a:lnB>
                    <a:solidFill>
                      <a:srgbClr val="FFFFFF"/>
                    </a:solidFill>
                  </a:tcPr>
                </a:tc>
                <a:extLst>
                  <a:ext uri="{0D108BD9-81ED-4DB2-BD59-A6C34878D82A}">
                    <a16:rowId xmlns:a16="http://schemas.microsoft.com/office/drawing/2014/main" val="318912462"/>
                  </a:ext>
                </a:extLst>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High Level Solution Description</a:t>
            </a:r>
          </a:p>
        </p:txBody>
      </p:sp>
      <p:sp>
        <p:nvSpPr>
          <p:cNvPr id="9218" name="Rectangle 2"/>
          <p:cNvSpPr>
            <a:spLocks noGrp="1" noChangeArrowheads="1"/>
          </p:cNvSpPr>
          <p:nvPr>
            <p:ph idx="1"/>
          </p:nvPr>
        </p:nvSpPr>
        <p:spPr>
          <a:ln/>
        </p:spPr>
        <p:txBody>
          <a:bodyPr/>
          <a:lstStyle/>
          <a:p>
            <a:pPr>
              <a:buFont typeface="Times New Roman" pitchFamily="16" charset="0"/>
              <a:buChar char="•"/>
            </a:pPr>
            <a:r>
              <a:rPr lang="en-GB" dirty="0"/>
              <a:t>The model for association is as follows:</a:t>
            </a:r>
          </a:p>
          <a:p>
            <a:pPr lvl="1">
              <a:buFont typeface="Times New Roman" pitchFamily="16" charset="0"/>
              <a:buChar char="•"/>
            </a:pPr>
            <a:r>
              <a:rPr lang="en-GB" dirty="0"/>
              <a:t>Device associates to a BSS with a random MAC address and generates a SA</a:t>
            </a:r>
          </a:p>
          <a:p>
            <a:pPr lvl="1">
              <a:buFont typeface="Times New Roman" pitchFamily="16" charset="0"/>
              <a:buChar char="•"/>
            </a:pPr>
            <a:r>
              <a:rPr lang="en-GB" dirty="0"/>
              <a:t>As part of the security association, a PMKID is generated.</a:t>
            </a:r>
          </a:p>
          <a:p>
            <a:pPr lvl="1">
              <a:buFont typeface="Times New Roman" pitchFamily="16" charset="0"/>
              <a:buChar char="•"/>
            </a:pPr>
            <a:r>
              <a:rPr lang="en-GB" dirty="0"/>
              <a:t>Device disassociates from network</a:t>
            </a:r>
          </a:p>
          <a:p>
            <a:pPr lvl="1">
              <a:buFont typeface="Times New Roman" pitchFamily="16" charset="0"/>
              <a:buChar char="•"/>
            </a:pPr>
            <a:r>
              <a:rPr lang="en-GB" dirty="0"/>
              <a:t>Device changes MAC address to new random address.</a:t>
            </a:r>
          </a:p>
          <a:p>
            <a:pPr lvl="1">
              <a:buFont typeface="Times New Roman" pitchFamily="16" charset="0"/>
              <a:buChar char="•"/>
            </a:pPr>
            <a:r>
              <a:rPr lang="en-GB" dirty="0"/>
              <a:t>Device attempts to associate to BSS with cached PMK the PMKID.</a:t>
            </a:r>
          </a:p>
          <a:p>
            <a:pPr lvl="1">
              <a:buFont typeface="Times New Roman" pitchFamily="16" charset="0"/>
              <a:buChar char="•"/>
            </a:pPr>
            <a:r>
              <a:rPr lang="en-GB" dirty="0"/>
              <a:t>AP recognizes the PMKID and STA establishes a new SA (and generates a new PMKID)</a:t>
            </a:r>
          </a:p>
          <a:p>
            <a:pPr>
              <a:buFont typeface="Times New Roman" pitchFamily="16" charset="0"/>
              <a:buChar char="•"/>
            </a:pPr>
            <a:r>
              <a:rPr lang="en-GB" dirty="0"/>
              <a:t>Note that any network state associated with the old MAC address would be lost.</a:t>
            </a:r>
          </a:p>
          <a:p>
            <a:pPr marL="0" indent="0"/>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3</a:t>
            </a:fld>
            <a:endParaRPr lang="en-GB"/>
          </a:p>
        </p:txBody>
      </p:sp>
      <p:sp>
        <p:nvSpPr>
          <p:cNvPr id="5" name="Footer Placeholder 4"/>
          <p:cNvSpPr>
            <a:spLocks noGrp="1"/>
          </p:cNvSpPr>
          <p:nvPr>
            <p:ph type="ftr" idx="14"/>
          </p:nvPr>
        </p:nvSpPr>
        <p:spPr/>
        <p:txBody>
          <a:bodyPr/>
          <a:lstStyle/>
          <a:p>
            <a:r>
              <a:rPr lang="en-GB"/>
              <a:t>Michael Montemurro, BlackBerry</a:t>
            </a:r>
            <a:endParaRPr lang="en-GB" dirty="0"/>
          </a:p>
        </p:txBody>
      </p:sp>
      <p:sp>
        <p:nvSpPr>
          <p:cNvPr id="4" name="Date Placeholder 3"/>
          <p:cNvSpPr>
            <a:spLocks noGrp="1"/>
          </p:cNvSpPr>
          <p:nvPr>
            <p:ph type="dt" idx="15"/>
          </p:nvPr>
        </p:nvSpPr>
        <p:spPr/>
        <p:txBody>
          <a:bodyPr/>
          <a:lstStyle/>
          <a:p>
            <a:r>
              <a:rPr lang="en-CA"/>
              <a:t>February 2020</a:t>
            </a: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Requirements</a:t>
            </a:r>
          </a:p>
        </p:txBody>
      </p:sp>
      <p:sp>
        <p:nvSpPr>
          <p:cNvPr id="3" name="Content Placeholder 2"/>
          <p:cNvSpPr>
            <a:spLocks noGrp="1"/>
          </p:cNvSpPr>
          <p:nvPr>
            <p:ph idx="1"/>
          </p:nvPr>
        </p:nvSpPr>
        <p:spPr/>
        <p:txBody>
          <a:bodyPr/>
          <a:lstStyle/>
          <a:p>
            <a:pPr>
              <a:buFont typeface="Arial" panose="020B0604020202020204" pitchFamily="34" charset="0"/>
              <a:buChar char="•"/>
            </a:pPr>
            <a:r>
              <a:rPr lang="en-GB" dirty="0"/>
              <a:t>The AP and STA would advertise/negotiate an association with this capability.</a:t>
            </a:r>
          </a:p>
          <a:p>
            <a:pPr>
              <a:buFont typeface="Arial" panose="020B0604020202020204" pitchFamily="34" charset="0"/>
              <a:buChar char="•"/>
            </a:pPr>
            <a:r>
              <a:rPr lang="en-GB" dirty="0"/>
              <a:t>A new PMKID will be generated for each subsequent association (to prevent tracking) </a:t>
            </a:r>
          </a:p>
          <a:p>
            <a:pPr lvl="1">
              <a:buFont typeface="Arial" panose="020B0604020202020204" pitchFamily="34" charset="0"/>
              <a:buChar char="•"/>
            </a:pPr>
            <a:r>
              <a:rPr lang="en-GB" dirty="0"/>
              <a:t>The STA and AP generate a new PMKID (</a:t>
            </a:r>
            <a:r>
              <a:rPr lang="en-GB" dirty="0" err="1"/>
              <a:t>rPMKID</a:t>
            </a:r>
            <a:r>
              <a:rPr lang="en-GB" dirty="0"/>
              <a:t>) each association</a:t>
            </a:r>
          </a:p>
          <a:p>
            <a:pPr>
              <a:buFont typeface="Arial" panose="020B0604020202020204" pitchFamily="34" charset="0"/>
              <a:buChar char="•"/>
            </a:pPr>
            <a:r>
              <a:rPr lang="en-GB" dirty="0"/>
              <a:t>The feature expedites the establishment of a security association – changing the MAC address will affect bridging and higher layer communications.</a:t>
            </a:r>
          </a:p>
          <a:p>
            <a:pPr>
              <a:buFont typeface="Arial" panose="020B0604020202020204" pitchFamily="34" charset="0"/>
              <a:buChar char="•"/>
            </a:pPr>
            <a:r>
              <a:rPr lang="en-GB" dirty="0"/>
              <a:t>The solution will work for any AKM.</a:t>
            </a:r>
          </a:p>
          <a:p>
            <a:pPr>
              <a:buFont typeface="Arial" panose="020B0604020202020204" pitchFamily="34" charset="0"/>
              <a:buChar char="•"/>
            </a:pPr>
            <a:endParaRPr lang="en-GB" dirty="0"/>
          </a:p>
          <a:p>
            <a:pPr marL="0" indent="0"/>
            <a:r>
              <a:rPr lang="en-GB" dirty="0"/>
              <a:t> </a:t>
            </a:r>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4</a:t>
            </a:fld>
            <a:endParaRPr lang="en-GB"/>
          </a:p>
        </p:txBody>
      </p:sp>
      <p:sp>
        <p:nvSpPr>
          <p:cNvPr id="5" name="Footer Placeholder 4"/>
          <p:cNvSpPr>
            <a:spLocks noGrp="1"/>
          </p:cNvSpPr>
          <p:nvPr>
            <p:ph type="ftr" idx="14"/>
          </p:nvPr>
        </p:nvSpPr>
        <p:spPr/>
        <p:txBody>
          <a:bodyPr/>
          <a:lstStyle/>
          <a:p>
            <a:r>
              <a:rPr lang="en-GB"/>
              <a:t>Michael Montemurro, BlackBerry</a:t>
            </a:r>
            <a:endParaRPr lang="en-GB" dirty="0"/>
          </a:p>
        </p:txBody>
      </p:sp>
      <p:sp>
        <p:nvSpPr>
          <p:cNvPr id="4" name="Date Placeholder 3"/>
          <p:cNvSpPr>
            <a:spLocks noGrp="1"/>
          </p:cNvSpPr>
          <p:nvPr>
            <p:ph type="dt" idx="15"/>
          </p:nvPr>
        </p:nvSpPr>
        <p:spPr/>
        <p:txBody>
          <a:bodyPr/>
          <a:lstStyle/>
          <a:p>
            <a:r>
              <a:rPr lang="en-CA"/>
              <a:t>February 2020</a:t>
            </a: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a:t>
            </a:r>
          </a:p>
        </p:txBody>
      </p:sp>
      <p:sp>
        <p:nvSpPr>
          <p:cNvPr id="3" name="Content Placeholder 2"/>
          <p:cNvSpPr>
            <a:spLocks noGrp="1"/>
          </p:cNvSpPr>
          <p:nvPr>
            <p:ph idx="1"/>
          </p:nvPr>
        </p:nvSpPr>
        <p:spPr/>
        <p:txBody>
          <a:bodyPr/>
          <a:lstStyle/>
          <a:p>
            <a:pPr>
              <a:buFont typeface="Arial" panose="020B0604020202020204" pitchFamily="34" charset="0"/>
              <a:buChar char="•"/>
            </a:pPr>
            <a:r>
              <a:rPr lang="en-GB" dirty="0"/>
              <a:t>AP advertises support for </a:t>
            </a:r>
            <a:r>
              <a:rPr lang="en-GB" dirty="0" err="1"/>
              <a:t>rPMKSA</a:t>
            </a:r>
            <a:r>
              <a:rPr lang="en-GB" dirty="0"/>
              <a:t> caching in Extended RSNE</a:t>
            </a:r>
          </a:p>
          <a:p>
            <a:pPr>
              <a:buFont typeface="Arial" panose="020B0604020202020204" pitchFamily="34" charset="0"/>
              <a:buChar char="•"/>
            </a:pPr>
            <a:r>
              <a:rPr lang="en-GB" dirty="0"/>
              <a:t>STA associates and signals intention to use </a:t>
            </a:r>
            <a:r>
              <a:rPr lang="en-GB" dirty="0" err="1"/>
              <a:t>rPMKSA</a:t>
            </a:r>
            <a:r>
              <a:rPr lang="en-GB" dirty="0"/>
              <a:t> caching</a:t>
            </a:r>
          </a:p>
          <a:p>
            <a:pPr>
              <a:buFont typeface="Arial" panose="020B0604020202020204" pitchFamily="34" charset="0"/>
              <a:buChar char="•"/>
            </a:pPr>
            <a:r>
              <a:rPr lang="en-GB" dirty="0"/>
              <a:t>A new PMKID will be generated for each subsequent association (to prevent tracking) </a:t>
            </a:r>
          </a:p>
          <a:p>
            <a:pPr lvl="1">
              <a:buFont typeface="Arial" panose="020B0604020202020204" pitchFamily="34" charset="0"/>
              <a:buChar char="•"/>
            </a:pPr>
            <a:r>
              <a:rPr lang="en-GB" dirty="0"/>
              <a:t>The STA and AP generate a new PMKID (</a:t>
            </a:r>
            <a:r>
              <a:rPr lang="en-GB" dirty="0" err="1"/>
              <a:t>rPMKID</a:t>
            </a:r>
            <a:r>
              <a:rPr lang="en-GB" dirty="0"/>
              <a:t>) each association</a:t>
            </a:r>
          </a:p>
          <a:p>
            <a:pPr>
              <a:buFont typeface="Arial" panose="020B0604020202020204" pitchFamily="34" charset="0"/>
              <a:buChar char="•"/>
            </a:pPr>
            <a:r>
              <a:rPr lang="en-GB" dirty="0"/>
              <a:t>If this feature is supported by both STA and AP, the STA includes the </a:t>
            </a:r>
            <a:r>
              <a:rPr lang="en-GB" dirty="0" err="1"/>
              <a:t>rPMKID</a:t>
            </a:r>
            <a:r>
              <a:rPr lang="en-GB" dirty="0"/>
              <a:t> in the PMKID List field at Association. </a:t>
            </a:r>
          </a:p>
          <a:p>
            <a:pPr>
              <a:buFont typeface="Arial" panose="020B0604020202020204" pitchFamily="34" charset="0"/>
              <a:buChar char="•"/>
            </a:pPr>
            <a:r>
              <a:rPr lang="en-GB" dirty="0"/>
              <a:t>NOTE: The feature expedites the establishment of a security association – changing the MAC address will affect bridging and higher layer communications.</a:t>
            </a:r>
          </a:p>
          <a:p>
            <a:pPr>
              <a:buFont typeface="Arial" panose="020B0604020202020204" pitchFamily="34" charset="0"/>
              <a:buChar char="•"/>
            </a:pPr>
            <a:endParaRPr lang="en-GB" dirty="0"/>
          </a:p>
          <a:p>
            <a:pPr marL="0" indent="0"/>
            <a:r>
              <a:rPr lang="en-GB" dirty="0"/>
              <a:t> </a:t>
            </a:r>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5</a:t>
            </a:fld>
            <a:endParaRPr lang="en-GB"/>
          </a:p>
        </p:txBody>
      </p:sp>
      <p:sp>
        <p:nvSpPr>
          <p:cNvPr id="5" name="Footer Placeholder 4"/>
          <p:cNvSpPr>
            <a:spLocks noGrp="1"/>
          </p:cNvSpPr>
          <p:nvPr>
            <p:ph type="ftr" idx="14"/>
          </p:nvPr>
        </p:nvSpPr>
        <p:spPr/>
        <p:txBody>
          <a:bodyPr/>
          <a:lstStyle/>
          <a:p>
            <a:r>
              <a:rPr lang="en-GB"/>
              <a:t>Michael Montemurro, BlackBerry</a:t>
            </a:r>
            <a:endParaRPr lang="en-GB" dirty="0"/>
          </a:p>
        </p:txBody>
      </p:sp>
      <p:sp>
        <p:nvSpPr>
          <p:cNvPr id="4" name="Date Placeholder 3"/>
          <p:cNvSpPr>
            <a:spLocks noGrp="1"/>
          </p:cNvSpPr>
          <p:nvPr>
            <p:ph type="dt" idx="15"/>
          </p:nvPr>
        </p:nvSpPr>
        <p:spPr/>
        <p:txBody>
          <a:bodyPr/>
          <a:lstStyle/>
          <a:p>
            <a:r>
              <a:rPr lang="en-CA"/>
              <a:t>February 2020</a:t>
            </a:r>
            <a:endParaRPr lang="en-GB"/>
          </a:p>
        </p:txBody>
      </p:sp>
    </p:spTree>
    <p:extLst>
      <p:ext uri="{BB962C8B-B14F-4D97-AF65-F5344CB8AC3E}">
        <p14:creationId xmlns:p14="http://schemas.microsoft.com/office/powerpoint/2010/main" val="39559879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rPMKID</a:t>
            </a:r>
            <a:r>
              <a:rPr lang="en-GB" dirty="0"/>
              <a:t> derivation</a:t>
            </a:r>
          </a:p>
        </p:txBody>
      </p:sp>
      <p:sp>
        <p:nvSpPr>
          <p:cNvPr id="3" name="Content Placeholder 2"/>
          <p:cNvSpPr>
            <a:spLocks noGrp="1"/>
          </p:cNvSpPr>
          <p:nvPr>
            <p:ph idx="1"/>
          </p:nvPr>
        </p:nvSpPr>
        <p:spPr>
          <a:xfrm>
            <a:off x="914401" y="1631649"/>
            <a:ext cx="10361084" cy="511695"/>
          </a:xfrm>
        </p:spPr>
        <p:txBody>
          <a:bodyPr/>
          <a:lstStyle/>
          <a:p>
            <a:pPr>
              <a:buFont typeface="Arial" panose="020B0604020202020204" pitchFamily="34" charset="0"/>
              <a:buChar char="•"/>
            </a:pPr>
            <a:r>
              <a:rPr lang="en-GB" dirty="0"/>
              <a:t>The </a:t>
            </a:r>
            <a:r>
              <a:rPr lang="en-GB" dirty="0" err="1"/>
              <a:t>rPMKID</a:t>
            </a:r>
            <a:r>
              <a:rPr lang="en-GB" dirty="0"/>
              <a:t> is derived from the PTK for each association, recall PTK is:</a:t>
            </a:r>
          </a:p>
          <a:p>
            <a:pPr marL="457200" lvl="1" indent="0"/>
            <a:r>
              <a:rPr lang="en-GB" dirty="0"/>
              <a:t>(</a:t>
            </a:r>
            <a:r>
              <a:rPr lang="en-GB" dirty="0">
                <a:solidFill>
                  <a:schemeClr val="tx1"/>
                </a:solidFill>
              </a:rPr>
              <a:t>NOTE: FT and FILS have different PTK derivations)</a:t>
            </a:r>
          </a:p>
          <a:p>
            <a:pPr>
              <a:buFont typeface="Arial" panose="020B0604020202020204" pitchFamily="34" charset="0"/>
              <a:buChar char="•"/>
            </a:pPr>
            <a:endParaRPr lang="en-GB" dirty="0"/>
          </a:p>
          <a:p>
            <a:pPr marL="0" indent="0"/>
            <a:r>
              <a:rPr lang="en-GB" dirty="0"/>
              <a:t> </a:t>
            </a:r>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6</a:t>
            </a:fld>
            <a:endParaRPr lang="en-GB"/>
          </a:p>
        </p:txBody>
      </p:sp>
      <p:sp>
        <p:nvSpPr>
          <p:cNvPr id="5" name="Footer Placeholder 4"/>
          <p:cNvSpPr>
            <a:spLocks noGrp="1"/>
          </p:cNvSpPr>
          <p:nvPr>
            <p:ph type="ftr" idx="14"/>
          </p:nvPr>
        </p:nvSpPr>
        <p:spPr/>
        <p:txBody>
          <a:bodyPr/>
          <a:lstStyle/>
          <a:p>
            <a:r>
              <a:rPr lang="en-GB"/>
              <a:t>Michael Montemurro, BlackBerry</a:t>
            </a:r>
            <a:endParaRPr lang="en-GB" dirty="0"/>
          </a:p>
        </p:txBody>
      </p:sp>
      <p:sp>
        <p:nvSpPr>
          <p:cNvPr id="4" name="Date Placeholder 3"/>
          <p:cNvSpPr>
            <a:spLocks noGrp="1"/>
          </p:cNvSpPr>
          <p:nvPr>
            <p:ph type="dt" idx="15"/>
          </p:nvPr>
        </p:nvSpPr>
        <p:spPr/>
        <p:txBody>
          <a:bodyPr/>
          <a:lstStyle/>
          <a:p>
            <a:r>
              <a:rPr lang="en-CA"/>
              <a:t>February 2020</a:t>
            </a:r>
            <a:endParaRPr lang="en-GB"/>
          </a:p>
        </p:txBody>
      </p:sp>
      <p:pic>
        <p:nvPicPr>
          <p:cNvPr id="7" name="Picture 6">
            <a:extLst>
              <a:ext uri="{FF2B5EF4-FFF2-40B4-BE49-F238E27FC236}">
                <a16:creationId xmlns:a16="http://schemas.microsoft.com/office/drawing/2014/main" id="{AA2F4547-1F0C-C141-9EEE-75F2BAB8E288}"/>
              </a:ext>
            </a:extLst>
          </p:cNvPr>
          <p:cNvPicPr>
            <a:picLocks noChangeAspect="1"/>
          </p:cNvPicPr>
          <p:nvPr/>
        </p:nvPicPr>
        <p:blipFill>
          <a:blip r:embed="rId3"/>
          <a:stretch>
            <a:fillRect/>
          </a:stretch>
        </p:blipFill>
        <p:spPr>
          <a:xfrm>
            <a:off x="2279576" y="2483783"/>
            <a:ext cx="6767810" cy="3718666"/>
          </a:xfrm>
          <a:prstGeom prst="rect">
            <a:avLst/>
          </a:prstGeom>
        </p:spPr>
      </p:pic>
    </p:spTree>
    <p:extLst>
      <p:ext uri="{BB962C8B-B14F-4D97-AF65-F5344CB8AC3E}">
        <p14:creationId xmlns:p14="http://schemas.microsoft.com/office/powerpoint/2010/main" val="296342092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rPMKID</a:t>
            </a:r>
            <a:r>
              <a:rPr lang="en-GB" dirty="0"/>
              <a:t> Derivation Options</a:t>
            </a:r>
          </a:p>
        </p:txBody>
      </p:sp>
      <p:sp>
        <p:nvSpPr>
          <p:cNvPr id="3" name="Content Placeholder 2"/>
          <p:cNvSpPr>
            <a:spLocks noGrp="1"/>
          </p:cNvSpPr>
          <p:nvPr>
            <p:ph idx="1"/>
          </p:nvPr>
        </p:nvSpPr>
        <p:spPr/>
        <p:txBody>
          <a:bodyPr/>
          <a:lstStyle/>
          <a:p>
            <a:pPr>
              <a:buFont typeface="Arial" panose="020B0604020202020204" pitchFamily="34" charset="0"/>
              <a:buChar char="•"/>
            </a:pPr>
            <a:r>
              <a:rPr lang="en-GB" dirty="0"/>
              <a:t>Adopt an approach based on </a:t>
            </a:r>
            <a:r>
              <a:rPr lang="en-GB" dirty="0" err="1"/>
              <a:t>TGaz</a:t>
            </a:r>
            <a:r>
              <a:rPr lang="en-GB" dirty="0"/>
              <a:t> D2.0 for PASN:</a:t>
            </a:r>
          </a:p>
          <a:p>
            <a:pPr lvl="1">
              <a:buFont typeface="Arial" panose="020B0604020202020204" pitchFamily="34" charset="0"/>
              <a:buChar char="•"/>
            </a:pPr>
            <a:r>
              <a:rPr lang="en-GB" b="1" dirty="0"/>
              <a:t>Option 1. Using IEEE 802.11 KDF</a:t>
            </a:r>
          </a:p>
          <a:p>
            <a:pPr marL="800100" lvl="2" indent="0"/>
            <a:r>
              <a:rPr lang="en-CA" dirty="0" err="1"/>
              <a:t>rPMKID</a:t>
            </a:r>
            <a:r>
              <a:rPr lang="en-CA" dirty="0"/>
              <a:t> = L(0, 128, HMAC-HASH(HLTK, "</a:t>
            </a:r>
            <a:r>
              <a:rPr lang="en-CA" dirty="0" err="1"/>
              <a:t>rPMKID</a:t>
            </a:r>
            <a:r>
              <a:rPr lang="en-CA" dirty="0"/>
              <a:t> expansion")</a:t>
            </a:r>
          </a:p>
          <a:p>
            <a:pPr marL="400050" lvl="1" indent="0"/>
            <a:endParaRPr lang="en-CA" dirty="0"/>
          </a:p>
          <a:p>
            <a:pPr lvl="1">
              <a:buFont typeface="Arial" panose="020B0604020202020204" pitchFamily="34" charset="0"/>
              <a:buChar char="•"/>
            </a:pPr>
            <a:r>
              <a:rPr lang="en-CA" b="1" dirty="0"/>
              <a:t>Option 2. Using IETF RFC 5869</a:t>
            </a:r>
          </a:p>
          <a:p>
            <a:pPr lvl="2"/>
            <a:r>
              <a:rPr lang="en-CA" b="0" dirty="0" err="1"/>
              <a:t>rPMKID</a:t>
            </a:r>
            <a:r>
              <a:rPr lang="en-CA" b="0" dirty="0"/>
              <a:t>-PRK = HKDF-Extract(current PMKID, HLTK) </a:t>
            </a:r>
          </a:p>
          <a:p>
            <a:pPr lvl="2"/>
            <a:r>
              <a:rPr lang="en-CA" b="0" dirty="0" err="1"/>
              <a:t>rPMKID</a:t>
            </a:r>
            <a:r>
              <a:rPr lang="en-CA" b="0" dirty="0"/>
              <a:t> = HKDF-Expand(</a:t>
            </a:r>
            <a:r>
              <a:rPr lang="en-CA" b="0" dirty="0" err="1"/>
              <a:t>rPMKID</a:t>
            </a:r>
            <a:r>
              <a:rPr lang="en-CA" b="0" dirty="0"/>
              <a:t>-PRK, "</a:t>
            </a:r>
            <a:r>
              <a:rPr lang="en-CA" b="0" dirty="0" err="1"/>
              <a:t>rPMKID</a:t>
            </a:r>
            <a:r>
              <a:rPr lang="en-CA" b="0" dirty="0"/>
              <a:t> expansion", 16)</a:t>
            </a:r>
          </a:p>
          <a:p>
            <a:pPr marL="1257300" lvl="3" indent="0"/>
            <a:r>
              <a:rPr lang="en-CA" dirty="0"/>
              <a:t> </a:t>
            </a:r>
          </a:p>
          <a:p>
            <a:pPr marL="400050" lvl="1" indent="0"/>
            <a:endParaRPr lang="en-GB" dirty="0"/>
          </a:p>
          <a:p>
            <a:pPr>
              <a:buFont typeface="Arial" panose="020B0604020202020204" pitchFamily="34" charset="0"/>
              <a:buChar char="•"/>
            </a:pPr>
            <a:endParaRPr lang="en-GB" dirty="0"/>
          </a:p>
          <a:p>
            <a:pPr marL="0" indent="0"/>
            <a:r>
              <a:rPr lang="en-GB" dirty="0"/>
              <a:t> </a:t>
            </a:r>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7</a:t>
            </a:fld>
            <a:endParaRPr lang="en-GB"/>
          </a:p>
        </p:txBody>
      </p:sp>
      <p:sp>
        <p:nvSpPr>
          <p:cNvPr id="5" name="Footer Placeholder 4"/>
          <p:cNvSpPr>
            <a:spLocks noGrp="1"/>
          </p:cNvSpPr>
          <p:nvPr>
            <p:ph type="ftr" idx="14"/>
          </p:nvPr>
        </p:nvSpPr>
        <p:spPr/>
        <p:txBody>
          <a:bodyPr/>
          <a:lstStyle/>
          <a:p>
            <a:r>
              <a:rPr lang="en-GB"/>
              <a:t>Michael Montemurro, BlackBerry</a:t>
            </a:r>
            <a:endParaRPr lang="en-GB" dirty="0"/>
          </a:p>
        </p:txBody>
      </p:sp>
      <p:sp>
        <p:nvSpPr>
          <p:cNvPr id="4" name="Date Placeholder 3"/>
          <p:cNvSpPr>
            <a:spLocks noGrp="1"/>
          </p:cNvSpPr>
          <p:nvPr>
            <p:ph type="dt" idx="15"/>
          </p:nvPr>
        </p:nvSpPr>
        <p:spPr/>
        <p:txBody>
          <a:bodyPr/>
          <a:lstStyle/>
          <a:p>
            <a:r>
              <a:rPr lang="en-CA"/>
              <a:t>February 2020</a:t>
            </a:r>
            <a:endParaRPr lang="en-GB"/>
          </a:p>
        </p:txBody>
      </p:sp>
    </p:spTree>
    <p:extLst>
      <p:ext uri="{BB962C8B-B14F-4D97-AF65-F5344CB8AC3E}">
        <p14:creationId xmlns:p14="http://schemas.microsoft.com/office/powerpoint/2010/main" val="7618828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Next Steps</a:t>
            </a:r>
          </a:p>
        </p:txBody>
      </p:sp>
      <p:sp>
        <p:nvSpPr>
          <p:cNvPr id="2" name="Content Placeholder 1"/>
          <p:cNvSpPr>
            <a:spLocks noGrp="1"/>
          </p:cNvSpPr>
          <p:nvPr>
            <p:ph idx="1"/>
          </p:nvPr>
        </p:nvSpPr>
        <p:spPr/>
        <p:txBody>
          <a:bodyPr/>
          <a:lstStyle/>
          <a:p>
            <a:pPr>
              <a:buFont typeface="Arial" panose="020B0604020202020204" pitchFamily="34" charset="0"/>
              <a:buChar char="•"/>
            </a:pPr>
            <a:r>
              <a:rPr lang="en-GB" dirty="0"/>
              <a:t>Produce text submission based on this presentation and feedback received.</a:t>
            </a:r>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8</a:t>
            </a:fld>
            <a:endParaRPr lang="en-GB"/>
          </a:p>
        </p:txBody>
      </p:sp>
      <p:sp>
        <p:nvSpPr>
          <p:cNvPr id="5" name="Footer Placeholder 4"/>
          <p:cNvSpPr>
            <a:spLocks noGrp="1"/>
          </p:cNvSpPr>
          <p:nvPr>
            <p:ph type="ftr" idx="14"/>
          </p:nvPr>
        </p:nvSpPr>
        <p:spPr/>
        <p:txBody>
          <a:bodyPr/>
          <a:lstStyle/>
          <a:p>
            <a:r>
              <a:rPr lang="en-GB"/>
              <a:t>Michael Montemurro, BlackBerry</a:t>
            </a:r>
            <a:endParaRPr lang="en-GB" dirty="0"/>
          </a:p>
        </p:txBody>
      </p:sp>
      <p:sp>
        <p:nvSpPr>
          <p:cNvPr id="4" name="Date Placeholder 3"/>
          <p:cNvSpPr>
            <a:spLocks noGrp="1"/>
          </p:cNvSpPr>
          <p:nvPr>
            <p:ph type="dt" idx="15"/>
          </p:nvPr>
        </p:nvSpPr>
        <p:spPr/>
        <p:txBody>
          <a:bodyPr/>
          <a:lstStyle/>
          <a:p>
            <a:r>
              <a:rPr lang="en-CA"/>
              <a:t>February 2020</a:t>
            </a: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1-20-xxxx-00-000m-MAC-Privacy-and-PMKSA-Caching" id="{DB14452A-BD1C-6742-9FD3-7BE71B015096}" vid="{4DC45D5E-5EBF-0A4A-91D4-543B068B161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161</TotalTime>
  <Words>730</Words>
  <Application>Microsoft Macintosh PowerPoint</Application>
  <PresentationFormat>Widescreen</PresentationFormat>
  <Paragraphs>124</Paragraphs>
  <Slides>8</Slides>
  <Notes>8</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2" baseType="lpstr">
      <vt:lpstr>Arial</vt:lpstr>
      <vt:lpstr>Times New Roman</vt:lpstr>
      <vt:lpstr>Office Theme</vt:lpstr>
      <vt:lpstr>Microsoft Word 97 - 2004 Document</vt:lpstr>
      <vt:lpstr>MAC Privacy and PMKSA Caching</vt:lpstr>
      <vt:lpstr>Abstract</vt:lpstr>
      <vt:lpstr>High Level Solution Description</vt:lpstr>
      <vt:lpstr>Requirements</vt:lpstr>
      <vt:lpstr>Solution</vt:lpstr>
      <vt:lpstr>rPMKID derivation</vt:lpstr>
      <vt:lpstr>rPMKID Derivation Options</vt:lpstr>
      <vt:lpstr>Next Steps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 Privacy and PMKSA Caching</dc:title>
  <dc:subject/>
  <dc:creator>Michael Montemurro</dc:creator>
  <cp:keywords/>
  <dc:description/>
  <cp:lastModifiedBy>Michael Montemurro</cp:lastModifiedBy>
  <cp:revision>8</cp:revision>
  <cp:lastPrinted>1601-01-01T00:00:00Z</cp:lastPrinted>
  <dcterms:created xsi:type="dcterms:W3CDTF">2020-02-05T20:18:07Z</dcterms:created>
  <dcterms:modified xsi:type="dcterms:W3CDTF">2020-02-14T19:10:17Z</dcterms:modified>
  <cp:category/>
</cp:coreProperties>
</file>