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38" r:id="rId5"/>
    <p:sldId id="433" r:id="rId6"/>
    <p:sldId id="534" r:id="rId7"/>
    <p:sldId id="550" r:id="rId8"/>
    <p:sldId id="551" r:id="rId9"/>
    <p:sldId id="553" r:id="rId10"/>
    <p:sldId id="543" r:id="rId11"/>
    <p:sldId id="547" r:id="rId12"/>
    <p:sldId id="542" r:id="rId13"/>
    <p:sldId id="548" r:id="rId14"/>
    <p:sldId id="552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94095" autoAdjust="0"/>
  </p:normalViewPr>
  <p:slideViewPr>
    <p:cSldViewPr>
      <p:cViewPr varScale="1">
        <p:scale>
          <a:sx n="83" d="100"/>
          <a:sy n="83" d="100"/>
        </p:scale>
        <p:origin x="164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535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802.11-20/0329r5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Group </a:t>
            </a:r>
            <a:r>
              <a:rPr lang="en-US" sz="2800" dirty="0" smtClean="0"/>
              <a:t>addressed </a:t>
            </a:r>
            <a:r>
              <a:rPr lang="en-US" sz="2800" dirty="0"/>
              <a:t>frame transmission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in </a:t>
            </a:r>
            <a:r>
              <a:rPr lang="en-US" sz="2800" dirty="0"/>
              <a:t>constrained multi-link operation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2020-04-17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692780"/>
              </p:ext>
            </p:extLst>
          </p:nvPr>
        </p:nvGraphicFramePr>
        <p:xfrm>
          <a:off x="538163" y="3128963"/>
          <a:ext cx="7959725" cy="314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8" name="Document" r:id="rId5" imgW="8290751" imgH="3283832" progId="Word.Document.8">
                  <p:embed/>
                </p:oleObj>
              </mc:Choice>
              <mc:Fallback>
                <p:oleObj name="Document" r:id="rId5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3128963"/>
                        <a:ext cx="7959725" cy="3146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/>
              <a:t>Do you support </a:t>
            </a:r>
            <a:r>
              <a:rPr lang="en-US" sz="2200" dirty="0" smtClean="0"/>
              <a:t>the following group addressed frames delivery mechanism? </a:t>
            </a:r>
            <a:endParaRPr lang="en-US" sz="2000" dirty="0"/>
          </a:p>
          <a:p>
            <a:pPr lvl="1"/>
            <a:r>
              <a:rPr lang="en-US" dirty="0" smtClean="0"/>
              <a:t>The </a:t>
            </a:r>
            <a:r>
              <a:rPr lang="en-US" dirty="0"/>
              <a:t>non-STR </a:t>
            </a:r>
            <a:r>
              <a:rPr lang="en-US" dirty="0" smtClean="0"/>
              <a:t>STA MLD may configure </a:t>
            </a:r>
            <a:r>
              <a:rPr lang="en-US" dirty="0"/>
              <a:t>one </a:t>
            </a:r>
            <a:r>
              <a:rPr lang="en-US" dirty="0" smtClean="0"/>
              <a:t>link </a:t>
            </a:r>
            <a:r>
              <a:rPr lang="en-US" dirty="0"/>
              <a:t>with the AP MLD to receive group addressed </a:t>
            </a:r>
            <a:r>
              <a:rPr lang="en-US" dirty="0" smtClean="0"/>
              <a:t>frames, </a:t>
            </a:r>
            <a:r>
              <a:rPr lang="en-US" dirty="0"/>
              <a:t>then during the group addressed delivery in the configured link, then the AP MLD </a:t>
            </a:r>
            <a:r>
              <a:rPr lang="en-US" dirty="0" smtClean="0"/>
              <a:t>may not schedule frames soliciting an immediate response to this non-STR STA MLD on other links that overlap with group address frame. </a:t>
            </a:r>
          </a:p>
          <a:p>
            <a:pPr lvl="2"/>
            <a:r>
              <a:rPr lang="en-US" dirty="0" smtClean="0"/>
              <a:t>NOTE- The condition to signal the configured link is TBD.</a:t>
            </a:r>
          </a:p>
          <a:p>
            <a:pPr lvl="1"/>
            <a:endParaRPr lang="en-US" dirty="0" smtClean="0"/>
          </a:p>
          <a:p>
            <a:pPr lvl="1"/>
            <a:r>
              <a:rPr lang="en-US" dirty="0"/>
              <a:t>Yes/No/Abstain/No Answer: </a:t>
            </a:r>
            <a:r>
              <a:rPr lang="en-US" dirty="0" smtClean="0"/>
              <a:t>36/21/35/14 (Failed)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Straw Poll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70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200" dirty="0"/>
              <a:t>Do you support </a:t>
            </a:r>
            <a:r>
              <a:rPr lang="en-US" sz="2200" dirty="0" smtClean="0"/>
              <a:t>the following group addressed frames delivery mechanism? </a:t>
            </a:r>
            <a:endParaRPr lang="en-US" sz="2000" dirty="0"/>
          </a:p>
          <a:p>
            <a:pPr lvl="1"/>
            <a:r>
              <a:rPr lang="en-US" dirty="0"/>
              <a:t>The non-STR </a:t>
            </a:r>
            <a:r>
              <a:rPr lang="en-US" dirty="0" smtClean="0"/>
              <a:t>non-AP </a:t>
            </a:r>
            <a:r>
              <a:rPr lang="en-US" dirty="0"/>
              <a:t>MLD may configure one link with the AP MLD to receive </a:t>
            </a:r>
            <a:r>
              <a:rPr lang="en-US" dirty="0" smtClean="0"/>
              <a:t>non-GCR group </a:t>
            </a:r>
            <a:r>
              <a:rPr lang="en-US" dirty="0"/>
              <a:t>addressed frames, then during the non-GCR group addressed delivery in the configured link, </a:t>
            </a:r>
            <a:r>
              <a:rPr lang="en-US" dirty="0" smtClean="0"/>
              <a:t>then </a:t>
            </a:r>
            <a:r>
              <a:rPr lang="en-US" dirty="0"/>
              <a:t>the AP MLD and non-STR </a:t>
            </a:r>
            <a:r>
              <a:rPr lang="en-US" dirty="0" smtClean="0"/>
              <a:t>non-AP MLD </a:t>
            </a:r>
            <a:r>
              <a:rPr lang="en-US" dirty="0"/>
              <a:t>may not schedule frames soliciting an immediate response </a:t>
            </a:r>
            <a:r>
              <a:rPr lang="en-US" dirty="0" smtClean="0"/>
              <a:t>to each other </a:t>
            </a:r>
            <a:r>
              <a:rPr lang="en-US" dirty="0"/>
              <a:t>on other links that overlap with the non-GCR group address frames.</a:t>
            </a:r>
          </a:p>
          <a:p>
            <a:pPr lvl="2"/>
            <a:r>
              <a:rPr lang="en-US" dirty="0"/>
              <a:t>NOTE- The condition to </a:t>
            </a:r>
            <a:r>
              <a:rPr lang="en-US" dirty="0" smtClean="0"/>
              <a:t>signal </a:t>
            </a:r>
            <a:r>
              <a:rPr lang="en-US" dirty="0"/>
              <a:t>the configured link is </a:t>
            </a:r>
            <a:r>
              <a:rPr lang="en-US" dirty="0" smtClean="0"/>
              <a:t>TBD.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Straw Poll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12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 constrained MLD is a MLD with </a:t>
            </a:r>
            <a:r>
              <a:rPr lang="en-US" dirty="0"/>
              <a:t>which in-device coexistence (IDC) </a:t>
            </a:r>
            <a:r>
              <a:rPr lang="en-US" dirty="0" smtClean="0"/>
              <a:t>interference occurs when more than one STA within the MLD simultaneously </a:t>
            </a:r>
            <a:r>
              <a:rPr lang="en-US" dirty="0"/>
              <a:t>transmits and receives </a:t>
            </a:r>
            <a:r>
              <a:rPr lang="en-US" dirty="0" smtClean="0"/>
              <a:t>frames </a:t>
            </a:r>
            <a:r>
              <a:rPr lang="en-US" dirty="0"/>
              <a:t>on </a:t>
            </a:r>
            <a:r>
              <a:rPr lang="en-US" dirty="0" smtClean="0"/>
              <a:t>multiple links. </a:t>
            </a:r>
            <a:endParaRPr lang="en-US" dirty="0"/>
          </a:p>
          <a:p>
            <a:pPr lvl="1"/>
            <a:r>
              <a:rPr lang="en-US" dirty="0"/>
              <a:t>When </a:t>
            </a:r>
            <a:r>
              <a:rPr lang="en-US" dirty="0" smtClean="0"/>
              <a:t>simultaneous </a:t>
            </a:r>
            <a:r>
              <a:rPr lang="en-US" dirty="0" err="1" smtClean="0"/>
              <a:t>Tx</a:t>
            </a:r>
            <a:r>
              <a:rPr lang="en-US" dirty="0" smtClean="0"/>
              <a:t> and Rx occur on 2.4 </a:t>
            </a:r>
            <a:r>
              <a:rPr lang="en-US" dirty="0"/>
              <a:t>GHz band and 5 GHz </a:t>
            </a:r>
            <a:r>
              <a:rPr lang="en-US" dirty="0" smtClean="0"/>
              <a:t>links, </a:t>
            </a:r>
            <a:r>
              <a:rPr lang="en-US" dirty="0"/>
              <a:t>the IDC interference </a:t>
            </a:r>
            <a:r>
              <a:rPr lang="en-US" dirty="0" smtClean="0"/>
              <a:t>is probably negligible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But, the IDC interference caused by simultaneous </a:t>
            </a:r>
            <a:r>
              <a:rPr lang="en-US" dirty="0" err="1"/>
              <a:t>Tx</a:t>
            </a:r>
            <a:r>
              <a:rPr lang="en-US" dirty="0"/>
              <a:t> and Rx </a:t>
            </a:r>
            <a:r>
              <a:rPr lang="en-US" dirty="0" smtClean="0"/>
              <a:t>on 5 </a:t>
            </a:r>
            <a:r>
              <a:rPr lang="en-US" dirty="0"/>
              <a:t>GHz band and 6 GHz band </a:t>
            </a:r>
            <a:r>
              <a:rPr lang="en-US" dirty="0" smtClean="0"/>
              <a:t>links may </a:t>
            </a:r>
            <a:r>
              <a:rPr lang="en-US" dirty="0"/>
              <a:t>be significantly </a:t>
            </a:r>
            <a:r>
              <a:rPr lang="en-US" dirty="0" smtClean="0"/>
              <a:t>worse </a:t>
            </a:r>
            <a:r>
              <a:rPr lang="en-US" dirty="0"/>
              <a:t>depending on some implementation </a:t>
            </a:r>
            <a:r>
              <a:rPr lang="en-US" dirty="0" smtClean="0"/>
              <a:t>factors such as RF </a:t>
            </a:r>
            <a:r>
              <a:rPr lang="en-US" dirty="0"/>
              <a:t>filter performance.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</a:t>
            </a:r>
            <a:r>
              <a:rPr lang="en-US" dirty="0" smtClean="0">
                <a:solidFill>
                  <a:schemeClr val="tx1"/>
                </a:solidFill>
              </a:rPr>
              <a:t>Constrained Multi-Link Device (MLD)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16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It is necessary that a constrained MLD avoids transmitting </a:t>
            </a:r>
            <a:r>
              <a:rPr lang="en-US" dirty="0"/>
              <a:t>and </a:t>
            </a:r>
            <a:r>
              <a:rPr lang="en-US" dirty="0" smtClean="0"/>
              <a:t>receiving </a:t>
            </a:r>
            <a:r>
              <a:rPr lang="en-US" dirty="0"/>
              <a:t>frames on </a:t>
            </a:r>
            <a:r>
              <a:rPr lang="en-US" dirty="0" smtClean="0"/>
              <a:t>multiple links simultaneously.</a:t>
            </a:r>
          </a:p>
          <a:p>
            <a:endParaRPr lang="en-US" dirty="0" smtClean="0"/>
          </a:p>
          <a:p>
            <a:r>
              <a:rPr lang="en-US" dirty="0"/>
              <a:t>This contribution discuss a </a:t>
            </a:r>
            <a:r>
              <a:rPr lang="en-US" dirty="0" smtClean="0"/>
              <a:t>reliable group addressed frame transmission to a constrained MLD.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30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In order to reliably deliver a group addressed frame to a constrained non-AP MLD, an AP MLD should not schedule to the non-AP MLD a frame </a:t>
            </a:r>
            <a:r>
              <a:rPr lang="en-US" dirty="0" smtClean="0"/>
              <a:t>exchange sequence which </a:t>
            </a:r>
            <a:r>
              <a:rPr lang="en-US" dirty="0"/>
              <a:t>overlaps with the group addressed frame of other link(s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addressed frame transmission </a:t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 flipV="1">
            <a:off x="1405079" y="5027225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-194" y="4753204"/>
            <a:ext cx="16765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STA1 in</a:t>
            </a:r>
            <a:r>
              <a:rPr lang="en-US" dirty="0"/>
              <a:t> </a:t>
            </a:r>
            <a:r>
              <a:rPr lang="en-US" dirty="0" smtClean="0"/>
              <a:t>Non-AP MLD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3537308" y="4728827"/>
            <a:ext cx="2267826" cy="29690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DTIM Beacon (Rx)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5867400" y="4730317"/>
            <a:ext cx="3049047" cy="29393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Group addressed frame (Rx)</a:t>
            </a:r>
          </a:p>
        </p:txBody>
      </p:sp>
      <p:cxnSp>
        <p:nvCxnSpPr>
          <p:cNvPr id="35" name="Straight Connector 34"/>
          <p:cNvCxnSpPr/>
          <p:nvPr/>
        </p:nvCxnSpPr>
        <p:spPr bwMode="auto">
          <a:xfrm flipV="1">
            <a:off x="1405079" y="5713025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0" y="5419094"/>
            <a:ext cx="1622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STA2 </a:t>
            </a:r>
            <a:r>
              <a:rPr lang="en-US" dirty="0"/>
              <a:t>in Non-AP MLD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4748951" y="5416061"/>
            <a:ext cx="2267826" cy="29590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Block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1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Ack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Tx</a:t>
            </a:r>
            <a:r>
              <a:rPr lang="en-US" dirty="0" smtClean="0"/>
              <a:t>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1641449" y="5420012"/>
            <a:ext cx="3049046" cy="29195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Individually addressed frame (Rx)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4748951" y="4493826"/>
            <a:ext cx="2267826" cy="609600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127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/>
              <a:t>Interference </a:t>
            </a:r>
            <a:r>
              <a:rPr lang="en-US" dirty="0" smtClean="0"/>
              <a:t>leakage from STA2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22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If the AP MLD does not know the link(s) on which the non-AP MLD is listening the group addressed frame, the AP MLD should not schedule to the non-AP MLD </a:t>
            </a:r>
            <a:r>
              <a:rPr lang="en-US" dirty="0" smtClean="0"/>
              <a:t>any </a:t>
            </a:r>
            <a:r>
              <a:rPr lang="en-US" dirty="0"/>
              <a:t>frame </a:t>
            </a:r>
            <a:r>
              <a:rPr lang="en-US" dirty="0" smtClean="0"/>
              <a:t>exchange sequence which </a:t>
            </a:r>
            <a:r>
              <a:rPr lang="en-US" dirty="0"/>
              <a:t>overlaps with the group addressed frame of other link(s).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addressed frame transmission </a:t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  <p:cxnSp>
        <p:nvCxnSpPr>
          <p:cNvPr id="23" name="Straight Connector 22"/>
          <p:cNvCxnSpPr/>
          <p:nvPr/>
        </p:nvCxnSpPr>
        <p:spPr bwMode="auto">
          <a:xfrm flipV="1">
            <a:off x="1219200" y="4205814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-194" y="4055389"/>
            <a:ext cx="16765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AP1 in</a:t>
            </a:r>
            <a:r>
              <a:rPr lang="en-US" dirty="0"/>
              <a:t> </a:t>
            </a:r>
            <a:r>
              <a:rPr lang="en-US" dirty="0" smtClean="0"/>
              <a:t>AP MLD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 bwMode="auto">
          <a:xfrm flipV="1">
            <a:off x="1219200" y="4891614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0" y="4741189"/>
            <a:ext cx="12156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AP2 </a:t>
            </a:r>
            <a:r>
              <a:rPr lang="en-US" dirty="0"/>
              <a:t>in </a:t>
            </a:r>
            <a:r>
              <a:rPr lang="en-US" dirty="0" smtClean="0"/>
              <a:t>AP </a:t>
            </a:r>
            <a:r>
              <a:rPr lang="en-US" dirty="0"/>
              <a:t>MLD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1405078" y="3965364"/>
            <a:ext cx="149151" cy="4730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1405079" y="397918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2362200" y="397721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3319321" y="397523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4276442" y="397326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5233563" y="397128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>
            <a:off x="6190684" y="396931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>
            <a:off x="7147805" y="396733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>
            <a:off x="8104926" y="396536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>
            <a:off x="1676400" y="466498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3" name="Straight Connector 62"/>
          <p:cNvCxnSpPr/>
          <p:nvPr/>
        </p:nvCxnSpPr>
        <p:spPr bwMode="auto">
          <a:xfrm>
            <a:off x="2633521" y="466301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>
            <a:off x="3590642" y="466103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>
            <a:off x="4547763" y="465906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>
            <a:off x="5504884" y="465708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7" name="Straight Connector 66"/>
          <p:cNvCxnSpPr/>
          <p:nvPr/>
        </p:nvCxnSpPr>
        <p:spPr bwMode="auto">
          <a:xfrm>
            <a:off x="6462005" y="465511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8" name="Straight Connector 67"/>
          <p:cNvCxnSpPr/>
          <p:nvPr/>
        </p:nvCxnSpPr>
        <p:spPr bwMode="auto">
          <a:xfrm>
            <a:off x="7419126" y="465313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69" name="Straight Connector 68"/>
          <p:cNvCxnSpPr/>
          <p:nvPr/>
        </p:nvCxnSpPr>
        <p:spPr bwMode="auto">
          <a:xfrm>
            <a:off x="8376247" y="465116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0" name="Straight Connector 69"/>
          <p:cNvCxnSpPr/>
          <p:nvPr/>
        </p:nvCxnSpPr>
        <p:spPr bwMode="auto">
          <a:xfrm flipV="1">
            <a:off x="1219200" y="5577414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1" name="TextBox 70"/>
          <p:cNvSpPr txBox="1"/>
          <p:nvPr/>
        </p:nvSpPr>
        <p:spPr>
          <a:xfrm>
            <a:off x="0" y="5426989"/>
            <a:ext cx="12156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AP3 </a:t>
            </a:r>
            <a:r>
              <a:rPr lang="en-US" dirty="0"/>
              <a:t>in </a:t>
            </a:r>
            <a:r>
              <a:rPr lang="en-US" dirty="0" smtClean="0"/>
              <a:t>AP </a:t>
            </a:r>
            <a:r>
              <a:rPr lang="en-US" dirty="0"/>
              <a:t>MLD</a:t>
            </a:r>
          </a:p>
        </p:txBody>
      </p:sp>
      <p:cxnSp>
        <p:nvCxnSpPr>
          <p:cNvPr id="72" name="Straight Connector 71"/>
          <p:cNvCxnSpPr/>
          <p:nvPr/>
        </p:nvCxnSpPr>
        <p:spPr bwMode="auto">
          <a:xfrm>
            <a:off x="2057400" y="535078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3" name="Straight Connector 72"/>
          <p:cNvCxnSpPr/>
          <p:nvPr/>
        </p:nvCxnSpPr>
        <p:spPr bwMode="auto">
          <a:xfrm>
            <a:off x="3014521" y="534881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4" name="Straight Connector 73"/>
          <p:cNvCxnSpPr/>
          <p:nvPr/>
        </p:nvCxnSpPr>
        <p:spPr bwMode="auto">
          <a:xfrm>
            <a:off x="3971642" y="534683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5" name="Straight Connector 74"/>
          <p:cNvCxnSpPr/>
          <p:nvPr/>
        </p:nvCxnSpPr>
        <p:spPr bwMode="auto">
          <a:xfrm>
            <a:off x="4928763" y="534486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>
            <a:off x="5885884" y="534288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7" name="Straight Connector 76"/>
          <p:cNvCxnSpPr/>
          <p:nvPr/>
        </p:nvCxnSpPr>
        <p:spPr bwMode="auto">
          <a:xfrm>
            <a:off x="6843005" y="534091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8" name="Straight Connector 77"/>
          <p:cNvCxnSpPr/>
          <p:nvPr/>
        </p:nvCxnSpPr>
        <p:spPr bwMode="auto">
          <a:xfrm>
            <a:off x="7800126" y="5338939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79" name="Straight Connector 78"/>
          <p:cNvCxnSpPr/>
          <p:nvPr/>
        </p:nvCxnSpPr>
        <p:spPr bwMode="auto">
          <a:xfrm>
            <a:off x="8757247" y="5336964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sp>
        <p:nvSpPr>
          <p:cNvPr id="80" name="Rectangle 79"/>
          <p:cNvSpPr/>
          <p:nvPr/>
        </p:nvSpPr>
        <p:spPr bwMode="auto">
          <a:xfrm>
            <a:off x="5233563" y="3973264"/>
            <a:ext cx="149151" cy="4730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2617736" y="4666404"/>
            <a:ext cx="149151" cy="4730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6462005" y="4651164"/>
            <a:ext cx="149151" cy="4730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3971642" y="5342889"/>
            <a:ext cx="149151" cy="4730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7800499" y="5328641"/>
            <a:ext cx="149151" cy="4730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1579096" y="3965363"/>
            <a:ext cx="283184" cy="1850527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2786436" y="3965363"/>
            <a:ext cx="292266" cy="1850527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4145660" y="3962400"/>
            <a:ext cx="292266" cy="1850527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5403444" y="3966350"/>
            <a:ext cx="283556" cy="1850527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6631886" y="3966350"/>
            <a:ext cx="271536" cy="1850527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7979090" y="3963387"/>
            <a:ext cx="283556" cy="1850527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1524000" y="6041954"/>
            <a:ext cx="6797151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During this time, the AP does not schedule to the </a:t>
            </a:r>
            <a:r>
              <a:rPr lang="en-US" dirty="0"/>
              <a:t>non-AP </a:t>
            </a:r>
            <a:r>
              <a:rPr lang="en-US" dirty="0" smtClean="0"/>
              <a:t>MLD any frame exchange sequence.</a:t>
            </a:r>
            <a:endParaRPr lang="en-US" dirty="0"/>
          </a:p>
        </p:txBody>
      </p:sp>
      <p:cxnSp>
        <p:nvCxnSpPr>
          <p:cNvPr id="96" name="Straight Arrow Connector 95"/>
          <p:cNvCxnSpPr>
            <a:stCxn id="87" idx="2"/>
          </p:cNvCxnSpPr>
          <p:nvPr/>
        </p:nvCxnSpPr>
        <p:spPr bwMode="auto">
          <a:xfrm>
            <a:off x="4291793" y="5812927"/>
            <a:ext cx="0" cy="2290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8" name="Straight Arrow Connector 97"/>
          <p:cNvCxnSpPr>
            <a:stCxn id="89" idx="2"/>
          </p:cNvCxnSpPr>
          <p:nvPr/>
        </p:nvCxnSpPr>
        <p:spPr bwMode="auto">
          <a:xfrm>
            <a:off x="5545222" y="5816877"/>
            <a:ext cx="0" cy="2250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0" name="Straight Arrow Connector 99"/>
          <p:cNvCxnSpPr>
            <a:stCxn id="90" idx="2"/>
          </p:cNvCxnSpPr>
          <p:nvPr/>
        </p:nvCxnSpPr>
        <p:spPr bwMode="auto">
          <a:xfrm>
            <a:off x="6767654" y="5816877"/>
            <a:ext cx="0" cy="2250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4" name="Straight Arrow Connector 103"/>
          <p:cNvCxnSpPr>
            <a:stCxn id="86" idx="2"/>
          </p:cNvCxnSpPr>
          <p:nvPr/>
        </p:nvCxnSpPr>
        <p:spPr bwMode="auto">
          <a:xfrm>
            <a:off x="2932569" y="5815890"/>
            <a:ext cx="1656" cy="2260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7" name="Straight Arrow Connector 106"/>
          <p:cNvCxnSpPr>
            <a:stCxn id="85" idx="2"/>
          </p:cNvCxnSpPr>
          <p:nvPr/>
        </p:nvCxnSpPr>
        <p:spPr bwMode="auto">
          <a:xfrm flipH="1">
            <a:off x="1719478" y="5815890"/>
            <a:ext cx="1210" cy="2305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2" name="Straight Arrow Connector 111"/>
          <p:cNvCxnSpPr>
            <a:stCxn id="91" idx="2"/>
          </p:cNvCxnSpPr>
          <p:nvPr/>
        </p:nvCxnSpPr>
        <p:spPr bwMode="auto">
          <a:xfrm>
            <a:off x="8120868" y="5813914"/>
            <a:ext cx="0" cy="2394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83802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In order to improve an efficiency of the multi-link operation, the non-AP MLD should configure to </a:t>
            </a:r>
            <a:r>
              <a:rPr lang="en-US" dirty="0"/>
              <a:t>the AP MLD the link(s) on which it is listening the group addressed frame. </a:t>
            </a:r>
          </a:p>
          <a:p>
            <a:r>
              <a:rPr lang="en-US" dirty="0" smtClean="0"/>
              <a:t>Then</a:t>
            </a:r>
            <a:r>
              <a:rPr lang="en-US" dirty="0"/>
              <a:t>, </a:t>
            </a:r>
            <a:r>
              <a:rPr lang="en-US" dirty="0" smtClean="0"/>
              <a:t>the </a:t>
            </a:r>
            <a:r>
              <a:rPr lang="en-US" dirty="0"/>
              <a:t>AP MLD should not schedule to the non-AP MLD a frame exchange sequence which overlaps with the group addressed frame of </a:t>
            </a:r>
            <a:r>
              <a:rPr lang="en-US" dirty="0" smtClean="0"/>
              <a:t>the configured link(s).  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</a:t>
            </a:r>
            <a:r>
              <a:rPr lang="en-US" dirty="0" smtClean="0"/>
              <a:t>addressed </a:t>
            </a:r>
            <a:r>
              <a:rPr lang="en-US" dirty="0"/>
              <a:t>frame transmission </a:t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</p:spTree>
    <p:extLst>
      <p:ext uri="{BB962C8B-B14F-4D97-AF65-F5344CB8AC3E}">
        <p14:creationId xmlns:p14="http://schemas.microsoft.com/office/powerpoint/2010/main" val="221143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Also, when </a:t>
            </a:r>
            <a:r>
              <a:rPr lang="en-US" dirty="0"/>
              <a:t>a non-AP MLD intends to receive the group addressed </a:t>
            </a:r>
            <a:r>
              <a:rPr lang="en-US" dirty="0" smtClean="0"/>
              <a:t>frame on </a:t>
            </a:r>
            <a:r>
              <a:rPr lang="en-US" dirty="0"/>
              <a:t>the configured link</a:t>
            </a:r>
            <a:r>
              <a:rPr lang="en-US" dirty="0" smtClean="0"/>
              <a:t>, </a:t>
            </a:r>
            <a:r>
              <a:rPr lang="en-US" dirty="0"/>
              <a:t>other STAs in the non-AP MLD, which can't simultaneously transmit and receive with the STA in the non-AP MLD which is </a:t>
            </a:r>
            <a:r>
              <a:rPr lang="en-US" dirty="0" smtClean="0"/>
              <a:t>configured </a:t>
            </a:r>
            <a:r>
              <a:rPr lang="en-US" dirty="0"/>
              <a:t>to receive the group addressed frames, shall not access a channel </a:t>
            </a:r>
            <a:r>
              <a:rPr lang="en-US" dirty="0" smtClean="0"/>
              <a:t>during the group </a:t>
            </a:r>
            <a:r>
              <a:rPr lang="en-US" dirty="0"/>
              <a:t>addressed </a:t>
            </a:r>
            <a:r>
              <a:rPr lang="en-US" dirty="0" smtClean="0"/>
              <a:t>frame transmission time.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</a:t>
            </a:r>
            <a:r>
              <a:rPr lang="en-US" dirty="0" smtClean="0"/>
              <a:t>addressed </a:t>
            </a:r>
            <a:r>
              <a:rPr lang="en-US" dirty="0"/>
              <a:t>frame transmission </a:t>
            </a:r>
            <a:br>
              <a:rPr lang="en-US" dirty="0"/>
            </a:br>
            <a:r>
              <a:rPr lang="en-US" dirty="0"/>
              <a:t>in constrained multi-link operation </a:t>
            </a:r>
          </a:p>
        </p:txBody>
      </p:sp>
    </p:spTree>
    <p:extLst>
      <p:ext uri="{BB962C8B-B14F-4D97-AF65-F5344CB8AC3E}">
        <p14:creationId xmlns:p14="http://schemas.microsoft.com/office/powerpoint/2010/main" val="363058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As in the below figure, </a:t>
            </a:r>
            <a:r>
              <a:rPr lang="en-US" dirty="0" smtClean="0"/>
              <a:t>the </a:t>
            </a:r>
            <a:r>
              <a:rPr lang="en-US" dirty="0"/>
              <a:t>constrained non-AP </a:t>
            </a:r>
            <a:r>
              <a:rPr lang="en-US" dirty="0" smtClean="0"/>
              <a:t>MLD does not access the channel </a:t>
            </a:r>
            <a:r>
              <a:rPr lang="en-US" dirty="0"/>
              <a:t>during the </a:t>
            </a:r>
            <a:r>
              <a:rPr lang="en-US" dirty="0" smtClean="0"/>
              <a:t>group </a:t>
            </a:r>
            <a:r>
              <a:rPr lang="en-US" dirty="0"/>
              <a:t>addressed frame transmission </a:t>
            </a:r>
            <a:r>
              <a:rPr lang="en-US" dirty="0" smtClean="0"/>
              <a:t>time of the configured link. But, at the group addressed frame transmission time of other links, the non-AP MLD can access the channel.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Group </a:t>
            </a:r>
            <a:r>
              <a:rPr lang="en-US" dirty="0" smtClean="0"/>
              <a:t>addressed </a:t>
            </a:r>
            <a:r>
              <a:rPr lang="en-US" dirty="0"/>
              <a:t>frame transmission </a:t>
            </a:r>
            <a:br>
              <a:rPr lang="en-US" dirty="0"/>
            </a:br>
            <a:r>
              <a:rPr lang="en-US" dirty="0"/>
              <a:t>in constrained multi-link operation 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 bwMode="auto">
          <a:xfrm flipV="1">
            <a:off x="1405079" y="4540958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24551" y="4247027"/>
            <a:ext cx="14225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L1 STA in AP MLD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4551" y="4540959"/>
            <a:ext cx="14225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L2 STA in AP MLD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 flipV="1">
            <a:off x="1405079" y="5309024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0" y="5015093"/>
            <a:ext cx="1790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L1 STA in non-AP MLD1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5309025"/>
            <a:ext cx="1790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L2 STA in non-AP MLD1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1752600" y="4247027"/>
            <a:ext cx="1129984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DTIM beacon</a:t>
            </a:r>
          </a:p>
        </p:txBody>
      </p:sp>
      <p:cxnSp>
        <p:nvCxnSpPr>
          <p:cNvPr id="21" name="Straight Connector 20"/>
          <p:cNvCxnSpPr/>
          <p:nvPr/>
        </p:nvCxnSpPr>
        <p:spPr bwMode="auto">
          <a:xfrm flipV="1">
            <a:off x="1405079" y="6079309"/>
            <a:ext cx="773892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0" y="5785378"/>
            <a:ext cx="1790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L1 STA in non-AP </a:t>
            </a:r>
            <a:r>
              <a:rPr lang="en-US" dirty="0" smtClean="0"/>
              <a:t>MLD2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0" y="6079310"/>
            <a:ext cx="1790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L2 </a:t>
            </a:r>
            <a:r>
              <a:rPr lang="en-US" dirty="0"/>
              <a:t>STA in non-AP </a:t>
            </a:r>
            <a:r>
              <a:rPr lang="en-US" dirty="0" smtClean="0"/>
              <a:t>MLD2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 bwMode="auto">
          <a:xfrm>
            <a:off x="5486400" y="4540838"/>
            <a:ext cx="1129984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DTIM beacon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2971800" y="4247027"/>
            <a:ext cx="2057400" cy="29387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Group addressed MPDU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1752601" y="5002873"/>
            <a:ext cx="3276600" cy="301439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1752602" y="5306040"/>
            <a:ext cx="3277394" cy="301439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1752601" y="5778926"/>
            <a:ext cx="3276599" cy="301439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1752602" y="6083676"/>
            <a:ext cx="3277984" cy="294817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64460" y="5007586"/>
            <a:ext cx="32647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Channel access from non-AP MLD is not allowed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764460" y="5325800"/>
            <a:ext cx="32647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Channel access from non-AP MLD is not allowed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764460" y="5775615"/>
            <a:ext cx="32647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Channel access from non-AP MLD is not allowed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764460" y="6093829"/>
            <a:ext cx="32647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Channel access from non-AP MLD is not allowed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8428716" y="4247027"/>
            <a:ext cx="670055" cy="2939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BA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6706343" y="5023227"/>
            <a:ext cx="1646359" cy="28570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A-MPDU (to AP MLD)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6706343" y="4543472"/>
            <a:ext cx="2057400" cy="29896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Group addressed MPDU</a:t>
            </a:r>
          </a:p>
        </p:txBody>
      </p:sp>
    </p:spTree>
    <p:extLst>
      <p:ext uri="{BB962C8B-B14F-4D97-AF65-F5344CB8AC3E}">
        <p14:creationId xmlns:p14="http://schemas.microsoft.com/office/powerpoint/2010/main" val="106880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For a </a:t>
            </a:r>
            <a:r>
              <a:rPr lang="en-US" dirty="0"/>
              <a:t>reliable group </a:t>
            </a:r>
            <a:r>
              <a:rPr lang="en-US" dirty="0" smtClean="0"/>
              <a:t>addressed </a:t>
            </a:r>
            <a:r>
              <a:rPr lang="en-US" dirty="0"/>
              <a:t>frame transmission to a constrained </a:t>
            </a:r>
            <a:r>
              <a:rPr lang="en-US" dirty="0" smtClean="0"/>
              <a:t>MLD, </a:t>
            </a:r>
          </a:p>
          <a:p>
            <a:pPr lvl="1"/>
            <a:r>
              <a:rPr lang="en-US" dirty="0"/>
              <a:t>The constrained non-AP </a:t>
            </a:r>
            <a:r>
              <a:rPr lang="en-US" dirty="0" smtClean="0"/>
              <a:t>MLD needs to </a:t>
            </a:r>
            <a:r>
              <a:rPr lang="en-US" dirty="0"/>
              <a:t>configure </a:t>
            </a:r>
            <a:r>
              <a:rPr lang="en-US" dirty="0" smtClean="0"/>
              <a:t>to the AP MLD the </a:t>
            </a:r>
            <a:r>
              <a:rPr lang="en-US" dirty="0"/>
              <a:t>link(s) on which it is listening the group addressed frame. </a:t>
            </a:r>
          </a:p>
          <a:p>
            <a:pPr lvl="1"/>
            <a:r>
              <a:rPr lang="en-US" dirty="0" smtClean="0"/>
              <a:t>The AP </a:t>
            </a:r>
            <a:r>
              <a:rPr lang="en-US" dirty="0"/>
              <a:t>MLD should not schedule to the non-AP MLD a frame exchange sequence which overlaps with the group addressed frame of the configured link(s). 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non-AP </a:t>
            </a:r>
            <a:r>
              <a:rPr lang="en-US" dirty="0" smtClean="0"/>
              <a:t>MLD </a:t>
            </a:r>
            <a:r>
              <a:rPr lang="en-US" dirty="0"/>
              <a:t>intends to receive the group addressed frame shall not access a channel during the group addressed frame </a:t>
            </a:r>
            <a:r>
              <a:rPr lang="en-US" dirty="0" smtClean="0"/>
              <a:t>transmission time on the configured link(s).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0557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5DB7F03-E2F4-4208-8217-CF5CB1C8F085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110579</TotalTime>
  <Words>943</Words>
  <Application>Microsoft Office PowerPoint</Application>
  <PresentationFormat>On-screen Show (4:3)</PresentationFormat>
  <Paragraphs>111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 Unicode MS</vt:lpstr>
      <vt:lpstr>Arial</vt:lpstr>
      <vt:lpstr>Times New Roman</vt:lpstr>
      <vt:lpstr>802-11-Submission</vt:lpstr>
      <vt:lpstr>Document</vt:lpstr>
      <vt:lpstr>Group addressed frame transmission  in constrained multi-link operation </vt:lpstr>
      <vt:lpstr>Recap: Constrained Multi-Link Device (MLD)</vt:lpstr>
      <vt:lpstr>Motivation</vt:lpstr>
      <vt:lpstr>Group addressed frame transmission  in constrained multi-link operation </vt:lpstr>
      <vt:lpstr>Group addressed frame transmission  in constrained multi-link operation </vt:lpstr>
      <vt:lpstr>Group addressed frame transmission  in constrained multi-link operation </vt:lpstr>
      <vt:lpstr>Group addressed frame transmission  in constrained multi-link operation </vt:lpstr>
      <vt:lpstr>Group addressed frame transmission  in constrained multi-link operation </vt:lpstr>
      <vt:lpstr>Conclusion</vt:lpstr>
      <vt:lpstr>Straw Poll 1</vt:lpstr>
      <vt:lpstr>Straw Poll 2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1650</cp:revision>
  <cp:lastPrinted>1998-02-10T13:28:06Z</cp:lastPrinted>
  <dcterms:created xsi:type="dcterms:W3CDTF">2007-05-21T21:00:37Z</dcterms:created>
  <dcterms:modified xsi:type="dcterms:W3CDTF">2020-04-23T21:23:09Z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