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6"/>
  </p:notesMasterIdLst>
  <p:handoutMasterIdLst>
    <p:handoutMasterId r:id="rId17"/>
  </p:handoutMasterIdLst>
  <p:sldIdLst>
    <p:sldId id="338" r:id="rId5"/>
    <p:sldId id="433" r:id="rId6"/>
    <p:sldId id="534" r:id="rId7"/>
    <p:sldId id="550" r:id="rId8"/>
    <p:sldId id="551" r:id="rId9"/>
    <p:sldId id="553" r:id="rId10"/>
    <p:sldId id="543" r:id="rId11"/>
    <p:sldId id="547" r:id="rId12"/>
    <p:sldId id="542" r:id="rId13"/>
    <p:sldId id="548" r:id="rId14"/>
    <p:sldId id="552" r:id="rId15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338" autoAdjust="0"/>
    <p:restoredTop sz="94095" autoAdjust="0"/>
  </p:normalViewPr>
  <p:slideViewPr>
    <p:cSldViewPr>
      <p:cViewPr varScale="1">
        <p:scale>
          <a:sx n="83" d="100"/>
          <a:sy n="83" d="100"/>
        </p:scale>
        <p:origin x="1646" y="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-2916" y="-9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37907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016777" y="6475413"/>
            <a:ext cx="1527148" cy="184666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016777" y="6475413"/>
            <a:ext cx="1527148" cy="184666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7848600" y="333375"/>
            <a:ext cx="914400" cy="914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16777" y="6475413"/>
            <a:ext cx="152714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047069" y="332601"/>
            <a:ext cx="339843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doc.: IEEE </a:t>
            </a:r>
            <a:r>
              <a:rPr lang="en-US" sz="1800" b="1" dirty="0" smtClean="0">
                <a:cs typeface="+mn-cs"/>
              </a:rPr>
              <a:t>802.11-20/0329r1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474662" y="838200"/>
            <a:ext cx="8194676" cy="14351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dirty="0"/>
              <a:t>Group </a:t>
            </a:r>
            <a:r>
              <a:rPr lang="en-US" sz="2800" dirty="0" smtClean="0"/>
              <a:t>addressed </a:t>
            </a:r>
            <a:r>
              <a:rPr lang="en-US" sz="2800" dirty="0"/>
              <a:t>frame transmission 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in </a:t>
            </a:r>
            <a:r>
              <a:rPr lang="en-US" sz="2800" dirty="0"/>
              <a:t>constrained multi-link operation 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27062" y="2292350"/>
            <a:ext cx="7772400" cy="396875"/>
          </a:xfrm>
          <a:ln/>
        </p:spPr>
        <p:txBody>
          <a:bodyPr/>
          <a:lstStyle/>
          <a:p>
            <a:pPr marL="0" indent="0" algn="ctr">
              <a:spcBef>
                <a:spcPts val="500"/>
              </a:spcBef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2020-04-06</a:t>
            </a:r>
            <a:endParaRPr lang="en-GB" sz="2000" b="0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474662" y="270827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idx="4294967295"/>
          </p:nvPr>
        </p:nvSpPr>
        <p:spPr bwMode="auto">
          <a:xfrm>
            <a:off x="696912" y="329426"/>
            <a:ext cx="1874823" cy="2769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January 2020</a:t>
            </a:r>
            <a:endParaRPr lang="en-GB" dirty="0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4294967295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05692780"/>
              </p:ext>
            </p:extLst>
          </p:nvPr>
        </p:nvGraphicFramePr>
        <p:xfrm>
          <a:off x="538163" y="3128963"/>
          <a:ext cx="7959725" cy="3146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89" name="Document" r:id="rId4" imgW="8290751" imgH="3283832" progId="Word.Document.8">
                  <p:embed/>
                </p:oleObj>
              </mc:Choice>
              <mc:Fallback>
                <p:oleObj name="Document" r:id="rId4" imgW="8290751" imgH="3283832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8163" y="3128963"/>
                        <a:ext cx="7959725" cy="314642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3571855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sz="2200" dirty="0"/>
              <a:t>Do you support </a:t>
            </a:r>
            <a:r>
              <a:rPr lang="en-US" sz="2200" dirty="0" smtClean="0"/>
              <a:t>the following group addressed frames delivery </a:t>
            </a:r>
            <a:r>
              <a:rPr lang="en-US" sz="2200" dirty="0" smtClean="0"/>
              <a:t>mechanism? </a:t>
            </a:r>
            <a:endParaRPr lang="en-US" sz="2000" dirty="0"/>
          </a:p>
          <a:p>
            <a:pPr lvl="1"/>
            <a:r>
              <a:rPr lang="en-US" dirty="0" smtClean="0"/>
              <a:t>The </a:t>
            </a:r>
            <a:r>
              <a:rPr lang="en-US" dirty="0" smtClean="0"/>
              <a:t>non-AP MLD configure a link with the AP MLD to receive group </a:t>
            </a:r>
            <a:r>
              <a:rPr lang="en-US" dirty="0" smtClean="0"/>
              <a:t>addressed frame</a:t>
            </a:r>
            <a:r>
              <a:rPr lang="en-US" dirty="0"/>
              <a:t>. </a:t>
            </a:r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r>
              <a:rPr lang="en-US" dirty="0"/>
              <a:t>January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Straw Poll 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5708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sz="2200" dirty="0"/>
              <a:t>Do you support </a:t>
            </a:r>
            <a:r>
              <a:rPr lang="en-US" sz="2200" dirty="0" smtClean="0"/>
              <a:t>the following group addressed frames delivery </a:t>
            </a:r>
            <a:r>
              <a:rPr lang="en-US" sz="2200" dirty="0" smtClean="0"/>
              <a:t>mechanism? </a:t>
            </a:r>
            <a:endParaRPr lang="en-US" sz="2000" dirty="0"/>
          </a:p>
          <a:p>
            <a:pPr lvl="1"/>
            <a:r>
              <a:rPr lang="en-US" dirty="0"/>
              <a:t>The AP MLD should not schedule to the </a:t>
            </a:r>
            <a:r>
              <a:rPr lang="en-US" dirty="0" smtClean="0"/>
              <a:t>non-STR MLD </a:t>
            </a:r>
            <a:r>
              <a:rPr lang="en-US" dirty="0"/>
              <a:t>a frame exchange sequence which overlaps with the group addressed frame of the configured link(s).  </a:t>
            </a:r>
          </a:p>
          <a:p>
            <a:pPr lvl="1"/>
            <a:r>
              <a:rPr lang="en-US" dirty="0" smtClean="0"/>
              <a:t>The </a:t>
            </a:r>
            <a:r>
              <a:rPr lang="en-US" dirty="0"/>
              <a:t>non-AP MLD intends to receive the group addressed frame shall not access a channel during the group addressed frame transmission time on the configured link(s</a:t>
            </a:r>
            <a:r>
              <a:rPr lang="en-US" dirty="0" smtClean="0"/>
              <a:t>).</a:t>
            </a:r>
          </a:p>
          <a:p>
            <a:pPr lvl="1"/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r>
              <a:rPr lang="en-US" dirty="0"/>
              <a:t>January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Straw Poll 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5123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dirty="0" smtClean="0"/>
              <a:t>A constrained MLD is a MLD with </a:t>
            </a:r>
            <a:r>
              <a:rPr lang="en-US" dirty="0"/>
              <a:t>which in-device coexistence (IDC) </a:t>
            </a:r>
            <a:r>
              <a:rPr lang="en-US" dirty="0" smtClean="0"/>
              <a:t>interference occurs when more than one STA within the MLD simultaneously </a:t>
            </a:r>
            <a:r>
              <a:rPr lang="en-US" dirty="0"/>
              <a:t>transmits and receives </a:t>
            </a:r>
            <a:r>
              <a:rPr lang="en-US" dirty="0" smtClean="0"/>
              <a:t>frames </a:t>
            </a:r>
            <a:r>
              <a:rPr lang="en-US" dirty="0"/>
              <a:t>on </a:t>
            </a:r>
            <a:r>
              <a:rPr lang="en-US" dirty="0" smtClean="0"/>
              <a:t>multiple links. </a:t>
            </a:r>
            <a:endParaRPr lang="en-US" dirty="0"/>
          </a:p>
          <a:p>
            <a:pPr lvl="1"/>
            <a:r>
              <a:rPr lang="en-US" dirty="0"/>
              <a:t>When </a:t>
            </a:r>
            <a:r>
              <a:rPr lang="en-US" dirty="0" smtClean="0"/>
              <a:t>simultaneous </a:t>
            </a:r>
            <a:r>
              <a:rPr lang="en-US" dirty="0" err="1" smtClean="0"/>
              <a:t>Tx</a:t>
            </a:r>
            <a:r>
              <a:rPr lang="en-US" dirty="0" smtClean="0"/>
              <a:t> and Rx occur on 2.4 </a:t>
            </a:r>
            <a:r>
              <a:rPr lang="en-US" dirty="0"/>
              <a:t>GHz band and 5 GHz </a:t>
            </a:r>
            <a:r>
              <a:rPr lang="en-US" dirty="0" smtClean="0"/>
              <a:t>links, </a:t>
            </a:r>
            <a:r>
              <a:rPr lang="en-US" dirty="0"/>
              <a:t>the IDC interference </a:t>
            </a:r>
            <a:r>
              <a:rPr lang="en-US" dirty="0" smtClean="0"/>
              <a:t>is probably negligible</a:t>
            </a:r>
            <a:r>
              <a:rPr lang="en-US" dirty="0"/>
              <a:t>. </a:t>
            </a:r>
          </a:p>
          <a:p>
            <a:pPr lvl="1"/>
            <a:r>
              <a:rPr lang="en-US" dirty="0"/>
              <a:t>But, the IDC interference caused by simultaneous </a:t>
            </a:r>
            <a:r>
              <a:rPr lang="en-US" dirty="0" err="1"/>
              <a:t>Tx</a:t>
            </a:r>
            <a:r>
              <a:rPr lang="en-US" dirty="0"/>
              <a:t> and Rx </a:t>
            </a:r>
            <a:r>
              <a:rPr lang="en-US" dirty="0" smtClean="0"/>
              <a:t>on 5 </a:t>
            </a:r>
            <a:r>
              <a:rPr lang="en-US" dirty="0"/>
              <a:t>GHz band and 6 GHz band </a:t>
            </a:r>
            <a:r>
              <a:rPr lang="en-US" dirty="0" smtClean="0"/>
              <a:t>links may </a:t>
            </a:r>
            <a:r>
              <a:rPr lang="en-US" dirty="0"/>
              <a:t>be significantly </a:t>
            </a:r>
            <a:r>
              <a:rPr lang="en-US" dirty="0" smtClean="0"/>
              <a:t>worse </a:t>
            </a:r>
            <a:r>
              <a:rPr lang="en-US" dirty="0"/>
              <a:t>depending on some implementation </a:t>
            </a:r>
            <a:r>
              <a:rPr lang="en-US" dirty="0" smtClean="0"/>
              <a:t>factors such as RF </a:t>
            </a:r>
            <a:r>
              <a:rPr lang="en-US" dirty="0"/>
              <a:t>filter performance.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r>
              <a:rPr lang="en-US" dirty="0"/>
              <a:t>January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Recap: </a:t>
            </a:r>
            <a:r>
              <a:rPr lang="en-US" dirty="0" smtClean="0">
                <a:solidFill>
                  <a:schemeClr val="tx1"/>
                </a:solidFill>
              </a:rPr>
              <a:t>Constrained Multi-Link Device (MLD)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7161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dirty="0" smtClean="0"/>
              <a:t>It is necessary that a constrained MLD avoids transmitting </a:t>
            </a:r>
            <a:r>
              <a:rPr lang="en-US" dirty="0"/>
              <a:t>and </a:t>
            </a:r>
            <a:r>
              <a:rPr lang="en-US" dirty="0" smtClean="0"/>
              <a:t>receiving </a:t>
            </a:r>
            <a:r>
              <a:rPr lang="en-US" dirty="0"/>
              <a:t>frames on </a:t>
            </a:r>
            <a:r>
              <a:rPr lang="en-US" dirty="0" smtClean="0"/>
              <a:t>multiple links simultaneously.</a:t>
            </a:r>
          </a:p>
          <a:p>
            <a:endParaRPr lang="en-US" dirty="0" smtClean="0"/>
          </a:p>
          <a:p>
            <a:r>
              <a:rPr lang="en-US" dirty="0"/>
              <a:t>This contribution discuss a </a:t>
            </a:r>
            <a:r>
              <a:rPr lang="en-US" dirty="0" smtClean="0"/>
              <a:t>reliable group addressed frame transmission to a constrained MLD.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r>
              <a:rPr lang="en-US" dirty="0"/>
              <a:t>January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Motivation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9303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dirty="0"/>
              <a:t>In order to reliably deliver a group addressed frame to a constrained non-AP MLD, an AP MLD should not schedule to the non-AP MLD a frame </a:t>
            </a:r>
            <a:r>
              <a:rPr lang="en-US" dirty="0" smtClean="0"/>
              <a:t>exchange sequence which </a:t>
            </a:r>
            <a:r>
              <a:rPr lang="en-US" dirty="0"/>
              <a:t>overlaps with the group addressed frame of other link(s</a:t>
            </a:r>
            <a:r>
              <a:rPr lang="en-US" dirty="0" smtClean="0"/>
              <a:t>).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r>
              <a:rPr lang="en-US" dirty="0"/>
              <a:t>January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/>
              <a:t>Group addressed frame transmission </a:t>
            </a:r>
            <a:br>
              <a:rPr lang="en-US" dirty="0"/>
            </a:br>
            <a:r>
              <a:rPr lang="en-US" dirty="0"/>
              <a:t>in constrained multi-link operation </a:t>
            </a:r>
          </a:p>
        </p:txBody>
      </p:sp>
      <p:cxnSp>
        <p:nvCxnSpPr>
          <p:cNvPr id="7" name="Straight Connector 6"/>
          <p:cNvCxnSpPr/>
          <p:nvPr/>
        </p:nvCxnSpPr>
        <p:spPr bwMode="auto">
          <a:xfrm flipV="1">
            <a:off x="1405079" y="5027225"/>
            <a:ext cx="7738921" cy="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9" name="TextBox 8"/>
          <p:cNvSpPr txBox="1"/>
          <p:nvPr/>
        </p:nvSpPr>
        <p:spPr>
          <a:xfrm>
            <a:off x="-194" y="4753204"/>
            <a:ext cx="167659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STA1 in</a:t>
            </a:r>
            <a:r>
              <a:rPr lang="en-US" dirty="0"/>
              <a:t> </a:t>
            </a:r>
            <a:r>
              <a:rPr lang="en-US" dirty="0" smtClean="0"/>
              <a:t>Non-AP MLD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 bwMode="auto">
          <a:xfrm>
            <a:off x="3537308" y="4728827"/>
            <a:ext cx="2267826" cy="296909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DTIM Beacon (Rx)</a:t>
            </a:r>
          </a:p>
        </p:txBody>
      </p:sp>
      <p:sp>
        <p:nvSpPr>
          <p:cNvPr id="26" name="Rectangle 25"/>
          <p:cNvSpPr/>
          <p:nvPr/>
        </p:nvSpPr>
        <p:spPr bwMode="auto">
          <a:xfrm>
            <a:off x="5867400" y="4730317"/>
            <a:ext cx="3049047" cy="293931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Group addressed frame (Rx)</a:t>
            </a:r>
          </a:p>
        </p:txBody>
      </p:sp>
      <p:cxnSp>
        <p:nvCxnSpPr>
          <p:cNvPr id="35" name="Straight Connector 34"/>
          <p:cNvCxnSpPr/>
          <p:nvPr/>
        </p:nvCxnSpPr>
        <p:spPr bwMode="auto">
          <a:xfrm flipV="1">
            <a:off x="1405079" y="5713025"/>
            <a:ext cx="7738921" cy="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36" name="TextBox 35"/>
          <p:cNvSpPr txBox="1"/>
          <p:nvPr/>
        </p:nvSpPr>
        <p:spPr>
          <a:xfrm>
            <a:off x="0" y="5419094"/>
            <a:ext cx="162217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STA2 </a:t>
            </a:r>
            <a:r>
              <a:rPr lang="en-US" dirty="0"/>
              <a:t>in Non-AP MLD</a:t>
            </a:r>
          </a:p>
        </p:txBody>
      </p:sp>
      <p:sp>
        <p:nvSpPr>
          <p:cNvPr id="37" name="Rectangle 36"/>
          <p:cNvSpPr/>
          <p:nvPr/>
        </p:nvSpPr>
        <p:spPr bwMode="auto">
          <a:xfrm>
            <a:off x="4748951" y="5416061"/>
            <a:ext cx="2267826" cy="295907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Block</a:t>
            </a:r>
            <a:r>
              <a:rPr kumimoji="0" lang="en-US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</a:t>
            </a:r>
            <a:r>
              <a:rPr kumimoji="0" lang="en-US" sz="12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Ack</a:t>
            </a:r>
            <a:r>
              <a:rPr lang="en-US" dirty="0"/>
              <a:t> </a:t>
            </a:r>
            <a:r>
              <a:rPr lang="en-US" dirty="0" smtClean="0"/>
              <a:t>(</a:t>
            </a:r>
            <a:r>
              <a:rPr lang="en-US" dirty="0" err="1" smtClean="0"/>
              <a:t>Tx</a:t>
            </a:r>
            <a:r>
              <a:rPr lang="en-US" dirty="0" smtClean="0"/>
              <a:t>)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0" name="Rectangle 39"/>
          <p:cNvSpPr/>
          <p:nvPr/>
        </p:nvSpPr>
        <p:spPr bwMode="auto">
          <a:xfrm>
            <a:off x="1641449" y="5420012"/>
            <a:ext cx="3049046" cy="291956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Individually addressed frame (Rx)</a:t>
            </a:r>
          </a:p>
        </p:txBody>
      </p:sp>
      <p:sp>
        <p:nvSpPr>
          <p:cNvPr id="43" name="Rectangle 42"/>
          <p:cNvSpPr/>
          <p:nvPr/>
        </p:nvSpPr>
        <p:spPr bwMode="auto">
          <a:xfrm>
            <a:off x="4748951" y="4493826"/>
            <a:ext cx="2267826" cy="609600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 w="12700" cap="flat" cmpd="sng" algn="ctr">
            <a:solidFill>
              <a:schemeClr val="bg2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US" dirty="0"/>
              <a:t>Interference </a:t>
            </a:r>
            <a:r>
              <a:rPr lang="en-US" dirty="0" smtClean="0"/>
              <a:t>leakage from STA2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3223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dirty="0"/>
              <a:t>If the AP MLD does not know the link(s) on which the non-AP MLD is listening the group addressed frame, the AP MLD should not schedule to the non-AP MLD </a:t>
            </a:r>
            <a:r>
              <a:rPr lang="en-US" dirty="0" smtClean="0"/>
              <a:t>any </a:t>
            </a:r>
            <a:r>
              <a:rPr lang="en-US" dirty="0"/>
              <a:t>frame </a:t>
            </a:r>
            <a:r>
              <a:rPr lang="en-US" dirty="0" smtClean="0"/>
              <a:t>exchange sequence which </a:t>
            </a:r>
            <a:r>
              <a:rPr lang="en-US" dirty="0"/>
              <a:t>overlaps with the group addressed frame of other link(s).</a:t>
            </a: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r>
              <a:rPr lang="en-US" dirty="0"/>
              <a:t>January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/>
              <a:t>Group addressed frame transmission </a:t>
            </a:r>
            <a:br>
              <a:rPr lang="en-US" dirty="0"/>
            </a:br>
            <a:r>
              <a:rPr lang="en-US" dirty="0"/>
              <a:t>in constrained multi-link operation </a:t>
            </a:r>
          </a:p>
        </p:txBody>
      </p:sp>
      <p:cxnSp>
        <p:nvCxnSpPr>
          <p:cNvPr id="23" name="Straight Connector 22"/>
          <p:cNvCxnSpPr/>
          <p:nvPr/>
        </p:nvCxnSpPr>
        <p:spPr bwMode="auto">
          <a:xfrm flipV="1">
            <a:off x="1219200" y="4205814"/>
            <a:ext cx="7738921" cy="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24" name="TextBox 23"/>
          <p:cNvSpPr txBox="1"/>
          <p:nvPr/>
        </p:nvSpPr>
        <p:spPr>
          <a:xfrm>
            <a:off x="-194" y="4055389"/>
            <a:ext cx="167659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AP1 in</a:t>
            </a:r>
            <a:r>
              <a:rPr lang="en-US" dirty="0"/>
              <a:t> </a:t>
            </a:r>
            <a:r>
              <a:rPr lang="en-US" dirty="0" smtClean="0"/>
              <a:t>AP MLD</a:t>
            </a:r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 bwMode="auto">
          <a:xfrm flipV="1">
            <a:off x="1219200" y="4891614"/>
            <a:ext cx="7738921" cy="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36" name="TextBox 35"/>
          <p:cNvSpPr txBox="1"/>
          <p:nvPr/>
        </p:nvSpPr>
        <p:spPr>
          <a:xfrm>
            <a:off x="0" y="4741189"/>
            <a:ext cx="12156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AP2 </a:t>
            </a:r>
            <a:r>
              <a:rPr lang="en-US" dirty="0"/>
              <a:t>in </a:t>
            </a:r>
            <a:r>
              <a:rPr lang="en-US" dirty="0" smtClean="0"/>
              <a:t>AP </a:t>
            </a:r>
            <a:r>
              <a:rPr lang="en-US" dirty="0"/>
              <a:t>MLD</a:t>
            </a:r>
          </a:p>
        </p:txBody>
      </p:sp>
      <p:sp>
        <p:nvSpPr>
          <p:cNvPr id="40" name="Rectangle 39"/>
          <p:cNvSpPr/>
          <p:nvPr/>
        </p:nvSpPr>
        <p:spPr bwMode="auto">
          <a:xfrm>
            <a:off x="1405078" y="3965364"/>
            <a:ext cx="149151" cy="473002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D</a:t>
            </a:r>
          </a:p>
        </p:txBody>
      </p:sp>
      <p:cxnSp>
        <p:nvCxnSpPr>
          <p:cNvPr id="15" name="Straight Connector 14"/>
          <p:cNvCxnSpPr/>
          <p:nvPr/>
        </p:nvCxnSpPr>
        <p:spPr bwMode="auto">
          <a:xfrm>
            <a:off x="1405079" y="3979189"/>
            <a:ext cx="0" cy="4572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  <a:effectLst/>
        </p:spPr>
      </p:cxnSp>
      <p:cxnSp>
        <p:nvCxnSpPr>
          <p:cNvPr id="42" name="Straight Connector 41"/>
          <p:cNvCxnSpPr/>
          <p:nvPr/>
        </p:nvCxnSpPr>
        <p:spPr bwMode="auto">
          <a:xfrm>
            <a:off x="2362200" y="3977214"/>
            <a:ext cx="0" cy="4572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  <a:effectLst/>
        </p:spPr>
      </p:cxnSp>
      <p:cxnSp>
        <p:nvCxnSpPr>
          <p:cNvPr id="48" name="Straight Connector 47"/>
          <p:cNvCxnSpPr/>
          <p:nvPr/>
        </p:nvCxnSpPr>
        <p:spPr bwMode="auto">
          <a:xfrm>
            <a:off x="3319321" y="3975239"/>
            <a:ext cx="0" cy="4572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  <a:effectLst/>
        </p:spPr>
      </p:cxnSp>
      <p:cxnSp>
        <p:nvCxnSpPr>
          <p:cNvPr id="50" name="Straight Connector 49"/>
          <p:cNvCxnSpPr/>
          <p:nvPr/>
        </p:nvCxnSpPr>
        <p:spPr bwMode="auto">
          <a:xfrm>
            <a:off x="4276442" y="3973264"/>
            <a:ext cx="0" cy="4572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  <a:effectLst/>
        </p:spPr>
      </p:cxnSp>
      <p:cxnSp>
        <p:nvCxnSpPr>
          <p:cNvPr id="52" name="Straight Connector 51"/>
          <p:cNvCxnSpPr/>
          <p:nvPr/>
        </p:nvCxnSpPr>
        <p:spPr bwMode="auto">
          <a:xfrm>
            <a:off x="5233563" y="3971289"/>
            <a:ext cx="0" cy="4572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  <a:effectLst/>
        </p:spPr>
      </p:cxnSp>
      <p:cxnSp>
        <p:nvCxnSpPr>
          <p:cNvPr id="54" name="Straight Connector 53"/>
          <p:cNvCxnSpPr/>
          <p:nvPr/>
        </p:nvCxnSpPr>
        <p:spPr bwMode="auto">
          <a:xfrm>
            <a:off x="6190684" y="3969314"/>
            <a:ext cx="0" cy="4572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  <a:effectLst/>
        </p:spPr>
      </p:cxnSp>
      <p:cxnSp>
        <p:nvCxnSpPr>
          <p:cNvPr id="56" name="Straight Connector 55"/>
          <p:cNvCxnSpPr/>
          <p:nvPr/>
        </p:nvCxnSpPr>
        <p:spPr bwMode="auto">
          <a:xfrm>
            <a:off x="7147805" y="3967339"/>
            <a:ext cx="0" cy="4572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  <a:effectLst/>
        </p:spPr>
      </p:cxnSp>
      <p:cxnSp>
        <p:nvCxnSpPr>
          <p:cNvPr id="59" name="Straight Connector 58"/>
          <p:cNvCxnSpPr/>
          <p:nvPr/>
        </p:nvCxnSpPr>
        <p:spPr bwMode="auto">
          <a:xfrm>
            <a:off x="8104926" y="3965364"/>
            <a:ext cx="0" cy="4572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  <a:effectLst/>
        </p:spPr>
      </p:cxnSp>
      <p:cxnSp>
        <p:nvCxnSpPr>
          <p:cNvPr id="62" name="Straight Connector 61"/>
          <p:cNvCxnSpPr/>
          <p:nvPr/>
        </p:nvCxnSpPr>
        <p:spPr bwMode="auto">
          <a:xfrm>
            <a:off x="1676400" y="4664989"/>
            <a:ext cx="0" cy="4572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  <a:effectLst/>
        </p:spPr>
      </p:cxnSp>
      <p:cxnSp>
        <p:nvCxnSpPr>
          <p:cNvPr id="63" name="Straight Connector 62"/>
          <p:cNvCxnSpPr/>
          <p:nvPr/>
        </p:nvCxnSpPr>
        <p:spPr bwMode="auto">
          <a:xfrm>
            <a:off x="2633521" y="4663014"/>
            <a:ext cx="0" cy="4572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  <a:effectLst/>
        </p:spPr>
      </p:cxnSp>
      <p:cxnSp>
        <p:nvCxnSpPr>
          <p:cNvPr id="64" name="Straight Connector 63"/>
          <p:cNvCxnSpPr/>
          <p:nvPr/>
        </p:nvCxnSpPr>
        <p:spPr bwMode="auto">
          <a:xfrm>
            <a:off x="3590642" y="4661039"/>
            <a:ext cx="0" cy="4572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  <a:effectLst/>
        </p:spPr>
      </p:cxnSp>
      <p:cxnSp>
        <p:nvCxnSpPr>
          <p:cNvPr id="65" name="Straight Connector 64"/>
          <p:cNvCxnSpPr/>
          <p:nvPr/>
        </p:nvCxnSpPr>
        <p:spPr bwMode="auto">
          <a:xfrm>
            <a:off x="4547763" y="4659064"/>
            <a:ext cx="0" cy="4572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  <a:effectLst/>
        </p:spPr>
      </p:cxnSp>
      <p:cxnSp>
        <p:nvCxnSpPr>
          <p:cNvPr id="66" name="Straight Connector 65"/>
          <p:cNvCxnSpPr/>
          <p:nvPr/>
        </p:nvCxnSpPr>
        <p:spPr bwMode="auto">
          <a:xfrm>
            <a:off x="5504884" y="4657089"/>
            <a:ext cx="0" cy="4572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  <a:effectLst/>
        </p:spPr>
      </p:cxnSp>
      <p:cxnSp>
        <p:nvCxnSpPr>
          <p:cNvPr id="67" name="Straight Connector 66"/>
          <p:cNvCxnSpPr/>
          <p:nvPr/>
        </p:nvCxnSpPr>
        <p:spPr bwMode="auto">
          <a:xfrm>
            <a:off x="6462005" y="4655114"/>
            <a:ext cx="0" cy="4572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  <a:effectLst/>
        </p:spPr>
      </p:cxnSp>
      <p:cxnSp>
        <p:nvCxnSpPr>
          <p:cNvPr id="68" name="Straight Connector 67"/>
          <p:cNvCxnSpPr/>
          <p:nvPr/>
        </p:nvCxnSpPr>
        <p:spPr bwMode="auto">
          <a:xfrm>
            <a:off x="7419126" y="4653139"/>
            <a:ext cx="0" cy="4572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  <a:effectLst/>
        </p:spPr>
      </p:cxnSp>
      <p:cxnSp>
        <p:nvCxnSpPr>
          <p:cNvPr id="69" name="Straight Connector 68"/>
          <p:cNvCxnSpPr/>
          <p:nvPr/>
        </p:nvCxnSpPr>
        <p:spPr bwMode="auto">
          <a:xfrm>
            <a:off x="8376247" y="4651164"/>
            <a:ext cx="0" cy="4572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  <a:effectLst/>
        </p:spPr>
      </p:cxnSp>
      <p:cxnSp>
        <p:nvCxnSpPr>
          <p:cNvPr id="70" name="Straight Connector 69"/>
          <p:cNvCxnSpPr/>
          <p:nvPr/>
        </p:nvCxnSpPr>
        <p:spPr bwMode="auto">
          <a:xfrm flipV="1">
            <a:off x="1219200" y="5577414"/>
            <a:ext cx="7738921" cy="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71" name="TextBox 70"/>
          <p:cNvSpPr txBox="1"/>
          <p:nvPr/>
        </p:nvSpPr>
        <p:spPr>
          <a:xfrm>
            <a:off x="0" y="5426989"/>
            <a:ext cx="12156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AP3 </a:t>
            </a:r>
            <a:r>
              <a:rPr lang="en-US" dirty="0"/>
              <a:t>in </a:t>
            </a:r>
            <a:r>
              <a:rPr lang="en-US" dirty="0" smtClean="0"/>
              <a:t>AP </a:t>
            </a:r>
            <a:r>
              <a:rPr lang="en-US" dirty="0"/>
              <a:t>MLD</a:t>
            </a:r>
          </a:p>
        </p:txBody>
      </p:sp>
      <p:cxnSp>
        <p:nvCxnSpPr>
          <p:cNvPr id="72" name="Straight Connector 71"/>
          <p:cNvCxnSpPr/>
          <p:nvPr/>
        </p:nvCxnSpPr>
        <p:spPr bwMode="auto">
          <a:xfrm>
            <a:off x="2057400" y="5350789"/>
            <a:ext cx="0" cy="4572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  <a:effectLst/>
        </p:spPr>
      </p:cxnSp>
      <p:cxnSp>
        <p:nvCxnSpPr>
          <p:cNvPr id="73" name="Straight Connector 72"/>
          <p:cNvCxnSpPr/>
          <p:nvPr/>
        </p:nvCxnSpPr>
        <p:spPr bwMode="auto">
          <a:xfrm>
            <a:off x="3014521" y="5348814"/>
            <a:ext cx="0" cy="4572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  <a:effectLst/>
        </p:spPr>
      </p:cxnSp>
      <p:cxnSp>
        <p:nvCxnSpPr>
          <p:cNvPr id="74" name="Straight Connector 73"/>
          <p:cNvCxnSpPr/>
          <p:nvPr/>
        </p:nvCxnSpPr>
        <p:spPr bwMode="auto">
          <a:xfrm>
            <a:off x="3971642" y="5346839"/>
            <a:ext cx="0" cy="4572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  <a:effectLst/>
        </p:spPr>
      </p:cxnSp>
      <p:cxnSp>
        <p:nvCxnSpPr>
          <p:cNvPr id="75" name="Straight Connector 74"/>
          <p:cNvCxnSpPr/>
          <p:nvPr/>
        </p:nvCxnSpPr>
        <p:spPr bwMode="auto">
          <a:xfrm>
            <a:off x="4928763" y="5344864"/>
            <a:ext cx="0" cy="4572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  <a:effectLst/>
        </p:spPr>
      </p:cxnSp>
      <p:cxnSp>
        <p:nvCxnSpPr>
          <p:cNvPr id="76" name="Straight Connector 75"/>
          <p:cNvCxnSpPr/>
          <p:nvPr/>
        </p:nvCxnSpPr>
        <p:spPr bwMode="auto">
          <a:xfrm>
            <a:off x="5885884" y="5342889"/>
            <a:ext cx="0" cy="4572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  <a:effectLst/>
        </p:spPr>
      </p:cxnSp>
      <p:cxnSp>
        <p:nvCxnSpPr>
          <p:cNvPr id="77" name="Straight Connector 76"/>
          <p:cNvCxnSpPr/>
          <p:nvPr/>
        </p:nvCxnSpPr>
        <p:spPr bwMode="auto">
          <a:xfrm>
            <a:off x="6843005" y="5340914"/>
            <a:ext cx="0" cy="4572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  <a:effectLst/>
        </p:spPr>
      </p:cxnSp>
      <p:cxnSp>
        <p:nvCxnSpPr>
          <p:cNvPr id="78" name="Straight Connector 77"/>
          <p:cNvCxnSpPr/>
          <p:nvPr/>
        </p:nvCxnSpPr>
        <p:spPr bwMode="auto">
          <a:xfrm>
            <a:off x="7800126" y="5338939"/>
            <a:ext cx="0" cy="4572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  <a:effectLst/>
        </p:spPr>
      </p:cxnSp>
      <p:cxnSp>
        <p:nvCxnSpPr>
          <p:cNvPr id="79" name="Straight Connector 78"/>
          <p:cNvCxnSpPr/>
          <p:nvPr/>
        </p:nvCxnSpPr>
        <p:spPr bwMode="auto">
          <a:xfrm>
            <a:off x="8757247" y="5336964"/>
            <a:ext cx="0" cy="4572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  <a:effectLst/>
        </p:spPr>
      </p:cxnSp>
      <p:sp>
        <p:nvSpPr>
          <p:cNvPr id="80" name="Rectangle 79"/>
          <p:cNvSpPr/>
          <p:nvPr/>
        </p:nvSpPr>
        <p:spPr bwMode="auto">
          <a:xfrm>
            <a:off x="5233563" y="3973264"/>
            <a:ext cx="149151" cy="473002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D</a:t>
            </a:r>
          </a:p>
        </p:txBody>
      </p:sp>
      <p:sp>
        <p:nvSpPr>
          <p:cNvPr id="81" name="Rectangle 80"/>
          <p:cNvSpPr/>
          <p:nvPr/>
        </p:nvSpPr>
        <p:spPr bwMode="auto">
          <a:xfrm>
            <a:off x="2617736" y="4666404"/>
            <a:ext cx="149151" cy="473002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D</a:t>
            </a:r>
          </a:p>
        </p:txBody>
      </p:sp>
      <p:sp>
        <p:nvSpPr>
          <p:cNvPr id="82" name="Rectangle 81"/>
          <p:cNvSpPr/>
          <p:nvPr/>
        </p:nvSpPr>
        <p:spPr bwMode="auto">
          <a:xfrm>
            <a:off x="6462005" y="4651164"/>
            <a:ext cx="149151" cy="473002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D</a:t>
            </a:r>
          </a:p>
        </p:txBody>
      </p:sp>
      <p:sp>
        <p:nvSpPr>
          <p:cNvPr id="83" name="Rectangle 82"/>
          <p:cNvSpPr/>
          <p:nvPr/>
        </p:nvSpPr>
        <p:spPr bwMode="auto">
          <a:xfrm>
            <a:off x="3971642" y="5342889"/>
            <a:ext cx="149151" cy="473002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D</a:t>
            </a:r>
          </a:p>
        </p:txBody>
      </p:sp>
      <p:sp>
        <p:nvSpPr>
          <p:cNvPr id="84" name="Rectangle 83"/>
          <p:cNvSpPr/>
          <p:nvPr/>
        </p:nvSpPr>
        <p:spPr bwMode="auto">
          <a:xfrm>
            <a:off x="7800499" y="5328641"/>
            <a:ext cx="149151" cy="473002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D</a:t>
            </a:r>
          </a:p>
        </p:txBody>
      </p:sp>
      <p:sp>
        <p:nvSpPr>
          <p:cNvPr id="85" name="Rectangle 84"/>
          <p:cNvSpPr/>
          <p:nvPr/>
        </p:nvSpPr>
        <p:spPr bwMode="auto">
          <a:xfrm>
            <a:off x="1579096" y="3965363"/>
            <a:ext cx="283184" cy="1850527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12700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6" name="Rectangle 85"/>
          <p:cNvSpPr/>
          <p:nvPr/>
        </p:nvSpPr>
        <p:spPr bwMode="auto">
          <a:xfrm>
            <a:off x="2786436" y="3965363"/>
            <a:ext cx="292266" cy="1850527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12700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7" name="Rectangle 86"/>
          <p:cNvSpPr/>
          <p:nvPr/>
        </p:nvSpPr>
        <p:spPr bwMode="auto">
          <a:xfrm>
            <a:off x="4145660" y="3962400"/>
            <a:ext cx="292266" cy="1850527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12700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9" name="Rectangle 88"/>
          <p:cNvSpPr/>
          <p:nvPr/>
        </p:nvSpPr>
        <p:spPr bwMode="auto">
          <a:xfrm>
            <a:off x="5403444" y="3966350"/>
            <a:ext cx="283556" cy="1850527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12700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0" name="Rectangle 89"/>
          <p:cNvSpPr/>
          <p:nvPr/>
        </p:nvSpPr>
        <p:spPr bwMode="auto">
          <a:xfrm>
            <a:off x="6631886" y="3966350"/>
            <a:ext cx="271536" cy="1850527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12700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1" name="Rectangle 90"/>
          <p:cNvSpPr/>
          <p:nvPr/>
        </p:nvSpPr>
        <p:spPr bwMode="auto">
          <a:xfrm>
            <a:off x="7979090" y="3963387"/>
            <a:ext cx="283556" cy="1850527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12700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2" name="TextBox 91"/>
          <p:cNvSpPr txBox="1"/>
          <p:nvPr/>
        </p:nvSpPr>
        <p:spPr>
          <a:xfrm>
            <a:off x="1524000" y="6041954"/>
            <a:ext cx="6797151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During this time, the AP does not schedule to the </a:t>
            </a:r>
            <a:r>
              <a:rPr lang="en-US" dirty="0"/>
              <a:t>non-AP </a:t>
            </a:r>
            <a:r>
              <a:rPr lang="en-US" dirty="0" smtClean="0"/>
              <a:t>MLD any frame exchange sequence.</a:t>
            </a:r>
            <a:endParaRPr lang="en-US" dirty="0"/>
          </a:p>
        </p:txBody>
      </p:sp>
      <p:cxnSp>
        <p:nvCxnSpPr>
          <p:cNvPr id="96" name="Straight Arrow Connector 95"/>
          <p:cNvCxnSpPr>
            <a:stCxn id="87" idx="2"/>
          </p:cNvCxnSpPr>
          <p:nvPr/>
        </p:nvCxnSpPr>
        <p:spPr bwMode="auto">
          <a:xfrm>
            <a:off x="4291793" y="5812927"/>
            <a:ext cx="0" cy="22902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98" name="Straight Arrow Connector 97"/>
          <p:cNvCxnSpPr>
            <a:stCxn id="89" idx="2"/>
          </p:cNvCxnSpPr>
          <p:nvPr/>
        </p:nvCxnSpPr>
        <p:spPr bwMode="auto">
          <a:xfrm>
            <a:off x="5545222" y="5816877"/>
            <a:ext cx="0" cy="22507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00" name="Straight Arrow Connector 99"/>
          <p:cNvCxnSpPr>
            <a:stCxn id="90" idx="2"/>
          </p:cNvCxnSpPr>
          <p:nvPr/>
        </p:nvCxnSpPr>
        <p:spPr bwMode="auto">
          <a:xfrm>
            <a:off x="6767654" y="5816877"/>
            <a:ext cx="0" cy="22507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04" name="Straight Arrow Connector 103"/>
          <p:cNvCxnSpPr>
            <a:stCxn id="86" idx="2"/>
          </p:cNvCxnSpPr>
          <p:nvPr/>
        </p:nvCxnSpPr>
        <p:spPr bwMode="auto">
          <a:xfrm>
            <a:off x="2932569" y="5815890"/>
            <a:ext cx="1656" cy="22606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07" name="Straight Arrow Connector 106"/>
          <p:cNvCxnSpPr>
            <a:stCxn id="85" idx="2"/>
          </p:cNvCxnSpPr>
          <p:nvPr/>
        </p:nvCxnSpPr>
        <p:spPr bwMode="auto">
          <a:xfrm flipH="1">
            <a:off x="1719478" y="5815890"/>
            <a:ext cx="1210" cy="23057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12" name="Straight Arrow Connector 111"/>
          <p:cNvCxnSpPr>
            <a:stCxn id="91" idx="2"/>
          </p:cNvCxnSpPr>
          <p:nvPr/>
        </p:nvCxnSpPr>
        <p:spPr bwMode="auto">
          <a:xfrm>
            <a:off x="8120868" y="5813914"/>
            <a:ext cx="0" cy="23946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3838026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dirty="0" smtClean="0"/>
              <a:t>In order to improve an efficiency of the multi-link operation, the non-AP MLD should configure to </a:t>
            </a:r>
            <a:r>
              <a:rPr lang="en-US" dirty="0"/>
              <a:t>the AP MLD the link(s) on which it is listening the group addressed frame. </a:t>
            </a:r>
          </a:p>
          <a:p>
            <a:r>
              <a:rPr lang="en-US" dirty="0" smtClean="0"/>
              <a:t>Then</a:t>
            </a:r>
            <a:r>
              <a:rPr lang="en-US" dirty="0"/>
              <a:t>, </a:t>
            </a:r>
            <a:r>
              <a:rPr lang="en-US" dirty="0" smtClean="0"/>
              <a:t>the </a:t>
            </a:r>
            <a:r>
              <a:rPr lang="en-US" dirty="0"/>
              <a:t>AP MLD should not schedule to the non-AP MLD a frame exchange sequence which overlaps with the group addressed frame of </a:t>
            </a:r>
            <a:r>
              <a:rPr lang="en-US" dirty="0" smtClean="0"/>
              <a:t>the configured link(s).  </a:t>
            </a:r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r>
              <a:rPr lang="en-US" dirty="0"/>
              <a:t>January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/>
              <a:t>Group </a:t>
            </a:r>
            <a:r>
              <a:rPr lang="en-US" dirty="0" smtClean="0"/>
              <a:t>addressed </a:t>
            </a:r>
            <a:r>
              <a:rPr lang="en-US" dirty="0"/>
              <a:t>frame transmission </a:t>
            </a:r>
            <a:br>
              <a:rPr lang="en-US" dirty="0"/>
            </a:br>
            <a:r>
              <a:rPr lang="en-US" dirty="0"/>
              <a:t>in constrained multi-link operation </a:t>
            </a:r>
          </a:p>
        </p:txBody>
      </p:sp>
    </p:spTree>
    <p:extLst>
      <p:ext uri="{BB962C8B-B14F-4D97-AF65-F5344CB8AC3E}">
        <p14:creationId xmlns:p14="http://schemas.microsoft.com/office/powerpoint/2010/main" val="2211431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dirty="0" smtClean="0"/>
              <a:t>Also, when </a:t>
            </a:r>
            <a:r>
              <a:rPr lang="en-US" dirty="0"/>
              <a:t>a non-AP MLD intends to receive the group addressed </a:t>
            </a:r>
            <a:r>
              <a:rPr lang="en-US" dirty="0" smtClean="0"/>
              <a:t>frame on </a:t>
            </a:r>
            <a:r>
              <a:rPr lang="en-US" dirty="0"/>
              <a:t>the configured link</a:t>
            </a:r>
            <a:r>
              <a:rPr lang="en-US" dirty="0" smtClean="0"/>
              <a:t>, </a:t>
            </a:r>
            <a:r>
              <a:rPr lang="en-US" dirty="0"/>
              <a:t>other STAs in the non-AP MLD, which can't simultaneously transmit and receive with the STA in the non-AP MLD which is </a:t>
            </a:r>
            <a:r>
              <a:rPr lang="en-US" dirty="0" smtClean="0"/>
              <a:t>configured </a:t>
            </a:r>
            <a:r>
              <a:rPr lang="en-US" dirty="0"/>
              <a:t>to receive the group addressed frames, shall not access a channel </a:t>
            </a:r>
            <a:r>
              <a:rPr lang="en-US" dirty="0" smtClean="0"/>
              <a:t>during the group </a:t>
            </a:r>
            <a:r>
              <a:rPr lang="en-US" dirty="0"/>
              <a:t>addressed </a:t>
            </a:r>
            <a:r>
              <a:rPr lang="en-US" dirty="0" smtClean="0"/>
              <a:t>frame transmission time. 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r>
              <a:rPr lang="en-US" dirty="0"/>
              <a:t>January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/>
              <a:t>Group </a:t>
            </a:r>
            <a:r>
              <a:rPr lang="en-US" dirty="0" smtClean="0"/>
              <a:t>addressed </a:t>
            </a:r>
            <a:r>
              <a:rPr lang="en-US" dirty="0"/>
              <a:t>frame transmission </a:t>
            </a:r>
            <a:br>
              <a:rPr lang="en-US" dirty="0"/>
            </a:br>
            <a:r>
              <a:rPr lang="en-US" dirty="0"/>
              <a:t>in constrained multi-link operation </a:t>
            </a:r>
          </a:p>
        </p:txBody>
      </p:sp>
    </p:spTree>
    <p:extLst>
      <p:ext uri="{BB962C8B-B14F-4D97-AF65-F5344CB8AC3E}">
        <p14:creationId xmlns:p14="http://schemas.microsoft.com/office/powerpoint/2010/main" val="3630580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dirty="0"/>
              <a:t>As in the below figure, </a:t>
            </a:r>
            <a:r>
              <a:rPr lang="en-US" dirty="0" smtClean="0"/>
              <a:t>the </a:t>
            </a:r>
            <a:r>
              <a:rPr lang="en-US" dirty="0"/>
              <a:t>constrained non-AP </a:t>
            </a:r>
            <a:r>
              <a:rPr lang="en-US" dirty="0" smtClean="0"/>
              <a:t>MLD does not access the channel </a:t>
            </a:r>
            <a:r>
              <a:rPr lang="en-US" dirty="0"/>
              <a:t>during the </a:t>
            </a:r>
            <a:r>
              <a:rPr lang="en-US" dirty="0" smtClean="0"/>
              <a:t>group </a:t>
            </a:r>
            <a:r>
              <a:rPr lang="en-US" dirty="0"/>
              <a:t>addressed frame transmission </a:t>
            </a:r>
            <a:r>
              <a:rPr lang="en-US" dirty="0" smtClean="0"/>
              <a:t>time of the configured link. But, at the group addressed frame transmission time of other links, the non-AP MLD can access the channel.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r>
              <a:rPr lang="en-US" dirty="0"/>
              <a:t>January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/>
              <a:t>Group </a:t>
            </a:r>
            <a:r>
              <a:rPr lang="en-US" dirty="0" smtClean="0"/>
              <a:t>addressed </a:t>
            </a:r>
            <a:r>
              <a:rPr lang="en-US" dirty="0"/>
              <a:t>frame transmission </a:t>
            </a:r>
            <a:br>
              <a:rPr lang="en-US" dirty="0"/>
            </a:br>
            <a:r>
              <a:rPr lang="en-US" dirty="0"/>
              <a:t>in constrained multi-link operation </a:t>
            </a:r>
            <a:endParaRPr lang="en-US" sz="2400" dirty="0"/>
          </a:p>
        </p:txBody>
      </p:sp>
      <p:cxnSp>
        <p:nvCxnSpPr>
          <p:cNvPr id="7" name="Straight Connector 6"/>
          <p:cNvCxnSpPr/>
          <p:nvPr/>
        </p:nvCxnSpPr>
        <p:spPr bwMode="auto">
          <a:xfrm flipV="1">
            <a:off x="1405079" y="4540958"/>
            <a:ext cx="7738921" cy="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9" name="TextBox 8"/>
          <p:cNvSpPr txBox="1"/>
          <p:nvPr/>
        </p:nvSpPr>
        <p:spPr>
          <a:xfrm>
            <a:off x="24551" y="4247027"/>
            <a:ext cx="142250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L1 STA in AP MLD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24551" y="4540959"/>
            <a:ext cx="142250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L2 STA in AP MLD</a:t>
            </a:r>
          </a:p>
        </p:txBody>
      </p:sp>
      <p:cxnSp>
        <p:nvCxnSpPr>
          <p:cNvPr id="11" name="Straight Connector 10"/>
          <p:cNvCxnSpPr/>
          <p:nvPr/>
        </p:nvCxnSpPr>
        <p:spPr bwMode="auto">
          <a:xfrm flipV="1">
            <a:off x="1405079" y="5309024"/>
            <a:ext cx="7738921" cy="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2" name="TextBox 11"/>
          <p:cNvSpPr txBox="1"/>
          <p:nvPr/>
        </p:nvSpPr>
        <p:spPr>
          <a:xfrm>
            <a:off x="0" y="5015093"/>
            <a:ext cx="179004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L1 STA in non-AP MLD1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0" y="5309025"/>
            <a:ext cx="179004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L2 STA in non-AP MLD1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 bwMode="auto">
          <a:xfrm>
            <a:off x="1752600" y="4247027"/>
            <a:ext cx="1129984" cy="293932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DTIM beacon</a:t>
            </a:r>
          </a:p>
        </p:txBody>
      </p:sp>
      <p:cxnSp>
        <p:nvCxnSpPr>
          <p:cNvPr id="21" name="Straight Connector 20"/>
          <p:cNvCxnSpPr/>
          <p:nvPr/>
        </p:nvCxnSpPr>
        <p:spPr bwMode="auto">
          <a:xfrm flipV="1">
            <a:off x="1405079" y="6079309"/>
            <a:ext cx="7738921" cy="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22" name="TextBox 21"/>
          <p:cNvSpPr txBox="1"/>
          <p:nvPr/>
        </p:nvSpPr>
        <p:spPr>
          <a:xfrm>
            <a:off x="0" y="5785378"/>
            <a:ext cx="179004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L1 STA in non-AP </a:t>
            </a:r>
            <a:r>
              <a:rPr lang="en-US" dirty="0" smtClean="0"/>
              <a:t>MLD2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0" y="6079310"/>
            <a:ext cx="179004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L2 </a:t>
            </a:r>
            <a:r>
              <a:rPr lang="en-US" dirty="0"/>
              <a:t>STA in non-AP </a:t>
            </a:r>
            <a:r>
              <a:rPr lang="en-US" dirty="0" smtClean="0"/>
              <a:t>MLD2</a:t>
            </a:r>
            <a:endParaRPr lang="en-US" dirty="0"/>
          </a:p>
        </p:txBody>
      </p:sp>
      <p:sp>
        <p:nvSpPr>
          <p:cNvPr id="34" name="Rectangle 33"/>
          <p:cNvSpPr/>
          <p:nvPr/>
        </p:nvSpPr>
        <p:spPr bwMode="auto">
          <a:xfrm>
            <a:off x="5486400" y="4540838"/>
            <a:ext cx="1129984" cy="293932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DTIM beacon</a:t>
            </a:r>
          </a:p>
        </p:txBody>
      </p:sp>
      <p:sp>
        <p:nvSpPr>
          <p:cNvPr id="41" name="Rectangle 40"/>
          <p:cNvSpPr/>
          <p:nvPr/>
        </p:nvSpPr>
        <p:spPr bwMode="auto">
          <a:xfrm>
            <a:off x="2971800" y="4247027"/>
            <a:ext cx="2057400" cy="293871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Group addressed MPDU</a:t>
            </a:r>
          </a:p>
        </p:txBody>
      </p:sp>
      <p:sp>
        <p:nvSpPr>
          <p:cNvPr id="31" name="Rectangle 30"/>
          <p:cNvSpPr/>
          <p:nvPr/>
        </p:nvSpPr>
        <p:spPr bwMode="auto">
          <a:xfrm>
            <a:off x="1752601" y="5002873"/>
            <a:ext cx="3276600" cy="301439"/>
          </a:xfrm>
          <a:prstGeom prst="rect">
            <a:avLst/>
          </a:prstGeom>
          <a:noFill/>
          <a:ln w="28575" cap="flat" cmpd="sng" algn="ctr">
            <a:solidFill>
              <a:srgbClr val="FF0000"/>
            </a:solidFill>
            <a:prstDash val="sys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2" name="Rectangle 31"/>
          <p:cNvSpPr/>
          <p:nvPr/>
        </p:nvSpPr>
        <p:spPr bwMode="auto">
          <a:xfrm>
            <a:off x="1752602" y="5306040"/>
            <a:ext cx="3277394" cy="301439"/>
          </a:xfrm>
          <a:prstGeom prst="rect">
            <a:avLst/>
          </a:prstGeom>
          <a:noFill/>
          <a:ln w="28575" cap="flat" cmpd="sng" algn="ctr">
            <a:solidFill>
              <a:srgbClr val="FF0000"/>
            </a:solidFill>
            <a:prstDash val="sys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7" name="Rectangle 36"/>
          <p:cNvSpPr/>
          <p:nvPr/>
        </p:nvSpPr>
        <p:spPr bwMode="auto">
          <a:xfrm>
            <a:off x="1752601" y="5778926"/>
            <a:ext cx="3276599" cy="301439"/>
          </a:xfrm>
          <a:prstGeom prst="rect">
            <a:avLst/>
          </a:prstGeom>
          <a:noFill/>
          <a:ln w="28575" cap="flat" cmpd="sng" algn="ctr">
            <a:solidFill>
              <a:srgbClr val="FF0000"/>
            </a:solidFill>
            <a:prstDash val="sys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3" name="Rectangle 42"/>
          <p:cNvSpPr/>
          <p:nvPr/>
        </p:nvSpPr>
        <p:spPr bwMode="auto">
          <a:xfrm>
            <a:off x="1752602" y="6083676"/>
            <a:ext cx="3277984" cy="294817"/>
          </a:xfrm>
          <a:prstGeom prst="rect">
            <a:avLst/>
          </a:prstGeom>
          <a:noFill/>
          <a:ln w="28575" cap="flat" cmpd="sng" algn="ctr">
            <a:solidFill>
              <a:srgbClr val="FF0000"/>
            </a:solidFill>
            <a:prstDash val="sys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764460" y="5007586"/>
            <a:ext cx="32647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Channel access from non-AP MLD is not allowed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1764460" y="5325800"/>
            <a:ext cx="32647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Channel access from non-AP MLD is not allowed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1764460" y="5775615"/>
            <a:ext cx="32647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Channel access from non-AP MLD is not allowed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1764460" y="6093829"/>
            <a:ext cx="32647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Channel access from non-AP MLD is not allowed</a:t>
            </a:r>
          </a:p>
        </p:txBody>
      </p:sp>
      <p:sp>
        <p:nvSpPr>
          <p:cNvPr id="62" name="Rectangle 61"/>
          <p:cNvSpPr/>
          <p:nvPr/>
        </p:nvSpPr>
        <p:spPr bwMode="auto">
          <a:xfrm>
            <a:off x="8428716" y="4247027"/>
            <a:ext cx="670055" cy="293932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BA</a:t>
            </a:r>
          </a:p>
        </p:txBody>
      </p:sp>
      <p:sp>
        <p:nvSpPr>
          <p:cNvPr id="64" name="Rectangle 63"/>
          <p:cNvSpPr/>
          <p:nvPr/>
        </p:nvSpPr>
        <p:spPr bwMode="auto">
          <a:xfrm>
            <a:off x="6706343" y="5023227"/>
            <a:ext cx="1646359" cy="285707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A-MPDU (to AP MLD)</a:t>
            </a:r>
          </a:p>
        </p:txBody>
      </p:sp>
      <p:sp>
        <p:nvSpPr>
          <p:cNvPr id="66" name="Rectangle 65"/>
          <p:cNvSpPr/>
          <p:nvPr/>
        </p:nvSpPr>
        <p:spPr bwMode="auto">
          <a:xfrm>
            <a:off x="6706343" y="4543472"/>
            <a:ext cx="2057400" cy="298962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Group addressed MPDU</a:t>
            </a:r>
          </a:p>
        </p:txBody>
      </p:sp>
    </p:spTree>
    <p:extLst>
      <p:ext uri="{BB962C8B-B14F-4D97-AF65-F5344CB8AC3E}">
        <p14:creationId xmlns:p14="http://schemas.microsoft.com/office/powerpoint/2010/main" val="1068807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dirty="0" smtClean="0"/>
              <a:t>For a </a:t>
            </a:r>
            <a:r>
              <a:rPr lang="en-US" dirty="0"/>
              <a:t>reliable group </a:t>
            </a:r>
            <a:r>
              <a:rPr lang="en-US" dirty="0" smtClean="0"/>
              <a:t>addressed </a:t>
            </a:r>
            <a:r>
              <a:rPr lang="en-US" dirty="0"/>
              <a:t>frame transmission to a constrained </a:t>
            </a:r>
            <a:r>
              <a:rPr lang="en-US" dirty="0" smtClean="0"/>
              <a:t>MLD, </a:t>
            </a:r>
          </a:p>
          <a:p>
            <a:pPr lvl="1"/>
            <a:r>
              <a:rPr lang="en-US" dirty="0"/>
              <a:t>The constrained non-AP </a:t>
            </a:r>
            <a:r>
              <a:rPr lang="en-US" dirty="0" smtClean="0"/>
              <a:t>MLD needs to </a:t>
            </a:r>
            <a:r>
              <a:rPr lang="en-US" dirty="0"/>
              <a:t>configure </a:t>
            </a:r>
            <a:r>
              <a:rPr lang="en-US" dirty="0" smtClean="0"/>
              <a:t>to the AP MLD the </a:t>
            </a:r>
            <a:r>
              <a:rPr lang="en-US" dirty="0"/>
              <a:t>link(s) on which it is listening the group addressed frame. </a:t>
            </a:r>
          </a:p>
          <a:p>
            <a:pPr lvl="1"/>
            <a:r>
              <a:rPr lang="en-US" dirty="0" smtClean="0"/>
              <a:t>The AP </a:t>
            </a:r>
            <a:r>
              <a:rPr lang="en-US" dirty="0"/>
              <a:t>MLD should not schedule to the non-AP MLD a frame exchange sequence which overlaps with the group addressed frame of the configured link(s).  </a:t>
            </a:r>
          </a:p>
          <a:p>
            <a:pPr lvl="1"/>
            <a:r>
              <a:rPr lang="en-US" dirty="0" smtClean="0"/>
              <a:t>The </a:t>
            </a:r>
            <a:r>
              <a:rPr lang="en-US" dirty="0"/>
              <a:t>non-AP </a:t>
            </a:r>
            <a:r>
              <a:rPr lang="en-US" dirty="0" smtClean="0"/>
              <a:t>MLD </a:t>
            </a:r>
            <a:r>
              <a:rPr lang="en-US" dirty="0"/>
              <a:t>intends to receive the group addressed frame shall not access a channel during the group addressed frame </a:t>
            </a:r>
            <a:r>
              <a:rPr lang="en-US" dirty="0" smtClean="0"/>
              <a:t>transmission time on the configured link(s).</a:t>
            </a:r>
            <a:endParaRPr lang="en-US" dirty="0"/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r>
              <a:rPr lang="en-US" dirty="0"/>
              <a:t>January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Conclusion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105570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A2D25672F2F5D4AA9AE255D69FED637" ma:contentTypeVersion="1" ma:contentTypeDescription="Create a new document." ma:contentTypeScope="" ma:versionID="4956819f99e8db43e2a2111e3b300df8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2d2ab0423195891a282ae33591adddef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5DB7F03-E2F4-4208-8217-CF5CB1C8F085}">
  <ds:schemaRefs>
    <ds:schemaRef ds:uri="http://schemas.microsoft.com/office/infopath/2007/PartnerControls"/>
    <ds:schemaRef ds:uri="http://schemas.microsoft.com/office/2006/documentManagement/types"/>
    <ds:schemaRef ds:uri="http://purl.org/dc/dcmitype/"/>
    <ds:schemaRef ds:uri="http://purl.org/dc/elements/1.1/"/>
    <ds:schemaRef ds:uri="http://www.w3.org/XML/1998/namespace"/>
    <ds:schemaRef ds:uri="http://schemas.microsoft.com/office/2006/metadata/properties"/>
    <ds:schemaRef ds:uri="http://schemas.openxmlformats.org/package/2006/metadata/core-properties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4E42FB28-4175-4352-A1B1-A428BA28D5C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FCA7BDBA-0428-497A-823E-604947E2874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109589</TotalTime>
  <Words>852</Words>
  <Application>Microsoft Office PowerPoint</Application>
  <PresentationFormat>On-screen Show (4:3)</PresentationFormat>
  <Paragraphs>104</Paragraphs>
  <Slides>11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 Unicode MS</vt:lpstr>
      <vt:lpstr>Arial</vt:lpstr>
      <vt:lpstr>Times New Roman</vt:lpstr>
      <vt:lpstr>802-11-Submission</vt:lpstr>
      <vt:lpstr>Document</vt:lpstr>
      <vt:lpstr>Group addressed frame transmission  in constrained multi-link operation </vt:lpstr>
      <vt:lpstr>Recap: Constrained Multi-Link Device (MLD)</vt:lpstr>
      <vt:lpstr>Motivation</vt:lpstr>
      <vt:lpstr>Group addressed frame transmission  in constrained multi-link operation </vt:lpstr>
      <vt:lpstr>Group addressed frame transmission  in constrained multi-link operation </vt:lpstr>
      <vt:lpstr>Group addressed frame transmission  in constrained multi-link operation </vt:lpstr>
      <vt:lpstr>Group addressed frame transmission  in constrained multi-link operation </vt:lpstr>
      <vt:lpstr>Group addressed frame transmission  in constrained multi-link operation </vt:lpstr>
      <vt:lpstr>Conclusion</vt:lpstr>
      <vt:lpstr>Straw Poll 1</vt:lpstr>
      <vt:lpstr>Straw Poll 2</vt:lpstr>
    </vt:vector>
  </TitlesOfParts>
  <Company>AT&amp;T Labs Research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Ron Porat</dc:creator>
  <cp:lastModifiedBy>Yongho Seok</cp:lastModifiedBy>
  <cp:revision>1630</cp:revision>
  <cp:lastPrinted>1998-02-10T13:28:06Z</cp:lastPrinted>
  <dcterms:created xsi:type="dcterms:W3CDTF">2007-05-21T21:00:37Z</dcterms:created>
  <dcterms:modified xsi:type="dcterms:W3CDTF">2020-04-06T15:36:45Z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ContentTypeId">
    <vt:lpwstr>0x0101009A2D25672F2F5D4AA9AE255D69FED637</vt:lpwstr>
  </property>
</Properties>
</file>