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7" name="Shape 97"/>
          <p:cNvSpPr/>
          <p:nvPr>
            <p:ph type="sldImg"/>
          </p:nvPr>
        </p:nvSpPr>
        <p:spPr>
          <a:xfrm>
            <a:off x="1143000" y="685800"/>
            <a:ext cx="4572000" cy="3429000"/>
          </a:xfrm>
          <a:prstGeom prst="rect">
            <a:avLst/>
          </a:prstGeom>
        </p:spPr>
        <p:txBody>
          <a:bodyPr/>
          <a:lstStyle/>
          <a:p>
            <a:pPr/>
          </a:p>
        </p:txBody>
      </p:sp>
      <p:sp>
        <p:nvSpPr>
          <p:cNvPr id="98" name="Shape 9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7" name="Slide Number"/>
          <p:cNvSpPr txBox="1"/>
          <p:nvPr>
            <p:ph type="sldNum" sz="quarter" idx="2"/>
          </p:nvPr>
        </p:nvSpPr>
        <p:spPr>
          <a:prstGeom prst="rect">
            <a:avLst/>
          </a:prstGeom>
        </p:spPr>
        <p:txBody>
          <a:bodyPr/>
          <a:lstStyle/>
          <a:p>
            <a:pPr/>
            <a:fld id="{86CB4B4D-7CA3-9044-876B-883B54F8677D}" type="slidenum"/>
          </a:p>
        </p:txBody>
      </p:sp>
      <p:sp>
        <p:nvSpPr>
          <p:cNvPr id="18" name="Title Text"/>
          <p:cNvSpPr txBox="1"/>
          <p:nvPr>
            <p:ph type="title"/>
          </p:nvPr>
        </p:nvSpPr>
        <p:spPr>
          <a:xfrm>
            <a:off x="685800" y="2130425"/>
            <a:ext cx="7772400" cy="1470025"/>
          </a:xfrm>
          <a:prstGeom prst="rect">
            <a:avLst/>
          </a:prstGeom>
        </p:spPr>
        <p:txBody>
          <a:bodyPr/>
          <a:lstStyle/>
          <a:p>
            <a:pPr/>
            <a:r>
              <a:t>Title Text</a:t>
            </a:r>
          </a:p>
        </p:txBody>
      </p:sp>
      <p:sp>
        <p:nvSpPr>
          <p:cNvPr id="19" name="Body Level One…"/>
          <p:cNvSpPr txBox="1"/>
          <p:nvPr>
            <p:ph type="body" sz="quarter" idx="1"/>
          </p:nvPr>
        </p:nvSpPr>
        <p:spPr>
          <a:xfrm>
            <a:off x="1371600" y="3886200"/>
            <a:ext cx="6400800" cy="1752600"/>
          </a:xfrm>
          <a:prstGeom prst="rect">
            <a:avLst/>
          </a:prstGeom>
        </p:spPr>
        <p:txBody>
          <a:bodyPr>
            <a:normAutofit fontScale="100000" lnSpcReduction="0"/>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6" name="Slide Number"/>
          <p:cNvSpPr txBox="1"/>
          <p:nvPr>
            <p:ph type="sldNum" sz="quarter" idx="2"/>
          </p:nvPr>
        </p:nvSpPr>
        <p:spPr>
          <a:prstGeom prst="rect">
            <a:avLst/>
          </a:prstGeom>
        </p:spPr>
        <p:txBody>
          <a:bodyPr/>
          <a:lstStyle/>
          <a:p>
            <a:pPr/>
            <a:fld id="{86CB4B4D-7CA3-9044-876B-883B54F8677D}" type="slidenum"/>
          </a:p>
        </p:txBody>
      </p:sp>
      <p:sp>
        <p:nvSpPr>
          <p:cNvPr id="27" name="Title Text"/>
          <p:cNvSpPr txBox="1"/>
          <p:nvPr>
            <p:ph type="title"/>
          </p:nvPr>
        </p:nvSpPr>
        <p:spPr>
          <a:prstGeom prst="rect">
            <a:avLst/>
          </a:prstGeom>
        </p:spPr>
        <p:txBody>
          <a:bodyPr/>
          <a:lstStyle/>
          <a:p>
            <a:pPr/>
            <a:r>
              <a:t>Title Text</a:t>
            </a:r>
          </a:p>
        </p:txBody>
      </p:sp>
      <p:sp>
        <p:nvSpPr>
          <p:cNvPr id="28" name="Body Level One…"/>
          <p:cNvSpPr txBox="1"/>
          <p:nvPr>
            <p:ph type="body" idx="1"/>
          </p:nvPr>
        </p:nvSpPr>
        <p:spPr>
          <a:xfrm>
            <a:off x="685800" y="1981200"/>
            <a:ext cx="7772400" cy="4114800"/>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5" name="Slide Number"/>
          <p:cNvSpPr txBox="1"/>
          <p:nvPr>
            <p:ph type="sldNum" sz="quarter" idx="2"/>
          </p:nvPr>
        </p:nvSpPr>
        <p:spPr>
          <a:prstGeom prst="rect">
            <a:avLst/>
          </a:prstGeom>
        </p:spPr>
        <p:txBody>
          <a:bodyPr/>
          <a:lstStyle/>
          <a:p>
            <a:pPr/>
            <a:fld id="{86CB4B4D-7CA3-9044-876B-883B54F8677D}" type="slidenum"/>
          </a:p>
        </p:txBody>
      </p:sp>
      <p:sp>
        <p:nvSpPr>
          <p:cNvPr id="36" name="Title Text"/>
          <p:cNvSpPr txBox="1"/>
          <p:nvPr>
            <p:ph type="title"/>
          </p:nvPr>
        </p:nvSpPr>
        <p:spPr>
          <a:xfrm>
            <a:off x="722312" y="4406900"/>
            <a:ext cx="7772401" cy="1362075"/>
          </a:xfrm>
          <a:prstGeom prst="rect">
            <a:avLst/>
          </a:prstGeom>
        </p:spPr>
        <p:txBody>
          <a:bodyPr anchor="t"/>
          <a:lstStyle>
            <a:lvl1pPr algn="l">
              <a:defRPr cap="all" sz="4000"/>
            </a:lvl1pPr>
          </a:lstStyle>
          <a:p>
            <a:pPr/>
            <a:r>
              <a:t>Title Text</a:t>
            </a:r>
          </a:p>
        </p:txBody>
      </p:sp>
      <p:sp>
        <p:nvSpPr>
          <p:cNvPr id="37" name="Body Level One…"/>
          <p:cNvSpPr txBox="1"/>
          <p:nvPr>
            <p:ph type="body" sz="quarter" idx="1"/>
          </p:nvPr>
        </p:nvSpPr>
        <p:spPr>
          <a:xfrm>
            <a:off x="722312" y="2906713"/>
            <a:ext cx="7772401" cy="1500188"/>
          </a:xfrm>
          <a:prstGeom prst="rect">
            <a:avLst/>
          </a:prstGeom>
        </p:spPr>
        <p:txBody>
          <a:bodyPr anchor="b">
            <a:normAutofit fontScale="100000" lnSpcReduction="0"/>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4" name="Slide Number"/>
          <p:cNvSpPr txBox="1"/>
          <p:nvPr>
            <p:ph type="sldNum" sz="quarter" idx="2"/>
          </p:nvPr>
        </p:nvSpPr>
        <p:spPr>
          <a:prstGeom prst="rect">
            <a:avLst/>
          </a:prstGeom>
        </p:spPr>
        <p:txBody>
          <a:bodyPr/>
          <a:lstStyle/>
          <a:p>
            <a:pPr/>
            <a:fld id="{86CB4B4D-7CA3-9044-876B-883B54F8677D}" type="slidenum"/>
          </a:p>
        </p:txBody>
      </p:sp>
      <p:sp>
        <p:nvSpPr>
          <p:cNvPr id="45" name="Title Text"/>
          <p:cNvSpPr txBox="1"/>
          <p:nvPr>
            <p:ph type="title"/>
          </p:nvPr>
        </p:nvSpPr>
        <p:spPr>
          <a:prstGeom prst="rect">
            <a:avLst/>
          </a:prstGeom>
        </p:spPr>
        <p:txBody>
          <a:bodyPr/>
          <a:lstStyle/>
          <a:p>
            <a:pPr/>
            <a:r>
              <a:t>Title Text</a:t>
            </a:r>
          </a:p>
        </p:txBody>
      </p:sp>
      <p:sp>
        <p:nvSpPr>
          <p:cNvPr id="46" name="Body Level One…"/>
          <p:cNvSpPr txBox="1"/>
          <p:nvPr>
            <p:ph type="body" sz="half" idx="1"/>
          </p:nvPr>
        </p:nvSpPr>
        <p:spPr>
          <a:xfrm>
            <a:off x="685800" y="1981200"/>
            <a:ext cx="3810000" cy="4114800"/>
          </a:xfrm>
          <a:prstGeom prst="rect">
            <a:avLst/>
          </a:prstGeom>
        </p:spPr>
        <p:txBody>
          <a:bodyPr>
            <a:normAutofit fontScale="100000" lnSpcReduction="0"/>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3" name="Slide Number"/>
          <p:cNvSpPr txBox="1"/>
          <p:nvPr>
            <p:ph type="sldNum" sz="quarter" idx="2"/>
          </p:nvPr>
        </p:nvSpPr>
        <p:spPr>
          <a:prstGeom prst="rect">
            <a:avLst/>
          </a:prstGeom>
        </p:spPr>
        <p:txBody>
          <a:bodyPr/>
          <a:lstStyle/>
          <a:p>
            <a:pPr/>
            <a:fld id="{86CB4B4D-7CA3-9044-876B-883B54F8677D}" type="slidenum"/>
          </a:p>
        </p:txBody>
      </p:sp>
      <p:sp>
        <p:nvSpPr>
          <p:cNvPr id="54" name="Title Text"/>
          <p:cNvSpPr txBox="1"/>
          <p:nvPr>
            <p:ph type="title"/>
          </p:nvPr>
        </p:nvSpPr>
        <p:spPr>
          <a:xfrm>
            <a:off x="457200" y="274638"/>
            <a:ext cx="8229600" cy="1143001"/>
          </a:xfrm>
          <a:prstGeom prst="rect">
            <a:avLst/>
          </a:prstGeom>
        </p:spPr>
        <p:txBody>
          <a:bodyPr/>
          <a:lstStyle/>
          <a:p>
            <a:pPr/>
            <a:r>
              <a:t>Title Text</a:t>
            </a:r>
          </a:p>
        </p:txBody>
      </p:sp>
      <p:sp>
        <p:nvSpPr>
          <p:cNvPr id="55" name="Body Level One…"/>
          <p:cNvSpPr txBox="1"/>
          <p:nvPr>
            <p:ph type="body" sz="quarter" idx="1"/>
          </p:nvPr>
        </p:nvSpPr>
        <p:spPr>
          <a:xfrm>
            <a:off x="457200" y="1535112"/>
            <a:ext cx="4040188" cy="639763"/>
          </a:xfrm>
          <a:prstGeom prst="rect">
            <a:avLst/>
          </a:prstGeom>
        </p:spPr>
        <p:txBody>
          <a:bodyPr anchor="b">
            <a:normAutofit fontScale="100000" lnSpcReduction="0"/>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pPr/>
            <a:r>
              <a:t>Body Level One</a:t>
            </a:r>
          </a:p>
          <a:p>
            <a:pPr lvl="1"/>
            <a:r>
              <a:t>Body Level Two</a:t>
            </a:r>
          </a:p>
          <a:p>
            <a:pPr lvl="2"/>
            <a:r>
              <a:t>Body Level Three</a:t>
            </a:r>
          </a:p>
          <a:p>
            <a:pPr lvl="3"/>
            <a:r>
              <a:t>Body Level Four</a:t>
            </a:r>
          </a:p>
          <a:p>
            <a:pPr lvl="4"/>
            <a:r>
              <a:t>Body Level Five</a:t>
            </a:r>
          </a:p>
        </p:txBody>
      </p:sp>
      <p:sp>
        <p:nvSpPr>
          <p:cNvPr id="56" name="Text Placeholder 4"/>
          <p:cNvSpPr/>
          <p:nvPr>
            <p:ph type="body" sz="quarter" idx="13"/>
          </p:nvPr>
        </p:nvSpPr>
        <p:spPr>
          <a:xfrm>
            <a:off x="4645025" y="1535112"/>
            <a:ext cx="4041775" cy="639763"/>
          </a:xfrm>
          <a:prstGeom prst="rect">
            <a:avLst/>
          </a:prstGeom>
        </p:spPr>
        <p:txBody>
          <a:bodyPr anchor="b">
            <a:normAutofit fontScale="100000" lnSpcReduction="0"/>
          </a:bodyPr>
          <a:lstStyle/>
          <a:p>
            <a:pPr marL="0" indent="0">
              <a:buSzTx/>
              <a:buNone/>
            </a:pPr>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3" name="Slide Number"/>
          <p:cNvSpPr txBox="1"/>
          <p:nvPr>
            <p:ph type="sldNum" sz="quarter" idx="2"/>
          </p:nvPr>
        </p:nvSpPr>
        <p:spPr>
          <a:prstGeom prst="rect">
            <a:avLst/>
          </a:prstGeom>
        </p:spPr>
        <p:txBody>
          <a:bodyPr/>
          <a:lstStyle/>
          <a:p>
            <a:pPr/>
            <a:fld id="{86CB4B4D-7CA3-9044-876B-883B54F8677D}" type="slidenum"/>
          </a:p>
        </p:txBody>
      </p:sp>
      <p:sp>
        <p:nvSpPr>
          <p:cNvPr id="64" name="Title Text"/>
          <p:cNvSpPr txBox="1"/>
          <p:nvPr>
            <p:ph type="title"/>
          </p:nvPr>
        </p:nvSpPr>
        <p:spPr>
          <a:prstGeom prst="rect">
            <a:avLst/>
          </a:prstGeom>
        </p:spPr>
        <p:txBody>
          <a:bodyPr/>
          <a:lstStyle/>
          <a:p>
            <a:pPr/>
            <a:r>
              <a:t>Title Text</a:t>
            </a:r>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8" name="Slide Number"/>
          <p:cNvSpPr txBox="1"/>
          <p:nvPr>
            <p:ph type="sldNum" sz="quarter" idx="2"/>
          </p:nvPr>
        </p:nvSpPr>
        <p:spPr>
          <a:prstGeom prst="rect">
            <a:avLst/>
          </a:prstGeom>
        </p:spPr>
        <p:txBody>
          <a:bodyPr/>
          <a:lstStyle/>
          <a:p>
            <a:pPr/>
            <a:fld id="{86CB4B4D-7CA3-9044-876B-883B54F8677D}" type="slidenum"/>
          </a:p>
        </p:txBody>
      </p:sp>
      <p:sp>
        <p:nvSpPr>
          <p:cNvPr id="79" name="Title Text"/>
          <p:cNvSpPr txBox="1"/>
          <p:nvPr>
            <p:ph type="title"/>
          </p:nvPr>
        </p:nvSpPr>
        <p:spPr>
          <a:xfrm>
            <a:off x="457200" y="273050"/>
            <a:ext cx="3008314" cy="1162050"/>
          </a:xfrm>
          <a:prstGeom prst="rect">
            <a:avLst/>
          </a:prstGeom>
        </p:spPr>
        <p:txBody>
          <a:bodyPr anchor="b"/>
          <a:lstStyle>
            <a:lvl1pPr algn="l">
              <a:defRPr sz="2000"/>
            </a:lvl1pPr>
          </a:lstStyle>
          <a:p>
            <a:pPr/>
            <a:r>
              <a:t>Title Text</a:t>
            </a:r>
          </a:p>
        </p:txBody>
      </p:sp>
      <p:sp>
        <p:nvSpPr>
          <p:cNvPr id="80" name="Body Level One…"/>
          <p:cNvSpPr txBox="1"/>
          <p:nvPr>
            <p:ph type="body" idx="1"/>
          </p:nvPr>
        </p:nvSpPr>
        <p:spPr>
          <a:xfrm>
            <a:off x="3575050" y="273050"/>
            <a:ext cx="5111750" cy="5853113"/>
          </a:xfrm>
          <a:prstGeom prst="rect">
            <a:avLst/>
          </a:prstGeom>
        </p:spPr>
        <p:txBody>
          <a:bodyPr>
            <a:normAutofit fontScale="100000" lnSpcReduction="0"/>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pPr/>
            <a:r>
              <a:t>Body Level One</a:t>
            </a:r>
          </a:p>
          <a:p>
            <a:pPr lvl="1"/>
            <a:r>
              <a:t>Body Level Two</a:t>
            </a:r>
          </a:p>
          <a:p>
            <a:pPr lvl="2"/>
            <a:r>
              <a:t>Body Level Three</a:t>
            </a:r>
          </a:p>
          <a:p>
            <a:pPr lvl="3"/>
            <a:r>
              <a:t>Body Level Four</a:t>
            </a:r>
          </a:p>
          <a:p>
            <a:pPr lvl="4"/>
            <a:r>
              <a:t>Body Level Five</a:t>
            </a:r>
          </a:p>
        </p:txBody>
      </p:sp>
      <p:sp>
        <p:nvSpPr>
          <p:cNvPr id="81" name="Text Placeholder 3"/>
          <p:cNvSpPr/>
          <p:nvPr>
            <p:ph type="body" sz="half" idx="13"/>
          </p:nvPr>
        </p:nvSpPr>
        <p:spPr>
          <a:xfrm>
            <a:off x="457199" y="1435100"/>
            <a:ext cx="3008315" cy="4691063"/>
          </a:xfrm>
          <a:prstGeom prst="rect">
            <a:avLst/>
          </a:prstGeom>
        </p:spPr>
        <p:txBody>
          <a:bodyPr>
            <a:normAutofit fontScale="100000" lnSpcReduction="0"/>
          </a:bodyPr>
          <a:lstStyle/>
          <a:p>
            <a:pPr marL="0" indent="0">
              <a:spcBef>
                <a:spcPts val="300"/>
              </a:spcBef>
              <a:buSzTx/>
              <a:buNone/>
              <a:defRPr sz="1400"/>
            </a:pPr>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8" name="Slide Number"/>
          <p:cNvSpPr txBox="1"/>
          <p:nvPr>
            <p:ph type="sldNum" sz="quarter" idx="2"/>
          </p:nvPr>
        </p:nvSpPr>
        <p:spPr>
          <a:prstGeom prst="rect">
            <a:avLst/>
          </a:prstGeom>
        </p:spPr>
        <p:txBody>
          <a:bodyPr/>
          <a:lstStyle/>
          <a:p>
            <a:pPr/>
            <a:fld id="{86CB4B4D-7CA3-9044-876B-883B54F8677D}" type="slidenum"/>
          </a:p>
        </p:txBody>
      </p:sp>
      <p:sp>
        <p:nvSpPr>
          <p:cNvPr id="89" name="Title Text"/>
          <p:cNvSpPr txBox="1"/>
          <p:nvPr>
            <p:ph type="title"/>
          </p:nvPr>
        </p:nvSpPr>
        <p:spPr>
          <a:xfrm>
            <a:off x="1792288" y="4800600"/>
            <a:ext cx="5486401" cy="566738"/>
          </a:xfrm>
          <a:prstGeom prst="rect">
            <a:avLst/>
          </a:prstGeom>
        </p:spPr>
        <p:txBody>
          <a:bodyPr anchor="b"/>
          <a:lstStyle>
            <a:lvl1pPr algn="l">
              <a:defRPr sz="2000"/>
            </a:lvl1pPr>
          </a:lstStyle>
          <a:p>
            <a:pPr/>
            <a:r>
              <a:t>Title Text</a:t>
            </a:r>
          </a:p>
        </p:txBody>
      </p:sp>
      <p:sp>
        <p:nvSpPr>
          <p:cNvPr id="90" name="Picture Placeholder 2"/>
          <p:cNvSpPr/>
          <p:nvPr>
            <p:ph type="pic" sz="half" idx="13"/>
          </p:nvPr>
        </p:nvSpPr>
        <p:spPr>
          <a:xfrm>
            <a:off x="1792288" y="612775"/>
            <a:ext cx="5486401" cy="4114800"/>
          </a:xfrm>
          <a:prstGeom prst="rect">
            <a:avLst/>
          </a:prstGeom>
        </p:spPr>
        <p:txBody>
          <a:bodyPr lIns="91439" tIns="45719" rIns="91439" bIns="45719"/>
          <a:lstStyle/>
          <a:p>
            <a:pPr/>
          </a:p>
        </p:txBody>
      </p:sp>
      <p:sp>
        <p:nvSpPr>
          <p:cNvPr id="91" name="Body Level One…"/>
          <p:cNvSpPr txBox="1"/>
          <p:nvPr>
            <p:ph type="body" sz="quarter" idx="1"/>
          </p:nvPr>
        </p:nvSpPr>
        <p:spPr>
          <a:xfrm>
            <a:off x="1792288" y="5367337"/>
            <a:ext cx="5486401" cy="804863"/>
          </a:xfrm>
          <a:prstGeom prst="rect">
            <a:avLst/>
          </a:prstGeom>
        </p:spPr>
        <p:txBody>
          <a:bodyPr>
            <a:normAutofit fontScale="100000" lnSpcReduction="0"/>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Rectangle 7"/>
          <p:cNvSpPr txBox="1"/>
          <p:nvPr/>
        </p:nvSpPr>
        <p:spPr>
          <a:xfrm>
            <a:off x="685800" y="352611"/>
            <a:ext cx="1183048"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0">
              <a:defRPr b="1" sz="1800"/>
            </a:pPr>
            <a:r>
              <a:t>March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p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r>
              <a:t>Agenda</a:t>
            </a:r>
          </a:p>
        </p:txBody>
      </p:sp>
      <p:sp>
        <p:nvSpPr>
          <p:cNvPr id="5" name="Rectangle 7"/>
          <p:cNvSpPr txBox="1"/>
          <p:nvPr/>
        </p:nvSpPr>
        <p:spPr>
          <a:xfrm>
            <a:off x="5181500" y="352611"/>
            <a:ext cx="3264000"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defRPr b="1" sz="1800"/>
            </a:pPr>
            <a:r>
              <a:t>doc.: IEEE 802.11-20/0307r0</a:t>
            </a:r>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pPr/>
          </a:p>
        </p:txBody>
      </p:sp>
      <p:sp>
        <p:nvSpPr>
          <p:cNvPr id="7" name="Rectangle 7"/>
          <p:cNvSpPr txBox="1"/>
          <p:nvPr/>
        </p:nvSpPr>
        <p:spPr>
          <a:xfrm>
            <a:off x="5825778" y="6477124"/>
            <a:ext cx="2776885"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r>
              <a:t>Mark Hamilton, Ruckus/CommScope</a:t>
            </a:r>
          </a:p>
        </p:txBody>
      </p:sp>
      <p:sp>
        <p:nvSpPr>
          <p:cNvPr id="8" name="Slide Number"/>
          <p:cNvSpPr txBox="1"/>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pPr/>
            <a:fld id="{86CB4B4D-7CA3-9044-876B-883B54F8677D}" type="slidenum"/>
          </a:p>
        </p:txBody>
      </p:sp>
      <p:sp>
        <p:nvSpPr>
          <p:cNvPr id="9" name="Title Text"/>
          <p:cNvSpPr txBox="1"/>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chor="ctr">
            <a:normAutofit fontScale="100000" lnSpcReduction="0"/>
          </a:bodyPr>
          <a:lstStyle/>
          <a:p>
            <a:pPr/>
            <a:r>
              <a:t>Title Text</a:t>
            </a:r>
          </a:p>
        </p:txBody>
      </p:sp>
      <p:sp>
        <p:nvSpPr>
          <p:cNvPr id="10"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arol.ansley@commscope.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20/11-20-0192-02-0rcm-random-and-changing-mac-addresses-study-group-creation.pptx"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01" name="Rectangle 2"/>
          <p:cNvSpPr txBox="1"/>
          <p:nvPr>
            <p:ph type="title"/>
          </p:nvPr>
        </p:nvSpPr>
        <p:spPr>
          <a:prstGeom prst="rect">
            <a:avLst/>
          </a:prstGeom>
        </p:spPr>
        <p:txBody>
          <a:bodyPr/>
          <a:lstStyle/>
          <a:p>
            <a:pPr/>
            <a:r>
              <a:t>RCM-AHG-agenda-Mar-2020</a:t>
            </a:r>
          </a:p>
        </p:txBody>
      </p:sp>
      <p:sp>
        <p:nvSpPr>
          <p:cNvPr id="102" name="Rectangle 6"/>
          <p:cNvSpPr txBox="1"/>
          <p:nvPr>
            <p:ph type="body" sz="quarter" idx="1"/>
          </p:nvPr>
        </p:nvSpPr>
        <p:spPr>
          <a:xfrm>
            <a:off x="685800" y="1524000"/>
            <a:ext cx="7772400" cy="381000"/>
          </a:xfrm>
          <a:prstGeom prst="rect">
            <a:avLst/>
          </a:prstGeom>
        </p:spPr>
        <p:txBody>
          <a:bodyPr/>
          <a:lstStyle/>
          <a:p>
            <a:pPr algn="ctr">
              <a:spcBef>
                <a:spcPts val="400"/>
              </a:spcBef>
              <a:buSzTx/>
              <a:buNone/>
              <a:defRPr sz="2000"/>
            </a:pPr>
            <a:r>
              <a:t>Date:</a:t>
            </a:r>
            <a:r>
              <a:rPr b="0"/>
              <a:t> 2020-04-27</a:t>
            </a:r>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marL="342900" indent="-342900">
              <a:spcBef>
                <a:spcPts val="400"/>
              </a:spcBef>
              <a:defRPr b="1" sz="2000"/>
            </a:lvl1pPr>
          </a:lstStyle>
          <a:p>
            <a:pPr/>
            <a:r>
              <a:t>Authors:</a:t>
            </a:r>
          </a:p>
        </p:txBody>
      </p:sp>
      <p:graphicFrame>
        <p:nvGraphicFramePr>
          <p:cNvPr id="104" name="Table"/>
          <p:cNvGraphicFramePr/>
          <p:nvPr/>
        </p:nvGraphicFramePr>
        <p:xfrm>
          <a:off x="725487" y="2500635"/>
          <a:ext cx="7366001" cy="50800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1477645"/>
                <a:gridCol w="1477645"/>
                <a:gridCol w="1477645"/>
                <a:gridCol w="1477645"/>
                <a:gridCol w="1477645"/>
              </a:tblGrid>
              <a:tr h="579120">
                <a:tc>
                  <a:txBody>
                    <a:bodyPr/>
                    <a:lstStyle/>
                    <a:p>
                      <a:pPr marL="0" indent="0">
                        <a:defRPr b="0" sz="1800">
                          <a:solidFill>
                            <a:srgbClr val="000000"/>
                          </a:solidFill>
                        </a:defRPr>
                      </a:pPr>
                      <a:r>
                        <a:rPr b="1" sz="1400"/>
                        <a:t>Name</a:t>
                      </a:r>
                    </a:p>
                  </a:txBody>
                  <a:tcPr marL="0" marR="0" marT="0" marB="0" anchor="t" anchorCtr="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Affiliations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Address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Phone</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Email</a:t>
                      </a:r>
                    </a:p>
                  </a:txBody>
                  <a:tcPr marL="0" marR="0" marT="0" marB="0" anchor="t" anchorCtr="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tr>
              <a:tr h="579120">
                <a:tc>
                  <a:txBody>
                    <a:bodyPr/>
                    <a:lstStyle/>
                    <a:p>
                      <a:pPr marL="0" indent="0">
                        <a:defRPr sz="1800"/>
                      </a:pPr>
                      <a:r>
                        <a:rPr sz="1400"/>
                        <a:t>Mark Hamilton</a:t>
                      </a:r>
                    </a:p>
                  </a:txBody>
                  <a:tcPr marL="0" marR="0" marT="0" marB="0" anchor="t" anchorCtr="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anchor="t" anchorCtr="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tr>
              <a:tr h="579120">
                <a:tc>
                  <a:txBody>
                    <a:bodyPr/>
                    <a:lstStyle/>
                    <a:p>
                      <a:pPr marL="0" indent="0">
                        <a:defRPr sz="1800"/>
                      </a:pPr>
                      <a:r>
                        <a:rPr sz="1400"/>
                        <a:t>Carol Ansley</a:t>
                      </a: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invalidUrl="" action="" tgtFrame="" tooltip="" history="1" highlightClick="0" endSnd="0"/>
                        </a:rPr>
                        <a:t>carol.ansley@commscope.com</a:t>
                      </a: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Rectangle 7"/>
          <p:cNvSpPr txBox="1"/>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38" name="Rectangle 2"/>
          <p:cNvSpPr txBox="1"/>
          <p:nvPr>
            <p:ph type="title"/>
          </p:nvPr>
        </p:nvSpPr>
        <p:spPr>
          <a:xfrm>
            <a:off x="685800" y="609600"/>
            <a:ext cx="7772400" cy="609600"/>
          </a:xfrm>
          <a:prstGeom prst="rect">
            <a:avLst/>
          </a:prstGeom>
        </p:spPr>
        <p:txBody>
          <a:bodyPr/>
          <a:lstStyle/>
          <a:p>
            <a:pPr/>
            <a:r>
              <a:t>RCM ad-hoc Agenda – March 2020</a:t>
            </a:r>
          </a:p>
        </p:txBody>
      </p:sp>
      <p:sp>
        <p:nvSpPr>
          <p:cNvPr id="139" name="Rectangle 3"/>
          <p:cNvSpPr txBox="1"/>
          <p:nvPr>
            <p:ph type="body" idx="1"/>
          </p:nvPr>
        </p:nvSpPr>
        <p:spPr>
          <a:xfrm>
            <a:off x="342900" y="1371600"/>
            <a:ext cx="8458200" cy="4648200"/>
          </a:xfrm>
          <a:prstGeom prst="rect">
            <a:avLst/>
          </a:prstGeom>
        </p:spPr>
        <p:txBody>
          <a:bodyPr/>
          <a:lstStyle/>
          <a:p>
            <a:pPr marL="0" indent="0" defTabSz="786384">
              <a:lnSpc>
                <a:spcPct val="90000"/>
              </a:lnSpc>
              <a:spcBef>
                <a:spcPts val="200"/>
              </a:spcBef>
              <a:buSzTx/>
              <a:buNone/>
              <a:defRPr sz="2408"/>
            </a:pPr>
            <a:r>
              <a:t>Monday April 27, 10:00ET</a:t>
            </a:r>
          </a:p>
          <a:p>
            <a:pPr marL="0" indent="0" defTabSz="786384">
              <a:lnSpc>
                <a:spcPct val="90000"/>
              </a:lnSpc>
              <a:spcBef>
                <a:spcPts val="200"/>
              </a:spcBef>
              <a:buSzTx/>
              <a:buNone/>
              <a:defRPr sz="2408"/>
            </a:pPr>
          </a:p>
          <a:p>
            <a:pPr marL="294894" indent="-294894" defTabSz="786384">
              <a:lnSpc>
                <a:spcPct val="90000"/>
              </a:lnSpc>
              <a:spcBef>
                <a:spcPts val="200"/>
              </a:spcBef>
              <a:defRPr sz="1720"/>
            </a:pPr>
            <a:r>
              <a:t>Administrative</a:t>
            </a:r>
          </a:p>
          <a:p>
            <a:pPr lvl="1" marL="294894" indent="-294894" defTabSz="786384">
              <a:lnSpc>
                <a:spcPct val="90000"/>
              </a:lnSpc>
              <a:spcBef>
                <a:spcPts val="200"/>
              </a:spcBef>
              <a:buFont typeface="Arial"/>
              <a:buChar char="•"/>
              <a:defRPr sz="1720"/>
            </a:pPr>
            <a:r>
              <a:t>Review SG Scope and Goals</a:t>
            </a:r>
            <a:endParaRPr b="0"/>
          </a:p>
          <a:p>
            <a:pPr lvl="1" marL="294894" indent="-294894" defTabSz="786384">
              <a:lnSpc>
                <a:spcPct val="90000"/>
              </a:lnSpc>
              <a:spcBef>
                <a:spcPts val="200"/>
              </a:spcBef>
              <a:buFont typeface="Arial"/>
              <a:buChar char="•"/>
              <a:defRPr sz="1720"/>
            </a:pPr>
            <a:r>
              <a:t>Status update </a:t>
            </a:r>
            <a:endParaRPr b="0"/>
          </a:p>
          <a:p>
            <a:pPr lvl="1" marL="294894" indent="-294894" defTabSz="786384">
              <a:lnSpc>
                <a:spcPct val="90000"/>
              </a:lnSpc>
              <a:spcBef>
                <a:spcPts val="200"/>
              </a:spcBef>
              <a:buFont typeface="Arial"/>
              <a:buChar char="•"/>
              <a:defRPr sz="1720"/>
            </a:pPr>
            <a:r>
              <a:t>Review Study Group formation request (</a:t>
            </a:r>
            <a:r>
              <a:rPr u="sng">
                <a:solidFill>
                  <a:srgbClr val="0066FF"/>
                </a:solidFill>
                <a:uFill>
                  <a:solidFill>
                    <a:srgbClr val="0066FF"/>
                  </a:solidFill>
                </a:uFill>
                <a:hlinkClick r:id="rId2" invalidUrl="" action="" tgtFrame="" tooltip="" history="1" highlightClick="0" endSnd="0"/>
              </a:rPr>
              <a:t>11-20/0192r2</a:t>
            </a:r>
            <a:r>
              <a:t>) and other back ground material</a:t>
            </a:r>
            <a:endParaRPr b="0"/>
          </a:p>
          <a:p>
            <a:pPr lvl="1" marL="294894" indent="-294894" defTabSz="786384">
              <a:lnSpc>
                <a:spcPct val="90000"/>
              </a:lnSpc>
              <a:spcBef>
                <a:spcPts val="200"/>
              </a:spcBef>
              <a:buFont typeface="Arial"/>
              <a:buChar char="•"/>
              <a:defRPr sz="1720"/>
            </a:pPr>
            <a:endParaRPr b="0"/>
          </a:p>
          <a:p>
            <a:pPr lvl="1" marL="294894" indent="-294894" defTabSz="786384">
              <a:lnSpc>
                <a:spcPct val="90000"/>
              </a:lnSpc>
              <a:spcBef>
                <a:spcPts val="200"/>
              </a:spcBef>
              <a:buFont typeface="Arial"/>
              <a:buChar char="•"/>
              <a:defRPr sz="1720"/>
            </a:pPr>
            <a:r>
              <a:rPr b="0"/>
              <a:t>D</a:t>
            </a:r>
            <a:r>
              <a:t>iscussion</a:t>
            </a:r>
          </a:p>
          <a:p>
            <a:pPr lvl="2" marL="589788" indent="-294894" defTabSz="786384">
              <a:lnSpc>
                <a:spcPct val="90000"/>
              </a:lnSpc>
              <a:spcBef>
                <a:spcPts val="200"/>
              </a:spcBef>
              <a:buFont typeface="Arial"/>
              <a:defRPr sz="1720"/>
            </a:pPr>
            <a:r>
              <a:t>Request for contributions of PAR and CSD materials</a:t>
            </a:r>
          </a:p>
          <a:p>
            <a:pPr lvl="3" marL="1327023" indent="-294894" defTabSz="786384">
              <a:lnSpc>
                <a:spcPct val="90000"/>
              </a:lnSpc>
              <a:spcBef>
                <a:spcPts val="200"/>
              </a:spcBef>
              <a:buFont typeface="Arial"/>
              <a:buChar char="•"/>
              <a:defRPr sz="1720"/>
            </a:pPr>
            <a:r>
              <a:t>One draft already received</a:t>
            </a:r>
            <a:endParaRPr b="0" sz="1548"/>
          </a:p>
          <a:p>
            <a:pPr lvl="2" marL="589788" indent="-294894" defTabSz="786384">
              <a:lnSpc>
                <a:spcPct val="90000"/>
              </a:lnSpc>
              <a:spcBef>
                <a:spcPts val="200"/>
              </a:spcBef>
              <a:buFont typeface="Arial"/>
              <a:defRPr sz="1548"/>
            </a:pPr>
            <a:r>
              <a:t>Interest from 802.1 Privacy group, but coordination till needed</a:t>
            </a:r>
            <a:endParaRPr b="0"/>
          </a:p>
          <a:p>
            <a:pPr lvl="1" marL="0" indent="0" defTabSz="786384">
              <a:lnSpc>
                <a:spcPct val="90000"/>
              </a:lnSpc>
              <a:spcBef>
                <a:spcPts val="200"/>
              </a:spcBef>
              <a:buSzTx/>
              <a:buNone/>
              <a:defRPr b="0" sz="2064"/>
            </a:pPr>
          </a:p>
          <a:p>
            <a:pPr marL="0" indent="0" defTabSz="786384">
              <a:lnSpc>
                <a:spcPct val="90000"/>
              </a:lnSpc>
              <a:spcBef>
                <a:spcPts val="200"/>
              </a:spcBef>
              <a:buSzTx/>
              <a:buNone/>
              <a:defRPr sz="2408"/>
            </a:pPr>
            <a:r>
              <a:t>Next Telecon </a:t>
            </a:r>
            <a:r>
              <a:t>TBD - Request to shift away from Mondays</a:t>
            </a:r>
          </a:p>
          <a:p>
            <a:pPr lvl="1" marL="294894" indent="-294894" defTabSz="786384">
              <a:lnSpc>
                <a:spcPct val="90000"/>
              </a:lnSpc>
              <a:spcBef>
                <a:spcPts val="200"/>
              </a:spcBef>
              <a:buChar char="•"/>
              <a:defRPr sz="1720"/>
            </a:pPr>
            <a:r>
              <a:t>Continued presentations/discussion</a:t>
            </a:r>
            <a:endParaRPr b="0"/>
          </a:p>
          <a:p>
            <a:pPr lvl="1" marL="294894" indent="-294894" defTabSz="786384">
              <a:lnSpc>
                <a:spcPct val="90000"/>
              </a:lnSpc>
              <a:spcBef>
                <a:spcPts val="200"/>
              </a:spcBef>
              <a:buChar char="•"/>
              <a:defRPr sz="1720"/>
            </a:pPr>
            <a:r>
              <a:t>AOB</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Rectangle 7"/>
          <p:cNvSpPr txBox="1"/>
          <p:nvPr>
            <p:ph type="sldNum" sz="quarter" idx="2"/>
          </p:nvPr>
        </p:nvSpPr>
        <p:spPr>
          <a:xfrm>
            <a:off x="4564509" y="6477124"/>
            <a:ext cx="159445"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42" name="Rectangle 2"/>
          <p:cNvSpPr txBox="1"/>
          <p:nvPr>
            <p:ph type="title"/>
          </p:nvPr>
        </p:nvSpPr>
        <p:spPr>
          <a:prstGeom prst="rect">
            <a:avLst/>
          </a:prstGeom>
        </p:spPr>
        <p:txBody>
          <a:bodyPr/>
          <a:lstStyle/>
          <a:p>
            <a:pPr/>
            <a:r>
              <a:t>Motion sent to EC </a:t>
            </a:r>
          </a:p>
        </p:txBody>
      </p:sp>
      <p:sp>
        <p:nvSpPr>
          <p:cNvPr id="143" name="Rectangle 3"/>
          <p:cNvSpPr txBox="1"/>
          <p:nvPr>
            <p:ph type="body" idx="1"/>
          </p:nvPr>
        </p:nvSpPr>
        <p:spPr>
          <a:xfrm>
            <a:off x="595312" y="1536700"/>
            <a:ext cx="8307387" cy="4526401"/>
          </a:xfrm>
          <a:prstGeom prst="rect">
            <a:avLst/>
          </a:prstGeom>
        </p:spPr>
        <p:txBody>
          <a:bodyPr/>
          <a:lstStyle/>
          <a:p>
            <a:pPr lvl="1" marL="0" indent="179999">
              <a:spcBef>
                <a:spcPts val="300"/>
              </a:spcBef>
              <a:buSzTx/>
              <a:buNone/>
              <a:defRPr b="0" sz="180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startAt="1"/>
              <a:defRPr b="0" sz="180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lvl="1" marL="914400" indent="-180000">
              <a:spcBef>
                <a:spcPts val="300"/>
              </a:spcBef>
              <a:buFont typeface="Verdana"/>
              <a:buChar char="−"/>
              <a:defRPr b="0" sz="1800">
                <a:latin typeface="Intel Clear"/>
                <a:ea typeface="Intel Clear"/>
                <a:cs typeface="Intel Clear"/>
                <a:sym typeface="Intel Clear"/>
              </a:defRPr>
            </a:pPr>
            <a:r>
              <a:t>Initial Infrastructure Connection Steering </a:t>
            </a:r>
            <a:endParaRPr sz="2000"/>
          </a:p>
          <a:p>
            <a:pPr lvl="1" marL="914400" indent="-180000">
              <a:spcBef>
                <a:spcPts val="300"/>
              </a:spcBef>
              <a:buFont typeface="Verdana"/>
              <a:buChar char="−"/>
              <a:defRPr b="0" sz="1800">
                <a:latin typeface="Intel Clear"/>
                <a:ea typeface="Intel Clear"/>
                <a:cs typeface="Intel Clear"/>
                <a:sym typeface="Intel Clear"/>
              </a:defRPr>
            </a:pPr>
            <a:r>
              <a:t>Customer Support and Troubleshooting </a:t>
            </a:r>
            <a:endParaRPr sz="2000"/>
          </a:p>
          <a:p>
            <a:pPr lvl="1" marL="914400" indent="-180000">
              <a:spcBef>
                <a:spcPts val="300"/>
              </a:spcBef>
              <a:buFont typeface="Verdana"/>
              <a:buChar char="−"/>
              <a:defRPr b="0" sz="1800">
                <a:latin typeface="Intel Clear"/>
                <a:ea typeface="Intel Clear"/>
                <a:cs typeface="Intel Clear"/>
                <a:sym typeface="Intel Clear"/>
              </a:defRPr>
            </a:pPr>
            <a:r>
              <a:t>Arrival detection in a home environment, or other trusted environment</a:t>
            </a:r>
            <a:endParaRPr sz="2000"/>
          </a:p>
          <a:p>
            <a:pPr lvl="1" marL="565739" indent="-180000">
              <a:spcBef>
                <a:spcPts val="300"/>
              </a:spcBef>
              <a:buFont typeface="Verdana"/>
              <a:buChar char="−"/>
              <a:defRPr b="0"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b="0" sz="180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Rectangle 7"/>
          <p:cNvSpPr txBox="1"/>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46" name="Rectangle 2"/>
          <p:cNvSpPr txBox="1"/>
          <p:nvPr>
            <p:ph type="title"/>
          </p:nvPr>
        </p:nvSpPr>
        <p:spPr>
          <a:prstGeom prst="rect">
            <a:avLst/>
          </a:prstGeom>
        </p:spPr>
        <p:txBody>
          <a:bodyPr/>
          <a:lstStyle/>
          <a:p>
            <a:pPr/>
            <a:r>
              <a:t>Scope and Goals</a:t>
            </a:r>
          </a:p>
        </p:txBody>
      </p:sp>
      <p:sp>
        <p:nvSpPr>
          <p:cNvPr id="147" name="Rectangle 3"/>
          <p:cNvSpPr txBox="1"/>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b="0" sz="2000"/>
          </a:p>
          <a:p>
            <a:pPr>
              <a:spcBef>
                <a:spcPts val="400"/>
              </a:spcBef>
              <a:defRPr b="0" sz="2000"/>
            </a:pPr>
            <a:r>
              <a:t>The ad hoc recommends the formation of a study group to develop 2 project proposals: 1) to address environments where non-AP STAs use random/changing MAC addresses; and 2) to improve the privacy of 802.11 users.</a:t>
            </a:r>
          </a:p>
          <a:p>
            <a:pPr>
              <a:spcBef>
                <a:spcPts val="400"/>
              </a:spcBef>
              <a:defRPr b="0" sz="2000"/>
            </a:pPr>
            <a:r>
              <a:t>The intention is to work on both projects in a single 802.11 task group.</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Rectangle 7"/>
          <p:cNvSpPr txBox="1"/>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50" name="Rectangle 2"/>
          <p:cNvSpPr txBox="1"/>
          <p:nvPr>
            <p:ph type="ctrTitle"/>
          </p:nvPr>
        </p:nvSpPr>
        <p:spPr>
          <a:prstGeom prst="rect">
            <a:avLst/>
          </a:prstGeom>
        </p:spPr>
        <p:txBody>
          <a:bodyPr/>
          <a:lstStyle/>
          <a:p>
            <a:pPr/>
            <a:r>
              <a:t>Next Telecon</a:t>
            </a:r>
          </a:p>
          <a:p>
            <a:pPr/>
            <a:r>
              <a:t>Schedule to be announced</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7"/>
          <p:cNvSpPr txBox="1"/>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53" name="Rectangle 2"/>
          <p:cNvSpPr txBox="1"/>
          <p:nvPr>
            <p:ph type="title"/>
          </p:nvPr>
        </p:nvSpPr>
        <p:spPr>
          <a:prstGeom prst="rect">
            <a:avLst/>
          </a:prstGeom>
        </p:spPr>
        <p:txBody>
          <a:bodyPr/>
          <a:lstStyle/>
          <a:p>
            <a:pPr/>
            <a:r>
              <a:t>Background documents</a:t>
            </a:r>
          </a:p>
        </p:txBody>
      </p:sp>
      <p:sp>
        <p:nvSpPr>
          <p:cNvPr id="154" name="Rectangle 3"/>
          <p:cNvSpPr txBox="1"/>
          <p:nvPr>
            <p:ph type="body" idx="1"/>
          </p:nvPr>
        </p:nvSpPr>
        <p:spPr>
          <a:prstGeom prst="rect">
            <a:avLst/>
          </a:prstGeom>
        </p:spPr>
        <p:txBody>
          <a:bodyPr/>
          <a:lstStyle/>
          <a:p>
            <a:pPr marL="322325" indent="-322325" defTabSz="859536">
              <a:spcBef>
                <a:spcPts val="400"/>
              </a:spcBef>
              <a:defRPr sz="1879"/>
            </a:pPr>
            <a:r>
              <a:t>RCM ad hoc output: </a:t>
            </a:r>
            <a:r>
              <a:rPr b="0" spc="-94" u="sng">
                <a:solidFill>
                  <a:srgbClr val="0066FF"/>
                </a:solidFill>
                <a:uFill>
                  <a:solidFill>
                    <a:srgbClr val="0066FF"/>
                  </a:solidFill>
                </a:uFill>
                <a:hlinkClick r:id="rId2" invalidUrl="" action="" tgtFrame="" tooltip="" history="1" highlightClick="0" endSnd="0"/>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invalidUrl="" action="" tgtFrame="" tooltip="" history="1" highlightClick="0" endSnd="0"/>
              </a:rPr>
              <a:t>11-19/1442r9</a:t>
            </a:r>
            <a:r>
              <a:rPr b="0"/>
              <a:t> </a:t>
            </a:r>
            <a:endParaRPr b="0"/>
          </a:p>
          <a:p>
            <a:pPr marL="322325" indent="-322325" defTabSz="859536">
              <a:spcBef>
                <a:spcPts val="400"/>
              </a:spcBef>
              <a:defRPr sz="1879"/>
            </a:pPr>
            <a:r>
              <a:t>WBA Liaison on MAC randomization impacts:</a:t>
            </a:r>
          </a:p>
          <a:p>
            <a:pPr lvl="1" marL="698373" indent="-268604" defTabSz="859536">
              <a:spcBef>
                <a:spcPts val="400"/>
              </a:spcBef>
              <a:defRPr b="0" sz="1692"/>
            </a:pPr>
            <a:r>
              <a:t>Liaison from WBA: </a:t>
            </a:r>
            <a:r>
              <a:rPr u="sng">
                <a:solidFill>
                  <a:srgbClr val="0066FF"/>
                </a:solidFill>
                <a:uFill>
                  <a:solidFill>
                    <a:srgbClr val="0066FF"/>
                  </a:solidFill>
                </a:uFill>
                <a:hlinkClick r:id="rId4" invalidUrl="" action="" tgtFrame="" tooltip="" history="1" highlightClick="0" endSnd="0"/>
              </a:rPr>
              <a:t>11-18/1579r1</a:t>
            </a:r>
            <a:r>
              <a:t> </a:t>
            </a:r>
            <a:endParaRPr sz="1879"/>
          </a:p>
          <a:p>
            <a:pPr lvl="1" marL="698373" indent="-268604" defTabSz="859536">
              <a:spcBef>
                <a:spcPts val="400"/>
              </a:spcBef>
              <a:defRPr b="0" sz="1692"/>
            </a:pPr>
            <a:r>
              <a:t>Response from 802.11 (drafted in ARC): </a:t>
            </a:r>
            <a:r>
              <a:rPr u="sng">
                <a:solidFill>
                  <a:srgbClr val="0066FF"/>
                </a:solidFill>
                <a:uFill>
                  <a:solidFill>
                    <a:srgbClr val="0066FF"/>
                  </a:solidFill>
                </a:uFill>
                <a:hlinkClick r:id="rId5" invalidUrl="" action="" tgtFrame="" tooltip="" history="1" highlightClick="0" endSnd="0"/>
              </a:rPr>
              <a:t>11-18/1988r2</a:t>
            </a:r>
            <a:r>
              <a:t> </a:t>
            </a:r>
            <a:endParaRPr sz="1879"/>
          </a:p>
          <a:p>
            <a:pPr marL="322325" indent="-322325" defTabSz="859536">
              <a:spcBef>
                <a:spcPts val="400"/>
              </a:spcBef>
              <a:defRPr sz="1879"/>
            </a:pPr>
            <a:r>
              <a:t>Other inputs to RCM TIG:</a:t>
            </a:r>
          </a:p>
          <a:p>
            <a:pPr lvl="1" marL="698373" indent="-268604" defTabSz="859536">
              <a:spcBef>
                <a:spcPts val="300"/>
              </a:spcBef>
              <a:defRPr b="0" sz="1504"/>
            </a:pPr>
            <a:r>
              <a:rPr u="sng">
                <a:solidFill>
                  <a:srgbClr val="0066FF"/>
                </a:solidFill>
                <a:uFill>
                  <a:solidFill>
                    <a:srgbClr val="0066FF"/>
                  </a:solidFill>
                </a:uFill>
                <a:hlinkClick r:id="rId6" invalidUrl="" action="" tgtFrame="" tooltip="" history="1" highlightClick="0" endSnd="0"/>
              </a:rPr>
              <a:t>11-19-0588-02-0rcm-summary-of-discussions-on-randomized-and-changing-mac-addresses-2014-2019.odt</a:t>
            </a:r>
            <a:endParaRPr sz="1879"/>
          </a:p>
          <a:p>
            <a:pPr lvl="1" marL="698373" indent="-268604" defTabSz="859536">
              <a:spcBef>
                <a:spcPts val="300"/>
              </a:spcBef>
              <a:defRPr b="0" sz="1504"/>
            </a:pPr>
            <a:r>
              <a:rPr u="sng">
                <a:solidFill>
                  <a:srgbClr val="0066FF"/>
                </a:solidFill>
                <a:uFill>
                  <a:solidFill>
                    <a:srgbClr val="0066FF"/>
                  </a:solidFill>
                </a:uFill>
                <a:hlinkClick r:id="rId6" invalidUrl="" action="" tgtFrame="" tooltip="" history="1" highlightClick="0" endSnd="0"/>
              </a:rPr>
              <a:t>11-19-0851-00-0rcm-p802-1cq-mac-address-assignment-requirements.pptx</a:t>
            </a:r>
            <a:r>
              <a:t> </a:t>
            </a:r>
            <a:endParaRPr sz="1879"/>
          </a:p>
          <a:p>
            <a:pPr lvl="1" marL="698373" indent="-268604" defTabSz="859536">
              <a:spcBef>
                <a:spcPts val="300"/>
              </a:spcBef>
              <a:defRPr b="0" sz="1504"/>
            </a:pPr>
            <a:r>
              <a:rPr u="sng">
                <a:solidFill>
                  <a:srgbClr val="0066FF"/>
                </a:solidFill>
                <a:uFill>
                  <a:solidFill>
                    <a:srgbClr val="0066FF"/>
                  </a:solidFill>
                </a:uFill>
                <a:hlinkClick r:id="rId7" invalidUrl="" action="" tgtFrame="" tooltip="" history="1" highlightClick="0" endSnd="0"/>
              </a:rPr>
              <a:t>11-19-0884-00-0rcm-temporary-addresses.pptx</a:t>
            </a:r>
          </a:p>
          <a:p>
            <a:pPr lvl="1" marL="698373" indent="-268604" defTabSz="859536">
              <a:spcBef>
                <a:spcPts val="300"/>
              </a:spcBef>
              <a:defRPr b="0" sz="1504"/>
            </a:pPr>
            <a:r>
              <a:rPr u="sng">
                <a:solidFill>
                  <a:srgbClr val="0066FF"/>
                </a:solidFill>
                <a:uFill>
                  <a:solidFill>
                    <a:srgbClr val="0066FF"/>
                  </a:solidFill>
                </a:uFill>
                <a:hlinkClick r:id="rId8" invalidUrl="" action="" tgtFrame="" tooltip="" history="1" highlightClick="0" endSnd="0"/>
              </a:rPr>
              <a:t>11-19-1027-01-0rcm-do-not-fear-random-macs.pptx</a:t>
            </a:r>
          </a:p>
          <a:p>
            <a:pPr lvl="1" marL="698373" indent="-268604" defTabSz="859536">
              <a:spcBef>
                <a:spcPts val="300"/>
              </a:spcBef>
              <a:defRPr b="0" sz="1504"/>
            </a:pPr>
            <a:r>
              <a:rPr u="sng">
                <a:solidFill>
                  <a:srgbClr val="0066FF"/>
                </a:solidFill>
                <a:uFill>
                  <a:solidFill>
                    <a:srgbClr val="0066FF"/>
                  </a:solidFill>
                </a:uFill>
                <a:hlinkClick r:id="rId9" invalidUrl="" action="" tgtFrame="" tooltip="" history="1" highlightClick="0" endSnd="0"/>
              </a:rPr>
              <a:t>11-19-1313-02-0rcm-pitfalls-with-address-randomization.pptx</a:t>
            </a:r>
          </a:p>
          <a:p>
            <a:pPr lvl="1" marL="698373" indent="-268604" defTabSz="859536">
              <a:spcBef>
                <a:spcPts val="300"/>
              </a:spcBef>
              <a:defRPr b="0" sz="1504"/>
            </a:pPr>
            <a:r>
              <a:rPr u="sng">
                <a:solidFill>
                  <a:srgbClr val="0066FF"/>
                </a:solidFill>
                <a:uFill>
                  <a:solidFill>
                    <a:srgbClr val="0066FF"/>
                  </a:solidFill>
                </a:uFill>
                <a:hlinkClick r:id="rId10" invalidUrl="" action="" tgtFrame="" tooltip="" history="1" highlightClick="0" endSnd="0"/>
              </a:rPr>
              <a:t>11-19-1314-02-0rcm-privacy-protection-in-wi-fi-analytics-systems.pptx</a:t>
            </a:r>
          </a:p>
          <a:p>
            <a:pPr lvl="1" marL="698373" indent="-268604" defTabSz="859536">
              <a:spcBef>
                <a:spcPts val="300"/>
              </a:spcBef>
              <a:defRPr b="0" sz="1504"/>
            </a:pPr>
            <a:r>
              <a:rPr u="sng">
                <a:solidFill>
                  <a:srgbClr val="0066FF"/>
                </a:solidFill>
                <a:uFill>
                  <a:solidFill>
                    <a:srgbClr val="0066FF"/>
                  </a:solidFill>
                </a:uFill>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07" name="Rectangle 2"/>
          <p:cNvSpPr txBox="1"/>
          <p:nvPr>
            <p:ph type="title"/>
          </p:nvPr>
        </p:nvSpPr>
        <p:spPr>
          <a:prstGeom prst="rect">
            <a:avLst/>
          </a:prstGeom>
        </p:spPr>
        <p:txBody>
          <a:bodyPr/>
          <a:lstStyle/>
          <a:p>
            <a:pPr/>
            <a:r>
              <a:t>Abstract</a:t>
            </a:r>
          </a:p>
        </p:txBody>
      </p:sp>
      <p:sp>
        <p:nvSpPr>
          <p:cNvPr id="108" name="Rectangle 3"/>
          <p:cNvSpPr txBox="1"/>
          <p:nvPr>
            <p:ph type="body" idx="1"/>
          </p:nvPr>
        </p:nvSpPr>
        <p:spPr>
          <a:prstGeom prst="rect">
            <a:avLst/>
          </a:prstGeom>
        </p:spPr>
        <p:txBody>
          <a:bodyPr/>
          <a:lstStyle/>
          <a:p>
            <a:pPr algn="ctr">
              <a:buSzTx/>
              <a:buNone/>
            </a:pPr>
            <a:r>
              <a:t>Agenda for:</a:t>
            </a:r>
          </a:p>
          <a:p>
            <a:pPr algn="ctr">
              <a:buSzTx/>
              <a:buNone/>
            </a:pPr>
          </a:p>
          <a:p>
            <a:pPr algn="ctr">
              <a:buSzTx/>
              <a:buNone/>
            </a:pPr>
            <a:r>
              <a:t> RCM SG, Telecon, April 27, 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11" name="Rectangle 2"/>
          <p:cNvSpPr txBox="1"/>
          <p:nvPr>
            <p:ph type="ctrTitle"/>
          </p:nvPr>
        </p:nvSpPr>
        <p:spPr>
          <a:xfrm>
            <a:off x="685800" y="1752600"/>
            <a:ext cx="7772400" cy="1470025"/>
          </a:xfrm>
          <a:prstGeom prst="rect">
            <a:avLst/>
          </a:prstGeom>
        </p:spPr>
        <p:txBody>
          <a:bodyPr/>
          <a:lstStyle/>
          <a:p>
            <a:pPr defTabSz="905255">
              <a:defRPr sz="3168"/>
            </a:pPr>
            <a:r>
              <a:t>IEEE 802.11  </a:t>
            </a:r>
            <a:br/>
            <a:r>
              <a:t>Random and Changing MAC Addresses Study Group</a:t>
            </a:r>
          </a:p>
        </p:txBody>
      </p:sp>
      <p:sp>
        <p:nvSpPr>
          <p:cNvPr id="112" name="Rectangle 3"/>
          <p:cNvSpPr txBox="1"/>
          <p:nvPr>
            <p:ph type="subTitle" sz="half" idx="1"/>
          </p:nvPr>
        </p:nvSpPr>
        <p:spPr>
          <a:xfrm>
            <a:off x="1371600" y="3581400"/>
            <a:ext cx="6400800" cy="2057400"/>
          </a:xfrm>
          <a:prstGeom prst="rect">
            <a:avLst/>
          </a:prstGeom>
        </p:spPr>
        <p:txBody>
          <a:bodyPr/>
          <a:lstStyle/>
          <a:p>
            <a:pPr/>
            <a:r>
              <a:t>Agenda</a:t>
            </a:r>
          </a:p>
          <a:p>
            <a:pPr/>
            <a:r>
              <a:t>April 27, 2020 Telconference</a:t>
            </a:r>
          </a:p>
          <a:p>
            <a:pPr>
              <a:defRPr sz="2000"/>
            </a:pPr>
          </a:p>
          <a:p>
            <a:pPr>
              <a:spcBef>
                <a:spcPts val="400"/>
              </a:spcBef>
              <a:defRPr sz="2000"/>
            </a:pPr>
            <a:r>
              <a:t>Chair: Carol Ansley (CommScope)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15" name="Rectangle 2"/>
          <p:cNvSpPr txBox="1"/>
          <p:nvPr>
            <p:ph type="ctrTitle"/>
          </p:nvPr>
        </p:nvSpPr>
        <p:spPr>
          <a:prstGeom prst="rect">
            <a:avLst/>
          </a:prstGeom>
        </p:spPr>
        <p:txBody>
          <a:bodyPr/>
          <a:lstStyle/>
          <a:p>
            <a:pPr/>
            <a:r>
              <a:t>Monday, April 27</a:t>
            </a:r>
            <a:r>
              <a:rPr baseline="30000"/>
              <a:t>th</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18" name="Rectangle 2"/>
          <p:cNvSpPr txBox="1"/>
          <p:nvPr>
            <p:ph type="title"/>
          </p:nvPr>
        </p:nvSpPr>
        <p:spPr>
          <a:prstGeom prst="rect">
            <a:avLst/>
          </a:prstGeom>
        </p:spPr>
        <p:txBody>
          <a:bodyPr/>
          <a:lstStyle/>
          <a:p>
            <a:pPr/>
            <a:r>
              <a:t>Call for Secretary</a:t>
            </a:r>
          </a:p>
        </p:txBody>
      </p:sp>
      <p:sp>
        <p:nvSpPr>
          <p:cNvPr id="119" name="Rectangle 3"/>
          <p:cNvSpPr txBox="1"/>
          <p:nvPr>
            <p:ph type="body" idx="1"/>
          </p:nvPr>
        </p:nvSpPr>
        <p:spPr>
          <a:prstGeom prst="rect">
            <a:avLst/>
          </a:prstGeom>
        </p:spPr>
        <p:txBody>
          <a:bodyPr/>
          <a:lstStyle>
            <a:lvl1pPr>
              <a:spcBef>
                <a:spcPts val="600"/>
              </a:spcBef>
              <a:defRPr sz="2800"/>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22" name="Rectangle 2"/>
          <p:cNvSpPr txBox="1"/>
          <p:nvPr>
            <p:ph type="title"/>
          </p:nvPr>
        </p:nvSpPr>
        <p:spPr>
          <a:prstGeom prst="rect">
            <a:avLst/>
          </a:prstGeom>
        </p:spPr>
        <p:txBody>
          <a:bodyPr/>
          <a:lstStyle/>
          <a:p>
            <a:pPr/>
            <a:r>
              <a:t>Attendance, etc.</a:t>
            </a:r>
          </a:p>
        </p:txBody>
      </p:sp>
      <p:sp>
        <p:nvSpPr>
          <p:cNvPr id="123" name="Rectangle 3"/>
          <p:cNvSpPr txBox="1"/>
          <p:nvPr>
            <p:ph type="body" idx="1"/>
          </p:nvPr>
        </p:nvSpPr>
        <p:spPr>
          <a:prstGeom prst="rect">
            <a:avLst/>
          </a:prstGeom>
        </p:spPr>
        <p:txBody>
          <a:bodyPr/>
          <a:lstStyle/>
          <a:p>
            <a:pPr>
              <a:spcBef>
                <a:spcPts val="600"/>
              </a:spcBef>
              <a:defRPr sz="2800"/>
            </a:pPr>
            <a:r>
              <a:t>Reminders to attendees:</a:t>
            </a:r>
          </a:p>
          <a:p>
            <a:pPr lvl="1" marL="742950" indent="-285750">
              <a:defRPr b="0"/>
            </a:pPr>
            <a:r>
              <a:t>Sign in for .11 attendance credit</a:t>
            </a:r>
            <a:endParaRPr sz="2000"/>
          </a:p>
          <a:p>
            <a:pPr lvl="1" marL="742950" indent="-285750">
              <a:defRPr b="0"/>
            </a:pPr>
            <a:r>
              <a:t>Noises off</a:t>
            </a:r>
            <a:endParaRPr sz="2000"/>
          </a:p>
          <a:p>
            <a:pPr lvl="1" marL="742950" indent="-285750">
              <a:defRPr b="0"/>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26" name="Rectangle 1"/>
          <p:cNvSpPr txBox="1"/>
          <p:nvPr>
            <p:ph type="title"/>
          </p:nvPr>
        </p:nvSpPr>
        <p:spPr>
          <a:xfrm>
            <a:off x="685800" y="609599"/>
            <a:ext cx="7772400" cy="1160464"/>
          </a:xfrm>
          <a:prstGeom prst="rect">
            <a:avLst/>
          </a:prstGeom>
        </p:spPr>
        <p:txBody>
          <a:bodyPr lIns="46799" tIns="46799" rIns="46799" bIns="46799"/>
          <a:lstStyle/>
          <a:p>
            <a:pPr/>
            <a:r>
              <a:t>Participation in IEEE 802 Meetings</a:t>
            </a:r>
          </a:p>
        </p:txBody>
      </p:sp>
      <p:sp>
        <p:nvSpPr>
          <p:cNvPr id="127" name="Text Box 5"/>
          <p:cNvSpPr txBox="1"/>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a:t>
            </a:r>
            <a:r>
              <a:t>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i="1" sz="1400"/>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invalidUrl="" action="" tgtFrame="" tooltip="" history="1" highlightClick="0" endSnd="0"/>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30" name="Rectangle 2"/>
          <p:cNvSpPr txBox="1"/>
          <p:nvPr>
            <p:ph type="title"/>
          </p:nvPr>
        </p:nvSpPr>
        <p:spPr>
          <a:xfrm>
            <a:off x="381000" y="838200"/>
            <a:ext cx="8458200" cy="609600"/>
          </a:xfrm>
          <a:prstGeom prst="rect">
            <a:avLst/>
          </a:prstGeom>
        </p:spPr>
        <p:txBody>
          <a:bodyPr/>
          <a:lstStyle>
            <a:lvl1pPr>
              <a:defRPr u="sng"/>
            </a:lvl1pPr>
          </a:lstStyle>
          <a:p>
            <a:pPr/>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p>
          <a:p>
            <a:pPr marL="230188" indent="-230188">
              <a:lnSpc>
                <a:spcPct val="80000"/>
              </a:lnSpc>
              <a:spcBef>
                <a:spcPts val="800"/>
              </a:spcBef>
              <a:buClr>
                <a:srgbClr val="CC3300"/>
              </a:buClr>
              <a:buSzPct val="50000"/>
              <a:buChar char="•"/>
              <a:defRPr b="1" sz="1800">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interpretation, validity, or essentiality of patents/patent claims. </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specific license rates, terms, or conditions.</a:t>
            </a:r>
            <a:endParaRPr sz="2000"/>
          </a:p>
          <a:p>
            <a:pPr lvl="2" marL="1143000"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lvl="3" marL="1600200"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or engage in the fixing of product prices, allocation of customers, or division of sales markets.</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status or substance of ongoing or threatened litigation.</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b="1" sz="1000">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a:t>
            </a:r>
            <a:r>
              <a:t>“Promoting Competition and Innovation: What You Need to Know about the IEEE Standards Association's Antitrust and Competition Policy”</a:t>
            </a:r>
            <a:r>
              <a:t>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7"/>
          <p:cNvSpPr txBox="1"/>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val="1"/>
            </a:ext>
          </a:extLst>
        </p:spPr>
        <p:txBody>
          <a:bodyPr/>
          <a:lstStyle/>
          <a:p>
            <a:pPr lvl="4" indent="0" algn="ctr"/>
            <a:fld id="{86CB4B4D-7CA3-9044-876B-883B54F8677D}" type="slidenum"/>
          </a:p>
        </p:txBody>
      </p:sp>
      <p:sp>
        <p:nvSpPr>
          <p:cNvPr id="134" name="Rectangle 2"/>
          <p:cNvSpPr txBox="1"/>
          <p:nvPr>
            <p:ph type="title"/>
          </p:nvPr>
        </p:nvSpPr>
        <p:spPr>
          <a:prstGeom prst="rect">
            <a:avLst/>
          </a:prstGeom>
        </p:spPr>
        <p:txBody>
          <a:bodyPr/>
          <a:lstStyle/>
          <a:p>
            <a:pPr/>
            <a:r>
              <a:t>Study group operating rules</a:t>
            </a:r>
          </a:p>
        </p:txBody>
      </p:sp>
      <p:sp>
        <p:nvSpPr>
          <p:cNvPr id="135" name="Rectangle 3"/>
          <p:cNvSpPr txBox="1"/>
          <p:nvPr>
            <p:ph type="body" idx="1"/>
          </p:nvPr>
        </p:nvSpPr>
        <p:spPr>
          <a:prstGeom prst="rect">
            <a:avLst/>
          </a:prstGeom>
        </p:spPr>
        <p:txBody>
          <a:bodyPr/>
          <a:lstStyle/>
          <a:p>
            <a:pPr>
              <a:spcBef>
                <a:spcPts val="600"/>
              </a:spcBef>
              <a:defRPr sz="2800"/>
            </a:pPr>
            <a:r>
              <a:t>No formal rules – agree to our own process</a:t>
            </a:r>
          </a:p>
          <a:p>
            <a:pPr>
              <a:spcBef>
                <a:spcPts val="600"/>
              </a:spcBef>
              <a:defRPr sz="2800"/>
            </a:pPr>
            <a:r>
              <a:t>No motions (straw polls are okay)</a:t>
            </a:r>
          </a:p>
          <a:p>
            <a:pPr>
              <a:spcBef>
                <a:spcPts val="600"/>
              </a:spcBef>
              <a:defRPr sz="2800"/>
            </a:pPr>
            <a:r>
              <a:t>Attendance counts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