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2" r:id="rId3"/>
    <p:sldId id="315" r:id="rId4"/>
    <p:sldId id="338" r:id="rId5"/>
    <p:sldId id="407" r:id="rId6"/>
    <p:sldId id="328" r:id="rId7"/>
    <p:sldId id="358" r:id="rId8"/>
    <p:sldId id="342" r:id="rId9"/>
    <p:sldId id="408" r:id="rId10"/>
    <p:sldId id="334" r:id="rId11"/>
    <p:sldId id="409" r:id="rId12"/>
    <p:sldId id="412" r:id="rId13"/>
    <p:sldId id="411" r:id="rId14"/>
    <p:sldId id="413" r:id="rId15"/>
    <p:sldId id="414" r:id="rId16"/>
    <p:sldId id="41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89" d="100"/>
          <a:sy n="89" d="100"/>
        </p:scale>
        <p:origin x="750"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11</a:t>
            </a:fld>
            <a:endParaRPr lang="en-US" altLang="en-US" dirty="0"/>
          </a:p>
        </p:txBody>
      </p:sp>
    </p:spTree>
    <p:extLst>
      <p:ext uri="{BB962C8B-B14F-4D97-AF65-F5344CB8AC3E}">
        <p14:creationId xmlns:p14="http://schemas.microsoft.com/office/powerpoint/2010/main" val="9800150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12</a:t>
            </a:fld>
            <a:endParaRPr lang="en-US" altLang="en-US" dirty="0"/>
          </a:p>
        </p:txBody>
      </p:sp>
    </p:spTree>
    <p:extLst>
      <p:ext uri="{BB962C8B-B14F-4D97-AF65-F5344CB8AC3E}">
        <p14:creationId xmlns:p14="http://schemas.microsoft.com/office/powerpoint/2010/main" val="3696039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13</a:t>
            </a:fld>
            <a:endParaRPr lang="en-US" altLang="en-US" dirty="0"/>
          </a:p>
        </p:txBody>
      </p:sp>
    </p:spTree>
    <p:extLst>
      <p:ext uri="{BB962C8B-B14F-4D97-AF65-F5344CB8AC3E}">
        <p14:creationId xmlns:p14="http://schemas.microsoft.com/office/powerpoint/2010/main" val="5808801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15</a:t>
            </a:fld>
            <a:endParaRPr lang="en-US" altLang="en-US" dirty="0"/>
          </a:p>
        </p:txBody>
      </p:sp>
    </p:spTree>
    <p:extLst>
      <p:ext uri="{BB962C8B-B14F-4D97-AF65-F5344CB8AC3E}">
        <p14:creationId xmlns:p14="http://schemas.microsoft.com/office/powerpoint/2010/main" val="4753468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16</a:t>
            </a:fld>
            <a:endParaRPr lang="en-US" altLang="en-US" dirty="0"/>
          </a:p>
        </p:txBody>
      </p:sp>
    </p:spTree>
    <p:extLst>
      <p:ext uri="{BB962C8B-B14F-4D97-AF65-F5344CB8AC3E}">
        <p14:creationId xmlns:p14="http://schemas.microsoft.com/office/powerpoint/2010/main" val="3741294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extLst>
      <p:ext uri="{BB962C8B-B14F-4D97-AF65-F5344CB8AC3E}">
        <p14:creationId xmlns:p14="http://schemas.microsoft.com/office/powerpoint/2010/main" val="732829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6</a:t>
            </a:fld>
            <a:endParaRPr lang="en-US"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ec-16-0149-00-00EC</a:t>
            </a:r>
          </a:p>
        </p:txBody>
      </p:sp>
      <p:sp>
        <p:nvSpPr>
          <p:cNvPr id="5" name="Rectangle 3"/>
          <p:cNvSpPr>
            <a:spLocks noGrp="1" noChangeArrowheads="1"/>
          </p:cNvSpPr>
          <p:nvPr>
            <p:ph type="dt"/>
          </p:nvPr>
        </p:nvSpPr>
        <p:spPr>
          <a:ln/>
        </p:spPr>
        <p:txBody>
          <a:bodyPr/>
          <a:lstStyle/>
          <a:p>
            <a:r>
              <a:rPr lang="en-US" dirty="0"/>
              <a:t>November 2016</a:t>
            </a:r>
          </a:p>
        </p:txBody>
      </p:sp>
      <p:sp>
        <p:nvSpPr>
          <p:cNvPr id="6" name="Rectangle 6"/>
          <p:cNvSpPr>
            <a:spLocks noGrp="1" noChangeArrowheads="1"/>
          </p:cNvSpPr>
          <p:nvPr>
            <p:ph type="ftr"/>
          </p:nvPr>
        </p:nvSpPr>
        <p:spPr>
          <a:ln/>
        </p:spPr>
        <p:txBody>
          <a:bodyPr/>
          <a:lstStyle/>
          <a:p>
            <a:r>
              <a:rPr lang="en-US" dirty="0"/>
              <a:t>Dorothy Stanley, HP Enterprise</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7</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557681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8</a:t>
            </a:fld>
            <a:endParaRPr lang="en-US" altLang="en-US" sz="1300" dirty="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29928804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March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802.11-20/0307r0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192-02-0rcm-random-and-changing-mac-addresses-study-group-creation.ppt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1442-09-0rcm-rcm-tig-draft-report-outline.odt"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0192-02-0rcm-random-and-changing-mac-addresses-study-group-creation.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0884-00-0rcm-temporary-addresses.pptx" TargetMode="External"/><Relationship Id="rId3" Type="http://schemas.openxmlformats.org/officeDocument/2006/relationships/hyperlink" Target="https://mentor.ieee.org/802.11/dcn/20/11-20-0192-02-0rcm-random-and-changing-mac-addresses-study-group-creation.pptx" TargetMode="External"/><Relationship Id="rId7" Type="http://schemas.openxmlformats.org/officeDocument/2006/relationships/hyperlink" Target="https://mentor.ieee.org/802.11/dcn/19/11-19-0851-00-0rcm-p802-1cq-mac-address-assignment-requirements.pptx" TargetMode="External"/><Relationship Id="rId12" Type="http://schemas.openxmlformats.org/officeDocument/2006/relationships/hyperlink" Target="https://mentor.ieee.org/802.11/dcn/19/11-19-1320-00-0rcm-assignment-of-temporary-addresses.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18/11-18-1988-02-0arc-proposed-response-to-liaison-from-wba-on-mac-address-randomization-impcats.docx" TargetMode="External"/><Relationship Id="rId11" Type="http://schemas.openxmlformats.org/officeDocument/2006/relationships/hyperlink" Target="https://mentor.ieee.org/802.11/dcn/19/11-19-1314-02-0rcm-privacy-protection-in-wi-fi-analytics-systems.pptx" TargetMode="External"/><Relationship Id="rId5" Type="http://schemas.openxmlformats.org/officeDocument/2006/relationships/hyperlink" Target="https://mentor.ieee.org/802.11/dcn/18/11-18-1579-01-0000-2018-09-liaison-from-wba-re-mac-randomization-impacts.docx" TargetMode="External"/><Relationship Id="rId10" Type="http://schemas.openxmlformats.org/officeDocument/2006/relationships/hyperlink" Target="https://mentor.ieee.org/802.11/dcn/19/11-19-1313-02-0rcm-pitfalls-with-address-randomization.pptx" TargetMode="External"/><Relationship Id="rId4" Type="http://schemas.openxmlformats.org/officeDocument/2006/relationships/hyperlink" Target="https://mentor.ieee.org/802.11/dcn/19/11-19-1442-09-0rcm-rcm-tig-draft-report-outline.odt" TargetMode="External"/><Relationship Id="rId9" Type="http://schemas.openxmlformats.org/officeDocument/2006/relationships/hyperlink" Target="https://mentor.ieee.org/802.11/dcn/19/11-19-1027-01-0rcm-do-not-fear-random-mac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RCM-AHG-agenda-Mar-2020</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2020-03-16</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spid="_x0000_s15749" name="Document" r:id="rId4" imgW="8619847" imgH="3137708" progId="Word.Document.8">
                  <p:embed/>
                </p:oleObj>
              </mc:Choice>
              <mc:Fallback>
                <p:oleObj name="Document" r:id="rId4" imgW="8619847" imgH="3137708" progId="Word.Document.8">
                  <p:embed/>
                  <p:pic>
                    <p:nvPicPr>
                      <p:cNvPr id="0" name="Object 11"/>
                      <p:cNvPicPr>
                        <a:picLocks noChangeAspect="1" noChangeArrowheads="1"/>
                      </p:cNvPicPr>
                      <p:nvPr/>
                    </p:nvPicPr>
                    <p:blipFill>
                      <a:blip r:embed="rId5"/>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609600"/>
          </a:xfrm>
        </p:spPr>
        <p:txBody>
          <a:bodyPr/>
          <a:lstStyle/>
          <a:p>
            <a:pPr eaLnBrk="1" hangingPunct="1"/>
            <a:r>
              <a:rPr lang="en-US" altLang="en-US" dirty="0"/>
              <a:t>RCM ad-hoc Agenda – March 2020</a:t>
            </a:r>
          </a:p>
        </p:txBody>
      </p:sp>
      <p:sp>
        <p:nvSpPr>
          <p:cNvPr id="11267" name="Rectangle 3"/>
          <p:cNvSpPr>
            <a:spLocks noGrp="1" noChangeArrowheads="1"/>
          </p:cNvSpPr>
          <p:nvPr>
            <p:ph idx="1"/>
          </p:nvPr>
        </p:nvSpPr>
        <p:spPr>
          <a:xfrm>
            <a:off x="342900" y="1371600"/>
            <a:ext cx="8458200" cy="4648200"/>
          </a:xfrm>
        </p:spPr>
        <p:txBody>
          <a:bodyPr/>
          <a:lstStyle/>
          <a:p>
            <a:pPr marL="0" indent="0" eaLnBrk="1" hangingPunct="1">
              <a:lnSpc>
                <a:spcPct val="90000"/>
              </a:lnSpc>
              <a:spcBef>
                <a:spcPts val="300"/>
              </a:spcBef>
              <a:buFontTx/>
              <a:buNone/>
              <a:defRPr/>
            </a:pPr>
            <a:r>
              <a:rPr lang="en-US" sz="2800" dirty="0">
                <a:solidFill>
                  <a:srgbClr val="000000"/>
                </a:solidFill>
              </a:rPr>
              <a:t>Tuesday, March 17, EVE</a:t>
            </a:r>
            <a:endParaRPr lang="en-US" sz="2800" dirty="0"/>
          </a:p>
          <a:p>
            <a:pPr eaLnBrk="1" hangingPunct="1">
              <a:lnSpc>
                <a:spcPct val="90000"/>
              </a:lnSpc>
              <a:spcBef>
                <a:spcPts val="300"/>
              </a:spcBef>
              <a:defRPr/>
            </a:pPr>
            <a:r>
              <a:rPr lang="en-US" sz="2000" dirty="0"/>
              <a:t>Administrative</a:t>
            </a:r>
          </a:p>
          <a:p>
            <a:pPr marL="342900" lvl="1" indent="-342900" eaLnBrk="1" hangingPunct="1">
              <a:lnSpc>
                <a:spcPct val="90000"/>
              </a:lnSpc>
              <a:spcBef>
                <a:spcPts val="300"/>
              </a:spcBef>
              <a:buFont typeface="Arial" pitchFamily="34" charset="0"/>
              <a:buChar char="•"/>
              <a:defRPr/>
            </a:pPr>
            <a:r>
              <a:rPr lang="en-US" b="1" dirty="0"/>
              <a:t>Review Scope and Goals</a:t>
            </a:r>
          </a:p>
          <a:p>
            <a:pPr marL="342900" lvl="1" indent="-342900" eaLnBrk="1" hangingPunct="1">
              <a:lnSpc>
                <a:spcPct val="90000"/>
              </a:lnSpc>
              <a:spcBef>
                <a:spcPts val="300"/>
              </a:spcBef>
              <a:buFont typeface="Arial" pitchFamily="34" charset="0"/>
              <a:buChar char="•"/>
              <a:defRPr/>
            </a:pPr>
            <a:r>
              <a:rPr lang="en-US" b="1" dirty="0"/>
              <a:t>Review Study Group formation request (</a:t>
            </a:r>
            <a:r>
              <a:rPr lang="en-US" b="1" dirty="0">
                <a:hlinkClick r:id="rId3"/>
              </a:rPr>
              <a:t>11-20/0192r2</a:t>
            </a:r>
            <a:r>
              <a:rPr lang="en-US" b="1" dirty="0"/>
              <a:t>) and motion</a:t>
            </a:r>
          </a:p>
          <a:p>
            <a:pPr marL="342900" lvl="1" indent="-342900" eaLnBrk="1" hangingPunct="1">
              <a:lnSpc>
                <a:spcPct val="90000"/>
              </a:lnSpc>
              <a:spcBef>
                <a:spcPts val="300"/>
              </a:spcBef>
              <a:buFont typeface="Arial" pitchFamily="34" charset="0"/>
              <a:buChar char="•"/>
              <a:defRPr/>
            </a:pPr>
            <a:r>
              <a:rPr lang="en-US" b="1" dirty="0"/>
              <a:t>Status update</a:t>
            </a:r>
          </a:p>
          <a:p>
            <a:pPr marL="342900" lvl="1" indent="-342900" eaLnBrk="1" hangingPunct="1">
              <a:lnSpc>
                <a:spcPct val="90000"/>
              </a:lnSpc>
              <a:spcBef>
                <a:spcPts val="300"/>
              </a:spcBef>
              <a:buFont typeface="Arial" pitchFamily="34" charset="0"/>
              <a:buChar char="•"/>
              <a:defRPr/>
            </a:pPr>
            <a:r>
              <a:rPr lang="en-US" b="1" dirty="0"/>
              <a:t>Presentations/discussion</a:t>
            </a:r>
          </a:p>
          <a:p>
            <a:pPr marL="685800" lvl="2" indent="-342900" eaLnBrk="1" hangingPunct="1">
              <a:lnSpc>
                <a:spcPct val="90000"/>
              </a:lnSpc>
              <a:spcBef>
                <a:spcPts val="300"/>
              </a:spcBef>
              <a:buFont typeface="Arial" pitchFamily="34" charset="0"/>
              <a:buChar char="•"/>
              <a:defRPr/>
            </a:pPr>
            <a:r>
              <a:rPr lang="en-US" b="1" dirty="0"/>
              <a:t>PAR and CSD materials</a:t>
            </a:r>
          </a:p>
          <a:p>
            <a:pPr marL="685800" lvl="2" indent="-342900" eaLnBrk="1" hangingPunct="1">
              <a:lnSpc>
                <a:spcPct val="90000"/>
              </a:lnSpc>
              <a:spcBef>
                <a:spcPts val="300"/>
              </a:spcBef>
              <a:buFont typeface="Arial" pitchFamily="34" charset="0"/>
              <a:buChar char="•"/>
              <a:defRPr/>
            </a:pPr>
            <a:r>
              <a:rPr lang="en-US" b="1" dirty="0"/>
              <a:t>Technical discussion</a:t>
            </a:r>
          </a:p>
          <a:p>
            <a:pPr marL="0" lvl="1" indent="0" eaLnBrk="1" hangingPunct="1">
              <a:lnSpc>
                <a:spcPct val="90000"/>
              </a:lnSpc>
              <a:spcBef>
                <a:spcPts val="300"/>
              </a:spcBef>
              <a:buNone/>
              <a:defRPr/>
            </a:pPr>
            <a:endParaRPr lang="en-US" sz="2400" dirty="0"/>
          </a:p>
          <a:p>
            <a:pPr marL="0" lvl="0" indent="0" eaLnBrk="1" hangingPunct="1">
              <a:lnSpc>
                <a:spcPct val="90000"/>
              </a:lnSpc>
              <a:spcBef>
                <a:spcPts val="300"/>
              </a:spcBef>
              <a:buNone/>
              <a:defRPr/>
            </a:pPr>
            <a:r>
              <a:rPr lang="en-US" sz="2800" dirty="0">
                <a:solidFill>
                  <a:srgbClr val="000000"/>
                </a:solidFill>
              </a:rPr>
              <a:t>Thursday, March 19, AM1</a:t>
            </a:r>
          </a:p>
          <a:p>
            <a:pPr marL="342900" lvl="1" indent="-342900" eaLnBrk="1" hangingPunct="1">
              <a:lnSpc>
                <a:spcPct val="90000"/>
              </a:lnSpc>
              <a:spcBef>
                <a:spcPts val="300"/>
              </a:spcBef>
              <a:buFontTx/>
              <a:buChar char="•"/>
              <a:defRPr/>
            </a:pPr>
            <a:r>
              <a:rPr lang="en-US" b="1" dirty="0">
                <a:solidFill>
                  <a:srgbClr val="000000"/>
                </a:solidFill>
              </a:rPr>
              <a:t>Continued presentations/discussion</a:t>
            </a:r>
          </a:p>
          <a:p>
            <a:pPr marL="342900" lvl="1" indent="-342900" eaLnBrk="1" hangingPunct="1">
              <a:lnSpc>
                <a:spcPct val="90000"/>
              </a:lnSpc>
              <a:spcBef>
                <a:spcPts val="300"/>
              </a:spcBef>
              <a:buFontTx/>
              <a:buChar char="•"/>
              <a:defRPr/>
            </a:pPr>
            <a:r>
              <a:rPr lang="en-US" sz="2000" b="1" dirty="0">
                <a:solidFill>
                  <a:srgbClr val="000000"/>
                </a:solidFill>
              </a:rPr>
              <a:t>AOB</a:t>
            </a:r>
            <a:endParaRPr lang="en-US" sz="2000" dirty="0">
              <a:solidFill>
                <a:srgbClr val="000000"/>
              </a:solidFill>
            </a:endParaRPr>
          </a:p>
          <a:p>
            <a:pPr marL="342900" lvl="1" indent="-342900" eaLnBrk="1" hangingPunct="1">
              <a:lnSpc>
                <a:spcPct val="90000"/>
              </a:lnSpc>
              <a:spcBef>
                <a:spcPts val="300"/>
              </a:spcBef>
              <a:buFont typeface="Arial" pitchFamily="34" charset="0"/>
              <a:buChar char="•"/>
              <a:defRPr/>
            </a:pPr>
            <a:endParaRPr lang="en-US" sz="1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Scope and Goals - 1</a:t>
            </a:r>
          </a:p>
        </p:txBody>
      </p:sp>
      <p:sp>
        <p:nvSpPr>
          <p:cNvPr id="23555" name="Rectangle 3"/>
          <p:cNvSpPr>
            <a:spLocks noGrp="1" noChangeArrowheads="1"/>
          </p:cNvSpPr>
          <p:nvPr>
            <p:ph idx="1"/>
          </p:nvPr>
        </p:nvSpPr>
        <p:spPr>
          <a:xfrm>
            <a:off x="685800" y="1524000"/>
            <a:ext cx="7772400" cy="4572000"/>
          </a:xfrm>
        </p:spPr>
        <p:txBody>
          <a:bodyPr/>
          <a:lstStyle/>
          <a:p>
            <a:pPr marL="0" indent="0" eaLnBrk="1" hangingPunct="1">
              <a:buNone/>
            </a:pPr>
            <a:r>
              <a:rPr lang="en-US" altLang="en-US" sz="2000" dirty="0"/>
              <a:t>RCM TIG recommended (see report):</a:t>
            </a:r>
          </a:p>
          <a:p>
            <a:r>
              <a:rPr lang="en-US" sz="2000" b="0" dirty="0"/>
              <a:t>The RCM TIG output report from November 2019 can be found here: </a:t>
            </a:r>
            <a:r>
              <a:rPr lang="en-US" sz="2000" b="0" dirty="0">
                <a:hlinkClick r:id="rId3"/>
              </a:rPr>
              <a:t>https://mentor.ieee.org/802.11/dcn/19/11-19-1442-09-0rcm-rcm-tig-draft-report-outline.odt</a:t>
            </a:r>
            <a:r>
              <a:rPr lang="en-US" sz="2000" b="0" dirty="0"/>
              <a:t> </a:t>
            </a:r>
          </a:p>
          <a:p>
            <a:r>
              <a:rPr lang="en-US" sz="2000" b="0" dirty="0"/>
              <a:t>The report recommends future work to address “issues directly affecting the operation of MAC and PHY” because of RCM behavior on non-AP STAs.</a:t>
            </a:r>
          </a:p>
          <a:p>
            <a:r>
              <a:rPr lang="en-US" sz="2000" b="0" dirty="0"/>
              <a:t>This work “might have the aim of producing an amendment to the Standard implementing some of the mitigation strategies described in Section 4 of the report. Other use-cases in Section 3, in support of users of 802.11 technologies, might also be facilitated by such work and/or there might be a need for a Recommended Practice in the form of  an annex to the standard.”</a:t>
            </a:r>
          </a:p>
        </p:txBody>
      </p:sp>
    </p:spTree>
    <p:extLst>
      <p:ext uri="{BB962C8B-B14F-4D97-AF65-F5344CB8AC3E}">
        <p14:creationId xmlns:p14="http://schemas.microsoft.com/office/powerpoint/2010/main" val="2522927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Scope and Goals - 2</a:t>
            </a:r>
          </a:p>
        </p:txBody>
      </p:sp>
      <p:sp>
        <p:nvSpPr>
          <p:cNvPr id="23555" name="Rectangle 3"/>
          <p:cNvSpPr>
            <a:spLocks noGrp="1" noChangeArrowheads="1"/>
          </p:cNvSpPr>
          <p:nvPr>
            <p:ph idx="1"/>
          </p:nvPr>
        </p:nvSpPr>
        <p:spPr>
          <a:xfrm>
            <a:off x="495300" y="1524000"/>
            <a:ext cx="8153400" cy="4343400"/>
          </a:xfrm>
        </p:spPr>
        <p:txBody>
          <a:bodyPr/>
          <a:lstStyle/>
          <a:p>
            <a:pPr marL="0" indent="0" eaLnBrk="1" hangingPunct="1">
              <a:buNone/>
            </a:pPr>
            <a:r>
              <a:rPr lang="en-US" altLang="en-US" dirty="0"/>
              <a:t>RCM ad hoc in January recommended:</a:t>
            </a:r>
          </a:p>
          <a:p>
            <a:pPr eaLnBrk="1" hangingPunct="1"/>
            <a:r>
              <a:rPr lang="sv-SE" sz="2000" b="0" spc="-1" dirty="0">
                <a:solidFill>
                  <a:srgbClr val="000000"/>
                </a:solidFill>
                <a:ea typeface="DejaVu Sans"/>
              </a:rPr>
              <a:t>Study Group formation can be found here</a:t>
            </a:r>
            <a:r>
              <a:rPr lang="sv-SE" sz="2000" b="0" spc="-1" dirty="0">
                <a:solidFill>
                  <a:srgbClr val="000000"/>
                </a:solidFill>
              </a:rPr>
              <a:t>: </a:t>
            </a:r>
            <a:r>
              <a:rPr lang="sv-SE" sz="2000" b="0" spc="-1" dirty="0">
                <a:solidFill>
                  <a:srgbClr val="000000"/>
                </a:solidFill>
                <a:hlinkClick r:id="rId3"/>
              </a:rPr>
              <a:t>11-20/0192r2</a:t>
            </a:r>
            <a:r>
              <a:rPr lang="sv-SE" sz="2000" b="0" spc="-1" dirty="0">
                <a:solidFill>
                  <a:srgbClr val="000000"/>
                </a:solidFill>
              </a:rPr>
              <a:t> </a:t>
            </a:r>
          </a:p>
          <a:p>
            <a:r>
              <a:rPr lang="en-US" sz="2000" b="0" dirty="0"/>
              <a:t>The RCM ad hoc recommends (13-0-1) pursuing future work to address environments where non-AP STAs use random/changing MAC addresses, by developing text to improve the STA’s user experience for use cases such as:</a:t>
            </a:r>
          </a:p>
          <a:p>
            <a:pPr lvl="1"/>
            <a:r>
              <a:rPr lang="en-US" sz="1600" dirty="0"/>
              <a:t>Initial Infrastructure Connection Steering </a:t>
            </a:r>
          </a:p>
          <a:p>
            <a:pPr lvl="1"/>
            <a:r>
              <a:rPr lang="en-US" sz="1600" dirty="0"/>
              <a:t>Customer Support and Troubleshooting </a:t>
            </a:r>
          </a:p>
          <a:p>
            <a:pPr lvl="1"/>
            <a:r>
              <a:rPr lang="en-US" sz="1600" dirty="0"/>
              <a:t>Arrival detection in a home environment, or other trusted environment</a:t>
            </a:r>
          </a:p>
          <a:p>
            <a:r>
              <a:rPr lang="en-US" sz="2000" b="0" dirty="0"/>
              <a:t>This might include recommendations and/or normative text</a:t>
            </a:r>
          </a:p>
          <a:p>
            <a:r>
              <a:rPr lang="en-US" sz="2000" b="0" dirty="0"/>
              <a:t>The ad hoc recommends the formation of a study group to develop 2 project proposals: 1) to address environments where non-AP STAs use random/changing MAC addresses; and 2) to improve the privacy of 802.11 users.</a:t>
            </a:r>
          </a:p>
          <a:p>
            <a:r>
              <a:rPr lang="en-US" sz="2000" b="0" dirty="0"/>
              <a:t>The intention is to work on both projects in a single 802.11 task group.</a:t>
            </a:r>
          </a:p>
          <a:p>
            <a:pPr lvl="1" eaLnBrk="1" hangingPunct="1"/>
            <a:endParaRPr lang="en-US" altLang="en-US" sz="2400" dirty="0"/>
          </a:p>
        </p:txBody>
      </p:sp>
    </p:spTree>
    <p:extLst>
      <p:ext uri="{BB962C8B-B14F-4D97-AF65-F5344CB8AC3E}">
        <p14:creationId xmlns:p14="http://schemas.microsoft.com/office/powerpoint/2010/main" val="4222327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Study Group formation</a:t>
            </a:r>
          </a:p>
        </p:txBody>
      </p:sp>
      <p:sp>
        <p:nvSpPr>
          <p:cNvPr id="23555" name="Rectangle 3"/>
          <p:cNvSpPr>
            <a:spLocks noGrp="1" noChangeArrowheads="1"/>
          </p:cNvSpPr>
          <p:nvPr>
            <p:ph idx="1"/>
          </p:nvPr>
        </p:nvSpPr>
        <p:spPr>
          <a:xfrm>
            <a:off x="685800" y="1447800"/>
            <a:ext cx="7772400" cy="4343400"/>
          </a:xfrm>
        </p:spPr>
        <p:txBody>
          <a:bodyPr/>
          <a:lstStyle/>
          <a:p>
            <a:pPr marL="0" indent="0" eaLnBrk="1" hangingPunct="1">
              <a:buNone/>
            </a:pPr>
            <a:r>
              <a:rPr lang="en-US" altLang="en-US" sz="2800" dirty="0"/>
              <a:t>Motion in 802.11 closing plenary in January:</a:t>
            </a:r>
          </a:p>
          <a:p>
            <a:pPr marL="180000" lvl="1" indent="0">
              <a:buNone/>
            </a:pPr>
            <a:r>
              <a:rPr lang="en-US" sz="1800" dirty="0"/>
              <a:t>Approve the formation of the 802.11 Randomized and Changing MAC addresses (RCM) Study Group to develop 2 Project Authorization Requests (PARs) and Criteria for Standards Development (CSDs) for 2 projects to:</a:t>
            </a:r>
          </a:p>
          <a:p>
            <a:pPr marL="548640">
              <a:buFont typeface="+mj-lt"/>
              <a:buAutoNum type="arabicPeriod"/>
            </a:pPr>
            <a:r>
              <a:rPr lang="en-US" sz="1800" b="0" dirty="0"/>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a:r>
              <a:rPr lang="en-US" sz="1800" dirty="0"/>
              <a:t>Initial Infrastructure Connection Steering </a:t>
            </a:r>
          </a:p>
          <a:p>
            <a:pPr marL="914400" lvl="1"/>
            <a:r>
              <a:rPr lang="en-US" sz="1800" dirty="0"/>
              <a:t>Customer Support and Troubleshooting </a:t>
            </a:r>
          </a:p>
          <a:p>
            <a:pPr marL="914400" lvl="1"/>
            <a:r>
              <a:rPr lang="en-US" sz="1800" dirty="0"/>
              <a:t>Arrival detection in a home environment, or other trusted environment</a:t>
            </a:r>
          </a:p>
          <a:p>
            <a:pPr marL="565740" lvl="1"/>
            <a:r>
              <a:rPr lang="en-US" sz="1600" dirty="0"/>
              <a:t>This must not compromise current levels of privacy protection afforded by the IEEE 802.11 standard or best understanding of current practices in RCM implementations.</a:t>
            </a:r>
          </a:p>
          <a:p>
            <a:pPr marL="548640">
              <a:buFont typeface="+mj-lt"/>
              <a:buAutoNum type="arabicPeriod" startAt="2"/>
            </a:pPr>
            <a:r>
              <a:rPr lang="en-US" sz="1800" b="0" dirty="0"/>
              <a:t>Develop an amendment into IEEE Std 802.11 with modifications, feature additions, or recommendations, to improve user privacy.  This includes a review of IEEE P802E and its implications on IEEE Std 802.11.</a:t>
            </a:r>
          </a:p>
          <a:p>
            <a:pPr marL="457200" lvl="1" indent="0" eaLnBrk="1" hangingPunct="1">
              <a:buNone/>
            </a:pPr>
            <a:endParaRPr lang="en-US" altLang="en-US" sz="2400" dirty="0"/>
          </a:p>
        </p:txBody>
      </p:sp>
    </p:spTree>
    <p:extLst>
      <p:ext uri="{BB962C8B-B14F-4D97-AF65-F5344CB8AC3E}">
        <p14:creationId xmlns:p14="http://schemas.microsoft.com/office/powerpoint/2010/main" val="3956724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March 19</a:t>
            </a:r>
            <a:r>
              <a:rPr lang="en-US" altLang="en-US" baseline="30000" dirty="0"/>
              <a:t>th</a:t>
            </a:r>
            <a:r>
              <a:rPr lang="en-US" altLang="en-US" dirty="0"/>
              <a:t>, AM1</a:t>
            </a:r>
          </a:p>
        </p:txBody>
      </p:sp>
    </p:spTree>
    <p:extLst>
      <p:ext uri="{BB962C8B-B14F-4D97-AF65-F5344CB8AC3E}">
        <p14:creationId xmlns:p14="http://schemas.microsoft.com/office/powerpoint/2010/main" val="3720723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Call for Secretary</a:t>
            </a:r>
          </a:p>
        </p:txBody>
      </p:sp>
      <p:sp>
        <p:nvSpPr>
          <p:cNvPr id="23555" name="Rectangle 3"/>
          <p:cNvSpPr>
            <a:spLocks noGrp="1" noChangeArrowheads="1"/>
          </p:cNvSpPr>
          <p:nvPr>
            <p:ph idx="1"/>
          </p:nvPr>
        </p:nvSpPr>
        <p:spPr/>
        <p:txBody>
          <a:bodyPr/>
          <a:lstStyle/>
          <a:p>
            <a:pPr eaLnBrk="1" hangingPunct="1"/>
            <a:r>
              <a:rPr lang="en-US" altLang="en-US" sz="2800" dirty="0"/>
              <a:t>Volunteers?</a:t>
            </a:r>
            <a:endParaRPr lang="en-US" altLang="en-US" sz="2400" dirty="0"/>
          </a:p>
        </p:txBody>
      </p:sp>
    </p:spTree>
    <p:extLst>
      <p:ext uri="{BB962C8B-B14F-4D97-AF65-F5344CB8AC3E}">
        <p14:creationId xmlns:p14="http://schemas.microsoft.com/office/powerpoint/2010/main" val="19789237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Background documents</a:t>
            </a:r>
          </a:p>
        </p:txBody>
      </p:sp>
      <p:sp>
        <p:nvSpPr>
          <p:cNvPr id="23555" name="Rectangle 3"/>
          <p:cNvSpPr>
            <a:spLocks noGrp="1" noChangeArrowheads="1"/>
          </p:cNvSpPr>
          <p:nvPr>
            <p:ph idx="1"/>
          </p:nvPr>
        </p:nvSpPr>
        <p:spPr/>
        <p:txBody>
          <a:bodyPr/>
          <a:lstStyle/>
          <a:p>
            <a:pPr eaLnBrk="1" hangingPunct="1"/>
            <a:r>
              <a:rPr lang="en-US" altLang="en-US" sz="2000" dirty="0"/>
              <a:t>RCM ad hoc output: </a:t>
            </a:r>
            <a:r>
              <a:rPr lang="sv-SE" sz="2000" b="0" spc="-1" dirty="0">
                <a:solidFill>
                  <a:srgbClr val="000000"/>
                </a:solidFill>
                <a:hlinkClick r:id="rId3"/>
              </a:rPr>
              <a:t>11-20/0192r2</a:t>
            </a:r>
            <a:endParaRPr lang="en-US" altLang="en-US" sz="2000" dirty="0"/>
          </a:p>
          <a:p>
            <a:pPr eaLnBrk="1" hangingPunct="1"/>
            <a:r>
              <a:rPr lang="en-US" altLang="en-US" sz="2000" dirty="0"/>
              <a:t>RCM TIG report: </a:t>
            </a:r>
            <a:r>
              <a:rPr lang="en-US" altLang="en-US" sz="2000" b="0" dirty="0">
                <a:hlinkClick r:id="rId4"/>
              </a:rPr>
              <a:t>11-19/1442r9</a:t>
            </a:r>
            <a:r>
              <a:rPr lang="en-US" altLang="en-US" sz="2000" b="0" dirty="0"/>
              <a:t> </a:t>
            </a:r>
          </a:p>
          <a:p>
            <a:pPr eaLnBrk="1" hangingPunct="1"/>
            <a:r>
              <a:rPr lang="en-US" altLang="en-US" sz="2000" dirty="0"/>
              <a:t>WBA Liaison on MAC randomization impacts:</a:t>
            </a:r>
          </a:p>
          <a:p>
            <a:pPr lvl="1" eaLnBrk="1" hangingPunct="1"/>
            <a:r>
              <a:rPr lang="en-US" altLang="en-US" sz="1800" dirty="0"/>
              <a:t>Liaison from WBA: </a:t>
            </a:r>
            <a:r>
              <a:rPr lang="en-US" altLang="en-US" sz="1800" dirty="0">
                <a:hlinkClick r:id="rId5"/>
              </a:rPr>
              <a:t>11-18/1579r1</a:t>
            </a:r>
            <a:r>
              <a:rPr lang="en-US" altLang="en-US" sz="1800" dirty="0"/>
              <a:t> </a:t>
            </a:r>
          </a:p>
          <a:p>
            <a:pPr lvl="1" eaLnBrk="1" hangingPunct="1"/>
            <a:r>
              <a:rPr lang="en-US" altLang="en-US" sz="1800" dirty="0"/>
              <a:t>Response from 802.11 (drafted in ARC): </a:t>
            </a:r>
            <a:r>
              <a:rPr lang="en-US" altLang="en-US" sz="1800" dirty="0">
                <a:hlinkClick r:id="rId6"/>
              </a:rPr>
              <a:t>11-18/1988r2</a:t>
            </a:r>
            <a:r>
              <a:rPr lang="en-US" altLang="en-US" sz="1800" dirty="0"/>
              <a:t> </a:t>
            </a:r>
          </a:p>
          <a:p>
            <a:pPr eaLnBrk="1" hangingPunct="1"/>
            <a:r>
              <a:rPr lang="en-US" altLang="en-US" sz="2000" dirty="0"/>
              <a:t>Other inputs to RCM TIG:</a:t>
            </a:r>
          </a:p>
          <a:p>
            <a:pPr lvl="1" eaLnBrk="1" hangingPunct="1"/>
            <a:r>
              <a:rPr lang="en-US" altLang="en-US" sz="1600" dirty="0">
                <a:hlinkClick r:id="rId7"/>
              </a:rPr>
              <a:t>11-19-0588-02-0rcm-summary-of-discussions-on-randomized-and-changing-mac-addresses-2014-2019.odt</a:t>
            </a:r>
          </a:p>
          <a:p>
            <a:pPr lvl="1" eaLnBrk="1" hangingPunct="1"/>
            <a:r>
              <a:rPr lang="en-US" altLang="en-US" sz="1600" dirty="0">
                <a:hlinkClick r:id="rId7"/>
              </a:rPr>
              <a:t>11-19-0851-00-0rcm-p802-1cq-mac-address-assignment-requirements.pptx</a:t>
            </a:r>
            <a:r>
              <a:rPr lang="en-US" altLang="en-US" sz="1600" dirty="0"/>
              <a:t> </a:t>
            </a:r>
          </a:p>
          <a:p>
            <a:pPr lvl="1" eaLnBrk="1" hangingPunct="1"/>
            <a:r>
              <a:rPr lang="en-US" altLang="en-US" sz="1600" dirty="0">
                <a:hlinkClick r:id="rId8"/>
              </a:rPr>
              <a:t>11-19-0884-00-0rcm-temporary-addresses.pptx</a:t>
            </a:r>
            <a:endParaRPr lang="en-US" altLang="en-US" sz="1600" dirty="0"/>
          </a:p>
          <a:p>
            <a:pPr lvl="1" eaLnBrk="1" hangingPunct="1"/>
            <a:r>
              <a:rPr lang="en-US" altLang="en-US" sz="1600" dirty="0">
                <a:hlinkClick r:id="rId9"/>
              </a:rPr>
              <a:t>11-19-1027-01-0rcm-do-not-fear-random-macs.pptx</a:t>
            </a:r>
            <a:endParaRPr lang="en-US" altLang="en-US" sz="1600" dirty="0"/>
          </a:p>
          <a:p>
            <a:pPr lvl="1" eaLnBrk="1" hangingPunct="1"/>
            <a:r>
              <a:rPr lang="en-US" altLang="en-US" sz="1600" dirty="0">
                <a:hlinkClick r:id="rId10"/>
              </a:rPr>
              <a:t>11-19-1313-02-0rcm-pitfalls-with-address-randomization.pptx</a:t>
            </a:r>
            <a:endParaRPr lang="en-US" altLang="en-US" sz="1600" dirty="0"/>
          </a:p>
          <a:p>
            <a:pPr lvl="1" eaLnBrk="1" hangingPunct="1"/>
            <a:r>
              <a:rPr lang="en-US" altLang="en-US" sz="1600" dirty="0">
                <a:hlinkClick r:id="rId11"/>
              </a:rPr>
              <a:t>11-19-1314-02-0rcm-privacy-protection-in-wi-fi-analytics-systems.pptx</a:t>
            </a:r>
            <a:endParaRPr lang="en-US" altLang="en-US" sz="1600" dirty="0"/>
          </a:p>
          <a:p>
            <a:pPr lvl="1" eaLnBrk="1" hangingPunct="1"/>
            <a:r>
              <a:rPr lang="en-US" altLang="en-US" sz="1600" dirty="0">
                <a:hlinkClick r:id="rId12"/>
              </a:rPr>
              <a:t>11-19-1320-00-0rcm-assignment-of-temporary-addresses.pptx</a:t>
            </a:r>
            <a:endParaRPr lang="en-US" altLang="en-US" sz="1600" dirty="0"/>
          </a:p>
          <a:p>
            <a:pPr lvl="1" eaLnBrk="1" hangingPunct="1"/>
            <a:endParaRPr lang="en-US" altLang="en-US" sz="1600" dirty="0"/>
          </a:p>
        </p:txBody>
      </p:sp>
    </p:spTree>
    <p:extLst>
      <p:ext uri="{BB962C8B-B14F-4D97-AF65-F5344CB8AC3E}">
        <p14:creationId xmlns:p14="http://schemas.microsoft.com/office/powerpoint/2010/main" val="37924969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RCM Ad-hoc, March 2020, Atlanta, Georgia, USA</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Random and Changing MAC Addresses Ad-hoc Group</a:t>
            </a:r>
          </a:p>
        </p:txBody>
      </p:sp>
      <p:sp>
        <p:nvSpPr>
          <p:cNvPr id="19459" name="Rectangle 3"/>
          <p:cNvSpPr>
            <a:spLocks noGrp="1" noChangeArrowheads="1"/>
          </p:cNvSpPr>
          <p:nvPr>
            <p:ph type="subTitle" idx="1"/>
          </p:nvPr>
        </p:nvSpPr>
        <p:spPr>
          <a:xfrm>
            <a:off x="1371600" y="3581400"/>
            <a:ext cx="6400800" cy="2057400"/>
          </a:xfrm>
        </p:spPr>
        <p:txBody>
          <a:bodyPr/>
          <a:lstStyle/>
          <a:p>
            <a:pPr eaLnBrk="1" hangingPunct="1"/>
            <a:r>
              <a:rPr lang="en-US" altLang="en-US" dirty="0"/>
              <a:t>Agenda</a:t>
            </a:r>
          </a:p>
          <a:p>
            <a:pPr eaLnBrk="1" hangingPunct="1"/>
            <a:r>
              <a:rPr lang="en-US" altLang="en-US" dirty="0"/>
              <a:t>March 2020 session</a:t>
            </a:r>
          </a:p>
          <a:p>
            <a:pPr eaLnBrk="1" hangingPunct="1"/>
            <a:endParaRPr lang="en-US" altLang="en-US" sz="2000" dirty="0"/>
          </a:p>
          <a:p>
            <a:pPr eaLnBrk="1" hangingPunct="1"/>
            <a:r>
              <a:rPr lang="en-US" altLang="en-US" sz="2000" dirty="0"/>
              <a:t>Chair: Mark Hamilton (Ruckus/CommScope)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March 17</a:t>
            </a:r>
            <a:r>
              <a:rPr lang="en-US" altLang="en-US" baseline="30000" dirty="0"/>
              <a:t>th</a:t>
            </a:r>
            <a:r>
              <a:rPr lang="en-US" altLang="en-US" dirty="0"/>
              <a:t>, EVE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Call for Secretary</a:t>
            </a:r>
          </a:p>
        </p:txBody>
      </p:sp>
      <p:sp>
        <p:nvSpPr>
          <p:cNvPr id="23555" name="Rectangle 3"/>
          <p:cNvSpPr>
            <a:spLocks noGrp="1" noChangeArrowheads="1"/>
          </p:cNvSpPr>
          <p:nvPr>
            <p:ph idx="1"/>
          </p:nvPr>
        </p:nvSpPr>
        <p:spPr/>
        <p:txBody>
          <a:bodyPr/>
          <a:lstStyle/>
          <a:p>
            <a:pPr eaLnBrk="1" hangingPunct="1"/>
            <a:r>
              <a:rPr lang="en-US" altLang="en-US" sz="2800" dirty="0"/>
              <a:t>Volunteers?</a:t>
            </a:r>
            <a:endParaRPr lang="en-US" altLang="en-US" sz="2400" dirty="0"/>
          </a:p>
        </p:txBody>
      </p:sp>
    </p:spTree>
    <p:extLst>
      <p:ext uri="{BB962C8B-B14F-4D97-AF65-F5344CB8AC3E}">
        <p14:creationId xmlns:p14="http://schemas.microsoft.com/office/powerpoint/2010/main" val="2836487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dirty="0"/>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dirty="0">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Ad-hoc group operating rules</a:t>
            </a:r>
          </a:p>
        </p:txBody>
      </p:sp>
      <p:sp>
        <p:nvSpPr>
          <p:cNvPr id="23555" name="Rectangle 3"/>
          <p:cNvSpPr>
            <a:spLocks noGrp="1" noChangeArrowheads="1"/>
          </p:cNvSpPr>
          <p:nvPr>
            <p:ph idx="1"/>
          </p:nvPr>
        </p:nvSpPr>
        <p:spPr/>
        <p:txBody>
          <a:bodyPr/>
          <a:lstStyle/>
          <a:p>
            <a:pPr eaLnBrk="1" hangingPunct="1"/>
            <a:r>
              <a:rPr lang="en-US" altLang="en-US" sz="2800" dirty="0"/>
              <a:t>No formal rules – agree to our own process</a:t>
            </a:r>
          </a:p>
          <a:p>
            <a:pPr eaLnBrk="1" hangingPunct="1"/>
            <a:r>
              <a:rPr lang="en-US" altLang="en-US" sz="2800" dirty="0"/>
              <a:t>No motions (straw polls are okay)</a:t>
            </a:r>
          </a:p>
          <a:p>
            <a:pPr eaLnBrk="1" hangingPunct="1"/>
            <a:r>
              <a:rPr lang="en-US" altLang="en-US" sz="2800" dirty="0"/>
              <a:t>Attendance counts</a:t>
            </a:r>
          </a:p>
        </p:txBody>
      </p:sp>
    </p:spTree>
    <p:extLst>
      <p:ext uri="{BB962C8B-B14F-4D97-AF65-F5344CB8AC3E}">
        <p14:creationId xmlns:p14="http://schemas.microsoft.com/office/powerpoint/2010/main" val="424125008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77128</TotalTime>
  <Words>1067</Words>
  <Application>Microsoft Office PowerPoint</Application>
  <PresentationFormat>On-screen Show (4:3)</PresentationFormat>
  <Paragraphs>151</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Helvetica</vt:lpstr>
      <vt:lpstr>Monotype Sorts</vt:lpstr>
      <vt:lpstr>Times New Roman</vt:lpstr>
      <vt:lpstr>802-11-Submission</vt:lpstr>
      <vt:lpstr>Document</vt:lpstr>
      <vt:lpstr>RCM-AHG-agenda-Mar-2020</vt:lpstr>
      <vt:lpstr>Abstract</vt:lpstr>
      <vt:lpstr>IEEE 802.11   Random and Changing MAC Addresses Ad-hoc Group</vt:lpstr>
      <vt:lpstr>Tuesday, March 17th, EVE</vt:lpstr>
      <vt:lpstr>Call for Secretary</vt:lpstr>
      <vt:lpstr>Attendance, etc.</vt:lpstr>
      <vt:lpstr>Participation in IEEE 802 Meetings</vt:lpstr>
      <vt:lpstr>Other Guidelines for IEEE WG Meetings</vt:lpstr>
      <vt:lpstr>Ad-hoc group operating rules</vt:lpstr>
      <vt:lpstr>RCM ad-hoc Agenda – March 2020</vt:lpstr>
      <vt:lpstr>Scope and Goals - 1</vt:lpstr>
      <vt:lpstr>Scope and Goals - 2</vt:lpstr>
      <vt:lpstr>Study Group formation</vt:lpstr>
      <vt:lpstr>Thursday, March 19th, AM1</vt:lpstr>
      <vt:lpstr>Call for Secretary</vt:lpstr>
      <vt:lpstr>Background documents</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Hamilton, Mark</cp:lastModifiedBy>
  <cp:revision>843</cp:revision>
  <cp:lastPrinted>1998-02-10T13:28:06Z</cp:lastPrinted>
  <dcterms:created xsi:type="dcterms:W3CDTF">2009-07-15T16:38:20Z</dcterms:created>
  <dcterms:modified xsi:type="dcterms:W3CDTF">2020-02-10T15:59:49Z</dcterms:modified>
</cp:coreProperties>
</file>