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331" r:id="rId2"/>
    <p:sldId id="930" r:id="rId3"/>
    <p:sldId id="925" r:id="rId4"/>
    <p:sldId id="940" r:id="rId5"/>
    <p:sldId id="954" r:id="rId6"/>
    <p:sldId id="955" r:id="rId7"/>
    <p:sldId id="956" r:id="rId8"/>
    <p:sldId id="958" r:id="rId9"/>
    <p:sldId id="939" r:id="rId10"/>
    <p:sldId id="942" r:id="rId11"/>
    <p:sldId id="943" r:id="rId12"/>
    <p:sldId id="944" r:id="rId13"/>
    <p:sldId id="941" r:id="rId14"/>
    <p:sldId id="931" r:id="rId15"/>
    <p:sldId id="945" r:id="rId16"/>
    <p:sldId id="947" r:id="rId17"/>
    <p:sldId id="948" r:id="rId18"/>
    <p:sldId id="949" r:id="rId19"/>
    <p:sldId id="950" r:id="rId20"/>
    <p:sldId id="951" r:id="rId21"/>
    <p:sldId id="952" r:id="rId22"/>
    <p:sldId id="953" r:id="rId23"/>
  </p:sldIdLst>
  <p:sldSz cx="9144000" cy="6858000" type="screen4x3"/>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312">
          <p15:clr>
            <a:srgbClr val="A4A3A4"/>
          </p15:clr>
        </p15:guide>
        <p15:guide id="2" pos="28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AA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3" autoAdjust="0"/>
    <p:restoredTop sz="96682" autoAdjust="0"/>
  </p:normalViewPr>
  <p:slideViewPr>
    <p:cSldViewPr>
      <p:cViewPr>
        <p:scale>
          <a:sx n="124" d="100"/>
          <a:sy n="124" d="100"/>
        </p:scale>
        <p:origin x="-354" y="-72"/>
      </p:cViewPr>
      <p:guideLst>
        <p:guide orient="horz" pos="2160"/>
        <p:guide pos="2880"/>
      </p:guideLst>
    </p:cSldViewPr>
  </p:slideViewPr>
  <p:outlineViewPr>
    <p:cViewPr>
      <p:scale>
        <a:sx n="50" d="100"/>
        <a:sy n="50"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2856" y="-72"/>
      </p:cViewPr>
      <p:guideLst>
        <p:guide orient="horz" pos="2312"/>
        <p:guide pos="28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355FA4C3-EA6F-4DEC-9A5B-DA9F4B2DCCDA}"/>
              </a:ext>
            </a:extLst>
          </p:cNvPr>
          <p:cNvSpPr>
            <a:spLocks noGrp="1" noChangeArrowheads="1"/>
          </p:cNvSpPr>
          <p:nvPr>
            <p:ph type="hdr" sz="quarter"/>
          </p:nvPr>
        </p:nvSpPr>
        <p:spPr bwMode="auto">
          <a:xfrm>
            <a:off x="3916017" y="20365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dirty="0"/>
              <a:t>doc.: IEEE </a:t>
            </a:r>
            <a:r>
              <a:rPr lang="en-GB" dirty="0" smtClean="0"/>
              <a:t>802.11-20/xxxxr0</a:t>
            </a:r>
            <a:endParaRPr lang="en-GB" dirty="0"/>
          </a:p>
        </p:txBody>
      </p:sp>
      <p:sp>
        <p:nvSpPr>
          <p:cNvPr id="3075" name="Rectangle 3">
            <a:extLst>
              <a:ext uri="{FF2B5EF4-FFF2-40B4-BE49-F238E27FC236}">
                <a16:creationId xmlns:a16="http://schemas.microsoft.com/office/drawing/2014/main" xmlns="" id="{C3847927-4241-4395-85F2-4DA1D4673C1D}"/>
              </a:ext>
            </a:extLst>
          </p:cNvPr>
          <p:cNvSpPr>
            <a:spLocks noGrp="1" noChangeArrowheads="1"/>
          </p:cNvSpPr>
          <p:nvPr>
            <p:ph type="dt" sz="quarter" idx="1"/>
          </p:nvPr>
        </p:nvSpPr>
        <p:spPr bwMode="auto">
          <a:xfrm>
            <a:off x="682625" y="206375"/>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3076" name="Rectangle 4">
            <a:extLst>
              <a:ext uri="{FF2B5EF4-FFF2-40B4-BE49-F238E27FC236}">
                <a16:creationId xmlns:a16="http://schemas.microsoft.com/office/drawing/2014/main" xmlns="" id="{0835B85C-0C92-4AAB-B5CD-5874F0F84968}"/>
              </a:ext>
            </a:extLst>
          </p:cNvPr>
          <p:cNvSpPr>
            <a:spLocks noGrp="1" noChangeArrowheads="1"/>
          </p:cNvSpPr>
          <p:nvPr>
            <p:ph type="ftr" sz="quarter" idx="2"/>
          </p:nvPr>
        </p:nvSpPr>
        <p:spPr bwMode="auto">
          <a:xfrm>
            <a:off x="3779838" y="9612313"/>
            <a:ext cx="24098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Alice Chen (Qualcomm)</a:t>
            </a:r>
          </a:p>
        </p:txBody>
      </p:sp>
      <p:sp>
        <p:nvSpPr>
          <p:cNvPr id="3077" name="Rectangle 5">
            <a:extLst>
              <a:ext uri="{FF2B5EF4-FFF2-40B4-BE49-F238E27FC236}">
                <a16:creationId xmlns:a16="http://schemas.microsoft.com/office/drawing/2014/main" xmlns=""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A7A4710E-391E-40EE-B9A8-9D33E6E92389}" type="slidenum">
              <a:rPr lang="en-GB" altLang="en-US"/>
              <a:pPr>
                <a:defRPr/>
              </a:pPr>
              <a:t>‹#›</a:t>
            </a:fld>
            <a:endParaRPr lang="en-GB" altLang="en-US"/>
          </a:p>
        </p:txBody>
      </p:sp>
      <p:sp>
        <p:nvSpPr>
          <p:cNvPr id="14342" name="Line 6">
            <a:extLst>
              <a:ext uri="{FF2B5EF4-FFF2-40B4-BE49-F238E27FC236}">
                <a16:creationId xmlns:a16="http://schemas.microsoft.com/office/drawing/2014/main" xmlns="" id="{5F56412F-514B-4C5E-8C72-CCE02BB37E88}"/>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xmlns=""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xmlns="" id="{BD52F7B8-7212-4565-994E-D2E4DC0E1C8C}"/>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1555974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dirty="0"/>
              <a:t>doc.: IEEE 802.11-19/xxxxr0</a:t>
            </a:r>
          </a:p>
        </p:txBody>
      </p:sp>
      <p:sp>
        <p:nvSpPr>
          <p:cNvPr id="2051" name="Rectangle 3">
            <a:extLst>
              <a:ext uri="{FF2B5EF4-FFF2-40B4-BE49-F238E27FC236}">
                <a16:creationId xmlns:a16="http://schemas.microsoft.com/office/drawing/2014/main" xmlns="" id="{92CFA2B8-A839-4F7B-A8F9-45D426ADBADE}"/>
              </a:ext>
            </a:extLst>
          </p:cNvPr>
          <p:cNvSpPr>
            <a:spLocks noGrp="1" noChangeArrowheads="1"/>
          </p:cNvSpPr>
          <p:nvPr>
            <p:ph type="dt" idx="1"/>
          </p:nvPr>
        </p:nvSpPr>
        <p:spPr bwMode="auto">
          <a:xfrm>
            <a:off x="641350" y="120650"/>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13316" name="Rectangle 4">
            <a:extLst>
              <a:ext uri="{FF2B5EF4-FFF2-40B4-BE49-F238E27FC236}">
                <a16:creationId xmlns:a16="http://schemas.microsoft.com/office/drawing/2014/main" xmlns="" id="{E12586DF-74E9-42FA-92D8-CB004E81097A}"/>
              </a:ext>
            </a:extLst>
          </p:cNvPr>
          <p:cNvSpPr>
            <a:spLocks noGrp="1" noRot="1" noChangeAspect="1" noChangeArrowheads="1" noTextEdit="1"/>
          </p:cNvSpPr>
          <p:nvPr>
            <p:ph type="sldImg" idx="2"/>
          </p:nvPr>
        </p:nvSpPr>
        <p:spPr bwMode="auto">
          <a:xfrm>
            <a:off x="923925" y="750888"/>
            <a:ext cx="4948238"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xmlns=""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xmlns="" id="{E2EF01C8-FB3D-4155-B52F-C120FD4754F2}"/>
              </a:ext>
            </a:extLst>
          </p:cNvPr>
          <p:cNvSpPr>
            <a:spLocks noGrp="1" noChangeArrowheads="1"/>
          </p:cNvSpPr>
          <p:nvPr>
            <p:ph type="ftr" sz="quarter" idx="4"/>
          </p:nvPr>
        </p:nvSpPr>
        <p:spPr bwMode="auto">
          <a:xfrm>
            <a:off x="5109259" y="9615488"/>
            <a:ext cx="104547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dirty="0" smtClean="0"/>
              <a:t>(Huawei)</a:t>
            </a:r>
            <a:endParaRPr lang="en-GB" dirty="0"/>
          </a:p>
        </p:txBody>
      </p:sp>
      <p:sp>
        <p:nvSpPr>
          <p:cNvPr id="2055" name="Rectangle 7">
            <a:extLst>
              <a:ext uri="{FF2B5EF4-FFF2-40B4-BE49-F238E27FC236}">
                <a16:creationId xmlns:a16="http://schemas.microsoft.com/office/drawing/2014/main" xmlns=""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6D97498F-4D25-4339-A505-6DFAF1C539A8}" type="slidenum">
              <a:rPr lang="en-GB" altLang="en-US"/>
              <a:pPr>
                <a:defRPr/>
              </a:pPr>
              <a:t>‹#›</a:t>
            </a:fld>
            <a:endParaRPr lang="en-GB" altLang="en-US"/>
          </a:p>
        </p:txBody>
      </p:sp>
      <p:sp>
        <p:nvSpPr>
          <p:cNvPr id="11272" name="Rectangle 8">
            <a:extLst>
              <a:ext uri="{FF2B5EF4-FFF2-40B4-BE49-F238E27FC236}">
                <a16:creationId xmlns:a16="http://schemas.microsoft.com/office/drawing/2014/main" xmlns=""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xmlns="" id="{86DC4FDC-7731-4889-B2D9-586AD7BC58BF}"/>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xmlns="" id="{A608F1E5-A3E0-4039-9B0C-798F9ECC1885}"/>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367050680"/>
      </p:ext>
    </p:extLst>
  </p:cSld>
  <p:clrMap bg1="lt1" tx1="dk1" bg2="lt2" tx2="dk2" accent1="accent1" accent2="accent2" accent3="accent3" accent4="accent4" accent5="accent5" accent6="accent6" hlink="hlink" folHlink="folHlink"/>
  <p:hf dt="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xmlns="" id="{49943552-E89A-4A9E-AAEF-4B47750FB3FA}"/>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802.11-19/xxxxr0</a:t>
            </a:r>
          </a:p>
        </p:txBody>
      </p:sp>
      <p:sp>
        <p:nvSpPr>
          <p:cNvPr id="16388" name="Rectangle 3">
            <a:extLst>
              <a:ext uri="{FF2B5EF4-FFF2-40B4-BE49-F238E27FC236}">
                <a16:creationId xmlns:a16="http://schemas.microsoft.com/office/drawing/2014/main" xmlns="" id="{6389D189-BBDC-4D3B-87C2-07BBB8BCAA06}"/>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xmlns="" id="{44F662B7-7009-4912-B6F1-2566616E04FB}"/>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Alice Chen (Qualcomm)</a:t>
            </a:r>
          </a:p>
        </p:txBody>
      </p:sp>
      <p:sp>
        <p:nvSpPr>
          <p:cNvPr id="16390" name="Rectangle 7">
            <a:extLst>
              <a:ext uri="{FF2B5EF4-FFF2-40B4-BE49-F238E27FC236}">
                <a16:creationId xmlns:a16="http://schemas.microsoft.com/office/drawing/2014/main" xmlns="" id="{B391E2D3-A1E1-4C5E-92B9-D1E2EC5F3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BBD4055-202F-46DB-9486-BD49C6FC6D52}"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xmlns="" id="{580814C7-1F51-4760-8C05-47A916B4AC3D}"/>
              </a:ext>
            </a:extLst>
          </p:cNvPr>
          <p:cNvSpPr>
            <a:spLocks noGrp="1" noRot="1" noChangeAspect="1" noChangeArrowheads="1" noTextEdit="1"/>
          </p:cNvSpPr>
          <p:nvPr>
            <p:ph type="sldImg"/>
          </p:nvPr>
        </p:nvSpPr>
        <p:spPr>
          <a:xfrm>
            <a:off x="922338" y="750888"/>
            <a:ext cx="4949825" cy="3711575"/>
          </a:xfrm>
          <a:ln/>
        </p:spPr>
      </p:sp>
      <p:sp>
        <p:nvSpPr>
          <p:cNvPr id="16392" name="Rectangle 3">
            <a:extLst>
              <a:ext uri="{FF2B5EF4-FFF2-40B4-BE49-F238E27FC236}">
                <a16:creationId xmlns:a16="http://schemas.microsoft.com/office/drawing/2014/main" xmlns="" id="{BE9BB772-6625-4649-81F5-E381AB6E6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4454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06CFF25A-AE5D-4878-BC4A-E0F2E0863D11}"/>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5" name="Rectangle 5">
            <a:extLst>
              <a:ext uri="{FF2B5EF4-FFF2-40B4-BE49-F238E27FC236}">
                <a16:creationId xmlns:a16="http://schemas.microsoft.com/office/drawing/2014/main" xmlns="" id="{23CA8882-3F16-471A-B8DB-2643B3170DFB}"/>
              </a:ext>
            </a:extLst>
          </p:cNvPr>
          <p:cNvSpPr>
            <a:spLocks noGrp="1" noChangeArrowheads="1"/>
          </p:cNvSpPr>
          <p:nvPr>
            <p:ph type="ftr" sz="quarter" idx="11"/>
          </p:nvPr>
        </p:nvSpPr>
        <p:spPr/>
        <p:txBody>
          <a:bodyPr/>
          <a:lstStyle>
            <a:lvl1pPr>
              <a:defRPr/>
            </a:lvl1pPr>
          </a:lstStyle>
          <a:p>
            <a:pPr>
              <a:defRPr/>
            </a:pPr>
            <a:r>
              <a:rPr lang="en-GB"/>
              <a:t>Alice Chen (Qualcomm)</a:t>
            </a:r>
          </a:p>
        </p:txBody>
      </p:sp>
      <p:sp>
        <p:nvSpPr>
          <p:cNvPr id="6" name="Rectangle 6">
            <a:extLst>
              <a:ext uri="{FF2B5EF4-FFF2-40B4-BE49-F238E27FC236}">
                <a16:creationId xmlns:a16="http://schemas.microsoft.com/office/drawing/2014/main" xmlns="" id="{C24A0396-1A4E-4409-96DE-494DDD5FDCED}"/>
              </a:ext>
            </a:extLst>
          </p:cNvPr>
          <p:cNvSpPr>
            <a:spLocks noGrp="1" noChangeArrowheads="1"/>
          </p:cNvSpPr>
          <p:nvPr>
            <p:ph type="sldNum" sz="quarter" idx="12"/>
          </p:nvPr>
        </p:nvSpPr>
        <p:spPr/>
        <p:txBody>
          <a:bodyPr/>
          <a:lstStyle>
            <a:lvl1pPr>
              <a:defRPr/>
            </a:lvl1pPr>
          </a:lstStyle>
          <a:p>
            <a:pPr>
              <a:defRPr/>
            </a:pPr>
            <a:r>
              <a:rPr lang="en-GB" altLang="en-US"/>
              <a:t>Slide </a:t>
            </a:r>
            <a:fld id="{54724FB4-94AE-4750-B841-108DEBC86DEF}" type="slidenum">
              <a:rPr lang="en-GB" altLang="en-US"/>
              <a:pPr>
                <a:defRPr/>
              </a:pPr>
              <a:t>‹#›</a:t>
            </a:fld>
            <a:endParaRPr lang="en-GB" altLang="en-US"/>
          </a:p>
        </p:txBody>
      </p:sp>
    </p:spTree>
    <p:extLst>
      <p:ext uri="{BB962C8B-B14F-4D97-AF65-F5344CB8AC3E}">
        <p14:creationId xmlns:p14="http://schemas.microsoft.com/office/powerpoint/2010/main" val="6057073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62F9BB0-1D78-4E92-8AB5-CCA6C81C81B4}"/>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6" name="Rectangle 6">
            <a:extLst>
              <a:ext uri="{FF2B5EF4-FFF2-40B4-BE49-F238E27FC236}">
                <a16:creationId xmlns:a16="http://schemas.microsoft.com/office/drawing/2014/main" xmlns="" id="{93A629FD-4ED0-4725-8B45-82D2B3BFEFFF}"/>
              </a:ext>
            </a:extLst>
          </p:cNvPr>
          <p:cNvSpPr>
            <a:spLocks noGrp="1" noChangeArrowheads="1"/>
          </p:cNvSpPr>
          <p:nvPr>
            <p:ph type="sldNum" sz="quarter" idx="12"/>
          </p:nvPr>
        </p:nvSpPr>
        <p:spPr/>
        <p:txBody>
          <a:bodyPr/>
          <a:lstStyle>
            <a:lvl1pPr>
              <a:defRPr/>
            </a:lvl1pPr>
          </a:lstStyle>
          <a:p>
            <a:pPr>
              <a:defRPr/>
            </a:pPr>
            <a:r>
              <a:rPr lang="en-GB" altLang="en-US"/>
              <a:t>Slide </a:t>
            </a:r>
            <a:fld id="{B64CBFA8-9A69-4D2E-AFF7-F3FA7A729FDE}" type="slidenum">
              <a:rPr lang="en-GB" altLang="en-US"/>
              <a:pPr>
                <a:defRPr/>
              </a:pPr>
              <a:t>‹#›</a:t>
            </a:fld>
            <a:endParaRPr lang="en-GB" altLang="en-US"/>
          </a:p>
        </p:txBody>
      </p:sp>
    </p:spTree>
    <p:extLst>
      <p:ext uri="{BB962C8B-B14F-4D97-AF65-F5344CB8AC3E}">
        <p14:creationId xmlns:p14="http://schemas.microsoft.com/office/powerpoint/2010/main" val="16586203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DC25286-F119-41CC-B936-A99D615BEBF4}"/>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6" name="Rectangle 6">
            <a:extLst>
              <a:ext uri="{FF2B5EF4-FFF2-40B4-BE49-F238E27FC236}">
                <a16:creationId xmlns:a16="http://schemas.microsoft.com/office/drawing/2014/main" xmlns="" id="{BFE0F447-7DAF-4F40-945E-510B714F88B1}"/>
              </a:ext>
            </a:extLst>
          </p:cNvPr>
          <p:cNvSpPr>
            <a:spLocks noGrp="1" noChangeArrowheads="1"/>
          </p:cNvSpPr>
          <p:nvPr>
            <p:ph type="sldNum" sz="quarter" idx="12"/>
          </p:nvPr>
        </p:nvSpPr>
        <p:spPr/>
        <p:txBody>
          <a:bodyPr/>
          <a:lstStyle>
            <a:lvl1pPr>
              <a:defRPr/>
            </a:lvl1pPr>
          </a:lstStyle>
          <a:p>
            <a:pPr>
              <a:defRPr/>
            </a:pPr>
            <a:r>
              <a:rPr lang="en-GB" altLang="en-US"/>
              <a:t>Slide </a:t>
            </a:r>
            <a:fld id="{39830A6D-8C9E-4B26-958C-BFDE032B0093}" type="slidenum">
              <a:rPr lang="en-GB" altLang="en-US"/>
              <a:pPr>
                <a:defRPr/>
              </a:pPr>
              <a:t>‹#›</a:t>
            </a:fld>
            <a:endParaRPr lang="en-GB" altLang="en-US"/>
          </a:p>
        </p:txBody>
      </p:sp>
    </p:spTree>
    <p:extLst>
      <p:ext uri="{BB962C8B-B14F-4D97-AF65-F5344CB8AC3E}">
        <p14:creationId xmlns:p14="http://schemas.microsoft.com/office/powerpoint/2010/main" val="738835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16795" y="1931779"/>
            <a:ext cx="8572500" cy="1375761"/>
          </a:xfrm>
        </p:spPr>
        <p:txBody>
          <a:bodyPr/>
          <a:lstStyle>
            <a:lvl1pPr>
              <a:defRPr/>
            </a:lvl1pPr>
            <a:lvl2pPr>
              <a:defRPr/>
            </a:lvl2pPr>
            <a:lvl3pPr>
              <a:defRPr/>
            </a:lvl3pPr>
            <a:lvl4pP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200150" indent="-260604">
              <a:buFont typeface="Qualcomm Regular" pitchFamily="34" charset="0"/>
              <a:buChar char="−"/>
              <a:defRPr/>
            </a:lvl5pPr>
            <a:lvl6pPr marL="1628775" indent="0">
              <a:buNone/>
              <a:defRPr sz="1200"/>
            </a:lvl6pPr>
          </a:lstStyle>
          <a:p>
            <a:pPr lvl="0"/>
            <a:r>
              <a:rPr lang="en-US"/>
              <a:t>Edit Master text styles</a:t>
            </a:r>
          </a:p>
          <a:p>
            <a:pPr lvl="1"/>
            <a:r>
              <a:rPr lang="en-US"/>
              <a:t>Second level</a:t>
            </a:r>
          </a:p>
          <a:p>
            <a:pPr lvl="2"/>
            <a:r>
              <a:rPr lang="en-US"/>
              <a:t>Third level</a:t>
            </a:r>
          </a:p>
          <a:p>
            <a:pPr lvl="3"/>
            <a:r>
              <a:rPr lang="en-US"/>
              <a:t>Fourth level</a:t>
            </a:r>
          </a:p>
        </p:txBody>
      </p:sp>
      <p:sp>
        <p:nvSpPr>
          <p:cNvPr id="12" name="Title Placeholder 1"/>
          <p:cNvSpPr>
            <a:spLocks noGrp="1"/>
          </p:cNvSpPr>
          <p:nvPr>
            <p:ph type="title"/>
          </p:nvPr>
        </p:nvSpPr>
        <p:spPr>
          <a:xfrm>
            <a:off x="212655" y="740540"/>
            <a:ext cx="8574733" cy="484748"/>
          </a:xfrm>
          <a:prstGeom prst="rect">
            <a:avLst/>
          </a:prstGeom>
        </p:spPr>
        <p:txBody>
          <a:bodyPr vert="horz" wrap="square" lIns="68580" tIns="34290" rIns="68580" bIns="34290" rtlCol="0" anchor="ctr">
            <a:spAutoFit/>
          </a:bodyPr>
          <a:lstStyle>
            <a:lvl1pPr>
              <a:defRPr sz="3600">
                <a:latin typeface="Qualcomm Office Regular" pitchFamily="34" charset="0"/>
              </a:defRPr>
            </a:lvl1pPr>
          </a:lstStyle>
          <a:p>
            <a:r>
              <a:rPr lang="en-US"/>
              <a:t>Click to edit Master title style</a:t>
            </a:r>
            <a:endParaRPr lang="en-US" dirty="0"/>
          </a:p>
        </p:txBody>
      </p:sp>
      <p:sp>
        <p:nvSpPr>
          <p:cNvPr id="13" name="Text Placeholder 2"/>
          <p:cNvSpPr>
            <a:spLocks noGrp="1"/>
          </p:cNvSpPr>
          <p:nvPr>
            <p:ph type="body" idx="13"/>
          </p:nvPr>
        </p:nvSpPr>
        <p:spPr>
          <a:xfrm>
            <a:off x="212655" y="1426466"/>
            <a:ext cx="8574733" cy="350865"/>
          </a:xfrm>
        </p:spPr>
        <p:txBody>
          <a:bodyPr tIns="0" bIns="0" anchor="t"/>
          <a:lstStyle>
            <a:lvl1pPr marL="0" indent="0" algn="l" defTabSz="914400" rtl="0" eaLnBrk="1" latinLnBrk="0" hangingPunct="1">
              <a:lnSpc>
                <a:spcPct val="95000"/>
              </a:lnSpc>
              <a:spcBef>
                <a:spcPct val="20000"/>
              </a:spcBef>
              <a:buFontTx/>
              <a:buNone/>
              <a:defRPr lang="en-US" sz="2400" b="0" kern="1200" dirty="0" smtClean="0">
                <a:solidFill>
                  <a:schemeClr val="bg2"/>
                </a:solidFill>
                <a:latin typeface="Qualcomm Office Regular" pitchFamily="34" charset="0"/>
                <a:ea typeface="+mn-ea"/>
                <a:cs typeface="Arial" pitchFamily="34" charset="0"/>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cxnSp>
        <p:nvCxnSpPr>
          <p:cNvPr id="14" name="Straight Connector 13"/>
          <p:cNvCxnSpPr/>
          <p:nvPr userDrawn="1"/>
        </p:nvCxnSpPr>
        <p:spPr>
          <a:xfrm>
            <a:off x="277773" y="504825"/>
            <a:ext cx="8588453"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40" name="Group 39"/>
          <p:cNvGrpSpPr>
            <a:grpSpLocks noChangeAspect="1"/>
          </p:cNvGrpSpPr>
          <p:nvPr userDrawn="1"/>
        </p:nvGrpSpPr>
        <p:grpSpPr>
          <a:xfrm>
            <a:off x="7716645" y="6546300"/>
            <a:ext cx="721158" cy="157272"/>
            <a:chOff x="187326" y="5085556"/>
            <a:chExt cx="8393112" cy="1830388"/>
          </a:xfrm>
          <a:solidFill>
            <a:schemeClr val="bg1">
              <a:lumMod val="75000"/>
            </a:schemeClr>
          </a:solidFill>
        </p:grpSpPr>
        <p:sp>
          <p:nvSpPr>
            <p:cNvPr id="41"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2"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3"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4"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5"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6"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7"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8"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grpSp>
      <p:sp>
        <p:nvSpPr>
          <p:cNvPr id="4" name="TextBox 3"/>
          <p:cNvSpPr txBox="1"/>
          <p:nvPr userDrawn="1"/>
        </p:nvSpPr>
        <p:spPr>
          <a:xfrm>
            <a:off x="217485" y="6477716"/>
            <a:ext cx="1946750" cy="230832"/>
          </a:xfrm>
          <a:prstGeom prst="rect">
            <a:avLst/>
          </a:prstGeom>
          <a:noFill/>
        </p:spPr>
        <p:txBody>
          <a:bodyPr wrap="square" rtlCol="0">
            <a:spAutoFit/>
          </a:bodyPr>
          <a:lstStyle/>
          <a:p>
            <a:pPr marL="0" marR="0" indent="0" algn="l" defTabSz="685800" rtl="0" eaLnBrk="1" fontAlgn="auto" latinLnBrk="0" hangingPunct="1">
              <a:lnSpc>
                <a:spcPct val="90000"/>
              </a:lnSpc>
              <a:spcBef>
                <a:spcPts val="0"/>
              </a:spcBef>
              <a:spcAft>
                <a:spcPts val="300"/>
              </a:spcAft>
              <a:buClrTx/>
              <a:buSzTx/>
              <a:buFontTx/>
              <a:buNone/>
              <a:tabLst/>
              <a:defRPr/>
            </a:pPr>
            <a:fld id="{AB307C75-CA2F-4BA6-858A-60F533452F31}" type="datetimeFigureOut">
              <a:rPr lang="en-US" sz="1000" kern="1200" smtClean="0">
                <a:solidFill>
                  <a:schemeClr val="bg1">
                    <a:lumMod val="75000"/>
                  </a:schemeClr>
                </a:solidFill>
                <a:latin typeface="+mn-lt"/>
                <a:ea typeface="+mn-ea"/>
                <a:cs typeface="+mn-cs"/>
              </a:rPr>
              <a:pPr marL="0" marR="0" indent="0" algn="l" defTabSz="685800" rtl="0" eaLnBrk="1" fontAlgn="auto" latinLnBrk="0" hangingPunct="1">
                <a:lnSpc>
                  <a:spcPct val="90000"/>
                </a:lnSpc>
                <a:spcBef>
                  <a:spcPts val="0"/>
                </a:spcBef>
                <a:spcAft>
                  <a:spcPts val="300"/>
                </a:spcAft>
                <a:buClrTx/>
                <a:buSzTx/>
                <a:buFontTx/>
                <a:buNone/>
                <a:tabLst/>
                <a:defRPr/>
              </a:pPr>
              <a:t>4/5/2020</a:t>
            </a:fld>
            <a:endParaRPr lang="en-US" sz="1000" kern="1200" dirty="0">
              <a:solidFill>
                <a:schemeClr val="bg1">
                  <a:lumMod val="75000"/>
                </a:schemeClr>
              </a:solidFill>
              <a:latin typeface="+mn-lt"/>
              <a:ea typeface="+mn-ea"/>
              <a:cs typeface="+mn-cs"/>
            </a:endParaRPr>
          </a:p>
        </p:txBody>
      </p:sp>
      <p:sp>
        <p:nvSpPr>
          <p:cNvPr id="49" name="TextBox 48"/>
          <p:cNvSpPr txBox="1"/>
          <p:nvPr userDrawn="1"/>
        </p:nvSpPr>
        <p:spPr>
          <a:xfrm>
            <a:off x="3221753" y="6477716"/>
            <a:ext cx="2700495" cy="230832"/>
          </a:xfrm>
          <a:prstGeom prst="rect">
            <a:avLst/>
          </a:prstGeom>
          <a:noFill/>
        </p:spPr>
        <p:txBody>
          <a:bodyPr wrap="square" rtlCol="0">
            <a:spAutoFit/>
          </a:bodyPr>
          <a:lstStyle/>
          <a:p>
            <a:pPr marL="0" marR="0" indent="0" algn="ctr" defTabSz="685800" rtl="0" eaLnBrk="1" fontAlgn="auto" latinLnBrk="0" hangingPunct="1">
              <a:lnSpc>
                <a:spcPct val="90000"/>
              </a:lnSpc>
              <a:spcBef>
                <a:spcPts val="0"/>
              </a:spcBef>
              <a:spcAft>
                <a:spcPts val="300"/>
              </a:spcAft>
              <a:buClrTx/>
              <a:buSzTx/>
              <a:buFontTx/>
              <a:buNone/>
              <a:tabLst/>
              <a:defRPr/>
            </a:pPr>
            <a:r>
              <a:rPr lang="en-US" sz="1000" kern="1200" dirty="0">
                <a:solidFill>
                  <a:schemeClr val="bg1">
                    <a:lumMod val="75000"/>
                  </a:schemeClr>
                </a:solidFill>
                <a:latin typeface="+mn-lt"/>
                <a:ea typeface="+mn-ea"/>
                <a:cs typeface="+mn-cs"/>
              </a:rPr>
              <a:t>Qualcomm Confidential and Proprietary</a:t>
            </a:r>
          </a:p>
        </p:txBody>
      </p:sp>
    </p:spTree>
    <p:extLst>
      <p:ext uri="{BB962C8B-B14F-4D97-AF65-F5344CB8AC3E}">
        <p14:creationId xmlns:p14="http://schemas.microsoft.com/office/powerpoint/2010/main" val="22223759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346AB4A-F2D2-4CAE-A247-7BBB1DA6E2BC}"/>
              </a:ext>
            </a:extLst>
          </p:cNvPr>
          <p:cNvSpPr>
            <a:spLocks noGrp="1" noChangeArrowheads="1"/>
          </p:cNvSpPr>
          <p:nvPr>
            <p:ph type="dt" sz="half" idx="10"/>
          </p:nvPr>
        </p:nvSpPr>
        <p:spPr>
          <a:xfrm>
            <a:off x="696913" y="332601"/>
            <a:ext cx="1340110" cy="276999"/>
          </a:xfrm>
        </p:spPr>
        <p:txBody>
          <a:bodyPr/>
          <a:lstStyle>
            <a:lvl1pPr>
              <a:defRPr/>
            </a:lvl1pPr>
          </a:lstStyle>
          <a:p>
            <a:pPr>
              <a:defRPr/>
            </a:pPr>
            <a:r>
              <a:rPr lang="en-US" altLang="en-US" dirty="0" smtClean="0"/>
              <a:t>January 2020</a:t>
            </a:r>
            <a:endParaRPr lang="en-GB" altLang="en-US" dirty="0"/>
          </a:p>
        </p:txBody>
      </p:sp>
      <p:sp>
        <p:nvSpPr>
          <p:cNvPr id="5" name="Rectangle 5">
            <a:extLst>
              <a:ext uri="{FF2B5EF4-FFF2-40B4-BE49-F238E27FC236}">
                <a16:creationId xmlns:a16="http://schemas.microsoft.com/office/drawing/2014/main" xmlns="" id="{2FBBCEAB-3AB2-4B43-892C-9CC9AB0F9960}"/>
              </a:ext>
            </a:extLst>
          </p:cNvPr>
          <p:cNvSpPr>
            <a:spLocks noGrp="1" noChangeArrowheads="1"/>
          </p:cNvSpPr>
          <p:nvPr>
            <p:ph type="ftr" sz="quarter" idx="11"/>
          </p:nvPr>
        </p:nvSpPr>
        <p:spPr>
          <a:xfrm>
            <a:off x="7627007" y="6475413"/>
            <a:ext cx="916918" cy="184666"/>
          </a:xfrm>
        </p:spPr>
        <p:txBody>
          <a:bodyPr/>
          <a:lstStyle>
            <a:lvl1pPr>
              <a:defRPr/>
            </a:lvl1pPr>
          </a:lstStyle>
          <a:p>
            <a:pPr>
              <a:defRPr/>
            </a:pPr>
            <a:r>
              <a:rPr lang="en-GB" dirty="0" smtClean="0"/>
              <a:t>Broadcom Inc.</a:t>
            </a:r>
            <a:endParaRPr lang="en-GB" dirty="0"/>
          </a:p>
        </p:txBody>
      </p:sp>
      <p:sp>
        <p:nvSpPr>
          <p:cNvPr id="6" name="Rectangle 6">
            <a:extLst>
              <a:ext uri="{FF2B5EF4-FFF2-40B4-BE49-F238E27FC236}">
                <a16:creationId xmlns:a16="http://schemas.microsoft.com/office/drawing/2014/main" xmlns="" id="{BE2C725E-CEC6-4239-BAB5-230F69D89404}"/>
              </a:ext>
            </a:extLst>
          </p:cNvPr>
          <p:cNvSpPr>
            <a:spLocks noGrp="1" noChangeArrowheads="1"/>
          </p:cNvSpPr>
          <p:nvPr>
            <p:ph type="sldNum" sz="quarter" idx="12"/>
          </p:nvPr>
        </p:nvSpPr>
        <p:spPr/>
        <p:txBody>
          <a:bodyPr/>
          <a:lstStyle>
            <a:lvl1pPr>
              <a:defRPr/>
            </a:lvl1pPr>
          </a:lstStyle>
          <a:p>
            <a:pPr>
              <a:defRPr/>
            </a:pPr>
            <a:r>
              <a:rPr lang="en-GB" altLang="en-US" dirty="0"/>
              <a:t>Slide </a:t>
            </a:r>
            <a:fld id="{6D24465E-2B0A-4D96-BA39-EC98956D452B}" type="slidenum">
              <a:rPr lang="en-GB" altLang="en-US"/>
              <a:pPr>
                <a:defRPr/>
              </a:pPr>
              <a:t>‹#›</a:t>
            </a:fld>
            <a:endParaRPr lang="en-GB" altLang="en-US" dirty="0"/>
          </a:p>
        </p:txBody>
      </p:sp>
      <p:sp>
        <p:nvSpPr>
          <p:cNvPr id="7" name="Title 6">
            <a:extLst>
              <a:ext uri="{FF2B5EF4-FFF2-40B4-BE49-F238E27FC236}">
                <a16:creationId xmlns:a16="http://schemas.microsoft.com/office/drawing/2014/main" xmlns="" id="{0F0DBE41-23D8-4A5A-BF78-102A9350C2E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6052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42C5AA8A-721E-4701-979E-BF5C4138F95E}"/>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5" name="Rectangle 5">
            <a:extLst>
              <a:ext uri="{FF2B5EF4-FFF2-40B4-BE49-F238E27FC236}">
                <a16:creationId xmlns:a16="http://schemas.microsoft.com/office/drawing/2014/main" xmlns="" id="{FB6A99CE-AF1B-49DE-AF80-A702BAA04D64}"/>
              </a:ext>
            </a:extLst>
          </p:cNvPr>
          <p:cNvSpPr>
            <a:spLocks noGrp="1" noChangeArrowheads="1"/>
          </p:cNvSpPr>
          <p:nvPr>
            <p:ph type="ftr" sz="quarter" idx="11"/>
          </p:nvPr>
        </p:nvSpPr>
        <p:spPr>
          <a:xfrm>
            <a:off x="7962035" y="6475413"/>
            <a:ext cx="581890" cy="184666"/>
          </a:xfrm>
        </p:spPr>
        <p:txBody>
          <a:bodyPr/>
          <a:lstStyle>
            <a:lvl1pPr>
              <a:defRPr/>
            </a:lvl1pPr>
          </a:lstStyle>
          <a:p>
            <a:pPr>
              <a:defRPr/>
            </a:pPr>
            <a:r>
              <a:rPr lang="en-GB" dirty="0" smtClean="0"/>
              <a:t>(</a:t>
            </a:r>
            <a:r>
              <a:rPr lang="en-US" altLang="zh-CN" dirty="0" smtClean="0"/>
              <a:t>Huawei</a:t>
            </a:r>
            <a:r>
              <a:rPr lang="en-GB" dirty="0" smtClean="0"/>
              <a:t>)</a:t>
            </a:r>
            <a:endParaRPr lang="en-GB" dirty="0"/>
          </a:p>
        </p:txBody>
      </p:sp>
      <p:sp>
        <p:nvSpPr>
          <p:cNvPr id="6" name="Rectangle 6">
            <a:extLst>
              <a:ext uri="{FF2B5EF4-FFF2-40B4-BE49-F238E27FC236}">
                <a16:creationId xmlns:a16="http://schemas.microsoft.com/office/drawing/2014/main" xmlns="" id="{875855FF-BF19-459E-A397-045CECD5D682}"/>
              </a:ext>
            </a:extLst>
          </p:cNvPr>
          <p:cNvSpPr>
            <a:spLocks noGrp="1" noChangeArrowheads="1"/>
          </p:cNvSpPr>
          <p:nvPr>
            <p:ph type="sldNum" sz="quarter" idx="12"/>
          </p:nvPr>
        </p:nvSpPr>
        <p:spPr/>
        <p:txBody>
          <a:bodyPr/>
          <a:lstStyle>
            <a:lvl1pPr>
              <a:defRPr/>
            </a:lvl1pPr>
          </a:lstStyle>
          <a:p>
            <a:pPr>
              <a:defRPr/>
            </a:pPr>
            <a:r>
              <a:rPr lang="en-GB" altLang="en-US"/>
              <a:t>Slide </a:t>
            </a:r>
            <a:fld id="{1A8E2A3D-E627-4495-87FA-07CADBD1A42B}" type="slidenum">
              <a:rPr lang="en-GB" altLang="en-US"/>
              <a:pPr>
                <a:defRPr/>
              </a:pPr>
              <a:t>‹#›</a:t>
            </a:fld>
            <a:endParaRPr lang="en-GB" altLang="en-US"/>
          </a:p>
        </p:txBody>
      </p:sp>
    </p:spTree>
    <p:extLst>
      <p:ext uri="{BB962C8B-B14F-4D97-AF65-F5344CB8AC3E}">
        <p14:creationId xmlns:p14="http://schemas.microsoft.com/office/powerpoint/2010/main" val="35999266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47B849B-93E3-4CC8-9DB0-6FACE6085CC5}"/>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6" name="Footer Placeholder 5">
            <a:extLst>
              <a:ext uri="{FF2B5EF4-FFF2-40B4-BE49-F238E27FC236}">
                <a16:creationId xmlns:a16="http://schemas.microsoft.com/office/drawing/2014/main" xmlns="" id="{C09D8205-394C-426D-8FC1-81C9ED9A72FF}"/>
              </a:ext>
            </a:extLst>
          </p:cNvPr>
          <p:cNvSpPr>
            <a:spLocks noGrp="1" noChangeArrowheads="1"/>
          </p:cNvSpPr>
          <p:nvPr>
            <p:ph type="ftr" sz="quarter" idx="11"/>
          </p:nvPr>
        </p:nvSpPr>
        <p:spPr>
          <a:xfrm>
            <a:off x="7962034" y="6475413"/>
            <a:ext cx="581891" cy="184666"/>
          </a:xfrm>
        </p:spPr>
        <p:txBody>
          <a:bodyPr/>
          <a:lstStyle>
            <a:lvl1pPr>
              <a:defRPr/>
            </a:lvl1pPr>
          </a:lstStyle>
          <a:p>
            <a:pPr>
              <a:defRPr/>
            </a:pPr>
            <a:r>
              <a:rPr lang="en-GB" dirty="0" smtClean="0"/>
              <a:t>(</a:t>
            </a:r>
            <a:r>
              <a:rPr lang="en-US" altLang="zh-CN" dirty="0" smtClean="0"/>
              <a:t>Huawei</a:t>
            </a:r>
            <a:r>
              <a:rPr lang="en-GB" dirty="0" smtClean="0"/>
              <a:t>)</a:t>
            </a:r>
            <a:endParaRPr lang="en-GB" dirty="0"/>
          </a:p>
        </p:txBody>
      </p:sp>
      <p:sp>
        <p:nvSpPr>
          <p:cNvPr id="7" name="Slide Number Placeholder 6">
            <a:extLst>
              <a:ext uri="{FF2B5EF4-FFF2-40B4-BE49-F238E27FC236}">
                <a16:creationId xmlns:a16="http://schemas.microsoft.com/office/drawing/2014/main" xmlns="" id="{956F7E5C-8145-4D78-8DFD-A73CB80D81A7}"/>
              </a:ext>
            </a:extLst>
          </p:cNvPr>
          <p:cNvSpPr>
            <a:spLocks noGrp="1" noChangeArrowheads="1"/>
          </p:cNvSpPr>
          <p:nvPr>
            <p:ph type="sldNum" sz="quarter" idx="12"/>
          </p:nvPr>
        </p:nvSpPr>
        <p:spPr/>
        <p:txBody>
          <a:bodyPr/>
          <a:lstStyle>
            <a:lvl1pPr>
              <a:defRPr/>
            </a:lvl1pPr>
          </a:lstStyle>
          <a:p>
            <a:pPr>
              <a:defRPr/>
            </a:pPr>
            <a:r>
              <a:rPr lang="en-GB" altLang="en-US"/>
              <a:t>Slide </a:t>
            </a:r>
            <a:fld id="{4FD36828-69CB-428A-B4D6-804E25381CB0}" type="slidenum">
              <a:rPr lang="en-GB" altLang="en-US"/>
              <a:pPr>
                <a:defRPr/>
              </a:pPr>
              <a:t>‹#›</a:t>
            </a:fld>
            <a:endParaRPr lang="en-GB" altLang="en-US"/>
          </a:p>
        </p:txBody>
      </p:sp>
    </p:spTree>
    <p:extLst>
      <p:ext uri="{BB962C8B-B14F-4D97-AF65-F5344CB8AC3E}">
        <p14:creationId xmlns:p14="http://schemas.microsoft.com/office/powerpoint/2010/main" val="26706199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07747953-910E-41D0-B426-832112577580}"/>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9" name="Rectangle 6">
            <a:extLst>
              <a:ext uri="{FF2B5EF4-FFF2-40B4-BE49-F238E27FC236}">
                <a16:creationId xmlns:a16="http://schemas.microsoft.com/office/drawing/2014/main" xmlns="" id="{AC392964-DCA8-4B8C-A88B-DD33598E9DC3}"/>
              </a:ext>
            </a:extLst>
          </p:cNvPr>
          <p:cNvSpPr>
            <a:spLocks noGrp="1" noChangeArrowheads="1"/>
          </p:cNvSpPr>
          <p:nvPr>
            <p:ph type="sldNum" sz="quarter" idx="12"/>
          </p:nvPr>
        </p:nvSpPr>
        <p:spPr/>
        <p:txBody>
          <a:bodyPr/>
          <a:lstStyle>
            <a:lvl1pPr>
              <a:defRPr/>
            </a:lvl1pPr>
          </a:lstStyle>
          <a:p>
            <a:pPr>
              <a:defRPr/>
            </a:pPr>
            <a:r>
              <a:rPr lang="en-GB" altLang="en-US"/>
              <a:t>Slide </a:t>
            </a:r>
            <a:fld id="{528B5B38-3CA6-4065-9CD5-5260489CB60C}" type="slidenum">
              <a:rPr lang="en-GB" altLang="en-US"/>
              <a:pPr>
                <a:defRPr/>
              </a:pPr>
              <a:t>‹#›</a:t>
            </a:fld>
            <a:endParaRPr lang="en-GB" altLang="en-US"/>
          </a:p>
        </p:txBody>
      </p:sp>
      <p:sp>
        <p:nvSpPr>
          <p:cNvPr id="11" name="Rectangle 5">
            <a:extLst>
              <a:ext uri="{FF2B5EF4-FFF2-40B4-BE49-F238E27FC236}">
                <a16:creationId xmlns:a16="http://schemas.microsoft.com/office/drawing/2014/main" xmlns="" id="{FB6A99CE-AF1B-49DE-AF80-A702BAA04D64}"/>
              </a:ext>
            </a:extLst>
          </p:cNvPr>
          <p:cNvSpPr>
            <a:spLocks noGrp="1" noChangeArrowheads="1"/>
          </p:cNvSpPr>
          <p:nvPr>
            <p:ph type="ftr" sz="quarter" idx="11"/>
          </p:nvPr>
        </p:nvSpPr>
        <p:spPr>
          <a:xfrm>
            <a:off x="7962035" y="6475413"/>
            <a:ext cx="581890" cy="184666"/>
          </a:xfrm>
        </p:spPr>
        <p:txBody>
          <a:bodyPr/>
          <a:lstStyle>
            <a:lvl1pPr>
              <a:defRPr/>
            </a:lvl1pPr>
          </a:lstStyle>
          <a:p>
            <a:pPr>
              <a:defRPr/>
            </a:pPr>
            <a:r>
              <a:rPr lang="en-GB" dirty="0" smtClean="0"/>
              <a:t>(</a:t>
            </a:r>
            <a:r>
              <a:rPr lang="en-US" altLang="zh-CN" dirty="0" smtClean="0"/>
              <a:t>Huawei</a:t>
            </a:r>
            <a:r>
              <a:rPr lang="en-GB" dirty="0" smtClean="0"/>
              <a:t>)</a:t>
            </a:r>
            <a:endParaRPr lang="en-GB" dirty="0"/>
          </a:p>
        </p:txBody>
      </p:sp>
    </p:spTree>
    <p:extLst>
      <p:ext uri="{BB962C8B-B14F-4D97-AF65-F5344CB8AC3E}">
        <p14:creationId xmlns:p14="http://schemas.microsoft.com/office/powerpoint/2010/main" val="216948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14D0DD47-63E1-499C-8731-3DDE6710EC43}"/>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5" name="Rectangle 6">
            <a:extLst>
              <a:ext uri="{FF2B5EF4-FFF2-40B4-BE49-F238E27FC236}">
                <a16:creationId xmlns:a16="http://schemas.microsoft.com/office/drawing/2014/main" xmlns="" id="{3FEC452D-85C8-46D2-93FA-90CCD7DE0B0F}"/>
              </a:ext>
            </a:extLst>
          </p:cNvPr>
          <p:cNvSpPr>
            <a:spLocks noGrp="1" noChangeArrowheads="1"/>
          </p:cNvSpPr>
          <p:nvPr>
            <p:ph type="sldNum" sz="quarter" idx="12"/>
          </p:nvPr>
        </p:nvSpPr>
        <p:spPr/>
        <p:txBody>
          <a:bodyPr/>
          <a:lstStyle>
            <a:lvl1pPr>
              <a:defRPr/>
            </a:lvl1pPr>
          </a:lstStyle>
          <a:p>
            <a:pPr>
              <a:defRPr/>
            </a:pPr>
            <a:r>
              <a:rPr lang="en-GB" altLang="en-US"/>
              <a:t>Slide </a:t>
            </a:r>
            <a:fld id="{32E413AC-0033-4B91-B3E5-414687900E6A}" type="slidenum">
              <a:rPr lang="en-GB" altLang="en-US"/>
              <a:pPr>
                <a:defRPr/>
              </a:pPr>
              <a:t>‹#›</a:t>
            </a:fld>
            <a:endParaRPr lang="en-GB" altLang="en-US"/>
          </a:p>
        </p:txBody>
      </p:sp>
    </p:spTree>
    <p:extLst>
      <p:ext uri="{BB962C8B-B14F-4D97-AF65-F5344CB8AC3E}">
        <p14:creationId xmlns:p14="http://schemas.microsoft.com/office/powerpoint/2010/main" val="12284322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3C34B0A-1C2A-4887-9294-5C1D0A38A828}"/>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4" name="Rectangle 6">
            <a:extLst>
              <a:ext uri="{FF2B5EF4-FFF2-40B4-BE49-F238E27FC236}">
                <a16:creationId xmlns:a16="http://schemas.microsoft.com/office/drawing/2014/main" xmlns="" id="{3933CA27-7287-4786-B3D2-342F4ACB5C72}"/>
              </a:ext>
            </a:extLst>
          </p:cNvPr>
          <p:cNvSpPr>
            <a:spLocks noGrp="1" noChangeArrowheads="1"/>
          </p:cNvSpPr>
          <p:nvPr>
            <p:ph type="sldNum" sz="quarter" idx="12"/>
          </p:nvPr>
        </p:nvSpPr>
        <p:spPr/>
        <p:txBody>
          <a:bodyPr/>
          <a:lstStyle>
            <a:lvl1pPr>
              <a:defRPr/>
            </a:lvl1pPr>
          </a:lstStyle>
          <a:p>
            <a:pPr>
              <a:defRPr/>
            </a:pPr>
            <a:r>
              <a:rPr lang="en-GB" altLang="en-US"/>
              <a:t>Slide </a:t>
            </a:r>
            <a:fld id="{36058778-6F47-4E07-8D0C-6A1D61C757ED}" type="slidenum">
              <a:rPr lang="en-GB" altLang="en-US"/>
              <a:pPr>
                <a:defRPr/>
              </a:pPr>
              <a:t>‹#›</a:t>
            </a:fld>
            <a:endParaRPr lang="en-GB" altLang="en-US"/>
          </a:p>
        </p:txBody>
      </p:sp>
    </p:spTree>
    <p:extLst>
      <p:ext uri="{BB962C8B-B14F-4D97-AF65-F5344CB8AC3E}">
        <p14:creationId xmlns:p14="http://schemas.microsoft.com/office/powerpoint/2010/main" val="81369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32FA0C2D-5E95-4491-9BC6-02C2914C9032}"/>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7" name="Slide Number Placeholder 6">
            <a:extLst>
              <a:ext uri="{FF2B5EF4-FFF2-40B4-BE49-F238E27FC236}">
                <a16:creationId xmlns:a16="http://schemas.microsoft.com/office/drawing/2014/main" xmlns="" id="{88D30F5B-BAFC-419E-8586-A86CFFD6A795}"/>
              </a:ext>
            </a:extLst>
          </p:cNvPr>
          <p:cNvSpPr>
            <a:spLocks noGrp="1" noChangeArrowheads="1"/>
          </p:cNvSpPr>
          <p:nvPr>
            <p:ph type="sldNum" sz="quarter" idx="12"/>
          </p:nvPr>
        </p:nvSpPr>
        <p:spPr/>
        <p:txBody>
          <a:bodyPr/>
          <a:lstStyle>
            <a:lvl1pPr>
              <a:defRPr/>
            </a:lvl1pPr>
          </a:lstStyle>
          <a:p>
            <a:pPr>
              <a:defRPr/>
            </a:pPr>
            <a:r>
              <a:rPr lang="en-GB" altLang="en-US"/>
              <a:t>Slide </a:t>
            </a:r>
            <a:fld id="{A2EEC17A-EAB1-4A41-96DA-8B291E61E5FF}" type="slidenum">
              <a:rPr lang="en-GB" altLang="en-US"/>
              <a:pPr>
                <a:defRPr/>
              </a:pPr>
              <a:t>‹#›</a:t>
            </a:fld>
            <a:endParaRPr lang="en-GB" altLang="en-US"/>
          </a:p>
        </p:txBody>
      </p:sp>
    </p:spTree>
    <p:extLst>
      <p:ext uri="{BB962C8B-B14F-4D97-AF65-F5344CB8AC3E}">
        <p14:creationId xmlns:p14="http://schemas.microsoft.com/office/powerpoint/2010/main" val="38651868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24EF4FFA-7CBB-4BED-8002-05D415428EDB}"/>
              </a:ext>
            </a:extLst>
          </p:cNvPr>
          <p:cNvSpPr>
            <a:spLocks noGrp="1" noChangeArrowheads="1"/>
          </p:cNvSpPr>
          <p:nvPr>
            <p:ph type="dt" sz="half" idx="10"/>
          </p:nvPr>
        </p:nvSpPr>
        <p:spPr/>
        <p:txBody>
          <a:bodyPr/>
          <a:lstStyle>
            <a:lvl1pPr>
              <a:defRPr/>
            </a:lvl1pPr>
          </a:lstStyle>
          <a:p>
            <a:pPr>
              <a:defRPr/>
            </a:pPr>
            <a:r>
              <a:rPr lang="en-US" altLang="en-US"/>
              <a:t>January 2019</a:t>
            </a:r>
            <a:endParaRPr lang="en-GB" altLang="en-US"/>
          </a:p>
        </p:txBody>
      </p:sp>
      <p:sp>
        <p:nvSpPr>
          <p:cNvPr id="7" name="Slide Number Placeholder 6">
            <a:extLst>
              <a:ext uri="{FF2B5EF4-FFF2-40B4-BE49-F238E27FC236}">
                <a16:creationId xmlns:a16="http://schemas.microsoft.com/office/drawing/2014/main" xmlns="" id="{64228FD3-0ADC-4BF3-9A41-2994D88922A9}"/>
              </a:ext>
            </a:extLst>
          </p:cNvPr>
          <p:cNvSpPr>
            <a:spLocks noGrp="1" noChangeArrowheads="1"/>
          </p:cNvSpPr>
          <p:nvPr>
            <p:ph type="sldNum" sz="quarter" idx="12"/>
          </p:nvPr>
        </p:nvSpPr>
        <p:spPr/>
        <p:txBody>
          <a:bodyPr/>
          <a:lstStyle>
            <a:lvl1pPr>
              <a:defRPr/>
            </a:lvl1pPr>
          </a:lstStyle>
          <a:p>
            <a:pPr>
              <a:defRPr/>
            </a:pPr>
            <a:r>
              <a:rPr lang="en-GB" altLang="en-US"/>
              <a:t>Slide </a:t>
            </a:r>
            <a:fld id="{697E2182-2EB9-4C7C-9FBE-667E76C71659}" type="slidenum">
              <a:rPr lang="en-GB" altLang="en-US"/>
              <a:pPr>
                <a:defRPr/>
              </a:pPr>
              <a:t>‹#›</a:t>
            </a:fld>
            <a:endParaRPr lang="en-GB" altLang="en-US"/>
          </a:p>
        </p:txBody>
      </p:sp>
    </p:spTree>
    <p:extLst>
      <p:ext uri="{BB962C8B-B14F-4D97-AF65-F5344CB8AC3E}">
        <p14:creationId xmlns:p14="http://schemas.microsoft.com/office/powerpoint/2010/main" val="33671195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CB4A7A8C-72DF-41BA-8169-B042054B5E77}"/>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xmlns="" id="{58C2B0C1-6B28-42F7-BBBE-C47739494ADC}"/>
              </a:ext>
            </a:extLst>
          </p:cNvPr>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xmlns="" id="{1CADB04A-8BC5-4077-AD64-B68ADEED3033}"/>
              </a:ext>
            </a:extLst>
          </p:cNvPr>
          <p:cNvSpPr>
            <a:spLocks noGrp="1" noChangeArrowheads="1"/>
          </p:cNvSpPr>
          <p:nvPr>
            <p:ph type="dt" sz="half" idx="2"/>
          </p:nvPr>
        </p:nvSpPr>
        <p:spPr bwMode="auto">
          <a:xfrm>
            <a:off x="696913" y="333375"/>
            <a:ext cx="1182687"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pPr>
              <a:defRPr/>
            </a:pPr>
            <a:r>
              <a:rPr lang="en-US" altLang="en-US"/>
              <a:t>January 2019</a:t>
            </a:r>
            <a:endParaRPr lang="en-GB" altLang="en-US"/>
          </a:p>
        </p:txBody>
      </p:sp>
      <p:sp>
        <p:nvSpPr>
          <p:cNvPr id="1029" name="Rectangle 5">
            <a:extLst>
              <a:ext uri="{FF2B5EF4-FFF2-40B4-BE49-F238E27FC236}">
                <a16:creationId xmlns:a16="http://schemas.microsoft.com/office/drawing/2014/main" xmlns="" id="{38AB3E98-49DA-464A-B03C-7E5902DC0D58}"/>
              </a:ext>
            </a:extLst>
          </p:cNvPr>
          <p:cNvSpPr>
            <a:spLocks noGrp="1" noChangeArrowheads="1"/>
          </p:cNvSpPr>
          <p:nvPr>
            <p:ph type="ftr" sz="quarter" idx="3"/>
          </p:nvPr>
        </p:nvSpPr>
        <p:spPr bwMode="auto">
          <a:xfrm>
            <a:off x="7447471" y="6475413"/>
            <a:ext cx="109645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GB"/>
              <a:t>Alice Chen (Qualcomm)</a:t>
            </a:r>
            <a:endParaRPr lang="en-GB" dirty="0"/>
          </a:p>
        </p:txBody>
      </p:sp>
      <p:sp>
        <p:nvSpPr>
          <p:cNvPr id="1030" name="Rectangle 6">
            <a:extLst>
              <a:ext uri="{FF2B5EF4-FFF2-40B4-BE49-F238E27FC236}">
                <a16:creationId xmlns:a16="http://schemas.microsoft.com/office/drawing/2014/main" xmlns="" id="{DEC7A05B-326C-4C35-B0D7-96B86EFC799B}"/>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B49C4EAE-3D00-4EB7-8462-25329E061374}" type="slidenum">
              <a:rPr lang="en-GB" altLang="en-US"/>
              <a:pPr>
                <a:defRPr/>
              </a:pPr>
              <a:t>‹#›</a:t>
            </a:fld>
            <a:endParaRPr lang="en-GB" altLang="en-US"/>
          </a:p>
        </p:txBody>
      </p:sp>
      <p:sp>
        <p:nvSpPr>
          <p:cNvPr id="1031" name="Rectangle 7">
            <a:extLst>
              <a:ext uri="{FF2B5EF4-FFF2-40B4-BE49-F238E27FC236}">
                <a16:creationId xmlns:a16="http://schemas.microsoft.com/office/drawing/2014/main" xmlns="" id="{F47EBAF5-52AC-49CF-A3FD-31E596F2D8C6}"/>
              </a:ext>
            </a:extLst>
          </p:cNvPr>
          <p:cNvSpPr>
            <a:spLocks noChangeArrowheads="1"/>
          </p:cNvSpPr>
          <p:nvPr/>
        </p:nvSpPr>
        <p:spPr bwMode="auto">
          <a:xfrm>
            <a:off x="5244565" y="331014"/>
            <a:ext cx="31675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a:t>
            </a:r>
            <a:r>
              <a:rPr lang="en-GB" altLang="en-US" sz="1800" b="1" dirty="0" smtClean="0"/>
              <a:t>802.11-20/291r</a:t>
            </a:r>
            <a:r>
              <a:rPr lang="en-US" altLang="zh-CN" sz="1800" b="1" dirty="0" smtClean="0"/>
              <a:t>1</a:t>
            </a:r>
            <a:endParaRPr lang="en-GB" altLang="en-US" sz="1800" b="1" dirty="0"/>
          </a:p>
        </p:txBody>
      </p:sp>
      <p:sp>
        <p:nvSpPr>
          <p:cNvPr id="1032" name="Line 8">
            <a:extLst>
              <a:ext uri="{FF2B5EF4-FFF2-40B4-BE49-F238E27FC236}">
                <a16:creationId xmlns:a16="http://schemas.microsoft.com/office/drawing/2014/main" xmlns="" id="{FDC60003-D664-41D3-9C89-AA78BAF9E527}"/>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xmlns="" id="{8031D55B-1F73-4D59-B8F1-227F435EA8F1}"/>
              </a:ext>
            </a:extLst>
          </p:cNvPr>
          <p:cNvSpPr>
            <a:spLocks noChangeArrowheads="1"/>
          </p:cNvSpPr>
          <p:nvPr/>
        </p:nvSpPr>
        <p:spPr bwMode="auto">
          <a:xfrm>
            <a:off x="6858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dirty="0"/>
              <a:t>Submission</a:t>
            </a:r>
          </a:p>
        </p:txBody>
      </p:sp>
      <p:sp>
        <p:nvSpPr>
          <p:cNvPr id="1034" name="Line 10">
            <a:extLst>
              <a:ext uri="{FF2B5EF4-FFF2-40B4-BE49-F238E27FC236}">
                <a16:creationId xmlns:a16="http://schemas.microsoft.com/office/drawing/2014/main" xmlns="" id="{A5E172D9-FA67-45B8-9FE7-7DF4FC3AC9D3}"/>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 id="2147485771" r:id="rId1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0.vml"/><Relationship Id="rId1" Type="http://schemas.openxmlformats.org/officeDocument/2006/relationships/themeOverride" Target="../theme/themeOverride1.xm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a16="http://schemas.microsoft.com/office/drawing/2014/main" xmlns="" id="{4DFE3077-6BFB-4E1C-9218-0E8E2CEA90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B20EFD3-9F87-4CC4-BE12-53B84810E182}" type="slidenum">
              <a:rPr lang="en-GB" altLang="en-US" sz="1200" b="0" smtClean="0"/>
              <a:pPr>
                <a:spcBef>
                  <a:spcPct val="0"/>
                </a:spcBef>
                <a:buFontTx/>
                <a:buNone/>
              </a:pPr>
              <a:t>1</a:t>
            </a:fld>
            <a:endParaRPr lang="en-GB" altLang="en-US" sz="1200" b="0"/>
          </a:p>
        </p:txBody>
      </p:sp>
      <p:sp>
        <p:nvSpPr>
          <p:cNvPr id="15365" name="Rectangle 2">
            <a:extLst>
              <a:ext uri="{FF2B5EF4-FFF2-40B4-BE49-F238E27FC236}">
                <a16:creationId xmlns:a16="http://schemas.microsoft.com/office/drawing/2014/main" xmlns="" id="{5EB80220-6DDA-46D8-A532-4F8294B75F35}"/>
              </a:ext>
            </a:extLst>
          </p:cNvPr>
          <p:cNvSpPr>
            <a:spLocks noGrp="1" noChangeArrowheads="1"/>
          </p:cNvSpPr>
          <p:nvPr>
            <p:ph type="title"/>
          </p:nvPr>
        </p:nvSpPr>
        <p:spPr>
          <a:xfrm>
            <a:off x="685800" y="685800"/>
            <a:ext cx="7772400" cy="1066800"/>
          </a:xfrm>
          <a:noFill/>
        </p:spPr>
        <p:txBody>
          <a:bodyPr/>
          <a:lstStyle/>
          <a:p>
            <a:r>
              <a:rPr lang="en-US" altLang="en-US" dirty="0" smtClean="0"/>
              <a:t>MLO a-synchronize and synchronize operation discussions</a:t>
            </a:r>
            <a:endParaRPr lang="en-GB" altLang="en-US" dirty="0"/>
          </a:p>
        </p:txBody>
      </p:sp>
      <p:sp>
        <p:nvSpPr>
          <p:cNvPr id="15366" name="Rectangle 4">
            <a:extLst>
              <a:ext uri="{FF2B5EF4-FFF2-40B4-BE49-F238E27FC236}">
                <a16:creationId xmlns:a16="http://schemas.microsoft.com/office/drawing/2014/main" xmlns="" id="{AAB4AADD-B9F4-45B4-B9D2-5B5E3506EF55}"/>
              </a:ext>
            </a:extLst>
          </p:cNvPr>
          <p:cNvSpPr>
            <a:spLocks noGrp="1" noChangeArrowheads="1"/>
          </p:cNvSpPr>
          <p:nvPr>
            <p:ph type="body" idx="1"/>
          </p:nvPr>
        </p:nvSpPr>
        <p:spPr>
          <a:xfrm>
            <a:off x="685799" y="1971369"/>
            <a:ext cx="7772400" cy="381000"/>
          </a:xfrm>
          <a:noFill/>
        </p:spPr>
        <p:txBody>
          <a:bodyPr/>
          <a:lstStyle/>
          <a:p>
            <a:pPr algn="ctr">
              <a:buFontTx/>
              <a:buNone/>
            </a:pPr>
            <a:r>
              <a:rPr lang="en-GB" altLang="en-US" sz="2000" dirty="0"/>
              <a:t>Date:</a:t>
            </a:r>
            <a:r>
              <a:rPr lang="en-GB" altLang="en-US" sz="2000" b="0" dirty="0"/>
              <a:t> </a:t>
            </a:r>
            <a:r>
              <a:rPr lang="en-GB" altLang="en-US" sz="2000" b="0" dirty="0" smtClean="0"/>
              <a:t>2020-01-20</a:t>
            </a:r>
            <a:endParaRPr lang="en-GB" altLang="en-US" sz="2000" b="0" dirty="0"/>
          </a:p>
        </p:txBody>
      </p:sp>
      <p:sp>
        <p:nvSpPr>
          <p:cNvPr id="15368" name="Rectangle 6">
            <a:extLst>
              <a:ext uri="{FF2B5EF4-FFF2-40B4-BE49-F238E27FC236}">
                <a16:creationId xmlns:a16="http://schemas.microsoft.com/office/drawing/2014/main" xmlns="" id="{1F254AD5-AF47-4227-BA6A-AD2DFF84AC29}"/>
              </a:ext>
            </a:extLst>
          </p:cNvPr>
          <p:cNvSpPr>
            <a:spLocks noChangeArrowheads="1"/>
          </p:cNvSpPr>
          <p:nvPr/>
        </p:nvSpPr>
        <p:spPr bwMode="auto">
          <a:xfrm>
            <a:off x="495300" y="2352369"/>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9" name="Table 8">
            <a:extLst>
              <a:ext uri="{FF2B5EF4-FFF2-40B4-BE49-F238E27FC236}">
                <a16:creationId xmlns:a16="http://schemas.microsoft.com/office/drawing/2014/main" xmlns="" id="{1EEAD0EE-0DFD-4F81-B0C3-618EF9CBFB8C}"/>
              </a:ext>
            </a:extLst>
          </p:cNvPr>
          <p:cNvGraphicFramePr>
            <a:graphicFrameLocks noGrp="1"/>
          </p:cNvGraphicFramePr>
          <p:nvPr>
            <p:extLst>
              <p:ext uri="{D42A27DB-BD31-4B8C-83A1-F6EECF244321}">
                <p14:modId xmlns:p14="http://schemas.microsoft.com/office/powerpoint/2010/main" val="2601383078"/>
              </p:ext>
            </p:extLst>
          </p:nvPr>
        </p:nvGraphicFramePr>
        <p:xfrm>
          <a:off x="228598" y="2998720"/>
          <a:ext cx="8763001" cy="1648523"/>
        </p:xfrm>
        <a:graphic>
          <a:graphicData uri="http://schemas.openxmlformats.org/drawingml/2006/table">
            <a:tbl>
              <a:tblPr firstRow="1" bandRow="1">
                <a:tableStyleId>{21E4AEA4-8DFA-4A89-87EB-49C32662AFE0}</a:tableStyleId>
              </a:tblPr>
              <a:tblGrid>
                <a:gridCol w="2032602">
                  <a:extLst>
                    <a:ext uri="{9D8B030D-6E8A-4147-A177-3AD203B41FA5}">
                      <a16:colId xmlns:a16="http://schemas.microsoft.com/office/drawing/2014/main" xmlns="" val="20000"/>
                    </a:ext>
                  </a:extLst>
                </a:gridCol>
                <a:gridCol w="1015400">
                  <a:extLst>
                    <a:ext uri="{9D8B030D-6E8A-4147-A177-3AD203B41FA5}">
                      <a16:colId xmlns:a16="http://schemas.microsoft.com/office/drawing/2014/main" xmlns="" val="20001"/>
                    </a:ext>
                  </a:extLst>
                </a:gridCol>
                <a:gridCol w="2282071">
                  <a:extLst>
                    <a:ext uri="{9D8B030D-6E8A-4147-A177-3AD203B41FA5}">
                      <a16:colId xmlns:a16="http://schemas.microsoft.com/office/drawing/2014/main" xmlns="" val="20002"/>
                    </a:ext>
                  </a:extLst>
                </a:gridCol>
                <a:gridCol w="813062">
                  <a:extLst>
                    <a:ext uri="{9D8B030D-6E8A-4147-A177-3AD203B41FA5}">
                      <a16:colId xmlns:a16="http://schemas.microsoft.com/office/drawing/2014/main" xmlns="" val="20003"/>
                    </a:ext>
                  </a:extLst>
                </a:gridCol>
                <a:gridCol w="2619866">
                  <a:extLst>
                    <a:ext uri="{9D8B030D-6E8A-4147-A177-3AD203B41FA5}">
                      <a16:colId xmlns:a16="http://schemas.microsoft.com/office/drawing/2014/main" xmlns="" val="20004"/>
                    </a:ext>
                  </a:extLst>
                </a:gridCol>
              </a:tblGrid>
              <a:tr h="444563">
                <a:tc>
                  <a:txBody>
                    <a:bodyPr/>
                    <a:lstStyle/>
                    <a:p>
                      <a:pPr algn="ctr"/>
                      <a:r>
                        <a:rPr lang="en-US" sz="12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Affiliations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99884">
                <a:tc>
                  <a:txBody>
                    <a:bodyPr/>
                    <a:lstStyle/>
                    <a:p>
                      <a:pPr algn="ctr"/>
                      <a:r>
                        <a:rPr lang="en-US" sz="1100" dirty="0" smtClean="0"/>
                        <a:t>Zhou </a:t>
                      </a:r>
                      <a:r>
                        <a:rPr lang="en-US" sz="1100" dirty="0" err="1" smtClean="0"/>
                        <a:t>Lan</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lang="en-US" sz="1100" dirty="0" smtClean="0"/>
                        <a:t>Broadcom</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it-IT" sz="1100" kern="1200" dirty="0" smtClean="0">
                          <a:solidFill>
                            <a:schemeClr val="dk1"/>
                          </a:solidFill>
                          <a:latin typeface="+mn-lt"/>
                          <a:ea typeface="+mn-ea"/>
                          <a:cs typeface="+mn-cs"/>
                        </a:rPr>
                        <a:t>250 Innovation Dr, San Jose, CA 95134</a:t>
                      </a:r>
                      <a:endParaRPr lang="en-US" sz="11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t>zhou.lan@broadcom.com</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295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Albert Bredewoud</a:t>
                      </a:r>
                      <a:endParaRPr lang="en-US" sz="11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5110212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George </a:t>
                      </a:r>
                      <a:r>
                        <a:rPr lang="en-US" sz="1100" dirty="0" err="1" smtClean="0"/>
                        <a:t>Kondylis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2084387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Matthew Fischer</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Date Placeholder 1">
            <a:extLst>
              <a:ext uri="{FF2B5EF4-FFF2-40B4-BE49-F238E27FC236}">
                <a16:creationId xmlns:a16="http://schemas.microsoft.com/office/drawing/2014/main" xmlns="" id="{03265076-FD70-4C31-B264-554CB894DA91}"/>
              </a:ext>
            </a:extLst>
          </p:cNvPr>
          <p:cNvSpPr>
            <a:spLocks noGrp="1"/>
          </p:cNvSpPr>
          <p:nvPr>
            <p:ph type="dt" sz="half" idx="10"/>
          </p:nvPr>
        </p:nvSpPr>
        <p:spPr>
          <a:xfrm>
            <a:off x="696913" y="332601"/>
            <a:ext cx="1340110" cy="276999"/>
          </a:xfrm>
        </p:spPr>
        <p:txBody>
          <a:bodyPr/>
          <a:lstStyle/>
          <a:p>
            <a:pPr>
              <a:defRPr/>
            </a:pPr>
            <a:r>
              <a:rPr lang="en-US" altLang="en-US" dirty="0" smtClean="0"/>
              <a:t>January 2020</a:t>
            </a:r>
            <a:endParaRPr lang="en-GB" altLang="en-US" dirty="0"/>
          </a:p>
        </p:txBody>
      </p:sp>
      <p:sp>
        <p:nvSpPr>
          <p:cNvPr id="10"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7772400" cy="4876800"/>
          </a:xfrm>
        </p:spPr>
        <p:txBody>
          <a:bodyPr/>
          <a:lstStyle/>
          <a:p>
            <a:pPr marL="342900" lvl="1" indent="-342900">
              <a:buFontTx/>
              <a:buChar char="•"/>
            </a:pPr>
            <a:r>
              <a:rPr lang="en-US" sz="1800" dirty="0"/>
              <a:t>If no trigger frame is received within RTT Timeout duration. STA MLD </a:t>
            </a:r>
            <a:r>
              <a:rPr lang="en-US" sz="1800" dirty="0" smtClean="0"/>
              <a:t>falls </a:t>
            </a:r>
            <a:r>
              <a:rPr lang="en-US" sz="1800" dirty="0"/>
              <a:t>back to single link </a:t>
            </a:r>
            <a:r>
              <a:rPr lang="en-US" sz="1800" dirty="0" smtClean="0"/>
              <a:t>operation (still option 1)</a:t>
            </a:r>
            <a:endParaRPr lang="en-US" sz="1800" dirty="0"/>
          </a:p>
          <a:p>
            <a:pPr lvl="1"/>
            <a:endParaRPr lang="en-US" sz="1200" dirty="0" smtClean="0"/>
          </a:p>
          <a:p>
            <a:pPr lvl="1"/>
            <a:endParaRPr lang="en-US" sz="12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10</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3-Sync</a:t>
            </a:r>
            <a:r>
              <a:rPr lang="en-US" sz="2800" dirty="0"/>
              <a:t>. TX,  </a:t>
            </a:r>
            <a:r>
              <a:rPr lang="en-US" sz="2800" dirty="0" err="1"/>
              <a:t>Async</a:t>
            </a:r>
            <a:r>
              <a:rPr lang="en-US" sz="2800" dirty="0"/>
              <a:t>. RX (</a:t>
            </a:r>
            <a:r>
              <a:rPr lang="en-US" sz="2800" dirty="0" smtClean="0"/>
              <a:t>cont.)</a:t>
            </a:r>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1192527756"/>
              </p:ext>
            </p:extLst>
          </p:nvPr>
        </p:nvGraphicFramePr>
        <p:xfrm>
          <a:off x="928688" y="2843213"/>
          <a:ext cx="7286625" cy="2414587"/>
        </p:xfrm>
        <a:graphic>
          <a:graphicData uri="http://schemas.openxmlformats.org/presentationml/2006/ole">
            <mc:AlternateContent xmlns:mc="http://schemas.openxmlformats.org/markup-compatibility/2006">
              <mc:Choice xmlns:v="urn:schemas-microsoft-com:vml" Requires="v">
                <p:oleObj spid="_x0000_s4163" name="Visio" r:id="rId3" imgW="7286457" imgH="2414208" progId="Visio.Drawing.11">
                  <p:embed/>
                </p:oleObj>
              </mc:Choice>
              <mc:Fallback>
                <p:oleObj name="Visio" r:id="rId3" imgW="7286457" imgH="2414208" progId="Visio.Drawing.11">
                  <p:embed/>
                  <p:pic>
                    <p:nvPicPr>
                      <p:cNvPr id="0" name=""/>
                      <p:cNvPicPr/>
                      <p:nvPr/>
                    </p:nvPicPr>
                    <p:blipFill>
                      <a:blip r:embed="rId4"/>
                      <a:stretch>
                        <a:fillRect/>
                      </a:stretch>
                    </p:blipFill>
                    <p:spPr>
                      <a:xfrm>
                        <a:off x="928688" y="2843213"/>
                        <a:ext cx="7286625" cy="2414587"/>
                      </a:xfrm>
                      <a:prstGeom prst="rect">
                        <a:avLst/>
                      </a:prstGeom>
                    </p:spPr>
                  </p:pic>
                </p:oleObj>
              </mc:Fallback>
            </mc:AlternateContent>
          </a:graphicData>
        </a:graphic>
      </p:graphicFrame>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2782629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7772400" cy="4876800"/>
          </a:xfrm>
        </p:spPr>
        <p:txBody>
          <a:bodyPr/>
          <a:lstStyle/>
          <a:p>
            <a:pPr marL="342900" lvl="1" indent="-342900">
              <a:buFontTx/>
              <a:buChar char="•"/>
            </a:pPr>
            <a:r>
              <a:rPr lang="en-US" sz="1400" dirty="0"/>
              <a:t>Typical usage case: AP MLD is not under Constrained mode, STA MLD is under Constrained </a:t>
            </a:r>
            <a:r>
              <a:rPr lang="en-US" sz="1400" dirty="0" smtClean="0"/>
              <a:t>mode</a:t>
            </a:r>
            <a:endParaRPr lang="en-US" sz="1400" dirty="0"/>
          </a:p>
          <a:p>
            <a:pPr marL="342900" lvl="1" indent="-342900">
              <a:buFontTx/>
              <a:buChar char="•"/>
            </a:pPr>
            <a:r>
              <a:rPr lang="en-US" sz="1400" dirty="0" smtClean="0"/>
              <a:t>Option 2a:</a:t>
            </a:r>
            <a:endParaRPr lang="en-US" sz="1400" dirty="0"/>
          </a:p>
          <a:p>
            <a:pPr marL="685800" lvl="2" indent="-342900"/>
            <a:r>
              <a:rPr lang="en-US" sz="1200" dirty="0"/>
              <a:t>STA1 on link1 sends a RTT(Request to Trigger) frame to obtain TXOP on link 1, </a:t>
            </a:r>
            <a:r>
              <a:rPr lang="en-US" sz="1200" dirty="0" smtClean="0"/>
              <a:t>AP </a:t>
            </a:r>
            <a:r>
              <a:rPr lang="en-US" sz="1200" dirty="0"/>
              <a:t>1 responds with a trigger frame after SIFS to trigger STA1 to transmit UL data</a:t>
            </a:r>
          </a:p>
          <a:p>
            <a:pPr marL="685800" lvl="2" indent="-342900"/>
            <a:r>
              <a:rPr lang="en-US" sz="1200" dirty="0" smtClean="0"/>
              <a:t>AP </a:t>
            </a:r>
            <a:r>
              <a:rPr lang="en-US" sz="1200" dirty="0"/>
              <a:t>MLD  is not constrained, while STA 1 is transmitting on link 1, AP2 can still perform full EDCA</a:t>
            </a:r>
          </a:p>
          <a:p>
            <a:pPr marL="685800" lvl="2" indent="-342900"/>
            <a:r>
              <a:rPr lang="en-US" sz="1200" dirty="0"/>
              <a:t>Once </a:t>
            </a:r>
            <a:r>
              <a:rPr lang="en-US" sz="1200" dirty="0" err="1"/>
              <a:t>backoff</a:t>
            </a:r>
            <a:r>
              <a:rPr lang="en-US" sz="1200" dirty="0"/>
              <a:t> reaches 0 on link 2, AP2 sends a </a:t>
            </a:r>
            <a:r>
              <a:rPr lang="en-US" sz="1200" dirty="0" smtClean="0"/>
              <a:t>CTS-to-self to </a:t>
            </a:r>
            <a:r>
              <a:rPr lang="en-US" sz="1200" dirty="0"/>
              <a:t>keep the channel, the CTS will not affect STA1’s transmission on link 1 because AP MDL is </a:t>
            </a:r>
            <a:r>
              <a:rPr lang="en-US" sz="1200" dirty="0" smtClean="0"/>
              <a:t>not constrained</a:t>
            </a:r>
          </a:p>
          <a:p>
            <a:pPr marL="1028700" lvl="3" indent="-342900"/>
            <a:r>
              <a:rPr lang="en-US" sz="1000" dirty="0" smtClean="0"/>
              <a:t>The CTS-to-self may use legacy mode only setting NAV for other STAs</a:t>
            </a:r>
          </a:p>
          <a:p>
            <a:pPr marL="1028700" lvl="3" indent="-342900"/>
            <a:r>
              <a:rPr lang="en-US" sz="1000" dirty="0" smtClean="0"/>
              <a:t>Or, the CTS-to-self can be in a A-MPDU and padded to end at the same time of TX on link1 </a:t>
            </a:r>
            <a:endParaRPr lang="en-US" sz="1400" dirty="0"/>
          </a:p>
          <a:p>
            <a:pPr marL="685800" lvl="2" indent="-342900"/>
            <a:r>
              <a:rPr lang="en-US" sz="1200" dirty="0"/>
              <a:t>The following transmissions on link 1 and link 2 are aligned. </a:t>
            </a:r>
          </a:p>
          <a:p>
            <a:pPr marL="342900" lvl="1" indent="-342900"/>
            <a:endParaRPr lang="en-US" sz="1100" b="1" dirty="0" smtClean="0">
              <a:ea typeface="+mn-ea"/>
              <a:cs typeface="+mn-cs"/>
            </a:endParaRPr>
          </a:p>
          <a:p>
            <a:pPr lvl="1"/>
            <a:endParaRPr lang="en-US" sz="900" dirty="0" smtClean="0"/>
          </a:p>
          <a:p>
            <a:pPr lvl="1"/>
            <a:endParaRPr lang="en-US" sz="9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11</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a:t>
            </a:r>
            <a:r>
              <a:rPr lang="en-US" sz="2800" dirty="0"/>
              <a:t>3-Sync. TX,  </a:t>
            </a:r>
            <a:r>
              <a:rPr lang="en-US" sz="2800" dirty="0" err="1"/>
              <a:t>Async</a:t>
            </a:r>
            <a:r>
              <a:rPr lang="en-US" sz="2800" dirty="0"/>
              <a:t>. RX (cont.)</a:t>
            </a:r>
          </a:p>
        </p:txBody>
      </p:sp>
      <p:graphicFrame>
        <p:nvGraphicFramePr>
          <p:cNvPr id="8" name="Object 7"/>
          <p:cNvGraphicFramePr>
            <a:graphicFrameLocks noChangeAspect="1"/>
          </p:cNvGraphicFramePr>
          <p:nvPr>
            <p:extLst>
              <p:ext uri="{D42A27DB-BD31-4B8C-83A1-F6EECF244321}">
                <p14:modId xmlns:p14="http://schemas.microsoft.com/office/powerpoint/2010/main" val="1308257637"/>
              </p:ext>
            </p:extLst>
          </p:nvPr>
        </p:nvGraphicFramePr>
        <p:xfrm>
          <a:off x="935038" y="3833813"/>
          <a:ext cx="7273925" cy="2414587"/>
        </p:xfrm>
        <a:graphic>
          <a:graphicData uri="http://schemas.openxmlformats.org/presentationml/2006/ole">
            <mc:AlternateContent xmlns:mc="http://schemas.openxmlformats.org/markup-compatibility/2006">
              <mc:Choice xmlns:v="urn:schemas-microsoft-com:vml" Requires="v">
                <p:oleObj spid="_x0000_s5187" name="Visio" r:id="rId3" imgW="7273881" imgH="2414208" progId="Visio.Drawing.11">
                  <p:embed/>
                </p:oleObj>
              </mc:Choice>
              <mc:Fallback>
                <p:oleObj name="Visio" r:id="rId3" imgW="7273881" imgH="2414208" progId="Visio.Drawing.11">
                  <p:embed/>
                  <p:pic>
                    <p:nvPicPr>
                      <p:cNvPr id="0" name=""/>
                      <p:cNvPicPr/>
                      <p:nvPr/>
                    </p:nvPicPr>
                    <p:blipFill>
                      <a:blip r:embed="rId4"/>
                      <a:stretch>
                        <a:fillRect/>
                      </a:stretch>
                    </p:blipFill>
                    <p:spPr>
                      <a:xfrm>
                        <a:off x="935038" y="3833813"/>
                        <a:ext cx="7273925" cy="2414587"/>
                      </a:xfrm>
                      <a:prstGeom prst="rect">
                        <a:avLst/>
                      </a:prstGeom>
                    </p:spPr>
                  </p:pic>
                </p:oleObj>
              </mc:Fallback>
            </mc:AlternateContent>
          </a:graphicData>
        </a:graphic>
      </p:graphicFrame>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2747759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7772400" cy="4876800"/>
          </a:xfrm>
        </p:spPr>
        <p:txBody>
          <a:bodyPr/>
          <a:lstStyle/>
          <a:p>
            <a:pPr marL="342900" lvl="1" indent="-342900">
              <a:buFontTx/>
              <a:buChar char="•"/>
            </a:pPr>
            <a:r>
              <a:rPr lang="en-US" sz="1400" dirty="0"/>
              <a:t>Typical usage case: AP MLD is not under Constrained mode, STA MLD is under Constrained </a:t>
            </a:r>
            <a:r>
              <a:rPr lang="en-US" sz="1400" dirty="0" smtClean="0"/>
              <a:t>mode</a:t>
            </a:r>
            <a:endParaRPr lang="en-US" sz="1400" dirty="0"/>
          </a:p>
          <a:p>
            <a:pPr marL="342900" lvl="1" indent="-342900">
              <a:buFontTx/>
              <a:buChar char="•"/>
            </a:pPr>
            <a:r>
              <a:rPr lang="en-US" sz="1400" dirty="0" smtClean="0"/>
              <a:t>Option 2b:</a:t>
            </a:r>
            <a:endParaRPr lang="en-US" sz="1400" dirty="0"/>
          </a:p>
          <a:p>
            <a:pPr marL="685800" lvl="2" indent="-342900"/>
            <a:r>
              <a:rPr lang="en-US" sz="1200" dirty="0"/>
              <a:t>STA1 on link1 sends a </a:t>
            </a:r>
            <a:r>
              <a:rPr lang="en-US" sz="1200" dirty="0" smtClean="0"/>
              <a:t>RTS to </a:t>
            </a:r>
            <a:r>
              <a:rPr lang="en-US" sz="1200" dirty="0"/>
              <a:t>obtain TXOP on link 1, </a:t>
            </a:r>
            <a:r>
              <a:rPr lang="en-US" sz="1200" dirty="0" smtClean="0"/>
              <a:t>AP </a:t>
            </a:r>
            <a:r>
              <a:rPr lang="en-US" sz="1200" dirty="0"/>
              <a:t>1 responds with a </a:t>
            </a:r>
            <a:r>
              <a:rPr lang="en-US" sz="1200" dirty="0" smtClean="0"/>
              <a:t>CTS </a:t>
            </a:r>
            <a:r>
              <a:rPr lang="en-US" sz="1200" dirty="0"/>
              <a:t>after </a:t>
            </a:r>
            <a:r>
              <a:rPr lang="en-US" sz="1200" dirty="0" smtClean="0"/>
              <a:t>SIFS, STA1 starts to transmit UL data SIFS after CTS reception (i.e. STA1 on link1 doesn’t have to triggered)</a:t>
            </a:r>
            <a:endParaRPr lang="en-US" sz="1200" dirty="0"/>
          </a:p>
          <a:p>
            <a:pPr marL="685800" lvl="2" indent="-342900"/>
            <a:r>
              <a:rPr lang="en-US" sz="1200" dirty="0" smtClean="0"/>
              <a:t>AP </a:t>
            </a:r>
            <a:r>
              <a:rPr lang="en-US" sz="1200" dirty="0"/>
              <a:t>MLD  is not constrained, while STA 1 is transmitting on link 1, AP2 can still perform full EDCA</a:t>
            </a:r>
          </a:p>
          <a:p>
            <a:pPr marL="685800" lvl="2" indent="-342900"/>
            <a:r>
              <a:rPr lang="en-US" sz="1200" dirty="0"/>
              <a:t>Once </a:t>
            </a:r>
            <a:r>
              <a:rPr lang="en-US" sz="1200" dirty="0" err="1"/>
              <a:t>backoff</a:t>
            </a:r>
            <a:r>
              <a:rPr lang="en-US" sz="1200" dirty="0"/>
              <a:t> reaches 0 on link 2, AP2 sends a </a:t>
            </a:r>
            <a:r>
              <a:rPr lang="en-US" sz="1200" dirty="0" smtClean="0"/>
              <a:t>CTS-to-self to </a:t>
            </a:r>
            <a:r>
              <a:rPr lang="en-US" sz="1200" dirty="0"/>
              <a:t>keep the </a:t>
            </a:r>
            <a:r>
              <a:rPr lang="en-US" sz="1200" dirty="0" smtClean="0"/>
              <a:t>channel same as option 2a</a:t>
            </a:r>
          </a:p>
          <a:p>
            <a:pPr marL="685800" lvl="2" indent="-342900"/>
            <a:r>
              <a:rPr lang="en-US" sz="1200" dirty="0" smtClean="0"/>
              <a:t>The </a:t>
            </a:r>
            <a:r>
              <a:rPr lang="en-US" sz="1200" dirty="0"/>
              <a:t>following transmissions on link 1 and link 2 are aligned. </a:t>
            </a:r>
          </a:p>
          <a:p>
            <a:pPr marL="342900" lvl="1" indent="-342900"/>
            <a:endParaRPr lang="en-US" sz="1100" b="1" dirty="0" smtClean="0">
              <a:ea typeface="+mn-ea"/>
              <a:cs typeface="+mn-cs"/>
            </a:endParaRPr>
          </a:p>
          <a:p>
            <a:pPr lvl="1"/>
            <a:endParaRPr lang="en-US" sz="900" dirty="0" smtClean="0"/>
          </a:p>
          <a:p>
            <a:pPr lvl="1"/>
            <a:endParaRPr lang="en-US" sz="900" dirty="0" smtClean="0"/>
          </a:p>
        </p:txBody>
      </p:sp>
      <p:sp>
        <p:nvSpPr>
          <p:cNvPr id="4" name="Footer Placeholder 3"/>
          <p:cNvSpPr>
            <a:spLocks noGrp="1"/>
          </p:cNvSpPr>
          <p:nvPr>
            <p:ph type="ftr" sz="quarter" idx="11"/>
          </p:nvPr>
        </p:nvSpPr>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12</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a:t>
            </a:r>
            <a:r>
              <a:rPr lang="en-US" sz="2800" dirty="0"/>
              <a:t>3-Sync. TX,  </a:t>
            </a:r>
            <a:r>
              <a:rPr lang="en-US" sz="2800" dirty="0" err="1"/>
              <a:t>Async</a:t>
            </a:r>
            <a:r>
              <a:rPr lang="en-US" sz="2800" dirty="0"/>
              <a:t>. RX (cont.)</a:t>
            </a:r>
          </a:p>
        </p:txBody>
      </p:sp>
      <p:graphicFrame>
        <p:nvGraphicFramePr>
          <p:cNvPr id="9" name="Object 8"/>
          <p:cNvGraphicFramePr>
            <a:graphicFrameLocks noChangeAspect="1"/>
          </p:cNvGraphicFramePr>
          <p:nvPr>
            <p:extLst>
              <p:ext uri="{D42A27DB-BD31-4B8C-83A1-F6EECF244321}">
                <p14:modId xmlns:p14="http://schemas.microsoft.com/office/powerpoint/2010/main" val="1305994126"/>
              </p:ext>
            </p:extLst>
          </p:nvPr>
        </p:nvGraphicFramePr>
        <p:xfrm>
          <a:off x="935038" y="3352800"/>
          <a:ext cx="7273925" cy="2378075"/>
        </p:xfrm>
        <a:graphic>
          <a:graphicData uri="http://schemas.openxmlformats.org/presentationml/2006/ole">
            <mc:AlternateContent xmlns:mc="http://schemas.openxmlformats.org/markup-compatibility/2006">
              <mc:Choice xmlns:v="urn:schemas-microsoft-com:vml" Requires="v">
                <p:oleObj spid="_x0000_s6202" name="Visio" r:id="rId4" imgW="7273881" imgH="2377880" progId="Visio.Drawing.11">
                  <p:embed/>
                </p:oleObj>
              </mc:Choice>
              <mc:Fallback>
                <p:oleObj name="Visio" r:id="rId4" imgW="7273881" imgH="2377880" progId="Visio.Drawing.11">
                  <p:embed/>
                  <p:pic>
                    <p:nvPicPr>
                      <p:cNvPr id="0" name=""/>
                      <p:cNvPicPr/>
                      <p:nvPr/>
                    </p:nvPicPr>
                    <p:blipFill>
                      <a:blip r:embed="rId5"/>
                      <a:stretch>
                        <a:fillRect/>
                      </a:stretch>
                    </p:blipFill>
                    <p:spPr>
                      <a:xfrm>
                        <a:off x="935038" y="3352800"/>
                        <a:ext cx="7273925" cy="2378075"/>
                      </a:xfrm>
                      <a:prstGeom prst="rect">
                        <a:avLst/>
                      </a:prstGeom>
                    </p:spPr>
                  </p:pic>
                </p:oleObj>
              </mc:Fallback>
            </mc:AlternateContent>
          </a:graphicData>
        </a:graphic>
      </p:graphicFrame>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31536861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7772400" cy="4876800"/>
          </a:xfrm>
        </p:spPr>
        <p:txBody>
          <a:bodyPr/>
          <a:lstStyle/>
          <a:p>
            <a:pPr marL="342900" lvl="1" indent="-342900">
              <a:buFontTx/>
              <a:buChar char="•"/>
            </a:pPr>
            <a:r>
              <a:rPr lang="en-US" sz="2800" b="1" dirty="0" smtClean="0">
                <a:ea typeface="+mn-ea"/>
                <a:cs typeface="+mn-cs"/>
              </a:rPr>
              <a:t>Propose not to allow this mode of operation?</a:t>
            </a:r>
          </a:p>
          <a:p>
            <a:pPr lvl="1"/>
            <a:endParaRPr lang="en-US" dirty="0" smtClean="0"/>
          </a:p>
          <a:p>
            <a:pPr lvl="1"/>
            <a:endParaRPr lang="en-US"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13</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4-Sync. TX, </a:t>
            </a:r>
            <a:r>
              <a:rPr lang="en-US" sz="2800" dirty="0"/>
              <a:t>S</a:t>
            </a:r>
            <a:r>
              <a:rPr lang="en-US" sz="2800" dirty="0" smtClean="0"/>
              <a:t>ync. RX</a:t>
            </a:r>
            <a:endParaRPr lang="en-US" sz="2800" dirty="0"/>
          </a:p>
        </p:txBody>
      </p:sp>
      <p:sp>
        <p:nvSpPr>
          <p:cNvPr id="7"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364626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635022" y="6475413"/>
            <a:ext cx="908903" cy="184666"/>
          </a:xfrm>
        </p:spPr>
        <p:txBody>
          <a:bodyPr/>
          <a:lstStyle/>
          <a:p>
            <a:pPr>
              <a:defRPr/>
            </a:pPr>
            <a:r>
              <a:rPr lang="en-GB" dirty="0" smtClean="0"/>
              <a:t>Broadcom </a:t>
            </a:r>
            <a:r>
              <a:rPr lang="en-GB" dirty="0" err="1" smtClean="0"/>
              <a:t>inc.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14</a:t>
            </a:fld>
            <a:endParaRPr lang="en-GB" altLang="en-US" dirty="0"/>
          </a:p>
        </p:txBody>
      </p:sp>
      <p:sp>
        <p:nvSpPr>
          <p:cNvPr id="6" name="Title 5"/>
          <p:cNvSpPr>
            <a:spLocks noGrp="1"/>
          </p:cNvSpPr>
          <p:nvPr>
            <p:ph type="title"/>
          </p:nvPr>
        </p:nvSpPr>
        <p:spPr>
          <a:xfrm>
            <a:off x="685800" y="381000"/>
            <a:ext cx="7772400" cy="1066800"/>
          </a:xfrm>
        </p:spPr>
        <p:txBody>
          <a:bodyPr/>
          <a:lstStyle/>
          <a:p>
            <a:r>
              <a:rPr lang="en-US" dirty="0" smtClean="0"/>
              <a:t>Straw poll 1</a:t>
            </a:r>
            <a:endParaRPr lang="en-US" dirty="0"/>
          </a:p>
        </p:txBody>
      </p:sp>
      <p:sp>
        <p:nvSpPr>
          <p:cNvPr id="8" name="Content Placeholder 1"/>
          <p:cNvSpPr>
            <a:spLocks noGrp="1"/>
          </p:cNvSpPr>
          <p:nvPr>
            <p:ph idx="1"/>
          </p:nvPr>
        </p:nvSpPr>
        <p:spPr>
          <a:xfrm>
            <a:off x="685800" y="1524000"/>
            <a:ext cx="7772400" cy="4876800"/>
          </a:xfrm>
        </p:spPr>
        <p:txBody>
          <a:bodyPr/>
          <a:lstStyle/>
          <a:p>
            <a:pPr marL="342900" lvl="1" indent="-342900" algn="just">
              <a:buFontTx/>
              <a:buChar char="•"/>
            </a:pPr>
            <a:r>
              <a:rPr lang="en-US" sz="1800" dirty="0" smtClean="0"/>
              <a:t>Do you agree 802.11be defines that a </a:t>
            </a:r>
            <a:r>
              <a:rPr lang="en-US" sz="1800" dirty="0"/>
              <a:t>STA/AP MLD is under the Non-Constrained MLO mode if the </a:t>
            </a:r>
            <a:r>
              <a:rPr lang="en-US" sz="1800" dirty="0" smtClean="0"/>
              <a:t>operation </a:t>
            </a:r>
            <a:r>
              <a:rPr lang="en-US" sz="1800" dirty="0"/>
              <a:t>links support </a:t>
            </a:r>
            <a:r>
              <a:rPr lang="en-US" sz="1800" dirty="0" smtClean="0"/>
              <a:t>concurrent </a:t>
            </a:r>
            <a:r>
              <a:rPr lang="en-US" sz="1800" dirty="0"/>
              <a:t>TX/RX operations across the </a:t>
            </a:r>
            <a:r>
              <a:rPr lang="en-US" sz="1800" dirty="0" smtClean="0"/>
              <a:t>links and </a:t>
            </a:r>
            <a:r>
              <a:rPr lang="en-US" sz="1800" dirty="0"/>
              <a:t>a STA/AP MLD is under the </a:t>
            </a:r>
            <a:r>
              <a:rPr lang="en-US" sz="1800" dirty="0" smtClean="0"/>
              <a:t>Constrained </a:t>
            </a:r>
            <a:r>
              <a:rPr lang="en-US" sz="1800" dirty="0"/>
              <a:t>MLO mode if the operation links </a:t>
            </a:r>
            <a:r>
              <a:rPr lang="en-US" sz="1800" dirty="0" smtClean="0"/>
              <a:t>don’t support concurrent </a:t>
            </a:r>
            <a:r>
              <a:rPr lang="en-US" sz="1800" dirty="0"/>
              <a:t>TX/RX operations across the </a:t>
            </a:r>
            <a:r>
              <a:rPr lang="en-US" sz="1800" dirty="0" smtClean="0"/>
              <a:t>links. </a:t>
            </a:r>
            <a:endParaRPr lang="en-US" sz="1800" dirty="0"/>
          </a:p>
          <a:p>
            <a:pPr marL="685800" lvl="2" indent="-342900" algn="just"/>
            <a:r>
              <a:rPr lang="en-US" sz="1600" dirty="0" smtClean="0"/>
              <a:t>YES</a:t>
            </a:r>
          </a:p>
          <a:p>
            <a:pPr marL="685800" lvl="2" indent="-342900" algn="just"/>
            <a:r>
              <a:rPr lang="en-US" sz="1600" dirty="0" smtClean="0"/>
              <a:t>NO</a:t>
            </a:r>
          </a:p>
          <a:p>
            <a:pPr marL="685800" lvl="2" indent="-342900" algn="just"/>
            <a:r>
              <a:rPr lang="en-US" sz="1600" dirty="0" smtClean="0"/>
              <a:t>ABS</a:t>
            </a:r>
            <a:endParaRPr lang="en-US" sz="1600" dirty="0"/>
          </a:p>
          <a:p>
            <a:pPr marL="342900" lvl="1" indent="-342900" algn="just"/>
            <a:endParaRPr lang="en-US" sz="1400" b="1" dirty="0" smtClean="0">
              <a:ea typeface="+mn-ea"/>
              <a:cs typeface="+mn-cs"/>
            </a:endParaRPr>
          </a:p>
          <a:p>
            <a:pPr lvl="1" algn="just"/>
            <a:endParaRPr lang="en-US" sz="1050" dirty="0" smtClean="0"/>
          </a:p>
          <a:p>
            <a:pPr lvl="1" algn="just"/>
            <a:endParaRPr lang="en-US" sz="1050" dirty="0" smtClean="0"/>
          </a:p>
        </p:txBody>
      </p:sp>
      <p:sp>
        <p:nvSpPr>
          <p:cNvPr id="9"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2293532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635022" y="6475413"/>
            <a:ext cx="908903" cy="184666"/>
          </a:xfrm>
        </p:spPr>
        <p:txBody>
          <a:bodyPr/>
          <a:lstStyle/>
          <a:p>
            <a:pPr>
              <a:defRPr/>
            </a:pPr>
            <a:r>
              <a:rPr lang="en-GB" dirty="0" smtClean="0"/>
              <a:t>Broadcom </a:t>
            </a:r>
            <a:r>
              <a:rPr lang="en-GB" dirty="0" err="1" smtClean="0"/>
              <a:t>inc.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15</a:t>
            </a:fld>
            <a:endParaRPr lang="en-GB" altLang="en-US" dirty="0"/>
          </a:p>
        </p:txBody>
      </p:sp>
      <p:sp>
        <p:nvSpPr>
          <p:cNvPr id="6" name="Title 5"/>
          <p:cNvSpPr>
            <a:spLocks noGrp="1"/>
          </p:cNvSpPr>
          <p:nvPr>
            <p:ph type="title"/>
          </p:nvPr>
        </p:nvSpPr>
        <p:spPr>
          <a:xfrm>
            <a:off x="685800" y="381000"/>
            <a:ext cx="7772400" cy="1066800"/>
          </a:xfrm>
        </p:spPr>
        <p:txBody>
          <a:bodyPr/>
          <a:lstStyle/>
          <a:p>
            <a:r>
              <a:rPr lang="en-US" dirty="0" smtClean="0"/>
              <a:t>Straw poll </a:t>
            </a:r>
            <a:r>
              <a:rPr lang="en-US" dirty="0"/>
              <a:t>2</a:t>
            </a:r>
          </a:p>
        </p:txBody>
      </p:sp>
      <p:sp>
        <p:nvSpPr>
          <p:cNvPr id="8" name="Content Placeholder 1"/>
          <p:cNvSpPr>
            <a:spLocks noGrp="1"/>
          </p:cNvSpPr>
          <p:nvPr>
            <p:ph idx="1"/>
          </p:nvPr>
        </p:nvSpPr>
        <p:spPr>
          <a:xfrm>
            <a:off x="685800" y="1524000"/>
            <a:ext cx="7772400" cy="4876800"/>
          </a:xfrm>
        </p:spPr>
        <p:txBody>
          <a:bodyPr/>
          <a:lstStyle/>
          <a:p>
            <a:pPr marL="342900" lvl="1" indent="-342900" algn="just">
              <a:buFontTx/>
              <a:buChar char="•"/>
            </a:pPr>
            <a:r>
              <a:rPr lang="en-US" sz="1800" dirty="0" smtClean="0"/>
              <a:t>Do you </a:t>
            </a:r>
            <a:r>
              <a:rPr lang="en-US" sz="1800" dirty="0" smtClean="0"/>
              <a:t>agree </a:t>
            </a:r>
            <a:r>
              <a:rPr lang="en-US" sz="1800" dirty="0" smtClean="0"/>
              <a:t>a mode of MLO operation that supports NON STR STA MLD to transmit frames to a NON STR AP MLD concurrently (PPDUs on multiple links overlapping in time domain) on multiple available links and solicit </a:t>
            </a:r>
            <a:r>
              <a:rPr lang="en-US" sz="1800" dirty="0" smtClean="0"/>
              <a:t>response is not in the scope of R1. </a:t>
            </a:r>
            <a:endParaRPr lang="en-US" sz="1800" dirty="0"/>
          </a:p>
          <a:p>
            <a:pPr marL="685800" lvl="2" indent="-342900" algn="just"/>
            <a:r>
              <a:rPr lang="en-US" sz="1600" dirty="0" smtClean="0"/>
              <a:t>YES</a:t>
            </a:r>
          </a:p>
          <a:p>
            <a:pPr marL="685800" lvl="2" indent="-342900" algn="just"/>
            <a:r>
              <a:rPr lang="en-US" sz="1600" dirty="0" smtClean="0"/>
              <a:t>NO</a:t>
            </a:r>
          </a:p>
          <a:p>
            <a:pPr marL="685800" lvl="2" indent="-342900" algn="just"/>
            <a:r>
              <a:rPr lang="en-US" sz="1600" dirty="0" smtClean="0"/>
              <a:t>ABS</a:t>
            </a:r>
            <a:endParaRPr lang="en-US" sz="1600" dirty="0"/>
          </a:p>
          <a:p>
            <a:pPr marL="342900" lvl="1" indent="-342900" algn="just"/>
            <a:endParaRPr lang="en-US" sz="1400" b="1" dirty="0" smtClean="0">
              <a:ea typeface="+mn-ea"/>
              <a:cs typeface="+mn-cs"/>
            </a:endParaRPr>
          </a:p>
          <a:p>
            <a:pPr lvl="1" algn="just"/>
            <a:endParaRPr lang="en-US" sz="1050" dirty="0" smtClean="0"/>
          </a:p>
          <a:p>
            <a:pPr lvl="1" algn="just"/>
            <a:endParaRPr lang="en-US" sz="1050" dirty="0" smtClean="0"/>
          </a:p>
        </p:txBody>
      </p:sp>
      <p:sp>
        <p:nvSpPr>
          <p:cNvPr id="7"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1290043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635022" y="6475413"/>
            <a:ext cx="908903" cy="184666"/>
          </a:xfrm>
        </p:spPr>
        <p:txBody>
          <a:bodyPr/>
          <a:lstStyle/>
          <a:p>
            <a:pPr>
              <a:defRPr/>
            </a:pPr>
            <a:r>
              <a:rPr lang="en-GB" dirty="0" smtClean="0"/>
              <a:t>Broadcom </a:t>
            </a:r>
            <a:r>
              <a:rPr lang="en-GB" dirty="0" err="1" smtClean="0"/>
              <a:t>inc.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16</a:t>
            </a:fld>
            <a:endParaRPr lang="en-GB" altLang="en-US" dirty="0"/>
          </a:p>
        </p:txBody>
      </p:sp>
      <p:sp>
        <p:nvSpPr>
          <p:cNvPr id="6" name="Title 5"/>
          <p:cNvSpPr>
            <a:spLocks noGrp="1"/>
          </p:cNvSpPr>
          <p:nvPr>
            <p:ph type="title"/>
          </p:nvPr>
        </p:nvSpPr>
        <p:spPr>
          <a:xfrm>
            <a:off x="685800" y="381000"/>
            <a:ext cx="7772400" cy="1066800"/>
          </a:xfrm>
        </p:spPr>
        <p:txBody>
          <a:bodyPr/>
          <a:lstStyle/>
          <a:p>
            <a:r>
              <a:rPr lang="en-US" dirty="0" smtClean="0"/>
              <a:t>Straw poll </a:t>
            </a:r>
            <a:r>
              <a:rPr lang="en-US" altLang="zh-CN" dirty="0" smtClean="0"/>
              <a:t>3</a:t>
            </a:r>
            <a:endParaRPr lang="en-US" dirty="0"/>
          </a:p>
        </p:txBody>
      </p:sp>
      <p:sp>
        <p:nvSpPr>
          <p:cNvPr id="8" name="Content Placeholder 1"/>
          <p:cNvSpPr>
            <a:spLocks noGrp="1"/>
          </p:cNvSpPr>
          <p:nvPr>
            <p:ph idx="1"/>
          </p:nvPr>
        </p:nvSpPr>
        <p:spPr>
          <a:xfrm>
            <a:off x="685800" y="1524000"/>
            <a:ext cx="7772400" cy="4876800"/>
          </a:xfrm>
        </p:spPr>
        <p:txBody>
          <a:bodyPr/>
          <a:lstStyle/>
          <a:p>
            <a:pPr marL="342900" lvl="1" indent="-342900" algn="just">
              <a:buFontTx/>
              <a:buChar char="•"/>
            </a:pPr>
            <a:r>
              <a:rPr lang="en-US" sz="1800" dirty="0" smtClean="0"/>
              <a:t>Do you agree 802.11be supports the frame sequence as shown in slide xxx when a STA MLD that is under constrained mode to concurrently transmit frames to another AP MLD that is under non constrained mode on the operation links and solicit response. </a:t>
            </a:r>
            <a:endParaRPr lang="en-US" sz="1800" dirty="0"/>
          </a:p>
          <a:p>
            <a:pPr marL="685800" lvl="2" indent="-342900" algn="just"/>
            <a:r>
              <a:rPr lang="en-US" sz="1600" dirty="0" smtClean="0"/>
              <a:t>YES</a:t>
            </a:r>
          </a:p>
          <a:p>
            <a:pPr marL="685800" lvl="2" indent="-342900" algn="just"/>
            <a:r>
              <a:rPr lang="en-US" sz="1600" dirty="0" smtClean="0"/>
              <a:t>NO</a:t>
            </a:r>
          </a:p>
          <a:p>
            <a:pPr marL="685800" lvl="2" indent="-342900" algn="just"/>
            <a:r>
              <a:rPr lang="en-US" sz="1600" dirty="0" smtClean="0"/>
              <a:t>ABS</a:t>
            </a:r>
            <a:endParaRPr lang="en-US" sz="1600" dirty="0"/>
          </a:p>
          <a:p>
            <a:pPr marL="342900" lvl="1" indent="-342900" algn="just"/>
            <a:endParaRPr lang="en-US" sz="1400" b="1" dirty="0" smtClean="0">
              <a:ea typeface="+mn-ea"/>
              <a:cs typeface="+mn-cs"/>
            </a:endParaRPr>
          </a:p>
          <a:p>
            <a:pPr lvl="1" algn="just"/>
            <a:endParaRPr lang="en-US" sz="1050" dirty="0" smtClean="0"/>
          </a:p>
          <a:p>
            <a:pPr lvl="1" algn="just"/>
            <a:endParaRPr lang="en-US" sz="1050" dirty="0" smtClean="0"/>
          </a:p>
        </p:txBody>
      </p:sp>
      <p:sp>
        <p:nvSpPr>
          <p:cNvPr id="7"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2907516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635022" y="6475413"/>
            <a:ext cx="908903" cy="184666"/>
          </a:xfrm>
        </p:spPr>
        <p:txBody>
          <a:bodyPr/>
          <a:lstStyle/>
          <a:p>
            <a:pPr>
              <a:defRPr/>
            </a:pPr>
            <a:r>
              <a:rPr lang="en-GB" dirty="0" smtClean="0"/>
              <a:t>Broadcom </a:t>
            </a:r>
            <a:r>
              <a:rPr lang="en-GB" dirty="0" err="1" smtClean="0"/>
              <a:t>inc.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17</a:t>
            </a:fld>
            <a:endParaRPr lang="en-GB" altLang="en-US" dirty="0"/>
          </a:p>
        </p:txBody>
      </p:sp>
      <p:sp>
        <p:nvSpPr>
          <p:cNvPr id="6" name="Title 5"/>
          <p:cNvSpPr>
            <a:spLocks noGrp="1"/>
          </p:cNvSpPr>
          <p:nvPr>
            <p:ph type="title"/>
          </p:nvPr>
        </p:nvSpPr>
        <p:spPr>
          <a:xfrm>
            <a:off x="685800" y="381000"/>
            <a:ext cx="7772400" cy="1066800"/>
          </a:xfrm>
        </p:spPr>
        <p:txBody>
          <a:bodyPr/>
          <a:lstStyle/>
          <a:p>
            <a:r>
              <a:rPr lang="en-US" dirty="0" smtClean="0"/>
              <a:t>Straw poll </a:t>
            </a:r>
            <a:r>
              <a:rPr lang="en-US" altLang="zh-CN" dirty="0"/>
              <a:t>4</a:t>
            </a:r>
            <a:endParaRPr lang="en-US" dirty="0"/>
          </a:p>
        </p:txBody>
      </p:sp>
      <p:sp>
        <p:nvSpPr>
          <p:cNvPr id="8" name="Content Placeholder 1"/>
          <p:cNvSpPr>
            <a:spLocks noGrp="1"/>
          </p:cNvSpPr>
          <p:nvPr>
            <p:ph idx="1"/>
          </p:nvPr>
        </p:nvSpPr>
        <p:spPr>
          <a:xfrm>
            <a:off x="685800" y="1524000"/>
            <a:ext cx="7772400" cy="4876800"/>
          </a:xfrm>
        </p:spPr>
        <p:txBody>
          <a:bodyPr/>
          <a:lstStyle/>
          <a:p>
            <a:pPr marL="342900" lvl="1" indent="-342900" algn="just">
              <a:buFontTx/>
              <a:buChar char="•"/>
            </a:pPr>
            <a:r>
              <a:rPr lang="en-US" sz="1800" dirty="0" smtClean="0"/>
              <a:t>Do you agree 802.11be supports the frame sequence as shown in slide xxx when an AP MLD that is under non constrained mode to concurrently transmit frames to another STA MLD that is under constrained mode on the operation links and solicit response. </a:t>
            </a:r>
            <a:endParaRPr lang="en-US" sz="1800" dirty="0"/>
          </a:p>
          <a:p>
            <a:pPr marL="685800" lvl="2" indent="-342900" algn="just"/>
            <a:r>
              <a:rPr lang="en-US" sz="1600" dirty="0" smtClean="0"/>
              <a:t>YES</a:t>
            </a:r>
          </a:p>
          <a:p>
            <a:pPr marL="685800" lvl="2" indent="-342900" algn="just"/>
            <a:r>
              <a:rPr lang="en-US" sz="1600" dirty="0" smtClean="0"/>
              <a:t>NO</a:t>
            </a:r>
          </a:p>
          <a:p>
            <a:pPr marL="685800" lvl="2" indent="-342900" algn="just"/>
            <a:r>
              <a:rPr lang="en-US" sz="1600" dirty="0" smtClean="0"/>
              <a:t>ABS</a:t>
            </a:r>
            <a:endParaRPr lang="en-US" sz="1600" dirty="0"/>
          </a:p>
          <a:p>
            <a:pPr marL="342900" lvl="1" indent="-342900" algn="just"/>
            <a:endParaRPr lang="en-US" sz="1400" b="1" dirty="0" smtClean="0">
              <a:ea typeface="+mn-ea"/>
              <a:cs typeface="+mn-cs"/>
            </a:endParaRPr>
          </a:p>
        </p:txBody>
      </p:sp>
      <p:sp>
        <p:nvSpPr>
          <p:cNvPr id="7"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626674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dirty="0" smtClean="0">
                <a:ea typeface="+mn-ea"/>
                <a:cs typeface="+mn-cs"/>
              </a:rPr>
              <a:t>RTS/CTS case 1</a:t>
            </a:r>
            <a:endParaRPr lang="en-US" dirty="0">
              <a:ea typeface="+mn-ea"/>
              <a:cs typeface="+mn-cs"/>
            </a:endParaRPr>
          </a:p>
          <a:p>
            <a:pPr lvl="1"/>
            <a:endParaRPr lang="en-US" sz="1600" dirty="0" smtClean="0"/>
          </a:p>
          <a:p>
            <a:pPr lvl="1"/>
            <a:endParaRPr lang="en-US" sz="16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18</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2-Async.TX,  Sync. RX</a:t>
            </a:r>
            <a:endParaRPr lang="en-US" sz="2800" dirty="0"/>
          </a:p>
        </p:txBody>
      </p:sp>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832542548"/>
              </p:ext>
            </p:extLst>
          </p:nvPr>
        </p:nvGraphicFramePr>
        <p:xfrm>
          <a:off x="762000" y="2239963"/>
          <a:ext cx="7273925" cy="2378075"/>
        </p:xfrm>
        <a:graphic>
          <a:graphicData uri="http://schemas.openxmlformats.org/presentationml/2006/ole">
            <mc:AlternateContent xmlns:mc="http://schemas.openxmlformats.org/markup-compatibility/2006">
              <mc:Choice xmlns:v="urn:schemas-microsoft-com:vml" Requires="v">
                <p:oleObj spid="_x0000_s7195" name="Visio" r:id="rId3" imgW="7274600" imgH="2377880" progId="Visio.Drawing.11">
                  <p:embed/>
                </p:oleObj>
              </mc:Choice>
              <mc:Fallback>
                <p:oleObj name="Visio" r:id="rId3" imgW="7274600" imgH="2377880" progId="Visio.Drawing.11">
                  <p:embed/>
                  <p:pic>
                    <p:nvPicPr>
                      <p:cNvPr id="0" name=""/>
                      <p:cNvPicPr/>
                      <p:nvPr/>
                    </p:nvPicPr>
                    <p:blipFill>
                      <a:blip r:embed="rId4"/>
                      <a:stretch>
                        <a:fillRect/>
                      </a:stretch>
                    </p:blipFill>
                    <p:spPr>
                      <a:xfrm>
                        <a:off x="762000" y="2239963"/>
                        <a:ext cx="7273925" cy="2378075"/>
                      </a:xfrm>
                      <a:prstGeom prst="rect">
                        <a:avLst/>
                      </a:prstGeom>
                    </p:spPr>
                  </p:pic>
                </p:oleObj>
              </mc:Fallback>
            </mc:AlternateContent>
          </a:graphicData>
        </a:graphic>
      </p:graphicFrame>
    </p:spTree>
    <p:extLst>
      <p:ext uri="{BB962C8B-B14F-4D97-AF65-F5344CB8AC3E}">
        <p14:creationId xmlns:p14="http://schemas.microsoft.com/office/powerpoint/2010/main" val="822813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dirty="0" smtClean="0">
                <a:ea typeface="+mn-ea"/>
                <a:cs typeface="+mn-cs"/>
              </a:rPr>
              <a:t>RTS/CTS case 2</a:t>
            </a:r>
            <a:endParaRPr lang="en-US" dirty="0">
              <a:ea typeface="+mn-ea"/>
              <a:cs typeface="+mn-cs"/>
            </a:endParaRPr>
          </a:p>
          <a:p>
            <a:pPr lvl="1"/>
            <a:endParaRPr lang="en-US" sz="1600" dirty="0" smtClean="0"/>
          </a:p>
          <a:p>
            <a:pPr lvl="1"/>
            <a:endParaRPr lang="en-US" sz="16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19</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2-Async.TX,  Sync. RX</a:t>
            </a:r>
            <a:endParaRPr lang="en-US" sz="2800" dirty="0"/>
          </a:p>
        </p:txBody>
      </p:sp>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8952881"/>
              </p:ext>
            </p:extLst>
          </p:nvPr>
        </p:nvGraphicFramePr>
        <p:xfrm>
          <a:off x="935038" y="2239963"/>
          <a:ext cx="7273925" cy="2378075"/>
        </p:xfrm>
        <a:graphic>
          <a:graphicData uri="http://schemas.openxmlformats.org/presentationml/2006/ole">
            <mc:AlternateContent xmlns:mc="http://schemas.openxmlformats.org/markup-compatibility/2006">
              <mc:Choice xmlns:v="urn:schemas-microsoft-com:vml" Requires="v">
                <p:oleObj spid="_x0000_s8219" name="Visio" r:id="rId3" imgW="7274600" imgH="2377880" progId="Visio.Drawing.11">
                  <p:embed/>
                </p:oleObj>
              </mc:Choice>
              <mc:Fallback>
                <p:oleObj name="Visio" r:id="rId3" imgW="7274600" imgH="2377880" progId="Visio.Drawing.11">
                  <p:embed/>
                  <p:pic>
                    <p:nvPicPr>
                      <p:cNvPr id="0" name=""/>
                      <p:cNvPicPr/>
                      <p:nvPr/>
                    </p:nvPicPr>
                    <p:blipFill>
                      <a:blip r:embed="rId4"/>
                      <a:stretch>
                        <a:fillRect/>
                      </a:stretch>
                    </p:blipFill>
                    <p:spPr>
                      <a:xfrm>
                        <a:off x="935038" y="2239963"/>
                        <a:ext cx="7273925" cy="2378075"/>
                      </a:xfrm>
                      <a:prstGeom prst="rect">
                        <a:avLst/>
                      </a:prstGeom>
                    </p:spPr>
                  </p:pic>
                </p:oleObj>
              </mc:Fallback>
            </mc:AlternateContent>
          </a:graphicData>
        </a:graphic>
      </p:graphicFrame>
    </p:spTree>
    <p:extLst>
      <p:ext uri="{BB962C8B-B14F-4D97-AF65-F5344CB8AC3E}">
        <p14:creationId xmlns:p14="http://schemas.microsoft.com/office/powerpoint/2010/main" val="2545691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126727"/>
          </a:xfrm>
        </p:spPr>
        <p:txBody>
          <a:bodyPr/>
          <a:lstStyle/>
          <a:p>
            <a:r>
              <a:rPr lang="en-US" sz="2000" b="0" dirty="0" smtClean="0"/>
              <a:t>Terminologies</a:t>
            </a:r>
          </a:p>
          <a:p>
            <a:pPr lvl="1"/>
            <a:r>
              <a:rPr lang="en-US" sz="1600" b="1" dirty="0" smtClean="0"/>
              <a:t>Non-Constrained MLO mode</a:t>
            </a:r>
            <a:r>
              <a:rPr lang="en-US" sz="1600" b="0" dirty="0" smtClean="0"/>
              <a:t>: A STA/AP MLD is under the Non-Constrained MLO mode if </a:t>
            </a:r>
            <a:r>
              <a:rPr lang="en-US" sz="1600" dirty="0" smtClean="0"/>
              <a:t>the MLD operation links support concurrent TX/RX operations across the links</a:t>
            </a:r>
          </a:p>
          <a:p>
            <a:pPr lvl="1"/>
            <a:r>
              <a:rPr lang="en-US" sz="1600" b="1" dirty="0" smtClean="0"/>
              <a:t>Constrained MLO mode</a:t>
            </a:r>
            <a:r>
              <a:rPr lang="en-US" sz="1600" dirty="0" smtClean="0"/>
              <a:t>: </a:t>
            </a:r>
            <a:r>
              <a:rPr lang="en-US" sz="1600" dirty="0"/>
              <a:t>A </a:t>
            </a:r>
            <a:r>
              <a:rPr lang="en-US" sz="1600" dirty="0" smtClean="0"/>
              <a:t>STA/AP MLD is </a:t>
            </a:r>
            <a:r>
              <a:rPr lang="en-US" sz="1600" dirty="0"/>
              <a:t>under the Non-Constrained MLO mode if the MLD operation links </a:t>
            </a:r>
            <a:r>
              <a:rPr lang="en-US" sz="1600" dirty="0" smtClean="0"/>
              <a:t>DON’T support concurrent </a:t>
            </a:r>
            <a:r>
              <a:rPr lang="en-US" sz="1600" dirty="0"/>
              <a:t>TX/RX operations across the </a:t>
            </a:r>
            <a:r>
              <a:rPr lang="en-US" sz="1600" dirty="0" smtClean="0"/>
              <a:t>links</a:t>
            </a:r>
          </a:p>
          <a:p>
            <a:pPr lvl="1"/>
            <a:r>
              <a:rPr lang="en-US" sz="1600" dirty="0" smtClean="0"/>
              <a:t>Four practical MLO scenarios: </a:t>
            </a:r>
          </a:p>
          <a:p>
            <a:pPr lvl="2"/>
            <a:r>
              <a:rPr lang="en-US" sz="1200" b="1" dirty="0" err="1" smtClean="0"/>
              <a:t>Async</a:t>
            </a:r>
            <a:r>
              <a:rPr lang="en-US" sz="1200" b="1" dirty="0" smtClean="0"/>
              <a:t>. TX, </a:t>
            </a:r>
            <a:r>
              <a:rPr lang="en-US" sz="1200" b="1" dirty="0" err="1" smtClean="0"/>
              <a:t>A</a:t>
            </a:r>
            <a:r>
              <a:rPr lang="en-US" sz="1200" b="1" dirty="0" err="1"/>
              <a:t>s</a:t>
            </a:r>
            <a:r>
              <a:rPr lang="en-US" sz="1200" b="1" dirty="0" err="1" smtClean="0"/>
              <a:t>ync</a:t>
            </a:r>
            <a:r>
              <a:rPr lang="en-US" sz="1200" b="1" dirty="0" smtClean="0"/>
              <a:t> RX scenario</a:t>
            </a:r>
            <a:r>
              <a:rPr lang="en-US" sz="1200" dirty="0" smtClean="0"/>
              <a:t>: A </a:t>
            </a:r>
            <a:r>
              <a:rPr lang="en-US" sz="1200" strike="sngStrike" dirty="0" smtClean="0"/>
              <a:t>STA</a:t>
            </a:r>
            <a:r>
              <a:rPr lang="en-US" sz="1200" dirty="0" smtClean="0"/>
              <a:t>/AP MLD under </a:t>
            </a:r>
            <a:r>
              <a:rPr lang="en-US" sz="1200" b="1" dirty="0" smtClean="0"/>
              <a:t>Non-Constrained</a:t>
            </a:r>
            <a:r>
              <a:rPr lang="en-US" sz="1200" dirty="0" smtClean="0"/>
              <a:t> mode transmits data and solicits response from a STA/</a:t>
            </a:r>
            <a:r>
              <a:rPr lang="en-US" sz="1200" strike="sngStrike" dirty="0" smtClean="0"/>
              <a:t>AP</a:t>
            </a:r>
            <a:r>
              <a:rPr lang="en-US" sz="1200" dirty="0" smtClean="0"/>
              <a:t> MLD under </a:t>
            </a:r>
            <a:r>
              <a:rPr lang="en-US" sz="1200" b="1" dirty="0" smtClean="0"/>
              <a:t>Non-Constrained</a:t>
            </a:r>
            <a:r>
              <a:rPr lang="en-US" sz="1200" dirty="0" smtClean="0"/>
              <a:t> mode </a:t>
            </a:r>
          </a:p>
          <a:p>
            <a:pPr lvl="2"/>
            <a:r>
              <a:rPr lang="en-US" sz="1200" b="1" dirty="0" err="1"/>
              <a:t>Async</a:t>
            </a:r>
            <a:r>
              <a:rPr lang="en-US" sz="1200" b="1" dirty="0"/>
              <a:t>. TX, S</a:t>
            </a:r>
            <a:r>
              <a:rPr lang="en-US" sz="1200" b="1" dirty="0" smtClean="0"/>
              <a:t>ync </a:t>
            </a:r>
            <a:r>
              <a:rPr lang="en-US" sz="1200" b="1" dirty="0"/>
              <a:t>RX scenario</a:t>
            </a:r>
            <a:r>
              <a:rPr lang="en-US" sz="1200" dirty="0"/>
              <a:t>: A </a:t>
            </a:r>
            <a:r>
              <a:rPr lang="en-US" sz="1200" strike="sngStrike" dirty="0"/>
              <a:t>STA</a:t>
            </a:r>
            <a:r>
              <a:rPr lang="en-US" sz="1200" dirty="0"/>
              <a:t>/AP MLD under </a:t>
            </a:r>
            <a:r>
              <a:rPr lang="en-US" sz="1200" b="1" dirty="0"/>
              <a:t>Non-Constrained</a:t>
            </a:r>
            <a:r>
              <a:rPr lang="en-US" sz="1200" dirty="0"/>
              <a:t> mode transmits data and solicits response from </a:t>
            </a:r>
            <a:r>
              <a:rPr lang="en-US" sz="1200" dirty="0" smtClean="0"/>
              <a:t>a </a:t>
            </a:r>
            <a:r>
              <a:rPr lang="en-US" sz="1200" dirty="0"/>
              <a:t>STA/</a:t>
            </a:r>
            <a:r>
              <a:rPr lang="en-US" sz="1200" strike="sngStrike" dirty="0"/>
              <a:t>AP</a:t>
            </a:r>
            <a:r>
              <a:rPr lang="en-US" sz="1200" dirty="0"/>
              <a:t> MLD under </a:t>
            </a:r>
            <a:r>
              <a:rPr lang="en-US" sz="1200" b="1" dirty="0" smtClean="0"/>
              <a:t>Constrained</a:t>
            </a:r>
            <a:r>
              <a:rPr lang="en-US" sz="1200" dirty="0" smtClean="0"/>
              <a:t> </a:t>
            </a:r>
            <a:r>
              <a:rPr lang="en-US" sz="1200" dirty="0"/>
              <a:t>mode </a:t>
            </a:r>
            <a:endParaRPr lang="en-US" sz="1200" dirty="0" smtClean="0"/>
          </a:p>
          <a:p>
            <a:pPr lvl="2"/>
            <a:r>
              <a:rPr lang="en-US" sz="1200" b="1" dirty="0"/>
              <a:t>S</a:t>
            </a:r>
            <a:r>
              <a:rPr lang="en-US" sz="1200" b="1" dirty="0" smtClean="0"/>
              <a:t>ync</a:t>
            </a:r>
            <a:r>
              <a:rPr lang="en-US" sz="1200" b="1" dirty="0"/>
              <a:t>. TX, </a:t>
            </a:r>
            <a:r>
              <a:rPr lang="en-US" sz="1200" b="1" dirty="0" err="1"/>
              <a:t>Async</a:t>
            </a:r>
            <a:r>
              <a:rPr lang="en-US" sz="1200" b="1" dirty="0"/>
              <a:t> RX scenario</a:t>
            </a:r>
            <a:r>
              <a:rPr lang="en-US" sz="1200" dirty="0"/>
              <a:t>: A STA/</a:t>
            </a:r>
            <a:r>
              <a:rPr lang="en-US" sz="1200" strike="sngStrike" dirty="0"/>
              <a:t>AP</a:t>
            </a:r>
            <a:r>
              <a:rPr lang="en-US" sz="1200" dirty="0"/>
              <a:t> MLD under </a:t>
            </a:r>
            <a:r>
              <a:rPr lang="en-US" sz="1200" b="1" dirty="0" smtClean="0"/>
              <a:t>Constrained</a:t>
            </a:r>
            <a:r>
              <a:rPr lang="en-US" sz="1200" dirty="0" smtClean="0"/>
              <a:t> </a:t>
            </a:r>
            <a:r>
              <a:rPr lang="en-US" sz="1200" dirty="0"/>
              <a:t>mode transmits data and solicits response from </a:t>
            </a:r>
            <a:r>
              <a:rPr lang="en-US" sz="1200" dirty="0" smtClean="0"/>
              <a:t>a </a:t>
            </a:r>
            <a:r>
              <a:rPr lang="en-US" sz="1200" strike="sngStrike" dirty="0"/>
              <a:t>STA</a:t>
            </a:r>
            <a:r>
              <a:rPr lang="en-US" sz="1200" dirty="0"/>
              <a:t>/AP MLD under </a:t>
            </a:r>
            <a:r>
              <a:rPr lang="en-US" sz="1200" b="1" dirty="0"/>
              <a:t>Non-Constrained</a:t>
            </a:r>
            <a:r>
              <a:rPr lang="en-US" sz="1200" dirty="0"/>
              <a:t> mode </a:t>
            </a:r>
          </a:p>
          <a:p>
            <a:pPr lvl="2"/>
            <a:r>
              <a:rPr lang="en-US" sz="1200" b="1" dirty="0"/>
              <a:t>S</a:t>
            </a:r>
            <a:r>
              <a:rPr lang="en-US" sz="1200" b="1" dirty="0" smtClean="0"/>
              <a:t>ync</a:t>
            </a:r>
            <a:r>
              <a:rPr lang="en-US" sz="1200" b="1" dirty="0"/>
              <a:t>. TX, S</a:t>
            </a:r>
            <a:r>
              <a:rPr lang="en-US" sz="1200" b="1" dirty="0" smtClean="0"/>
              <a:t>ync </a:t>
            </a:r>
            <a:r>
              <a:rPr lang="en-US" sz="1200" b="1" dirty="0"/>
              <a:t>RX scenario</a:t>
            </a:r>
            <a:r>
              <a:rPr lang="en-US" sz="1200" dirty="0"/>
              <a:t>: A STA/</a:t>
            </a:r>
            <a:r>
              <a:rPr lang="en-US" sz="1200" strike="sngStrike" dirty="0"/>
              <a:t>AP</a:t>
            </a:r>
            <a:r>
              <a:rPr lang="en-US" sz="1200" dirty="0"/>
              <a:t> MLD under </a:t>
            </a:r>
            <a:r>
              <a:rPr lang="en-US" sz="1200" b="1" dirty="0" smtClean="0"/>
              <a:t>Constrained</a:t>
            </a:r>
            <a:r>
              <a:rPr lang="en-US" sz="1200" dirty="0" smtClean="0"/>
              <a:t> </a:t>
            </a:r>
            <a:r>
              <a:rPr lang="en-US" sz="1200" dirty="0"/>
              <a:t>mode transmits data and solicits response from </a:t>
            </a:r>
            <a:r>
              <a:rPr lang="en-US" sz="1200" dirty="0" smtClean="0"/>
              <a:t>a </a:t>
            </a:r>
            <a:r>
              <a:rPr lang="en-US" sz="1200" strike="sngStrike" dirty="0"/>
              <a:t>STA</a:t>
            </a:r>
            <a:r>
              <a:rPr lang="en-US" sz="1200" dirty="0"/>
              <a:t>/AP MLD under </a:t>
            </a:r>
            <a:r>
              <a:rPr lang="en-US" sz="1200" b="1" dirty="0" smtClean="0"/>
              <a:t>Constrained</a:t>
            </a:r>
            <a:r>
              <a:rPr lang="en-US" sz="1200" dirty="0" smtClean="0"/>
              <a:t> </a:t>
            </a:r>
            <a:r>
              <a:rPr lang="en-US" sz="1200" dirty="0"/>
              <a:t>mode </a:t>
            </a:r>
            <a:endParaRPr lang="en-US" sz="1600" b="0" dirty="0" smtClean="0"/>
          </a:p>
          <a:p>
            <a:r>
              <a:rPr lang="en-US" sz="2000" b="0" dirty="0" smtClean="0"/>
              <a:t>This contribution proposes the frame sequences for the these MLO scenarios</a:t>
            </a:r>
            <a:endParaRPr lang="en-US" sz="2000" b="0" dirty="0"/>
          </a:p>
          <a:p>
            <a:endParaRPr lang="en-US" sz="2000" b="0" dirty="0" smtClean="0"/>
          </a:p>
        </p:txBody>
      </p:sp>
      <p:sp>
        <p:nvSpPr>
          <p:cNvPr id="3"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2</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dirty="0" smtClean="0"/>
              <a:t>Summary</a:t>
            </a:r>
            <a:endParaRPr lang="en-US" dirty="0"/>
          </a:p>
        </p:txBody>
      </p:sp>
    </p:spTree>
    <p:extLst>
      <p:ext uri="{BB962C8B-B14F-4D97-AF65-F5344CB8AC3E}">
        <p14:creationId xmlns:p14="http://schemas.microsoft.com/office/powerpoint/2010/main" val="2780610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dirty="0" smtClean="0">
                <a:ea typeface="+mn-ea"/>
                <a:cs typeface="+mn-cs"/>
              </a:rPr>
              <a:t>RTS/CTS case 3</a:t>
            </a:r>
            <a:endParaRPr lang="en-US" dirty="0">
              <a:ea typeface="+mn-ea"/>
              <a:cs typeface="+mn-cs"/>
            </a:endParaRPr>
          </a:p>
          <a:p>
            <a:pPr lvl="1"/>
            <a:endParaRPr lang="en-US" sz="1600" dirty="0" smtClean="0"/>
          </a:p>
          <a:p>
            <a:pPr lvl="1"/>
            <a:endParaRPr lang="en-US" sz="16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20</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2-Async.TX,  Sync. RX</a:t>
            </a:r>
            <a:endParaRPr lang="en-US" sz="2800" dirty="0"/>
          </a:p>
        </p:txBody>
      </p:sp>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755912579"/>
              </p:ext>
            </p:extLst>
          </p:nvPr>
        </p:nvGraphicFramePr>
        <p:xfrm>
          <a:off x="935038" y="2173287"/>
          <a:ext cx="7273925" cy="3008313"/>
        </p:xfrm>
        <a:graphic>
          <a:graphicData uri="http://schemas.openxmlformats.org/presentationml/2006/ole">
            <mc:AlternateContent xmlns:mc="http://schemas.openxmlformats.org/markup-compatibility/2006">
              <mc:Choice xmlns:v="urn:schemas-microsoft-com:vml" Requires="v">
                <p:oleObj spid="_x0000_s9243" name="Visio" r:id="rId3" imgW="7273881" imgH="3008048" progId="Visio.Drawing.11">
                  <p:embed/>
                </p:oleObj>
              </mc:Choice>
              <mc:Fallback>
                <p:oleObj name="Visio" r:id="rId3" imgW="7273881" imgH="3008048" progId="Visio.Drawing.11">
                  <p:embed/>
                  <p:pic>
                    <p:nvPicPr>
                      <p:cNvPr id="0" name=""/>
                      <p:cNvPicPr/>
                      <p:nvPr/>
                    </p:nvPicPr>
                    <p:blipFill>
                      <a:blip r:embed="rId4"/>
                      <a:stretch>
                        <a:fillRect/>
                      </a:stretch>
                    </p:blipFill>
                    <p:spPr>
                      <a:xfrm>
                        <a:off x="935038" y="2173287"/>
                        <a:ext cx="7273925" cy="3008313"/>
                      </a:xfrm>
                      <a:prstGeom prst="rect">
                        <a:avLst/>
                      </a:prstGeom>
                    </p:spPr>
                  </p:pic>
                </p:oleObj>
              </mc:Fallback>
            </mc:AlternateContent>
          </a:graphicData>
        </a:graphic>
      </p:graphicFrame>
    </p:spTree>
    <p:extLst>
      <p:ext uri="{BB962C8B-B14F-4D97-AF65-F5344CB8AC3E}">
        <p14:creationId xmlns:p14="http://schemas.microsoft.com/office/powerpoint/2010/main" val="2165260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dirty="0" smtClean="0">
                <a:ea typeface="+mn-ea"/>
                <a:cs typeface="+mn-cs"/>
              </a:rPr>
              <a:t>RTS/CTS case 4: not sure if the regulation permits?</a:t>
            </a:r>
            <a:endParaRPr lang="en-US" dirty="0">
              <a:ea typeface="+mn-ea"/>
              <a:cs typeface="+mn-cs"/>
            </a:endParaRPr>
          </a:p>
          <a:p>
            <a:pPr lvl="1"/>
            <a:endParaRPr lang="en-US" sz="1600" dirty="0" smtClean="0"/>
          </a:p>
          <a:p>
            <a:pPr lvl="1"/>
            <a:endParaRPr lang="en-US" sz="16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21</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2-Async.TX,  Sync. RX</a:t>
            </a:r>
            <a:endParaRPr lang="en-US" sz="2800" dirty="0"/>
          </a:p>
        </p:txBody>
      </p:sp>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513197533"/>
              </p:ext>
            </p:extLst>
          </p:nvPr>
        </p:nvGraphicFramePr>
        <p:xfrm>
          <a:off x="935038" y="2239963"/>
          <a:ext cx="7273925" cy="2378075"/>
        </p:xfrm>
        <a:graphic>
          <a:graphicData uri="http://schemas.openxmlformats.org/presentationml/2006/ole">
            <mc:AlternateContent xmlns:mc="http://schemas.openxmlformats.org/markup-compatibility/2006">
              <mc:Choice xmlns:v="urn:schemas-microsoft-com:vml" Requires="v">
                <p:oleObj spid="_x0000_s10265" name="Visio" r:id="rId3" imgW="7273881" imgH="2377880" progId="Visio.Drawing.11">
                  <p:embed/>
                </p:oleObj>
              </mc:Choice>
              <mc:Fallback>
                <p:oleObj name="Visio" r:id="rId3" imgW="7273881" imgH="2377880" progId="Visio.Drawing.11">
                  <p:embed/>
                  <p:pic>
                    <p:nvPicPr>
                      <p:cNvPr id="0" name=""/>
                      <p:cNvPicPr/>
                      <p:nvPr/>
                    </p:nvPicPr>
                    <p:blipFill>
                      <a:blip r:embed="rId4"/>
                      <a:stretch>
                        <a:fillRect/>
                      </a:stretch>
                    </p:blipFill>
                    <p:spPr>
                      <a:xfrm>
                        <a:off x="935038" y="2239963"/>
                        <a:ext cx="7273925" cy="2378075"/>
                      </a:xfrm>
                      <a:prstGeom prst="rect">
                        <a:avLst/>
                      </a:prstGeom>
                    </p:spPr>
                  </p:pic>
                </p:oleObj>
              </mc:Fallback>
            </mc:AlternateContent>
          </a:graphicData>
        </a:graphic>
      </p:graphicFrame>
    </p:spTree>
    <p:extLst>
      <p:ext uri="{BB962C8B-B14F-4D97-AF65-F5344CB8AC3E}">
        <p14:creationId xmlns:p14="http://schemas.microsoft.com/office/powerpoint/2010/main" val="1324977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sz="1800" dirty="0" smtClean="0"/>
              <a:t>TX alignment : not </a:t>
            </a:r>
            <a:r>
              <a:rPr lang="en-US" sz="1800" dirty="0"/>
              <a:t>sure if the regulation permits</a:t>
            </a:r>
            <a:r>
              <a:rPr lang="en-US" sz="1800" dirty="0" smtClean="0"/>
              <a:t>? </a:t>
            </a:r>
            <a:endParaRPr lang="en-US" sz="1100" dirty="0" smtClean="0"/>
          </a:p>
          <a:p>
            <a:pPr lvl="1"/>
            <a:endParaRPr lang="en-US" sz="11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22</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3-Sync. TX,  </a:t>
            </a:r>
            <a:r>
              <a:rPr lang="en-US" sz="2800" dirty="0" err="1"/>
              <a:t>A</a:t>
            </a:r>
            <a:r>
              <a:rPr lang="en-US" sz="2800" dirty="0" err="1" smtClean="0"/>
              <a:t>sync</a:t>
            </a:r>
            <a:r>
              <a:rPr lang="en-US" sz="2800" dirty="0" smtClean="0"/>
              <a:t>. RX</a:t>
            </a:r>
            <a:endParaRPr lang="en-US" sz="2800" dirty="0"/>
          </a:p>
        </p:txBody>
      </p:sp>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315867717"/>
              </p:ext>
            </p:extLst>
          </p:nvPr>
        </p:nvGraphicFramePr>
        <p:xfrm>
          <a:off x="935038" y="2247900"/>
          <a:ext cx="7273925" cy="2360613"/>
        </p:xfrm>
        <a:graphic>
          <a:graphicData uri="http://schemas.openxmlformats.org/presentationml/2006/ole">
            <mc:AlternateContent xmlns:mc="http://schemas.openxmlformats.org/markup-compatibility/2006">
              <mc:Choice xmlns:v="urn:schemas-microsoft-com:vml" Requires="v">
                <p:oleObj spid="_x0000_s11289" name="Visio" r:id="rId3" imgW="7273881" imgH="2359895" progId="Visio.Drawing.11">
                  <p:embed/>
                </p:oleObj>
              </mc:Choice>
              <mc:Fallback>
                <p:oleObj name="Visio" r:id="rId3" imgW="7273881" imgH="2359895" progId="Visio.Drawing.11">
                  <p:embed/>
                  <p:pic>
                    <p:nvPicPr>
                      <p:cNvPr id="0" name=""/>
                      <p:cNvPicPr/>
                      <p:nvPr/>
                    </p:nvPicPr>
                    <p:blipFill>
                      <a:blip r:embed="rId4"/>
                      <a:stretch>
                        <a:fillRect/>
                      </a:stretch>
                    </p:blipFill>
                    <p:spPr>
                      <a:xfrm>
                        <a:off x="935038" y="2247900"/>
                        <a:ext cx="7273925" cy="2360613"/>
                      </a:xfrm>
                      <a:prstGeom prst="rect">
                        <a:avLst/>
                      </a:prstGeom>
                    </p:spPr>
                  </p:pic>
                </p:oleObj>
              </mc:Fallback>
            </mc:AlternateContent>
          </a:graphicData>
        </a:graphic>
      </p:graphicFrame>
    </p:spTree>
    <p:extLst>
      <p:ext uri="{BB962C8B-B14F-4D97-AF65-F5344CB8AC3E}">
        <p14:creationId xmlns:p14="http://schemas.microsoft.com/office/powerpoint/2010/main" val="295106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7772400" cy="4876800"/>
          </a:xfrm>
        </p:spPr>
        <p:txBody>
          <a:bodyPr/>
          <a:lstStyle/>
          <a:p>
            <a:pPr marL="342900" lvl="1" indent="-342900">
              <a:buFontTx/>
              <a:buChar char="•"/>
            </a:pPr>
            <a:r>
              <a:rPr lang="en-US" dirty="0">
                <a:ea typeface="+mn-ea"/>
                <a:cs typeface="+mn-cs"/>
              </a:rPr>
              <a:t>Each link operates </a:t>
            </a:r>
            <a:r>
              <a:rPr lang="en-US" dirty="0" smtClean="0">
                <a:ea typeface="+mn-ea"/>
                <a:cs typeface="+mn-cs"/>
              </a:rPr>
              <a:t>independently, which is </a:t>
            </a:r>
            <a:r>
              <a:rPr lang="en-US" dirty="0">
                <a:ea typeface="+mn-ea"/>
                <a:cs typeface="+mn-cs"/>
              </a:rPr>
              <a:t>similar to today’s </a:t>
            </a:r>
            <a:r>
              <a:rPr lang="en-US" dirty="0" smtClean="0">
                <a:ea typeface="+mn-ea"/>
                <a:cs typeface="+mn-cs"/>
              </a:rPr>
              <a:t>Dual/Tri-band </a:t>
            </a:r>
            <a:r>
              <a:rPr lang="en-US" dirty="0">
                <a:ea typeface="+mn-ea"/>
                <a:cs typeface="+mn-cs"/>
              </a:rPr>
              <a:t>AP operations</a:t>
            </a:r>
          </a:p>
          <a:p>
            <a:pPr lvl="1"/>
            <a:endParaRPr lang="en-US" sz="1600" dirty="0" smtClean="0"/>
          </a:p>
          <a:p>
            <a:pPr lvl="1"/>
            <a:endParaRPr lang="en-US" sz="16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3</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1-Async. TX,  </a:t>
            </a:r>
            <a:r>
              <a:rPr lang="en-US" sz="2800" dirty="0" err="1"/>
              <a:t>A</a:t>
            </a:r>
            <a:r>
              <a:rPr lang="en-US" sz="2800" dirty="0" err="1" smtClean="0"/>
              <a:t>sync</a:t>
            </a:r>
            <a:r>
              <a:rPr lang="en-US" sz="2800" dirty="0" smtClean="0"/>
              <a:t>. RX</a:t>
            </a:r>
            <a:endParaRPr lang="en-US" sz="2800" dirty="0"/>
          </a:p>
        </p:txBody>
      </p:sp>
      <p:graphicFrame>
        <p:nvGraphicFramePr>
          <p:cNvPr id="12" name="Object 11"/>
          <p:cNvGraphicFramePr>
            <a:graphicFrameLocks noChangeAspect="1"/>
          </p:cNvGraphicFramePr>
          <p:nvPr>
            <p:extLst>
              <p:ext uri="{D42A27DB-BD31-4B8C-83A1-F6EECF244321}">
                <p14:modId xmlns:p14="http://schemas.microsoft.com/office/powerpoint/2010/main" val="3074718862"/>
              </p:ext>
            </p:extLst>
          </p:nvPr>
        </p:nvGraphicFramePr>
        <p:xfrm>
          <a:off x="928688" y="2667000"/>
          <a:ext cx="7286625" cy="2378075"/>
        </p:xfrm>
        <a:graphic>
          <a:graphicData uri="http://schemas.openxmlformats.org/presentationml/2006/ole">
            <mc:AlternateContent xmlns:mc="http://schemas.openxmlformats.org/markup-compatibility/2006">
              <mc:Choice xmlns:v="urn:schemas-microsoft-com:vml" Requires="v">
                <p:oleObj spid="_x0000_s1092" name="Visio" r:id="rId3" imgW="7286457" imgH="2377880" progId="Visio.Drawing.11">
                  <p:embed/>
                </p:oleObj>
              </mc:Choice>
              <mc:Fallback>
                <p:oleObj name="Visio" r:id="rId3" imgW="7286457" imgH="2377880" progId="Visio.Drawing.11">
                  <p:embed/>
                  <p:pic>
                    <p:nvPicPr>
                      <p:cNvPr id="0" name=""/>
                      <p:cNvPicPr/>
                      <p:nvPr/>
                    </p:nvPicPr>
                    <p:blipFill>
                      <a:blip r:embed="rId4"/>
                      <a:stretch>
                        <a:fillRect/>
                      </a:stretch>
                    </p:blipFill>
                    <p:spPr>
                      <a:xfrm>
                        <a:off x="928688" y="2667000"/>
                        <a:ext cx="7286625" cy="2378075"/>
                      </a:xfrm>
                      <a:prstGeom prst="rect">
                        <a:avLst/>
                      </a:prstGeom>
                    </p:spPr>
                  </p:pic>
                </p:oleObj>
              </mc:Fallback>
            </mc:AlternateContent>
          </a:graphicData>
        </a:graphic>
      </p:graphicFrame>
      <p:sp>
        <p:nvSpPr>
          <p:cNvPr id="14"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2736817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sz="1800" dirty="0">
                <a:ea typeface="+mn-ea"/>
                <a:cs typeface="+mn-cs"/>
              </a:rPr>
              <a:t>Typical usage </a:t>
            </a:r>
            <a:r>
              <a:rPr lang="en-US" sz="1800" dirty="0" smtClean="0">
                <a:ea typeface="+mn-ea"/>
                <a:cs typeface="+mn-cs"/>
              </a:rPr>
              <a:t>case: AP </a:t>
            </a:r>
            <a:r>
              <a:rPr lang="en-US" sz="1800" dirty="0">
                <a:ea typeface="+mn-ea"/>
                <a:cs typeface="+mn-cs"/>
              </a:rPr>
              <a:t>MLD is not under Constrained mode, STA MLD is under Constrained mode</a:t>
            </a:r>
          </a:p>
          <a:p>
            <a:pPr marL="342900" lvl="1" indent="-342900">
              <a:buFontTx/>
              <a:buChar char="•"/>
            </a:pPr>
            <a:r>
              <a:rPr lang="en-US" sz="1800" dirty="0">
                <a:ea typeface="+mn-ea"/>
                <a:cs typeface="+mn-cs"/>
              </a:rPr>
              <a:t>APs of AP MLD run independent EDCA on each link</a:t>
            </a:r>
          </a:p>
          <a:p>
            <a:pPr marL="342900" lvl="1" indent="-342900">
              <a:buFontTx/>
              <a:buChar char="•"/>
            </a:pPr>
            <a:r>
              <a:rPr lang="en-US" sz="1800" dirty="0">
                <a:ea typeface="+mn-ea"/>
                <a:cs typeface="+mn-cs"/>
              </a:rPr>
              <a:t>APs of AP MDL align the PPDU ending time </a:t>
            </a:r>
            <a:endParaRPr lang="en-US" sz="1800" dirty="0" smtClean="0">
              <a:ea typeface="+mn-ea"/>
              <a:cs typeface="+mn-cs"/>
            </a:endParaRPr>
          </a:p>
          <a:p>
            <a:pPr marL="685800" lvl="2" indent="-342900"/>
            <a:r>
              <a:rPr lang="en-US" sz="1600" dirty="0" smtClean="0">
                <a:ea typeface="+mn-ea"/>
                <a:cs typeface="+mn-cs"/>
              </a:rPr>
              <a:t>RTS/CTS case is further discussed in the later slides</a:t>
            </a:r>
            <a:endParaRPr lang="en-US" sz="1600" dirty="0">
              <a:ea typeface="+mn-ea"/>
              <a:cs typeface="+mn-cs"/>
            </a:endParaRPr>
          </a:p>
          <a:p>
            <a:pPr marL="342900" lvl="1" indent="-342900">
              <a:buFontTx/>
              <a:buChar char="•"/>
            </a:pPr>
            <a:r>
              <a:rPr lang="en-US" sz="1800" dirty="0">
                <a:ea typeface="+mn-ea"/>
                <a:cs typeface="+mn-cs"/>
              </a:rPr>
              <a:t>BA/MBAs are triggered to make the alignment of the BA/MBA ending time  </a:t>
            </a:r>
          </a:p>
          <a:p>
            <a:pPr lvl="1"/>
            <a:endParaRPr lang="en-US" sz="1400" dirty="0" smtClean="0"/>
          </a:p>
          <a:p>
            <a:pPr lvl="1"/>
            <a:endParaRPr lang="en-US" sz="14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4</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2-Async.TX,  Sync. RX</a:t>
            </a:r>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2131798560"/>
              </p:ext>
            </p:extLst>
          </p:nvPr>
        </p:nvGraphicFramePr>
        <p:xfrm>
          <a:off x="935038" y="3717925"/>
          <a:ext cx="7273925" cy="2378075"/>
        </p:xfrm>
        <a:graphic>
          <a:graphicData uri="http://schemas.openxmlformats.org/presentationml/2006/ole">
            <mc:AlternateContent xmlns:mc="http://schemas.openxmlformats.org/markup-compatibility/2006">
              <mc:Choice xmlns:v="urn:schemas-microsoft-com:vml" Requires="v">
                <p:oleObj spid="_x0000_s3140" name="Visio" r:id="rId3" imgW="7274600" imgH="2377880" progId="Visio.Drawing.11">
                  <p:embed/>
                </p:oleObj>
              </mc:Choice>
              <mc:Fallback>
                <p:oleObj name="Visio" r:id="rId3" imgW="7274600" imgH="2377880" progId="Visio.Drawing.11">
                  <p:embed/>
                  <p:pic>
                    <p:nvPicPr>
                      <p:cNvPr id="0" name=""/>
                      <p:cNvPicPr/>
                      <p:nvPr/>
                    </p:nvPicPr>
                    <p:blipFill>
                      <a:blip r:embed="rId4"/>
                      <a:stretch>
                        <a:fillRect/>
                      </a:stretch>
                    </p:blipFill>
                    <p:spPr>
                      <a:xfrm>
                        <a:off x="935038" y="3717925"/>
                        <a:ext cx="7273925" cy="2378075"/>
                      </a:xfrm>
                      <a:prstGeom prst="rect">
                        <a:avLst/>
                      </a:prstGeom>
                    </p:spPr>
                  </p:pic>
                </p:oleObj>
              </mc:Fallback>
            </mc:AlternateContent>
          </a:graphicData>
        </a:graphic>
      </p:graphicFrame>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3753672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dirty="0" smtClean="0">
                <a:ea typeface="+mn-ea"/>
                <a:cs typeface="+mn-cs"/>
              </a:rPr>
              <a:t>RTS/CTS case </a:t>
            </a:r>
            <a:r>
              <a:rPr lang="en-US" dirty="0" smtClean="0">
                <a:ea typeface="+mn-ea"/>
                <a:cs typeface="+mn-cs"/>
              </a:rPr>
              <a:t>1</a:t>
            </a:r>
          </a:p>
          <a:p>
            <a:pPr marL="685800" lvl="2" indent="-342900"/>
            <a:r>
              <a:rPr lang="en-US" dirty="0" smtClean="0">
                <a:ea typeface="+mn-ea"/>
                <a:cs typeface="+mn-cs"/>
              </a:rPr>
              <a:t>Allow NO RTS/CTS exchange on the second link that finish back off late</a:t>
            </a:r>
            <a:endParaRPr lang="en-US" dirty="0">
              <a:ea typeface="+mn-ea"/>
              <a:cs typeface="+mn-cs"/>
            </a:endParaRPr>
          </a:p>
          <a:p>
            <a:pPr lvl="1"/>
            <a:endParaRPr lang="en-US" sz="1600" dirty="0" smtClean="0"/>
          </a:p>
          <a:p>
            <a:pPr lvl="1"/>
            <a:endParaRPr lang="en-US" sz="16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5</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2-Async.TX,  Sync. RX</a:t>
            </a:r>
            <a:endParaRPr lang="en-US" sz="2800" dirty="0"/>
          </a:p>
        </p:txBody>
      </p:sp>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08403700"/>
              </p:ext>
            </p:extLst>
          </p:nvPr>
        </p:nvGraphicFramePr>
        <p:xfrm>
          <a:off x="762000" y="2574925"/>
          <a:ext cx="7273925" cy="2378075"/>
        </p:xfrm>
        <a:graphic>
          <a:graphicData uri="http://schemas.openxmlformats.org/presentationml/2006/ole">
            <mc:AlternateContent xmlns:mc="http://schemas.openxmlformats.org/markup-compatibility/2006">
              <mc:Choice xmlns:v="urn:schemas-microsoft-com:vml" Requires="v">
                <p:oleObj spid="_x0000_s12300" name="Visio" r:id="rId3" imgW="7274600" imgH="2377880" progId="Visio.Drawing.11">
                  <p:embed/>
                </p:oleObj>
              </mc:Choice>
              <mc:Fallback>
                <p:oleObj name="Visio" r:id="rId3" imgW="7274600" imgH="2377880" progId="Visio.Drawing.11">
                  <p:embed/>
                  <p:pic>
                    <p:nvPicPr>
                      <p:cNvPr id="0" name=""/>
                      <p:cNvPicPr/>
                      <p:nvPr/>
                    </p:nvPicPr>
                    <p:blipFill>
                      <a:blip r:embed="rId4"/>
                      <a:stretch>
                        <a:fillRect/>
                      </a:stretch>
                    </p:blipFill>
                    <p:spPr>
                      <a:xfrm>
                        <a:off x="762000" y="2574925"/>
                        <a:ext cx="7273925" cy="2378075"/>
                      </a:xfrm>
                      <a:prstGeom prst="rect">
                        <a:avLst/>
                      </a:prstGeom>
                    </p:spPr>
                  </p:pic>
                </p:oleObj>
              </mc:Fallback>
            </mc:AlternateContent>
          </a:graphicData>
        </a:graphic>
      </p:graphicFrame>
    </p:spTree>
    <p:extLst>
      <p:ext uri="{BB962C8B-B14F-4D97-AF65-F5344CB8AC3E}">
        <p14:creationId xmlns:p14="http://schemas.microsoft.com/office/powerpoint/2010/main" val="128978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dirty="0" smtClean="0">
                <a:ea typeface="+mn-ea"/>
                <a:cs typeface="+mn-cs"/>
              </a:rPr>
              <a:t>RTS/CTS case 2</a:t>
            </a:r>
            <a:endParaRPr lang="en-US" dirty="0">
              <a:ea typeface="+mn-ea"/>
              <a:cs typeface="+mn-cs"/>
            </a:endParaRPr>
          </a:p>
          <a:p>
            <a:pPr lvl="1"/>
            <a:r>
              <a:rPr lang="en-US" sz="1600" dirty="0" smtClean="0"/>
              <a:t>Do RTS/CTS on the second link</a:t>
            </a:r>
          </a:p>
          <a:p>
            <a:pPr lvl="1"/>
            <a:r>
              <a:rPr lang="en-US" sz="1600" dirty="0" smtClean="0"/>
              <a:t>Issue: if the </a:t>
            </a:r>
            <a:r>
              <a:rPr lang="en-US" sz="1600" dirty="0" err="1" smtClean="0"/>
              <a:t>backoff</a:t>
            </a:r>
            <a:r>
              <a:rPr lang="en-US" sz="1600" dirty="0" smtClean="0"/>
              <a:t> on the second link finish during the RTS/CTS exchange of link 1, the RTS/CTS exchange on both link fail</a:t>
            </a:r>
            <a:endParaRPr lang="en-US" sz="1600" dirty="0" smtClean="0"/>
          </a:p>
          <a:p>
            <a:pPr lvl="1"/>
            <a:endParaRPr lang="en-US" sz="16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6</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2-Async.TX,  Sync. RX</a:t>
            </a:r>
            <a:endParaRPr lang="en-US" sz="2800" dirty="0"/>
          </a:p>
        </p:txBody>
      </p:sp>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286801802"/>
              </p:ext>
            </p:extLst>
          </p:nvPr>
        </p:nvGraphicFramePr>
        <p:xfrm>
          <a:off x="935038" y="2971800"/>
          <a:ext cx="7273925" cy="2378075"/>
        </p:xfrm>
        <a:graphic>
          <a:graphicData uri="http://schemas.openxmlformats.org/presentationml/2006/ole">
            <mc:AlternateContent xmlns:mc="http://schemas.openxmlformats.org/markup-compatibility/2006">
              <mc:Choice xmlns:v="urn:schemas-microsoft-com:vml" Requires="v">
                <p:oleObj spid="_x0000_s13324" name="Visio" r:id="rId3" imgW="7274600" imgH="2377880" progId="Visio.Drawing.11">
                  <p:embed/>
                </p:oleObj>
              </mc:Choice>
              <mc:Fallback>
                <p:oleObj name="Visio" r:id="rId3" imgW="7274600" imgH="2377880" progId="Visio.Drawing.11">
                  <p:embed/>
                  <p:pic>
                    <p:nvPicPr>
                      <p:cNvPr id="0" name=""/>
                      <p:cNvPicPr/>
                      <p:nvPr/>
                    </p:nvPicPr>
                    <p:blipFill>
                      <a:blip r:embed="rId4"/>
                      <a:stretch>
                        <a:fillRect/>
                      </a:stretch>
                    </p:blipFill>
                    <p:spPr>
                      <a:xfrm>
                        <a:off x="935038" y="2971800"/>
                        <a:ext cx="7273925" cy="2378075"/>
                      </a:xfrm>
                      <a:prstGeom prst="rect">
                        <a:avLst/>
                      </a:prstGeom>
                    </p:spPr>
                  </p:pic>
                </p:oleObj>
              </mc:Fallback>
            </mc:AlternateContent>
          </a:graphicData>
        </a:graphic>
      </p:graphicFrame>
    </p:spTree>
    <p:extLst>
      <p:ext uri="{BB962C8B-B14F-4D97-AF65-F5344CB8AC3E}">
        <p14:creationId xmlns:p14="http://schemas.microsoft.com/office/powerpoint/2010/main" val="2254125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dirty="0" smtClean="0">
                <a:ea typeface="+mn-ea"/>
                <a:cs typeface="+mn-cs"/>
              </a:rPr>
              <a:t>RTS/CTS case 3</a:t>
            </a:r>
            <a:endParaRPr lang="en-US" dirty="0">
              <a:ea typeface="+mn-ea"/>
              <a:cs typeface="+mn-cs"/>
            </a:endParaRPr>
          </a:p>
          <a:p>
            <a:pPr lvl="1"/>
            <a:r>
              <a:rPr lang="en-US" sz="1600" dirty="0" smtClean="0"/>
              <a:t>NO RTS/CTS on the second link, instead a CTS-A is sent out when back off finished on the second link</a:t>
            </a:r>
          </a:p>
          <a:p>
            <a:pPr lvl="1"/>
            <a:r>
              <a:rPr lang="en-US" sz="1600" dirty="0" smtClean="0"/>
              <a:t>Issue: not as good protection as RTS/CTS exchange on the second link</a:t>
            </a:r>
            <a:endParaRPr lang="en-US" sz="1600" dirty="0" smtClean="0"/>
          </a:p>
          <a:p>
            <a:pPr lvl="1"/>
            <a:endParaRPr lang="en-US" sz="16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7</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2-Async.TX,  Sync. RX</a:t>
            </a:r>
            <a:endParaRPr lang="en-US" sz="2800" dirty="0"/>
          </a:p>
        </p:txBody>
      </p:sp>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058460252"/>
              </p:ext>
            </p:extLst>
          </p:nvPr>
        </p:nvGraphicFramePr>
        <p:xfrm>
          <a:off x="935038" y="2819400"/>
          <a:ext cx="7275512" cy="2378075"/>
        </p:xfrm>
        <a:graphic>
          <a:graphicData uri="http://schemas.openxmlformats.org/presentationml/2006/ole">
            <mc:AlternateContent xmlns:mc="http://schemas.openxmlformats.org/markup-compatibility/2006">
              <mc:Choice xmlns:v="urn:schemas-microsoft-com:vml" Requires="v">
                <p:oleObj spid="_x0000_s14349" name="Visio" r:id="rId3" imgW="7274796" imgH="2378206" progId="Visio.Drawing.11">
                  <p:embed/>
                </p:oleObj>
              </mc:Choice>
              <mc:Fallback>
                <p:oleObj name="Visio" r:id="rId3" imgW="7274796" imgH="2378206" progId="Visio.Drawing.11">
                  <p:embed/>
                  <p:pic>
                    <p:nvPicPr>
                      <p:cNvPr id="0" name=""/>
                      <p:cNvPicPr/>
                      <p:nvPr/>
                    </p:nvPicPr>
                    <p:blipFill>
                      <a:blip r:embed="rId4"/>
                      <a:stretch>
                        <a:fillRect/>
                      </a:stretch>
                    </p:blipFill>
                    <p:spPr>
                      <a:xfrm>
                        <a:off x="935038" y="2819400"/>
                        <a:ext cx="7275512" cy="2378075"/>
                      </a:xfrm>
                      <a:prstGeom prst="rect">
                        <a:avLst/>
                      </a:prstGeom>
                    </p:spPr>
                  </p:pic>
                </p:oleObj>
              </mc:Fallback>
            </mc:AlternateContent>
          </a:graphicData>
        </a:graphic>
      </p:graphicFrame>
    </p:spTree>
    <p:extLst>
      <p:ext uri="{BB962C8B-B14F-4D97-AF65-F5344CB8AC3E}">
        <p14:creationId xmlns:p14="http://schemas.microsoft.com/office/powerpoint/2010/main" val="342177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4876800"/>
          </a:xfrm>
        </p:spPr>
        <p:txBody>
          <a:bodyPr/>
          <a:lstStyle/>
          <a:p>
            <a:pPr marL="342900" lvl="1" indent="-342900">
              <a:buFontTx/>
              <a:buChar char="•"/>
            </a:pPr>
            <a:r>
              <a:rPr lang="en-US" dirty="0" smtClean="0">
                <a:ea typeface="+mn-ea"/>
                <a:cs typeface="+mn-cs"/>
              </a:rPr>
              <a:t>RTS/CTS case </a:t>
            </a:r>
            <a:r>
              <a:rPr lang="en-US" altLang="zh-CN" dirty="0" smtClean="0">
                <a:ea typeface="+mn-ea"/>
                <a:cs typeface="+mn-cs"/>
              </a:rPr>
              <a:t>4</a:t>
            </a:r>
            <a:endParaRPr lang="en-US" dirty="0">
              <a:ea typeface="+mn-ea"/>
              <a:cs typeface="+mn-cs"/>
            </a:endParaRPr>
          </a:p>
          <a:p>
            <a:pPr lvl="1"/>
            <a:r>
              <a:rPr lang="en-US" sz="1600" dirty="0" smtClean="0"/>
              <a:t>Second link start with a transmission to the third party STA</a:t>
            </a:r>
          </a:p>
          <a:p>
            <a:pPr lvl="1"/>
            <a:r>
              <a:rPr lang="en-US" sz="1600" dirty="0" smtClean="0"/>
              <a:t>Issue: there might be no third part STA in the BSS</a:t>
            </a:r>
            <a:endParaRPr lang="en-US" sz="1600" dirty="0" smtClean="0"/>
          </a:p>
          <a:p>
            <a:pPr lvl="1"/>
            <a:endParaRPr lang="en-US" sz="16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8</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2-Async.TX,  Sync. RX</a:t>
            </a:r>
            <a:endParaRPr lang="en-US" sz="2800" dirty="0"/>
          </a:p>
        </p:txBody>
      </p:sp>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73070240"/>
              </p:ext>
            </p:extLst>
          </p:nvPr>
        </p:nvGraphicFramePr>
        <p:xfrm>
          <a:off x="935038" y="2630487"/>
          <a:ext cx="7273925" cy="3008313"/>
        </p:xfrm>
        <a:graphic>
          <a:graphicData uri="http://schemas.openxmlformats.org/presentationml/2006/ole">
            <mc:AlternateContent xmlns:mc="http://schemas.openxmlformats.org/markup-compatibility/2006">
              <mc:Choice xmlns:v="urn:schemas-microsoft-com:vml" Requires="v">
                <p:oleObj spid="_x0000_s16393" name="Visio" r:id="rId3" imgW="7273881" imgH="3008048" progId="Visio.Drawing.11">
                  <p:embed/>
                </p:oleObj>
              </mc:Choice>
              <mc:Fallback>
                <p:oleObj name="Visio" r:id="rId3" imgW="7273881" imgH="3008048" progId="Visio.Drawing.11">
                  <p:embed/>
                  <p:pic>
                    <p:nvPicPr>
                      <p:cNvPr id="0" name=""/>
                      <p:cNvPicPr/>
                      <p:nvPr/>
                    </p:nvPicPr>
                    <p:blipFill>
                      <a:blip r:embed="rId4"/>
                      <a:stretch>
                        <a:fillRect/>
                      </a:stretch>
                    </p:blipFill>
                    <p:spPr>
                      <a:xfrm>
                        <a:off x="935038" y="2630487"/>
                        <a:ext cx="7273925" cy="3008313"/>
                      </a:xfrm>
                      <a:prstGeom prst="rect">
                        <a:avLst/>
                      </a:prstGeom>
                    </p:spPr>
                  </p:pic>
                </p:oleObj>
              </mc:Fallback>
            </mc:AlternateContent>
          </a:graphicData>
        </a:graphic>
      </p:graphicFrame>
    </p:spTree>
    <p:extLst>
      <p:ext uri="{BB962C8B-B14F-4D97-AF65-F5344CB8AC3E}">
        <p14:creationId xmlns:p14="http://schemas.microsoft.com/office/powerpoint/2010/main" val="1069314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7772400" cy="4876800"/>
          </a:xfrm>
        </p:spPr>
        <p:txBody>
          <a:bodyPr/>
          <a:lstStyle/>
          <a:p>
            <a:pPr marL="342900" lvl="1" indent="-342900">
              <a:buFontTx/>
              <a:buChar char="•"/>
            </a:pPr>
            <a:r>
              <a:rPr lang="en-US" sz="1800" dirty="0"/>
              <a:t>Typical usage case: AP MLD is not under Constrained mode, STA MLD is under Constrained </a:t>
            </a:r>
            <a:r>
              <a:rPr lang="en-US" sz="1800" dirty="0" smtClean="0"/>
              <a:t>mode</a:t>
            </a:r>
            <a:endParaRPr lang="en-US" sz="1800" dirty="0" smtClean="0">
              <a:ea typeface="+mn-ea"/>
              <a:cs typeface="+mn-cs"/>
            </a:endParaRPr>
          </a:p>
          <a:p>
            <a:pPr marL="342900" lvl="1" indent="-342900">
              <a:buFontTx/>
              <a:buChar char="•"/>
            </a:pPr>
            <a:r>
              <a:rPr lang="en-US" sz="1800" dirty="0" smtClean="0">
                <a:ea typeface="+mn-ea"/>
                <a:cs typeface="+mn-cs"/>
              </a:rPr>
              <a:t>Option 1:</a:t>
            </a:r>
          </a:p>
          <a:p>
            <a:pPr marL="685800" lvl="2" indent="-342900"/>
            <a:r>
              <a:rPr lang="en-US" sz="1600" dirty="0" smtClean="0">
                <a:ea typeface="+mn-ea"/>
                <a:cs typeface="+mn-cs"/>
              </a:rPr>
              <a:t>STA1 </a:t>
            </a:r>
            <a:r>
              <a:rPr lang="en-US" sz="1600" dirty="0">
                <a:ea typeface="+mn-ea"/>
                <a:cs typeface="+mn-cs"/>
              </a:rPr>
              <a:t>on link1 sends a RTT(Request to Trigger) frame to obtain TXOP on link 1, AP1 responds with ACK on link1</a:t>
            </a:r>
          </a:p>
          <a:p>
            <a:pPr marL="685800" lvl="2" indent="-342900"/>
            <a:r>
              <a:rPr lang="en-US" sz="1600" dirty="0">
                <a:ea typeface="+mn-ea"/>
                <a:cs typeface="+mn-cs"/>
              </a:rPr>
              <a:t>AP2 run EDCA for Trigger TX on link 2. Once AP2 obtains TXOP on link2, Both AP2 and AP1 send Trigger frame on link 2 and link 1</a:t>
            </a:r>
          </a:p>
          <a:p>
            <a:pPr marL="1028700" lvl="4" indent="-342900"/>
            <a:r>
              <a:rPr lang="en-US" sz="1400" dirty="0">
                <a:ea typeface="+mn-ea"/>
                <a:cs typeface="+mn-cs"/>
              </a:rPr>
              <a:t>Trigger frame on link 1 is for keeping the channel busy on link 1  </a:t>
            </a:r>
          </a:p>
          <a:p>
            <a:pPr marL="685800" lvl="2" indent="-342900"/>
            <a:r>
              <a:rPr lang="en-US" sz="1600" dirty="0">
                <a:ea typeface="+mn-ea"/>
                <a:cs typeface="+mn-cs"/>
              </a:rPr>
              <a:t>The following transmissions on link 1 and link 2 are aligned</a:t>
            </a:r>
          </a:p>
          <a:p>
            <a:pPr lvl="1"/>
            <a:endParaRPr lang="en-US" sz="1100" dirty="0" smtClean="0"/>
          </a:p>
          <a:p>
            <a:pPr lvl="1"/>
            <a:endParaRPr lang="en-US" sz="1100" dirty="0" smtClean="0"/>
          </a:p>
        </p:txBody>
      </p:sp>
      <p:sp>
        <p:nvSpPr>
          <p:cNvPr id="4" name="Footer Placeholder 3"/>
          <p:cNvSpPr>
            <a:spLocks noGrp="1"/>
          </p:cNvSpPr>
          <p:nvPr>
            <p:ph type="ftr" sz="quarter" idx="11"/>
          </p:nvPr>
        </p:nvSpPr>
        <p:spPr>
          <a:xfrm>
            <a:off x="7627007" y="6475413"/>
            <a:ext cx="916918" cy="184666"/>
          </a:xfrm>
        </p:spPr>
        <p:txBody>
          <a:bodyPr/>
          <a:lstStyle/>
          <a:p>
            <a:pPr>
              <a:defRPr/>
            </a:pPr>
            <a:r>
              <a:rPr lang="en-GB" dirty="0" smtClean="0"/>
              <a:t>Broadcom </a:t>
            </a:r>
            <a:r>
              <a:rPr lang="en-GB" dirty="0"/>
              <a:t>I</a:t>
            </a:r>
            <a:r>
              <a:rPr lang="en-GB" dirty="0" smtClean="0"/>
              <a:t>nc.</a:t>
            </a:r>
            <a:endParaRPr lang="en-GB" dirty="0"/>
          </a:p>
        </p:txBody>
      </p:sp>
      <p:sp>
        <p:nvSpPr>
          <p:cNvPr id="5" name="Slide Number Placeholder 4"/>
          <p:cNvSpPr>
            <a:spLocks noGrp="1"/>
          </p:cNvSpPr>
          <p:nvPr>
            <p:ph type="sldNum" sz="quarter" idx="12"/>
          </p:nvPr>
        </p:nvSpPr>
        <p:spPr/>
        <p:txBody>
          <a:bodyPr/>
          <a:lstStyle/>
          <a:p>
            <a:pPr>
              <a:defRPr/>
            </a:pPr>
            <a:r>
              <a:rPr lang="en-GB" altLang="en-US" smtClean="0"/>
              <a:t>Slide </a:t>
            </a:r>
            <a:fld id="{6D24465E-2B0A-4D96-BA39-EC98956D452B}" type="slidenum">
              <a:rPr lang="en-GB" altLang="en-US" smtClean="0"/>
              <a:pPr>
                <a:defRPr/>
              </a:pPr>
              <a:t>9</a:t>
            </a:fld>
            <a:endParaRPr lang="en-GB" altLang="en-US" dirty="0"/>
          </a:p>
        </p:txBody>
      </p:sp>
      <p:sp>
        <p:nvSpPr>
          <p:cNvPr id="6" name="Title 5"/>
          <p:cNvSpPr>
            <a:spLocks noGrp="1"/>
          </p:cNvSpPr>
          <p:nvPr>
            <p:ph type="title"/>
          </p:nvPr>
        </p:nvSpPr>
        <p:spPr>
          <a:xfrm>
            <a:off x="685800" y="609600"/>
            <a:ext cx="7772400" cy="1066800"/>
          </a:xfrm>
        </p:spPr>
        <p:txBody>
          <a:bodyPr/>
          <a:lstStyle/>
          <a:p>
            <a:r>
              <a:rPr lang="en-US" sz="2800" dirty="0" smtClean="0"/>
              <a:t>Scenario 3-Sync. TX,  </a:t>
            </a:r>
            <a:r>
              <a:rPr lang="en-US" sz="2800" dirty="0" err="1"/>
              <a:t>A</a:t>
            </a:r>
            <a:r>
              <a:rPr lang="en-US" sz="2800" dirty="0" err="1" smtClean="0"/>
              <a:t>sync</a:t>
            </a:r>
            <a:r>
              <a:rPr lang="en-US" sz="2800" dirty="0" smtClean="0"/>
              <a:t>. RX</a:t>
            </a:r>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1712559470"/>
              </p:ext>
            </p:extLst>
          </p:nvPr>
        </p:nvGraphicFramePr>
        <p:xfrm>
          <a:off x="935038" y="4062413"/>
          <a:ext cx="7273925" cy="2414587"/>
        </p:xfrm>
        <a:graphic>
          <a:graphicData uri="http://schemas.openxmlformats.org/presentationml/2006/ole">
            <mc:AlternateContent xmlns:mc="http://schemas.openxmlformats.org/markup-compatibility/2006">
              <mc:Choice xmlns:v="urn:schemas-microsoft-com:vml" Requires="v">
                <p:oleObj spid="_x0000_s2120" name="Visio" r:id="rId3" imgW="7273881" imgH="2414208" progId="Visio.Drawing.11">
                  <p:embed/>
                </p:oleObj>
              </mc:Choice>
              <mc:Fallback>
                <p:oleObj name="Visio" r:id="rId3" imgW="7273881" imgH="2414208" progId="Visio.Drawing.11">
                  <p:embed/>
                  <p:pic>
                    <p:nvPicPr>
                      <p:cNvPr id="0" name=""/>
                      <p:cNvPicPr/>
                      <p:nvPr/>
                    </p:nvPicPr>
                    <p:blipFill>
                      <a:blip r:embed="rId4"/>
                      <a:stretch>
                        <a:fillRect/>
                      </a:stretch>
                    </p:blipFill>
                    <p:spPr>
                      <a:xfrm>
                        <a:off x="935038" y="4062413"/>
                        <a:ext cx="7273925" cy="2414587"/>
                      </a:xfrm>
                      <a:prstGeom prst="rect">
                        <a:avLst/>
                      </a:prstGeom>
                    </p:spPr>
                  </p:pic>
                </p:oleObj>
              </mc:Fallback>
            </mc:AlternateContent>
          </a:graphicData>
        </a:graphic>
      </p:graphicFrame>
      <p:sp>
        <p:nvSpPr>
          <p:cNvPr id="10" name="Date Placeholder 2"/>
          <p:cNvSpPr>
            <a:spLocks noGrp="1"/>
          </p:cNvSpPr>
          <p:nvPr>
            <p:ph type="dt" sz="half" idx="10"/>
          </p:nvPr>
        </p:nvSpPr>
        <p:spPr>
          <a:xfrm>
            <a:off x="696913" y="332601"/>
            <a:ext cx="1340110" cy="276999"/>
          </a:xfrm>
        </p:spPr>
        <p:txBody>
          <a:bodyPr/>
          <a:lstStyle/>
          <a:p>
            <a:pPr>
              <a:defRPr/>
            </a:pPr>
            <a:r>
              <a:rPr lang="en-US" altLang="zh-CN" dirty="0" smtClean="0"/>
              <a:t>January 2020</a:t>
            </a:r>
            <a:endParaRPr lang="en-GB" altLang="en-US" dirty="0"/>
          </a:p>
        </p:txBody>
      </p:sp>
    </p:spTree>
    <p:extLst>
      <p:ext uri="{BB962C8B-B14F-4D97-AF65-F5344CB8AC3E}">
        <p14:creationId xmlns:p14="http://schemas.microsoft.com/office/powerpoint/2010/main" val="3753672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themeOverride>
</file>

<file path=docProps/app.xml><?xml version="1.0" encoding="utf-8"?>
<Properties xmlns="http://schemas.openxmlformats.org/officeDocument/2006/extended-properties" xmlns:vt="http://schemas.openxmlformats.org/officeDocument/2006/docPropsVTypes">
  <Template/>
  <TotalTime>147853</TotalTime>
  <Words>1320</Words>
  <Application>Microsoft Office PowerPoint</Application>
  <PresentationFormat>On-screen Show (4:3)</PresentationFormat>
  <Paragraphs>180</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802-11-Submission</vt:lpstr>
      <vt:lpstr>Visio</vt:lpstr>
      <vt:lpstr>Microsoft Visio Drawing</vt:lpstr>
      <vt:lpstr>MLO a-synchronize and synchronize operation discussions</vt:lpstr>
      <vt:lpstr>Summary</vt:lpstr>
      <vt:lpstr>Scenario 1-Async. TX,  Async. RX</vt:lpstr>
      <vt:lpstr>Scenario 2-Async.TX,  Sync. RX</vt:lpstr>
      <vt:lpstr>Scenario 2-Async.TX,  Sync. RX</vt:lpstr>
      <vt:lpstr>Scenario 2-Async.TX,  Sync. RX</vt:lpstr>
      <vt:lpstr>Scenario 2-Async.TX,  Sync. RX</vt:lpstr>
      <vt:lpstr>Scenario 2-Async.TX,  Sync. RX</vt:lpstr>
      <vt:lpstr>Scenario 3-Sync. TX,  Async. RX</vt:lpstr>
      <vt:lpstr>Scenario 3-Sync. TX,  Async. RX (cont.)</vt:lpstr>
      <vt:lpstr>Scenario 3-Sync. TX,  Async. RX (cont.)</vt:lpstr>
      <vt:lpstr>Scenario 3-Sync. TX,  Async. RX (cont.)</vt:lpstr>
      <vt:lpstr>Scenario 4-Sync. TX, Sync. RX</vt:lpstr>
      <vt:lpstr>Straw poll 1</vt:lpstr>
      <vt:lpstr>Straw poll 2</vt:lpstr>
      <vt:lpstr>Straw poll 3</vt:lpstr>
      <vt:lpstr>Straw poll 4</vt:lpstr>
      <vt:lpstr>Scenario 2-Async.TX,  Sync. RX</vt:lpstr>
      <vt:lpstr>Scenario 2-Async.TX,  Sync. RX</vt:lpstr>
      <vt:lpstr>Scenario 2-Async.TX,  Sync. RX</vt:lpstr>
      <vt:lpstr>Scenario 2-Async.TX,  Sync. RX</vt:lpstr>
      <vt:lpstr>Scenario 3-Sync. TX,  Async. RX</vt:lpstr>
    </vt:vector>
  </TitlesOfParts>
  <Company>Qualcomm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SC Agenda</dc:title>
  <dc:creator>alicel@qti.qualcomm.com</dc:creator>
  <cp:lastModifiedBy>Zhou Lan</cp:lastModifiedBy>
  <cp:revision>2064</cp:revision>
  <cp:lastPrinted>1998-02-10T13:28:06Z</cp:lastPrinted>
  <dcterms:created xsi:type="dcterms:W3CDTF">2004-12-02T14:01:45Z</dcterms:created>
  <dcterms:modified xsi:type="dcterms:W3CDTF">2020-04-06T03:59:37Z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2015_ms_pID_725343">
    <vt:lpwstr>(3)2JzG6dNMn3sFDgxSUwPBxTjwbI9PmNwEaVgyOEfmnn6ipwpn7h9fyY652uiKF25gfaxD6MX8
j4PrN08mcY5eU8v3TSdIk3ztQtFlCM0GFMjtPTd2Yj0fMBhd9VsntLN4pzsUEMMxngCriLr3
yHW4ROScDUTFtwYrhPd2NBHLC6gnTxFeGcvA5YBA84nzLWVOkzYQatbsR+mTHBZeaIY8F9fr
w7VeS0wNPyt9mcqMrg</vt:lpwstr>
  </property>
  <property fmtid="{D5CDD505-2E9C-101B-9397-08002B2CF9AE}" pid="4" name="_2015_ms_pID_7253431">
    <vt:lpwstr>/arXQgBBf+7JDb9DQWc+vnZ0sT/HBZcXp6k2yyxwbSjsUjw9ZClrDY
En8JY/BAmHAcgavJcrcfbEmXhL7+jp1QP/NdFz/RgRUZC8vtfIP+rl9ombOpXa4LTWRiNPv5
eKzxzI/m2+FU6O+QMSdmflGq0f9AB1pfsU7Jsjn6b47XgezAYIhhuDqlSHLFXYhZoY0EiTp1
xIeCvyfCcSBDSh9sbq/juI7H7uJtYxn0PSud</vt:lpwstr>
  </property>
  <property fmtid="{D5CDD505-2E9C-101B-9397-08002B2CF9AE}" pid="5" name="_2015_ms_pID_7253432">
    <vt:lpwstr>gbQIyKb4PER1l9Unhb0tZd8=</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1552786117</vt:lpwstr>
  </property>
</Properties>
</file>