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69" r:id="rId2"/>
    <p:sldId id="292" r:id="rId3"/>
    <p:sldId id="323" r:id="rId4"/>
    <p:sldId id="335" r:id="rId5"/>
    <p:sldId id="326" r:id="rId6"/>
    <p:sldId id="347" r:id="rId7"/>
    <p:sldId id="338" r:id="rId8"/>
    <p:sldId id="332" r:id="rId9"/>
    <p:sldId id="345" r:id="rId10"/>
    <p:sldId id="322" r:id="rId11"/>
    <p:sldId id="351" r:id="rId12"/>
    <p:sldId id="342" r:id="rId13"/>
    <p:sldId id="349" r:id="rId14"/>
    <p:sldId id="333" r:id="rId15"/>
    <p:sldId id="334" r:id="rId16"/>
    <p:sldId id="336" r:id="rId17"/>
    <p:sldId id="329" r:id="rId18"/>
    <p:sldId id="331" r:id="rId19"/>
    <p:sldId id="348" r:id="rId20"/>
    <p:sldId id="339" r:id="rId21"/>
    <p:sldId id="341" r:id="rId22"/>
    <p:sldId id="350" r:id="rId23"/>
    <p:sldId id="343" r:id="rId24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33" autoAdjust="0"/>
    <p:restoredTop sz="99548" autoAdjust="0"/>
  </p:normalViewPr>
  <p:slideViewPr>
    <p:cSldViewPr>
      <p:cViewPr varScale="1">
        <p:scale>
          <a:sx n="81" d="100"/>
          <a:sy n="81" d="100"/>
        </p:scale>
        <p:origin x="860" y="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7" d="100"/>
          <a:sy n="87" d="100"/>
        </p:scale>
        <p:origin x="3822" y="102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doc.: IEEE 802.11-yy/0371r0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8982232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802.11-19/1405r7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20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57360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802.11-19/1405r7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21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59783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2020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2020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2020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2020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2020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2020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5" y="6475413"/>
            <a:ext cx="16484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802.11-20/0285r2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2020</a:t>
            </a:r>
            <a:endParaRPr lang="en-US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95524" y="6475413"/>
            <a:ext cx="1648401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Wook Bong Lee, Samsung</a:t>
            </a:r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dirty="0" smtClean="0"/>
              <a:t>SU PPDU SIG Contents Considerations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2020-03-05</a:t>
            </a: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2098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23112861"/>
              </p:ext>
            </p:extLst>
          </p:nvPr>
        </p:nvGraphicFramePr>
        <p:xfrm>
          <a:off x="522289" y="2751138"/>
          <a:ext cx="8403792" cy="3906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46" name="Document" r:id="rId5" imgW="9526421" imgH="4418633" progId="Word.Document.8">
                  <p:embed/>
                </p:oleObj>
              </mc:Choice>
              <mc:Fallback>
                <p:oleObj name="Document" r:id="rId5" imgW="9526421" imgH="4418633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2289" y="2751138"/>
                        <a:ext cx="8403792" cy="390683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Do you support that U-SIG in each 80MHz shall carry puncturing channel info for at-least the specific 80MHz where it is transmitted? </a:t>
            </a:r>
          </a:p>
          <a:p>
            <a:pPr lvl="1"/>
            <a:r>
              <a:rPr lang="en-US" dirty="0"/>
              <a:t>Note1: Each STA needs to decode U-SIG in only one 80MHz segment</a:t>
            </a:r>
          </a:p>
          <a:p>
            <a:pPr lvl="1"/>
            <a:r>
              <a:rPr lang="en-US" dirty="0"/>
              <a:t>Note2: Within each 80MHz segment, U-SIG is duplicated in every non-punctured 20MHz</a:t>
            </a:r>
          </a:p>
          <a:p>
            <a:pPr lvl="1"/>
            <a:r>
              <a:rPr lang="en-US" dirty="0"/>
              <a:t>BW/Puncturing info can be different for different 80MHz</a:t>
            </a:r>
          </a:p>
          <a:p>
            <a:pPr lvl="1"/>
            <a:r>
              <a:rPr lang="en-US" dirty="0"/>
              <a:t>TBD: separate BW and puncturing info bits in U-SIG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 </a:t>
            </a:r>
            <a:r>
              <a:rPr lang="en-US" dirty="0" smtClean="0"/>
              <a:t>2020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98962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</a:t>
            </a:r>
            <a:r>
              <a:rPr lang="en-US" dirty="0" smtClean="0"/>
              <a:t>have STA-ID related information for SU PPDU in EHT-SIG</a:t>
            </a:r>
            <a:r>
              <a:rPr lang="en-US" dirty="0"/>
              <a:t>?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091211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[1] 11-20/0049r1, “</a:t>
            </a:r>
            <a:r>
              <a:rPr lang="en-GB" altLang="en-US" dirty="0"/>
              <a:t>PPDU Types and U-SIG </a:t>
            </a:r>
            <a:r>
              <a:rPr lang="en-GB" altLang="en-US" dirty="0" smtClean="0"/>
              <a:t>Content”</a:t>
            </a:r>
          </a:p>
          <a:p>
            <a:pPr marL="0" indent="0">
              <a:buNone/>
            </a:pPr>
            <a:r>
              <a:rPr lang="en-GB" dirty="0" smtClean="0"/>
              <a:t>[2] 11-19/1405r7, “</a:t>
            </a:r>
            <a:r>
              <a:rPr lang="en-GB" dirty="0"/>
              <a:t>Multi-link Channel Access </a:t>
            </a:r>
            <a:r>
              <a:rPr lang="en-GB" dirty="0" smtClean="0"/>
              <a:t>Discussion”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3768378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Appendix: BW field option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1200" dirty="0"/>
              <a:t>Option1: U-SIG informs PPDU BW and all puncturing pattern</a:t>
            </a:r>
          </a:p>
          <a:p>
            <a:pPr lvl="1"/>
            <a:r>
              <a:rPr lang="en-US" sz="1100" dirty="0" smtClean="0"/>
              <a:t>Assigning one pattern as one option</a:t>
            </a:r>
          </a:p>
          <a:p>
            <a:pPr lvl="2"/>
            <a:r>
              <a:rPr lang="en-US" sz="1050" dirty="0"/>
              <a:t>e.g. 0: </a:t>
            </a:r>
            <a:r>
              <a:rPr lang="en-US" sz="1050" dirty="0" smtClean="0"/>
              <a:t>20MHz, 1</a:t>
            </a:r>
            <a:r>
              <a:rPr lang="en-US" sz="1050" dirty="0"/>
              <a:t>: </a:t>
            </a:r>
            <a:r>
              <a:rPr lang="en-US" sz="1050" dirty="0" smtClean="0"/>
              <a:t>40MHz, 2</a:t>
            </a:r>
            <a:r>
              <a:rPr lang="en-US" sz="1050" dirty="0"/>
              <a:t>: </a:t>
            </a:r>
            <a:r>
              <a:rPr lang="en-US" sz="1050" dirty="0" smtClean="0"/>
              <a:t>80MHz, 3</a:t>
            </a:r>
            <a:r>
              <a:rPr lang="en-US" sz="1050" dirty="0"/>
              <a:t>: </a:t>
            </a:r>
            <a:r>
              <a:rPr lang="en-US" sz="1050" dirty="0" smtClean="0"/>
              <a:t>160/80+80MHz, 4</a:t>
            </a:r>
            <a:r>
              <a:rPr lang="en-US" sz="1050" dirty="0"/>
              <a:t>: </a:t>
            </a:r>
            <a:r>
              <a:rPr lang="en-US" sz="1050" dirty="0" smtClean="0"/>
              <a:t>240/160+80MHz, 5</a:t>
            </a:r>
            <a:r>
              <a:rPr lang="en-US" sz="1050" dirty="0"/>
              <a:t>: </a:t>
            </a:r>
            <a:r>
              <a:rPr lang="en-US" sz="1050" dirty="0" smtClean="0"/>
              <a:t>320/160+160MHz, 6</a:t>
            </a:r>
            <a:r>
              <a:rPr lang="en-US" sz="1050" dirty="0"/>
              <a:t>: </a:t>
            </a:r>
            <a:r>
              <a:rPr lang="en-US" sz="1050" dirty="0" err="1"/>
              <a:t>Agg</a:t>
            </a:r>
            <a:r>
              <a:rPr lang="en-US" sz="1050" dirty="0"/>
              <a:t> 60MHz </a:t>
            </a:r>
            <a:r>
              <a:rPr lang="en-US" sz="1050" dirty="0" smtClean="0"/>
              <a:t>[x </a:t>
            </a:r>
            <a:r>
              <a:rPr lang="en-US" sz="1050" dirty="0"/>
              <a:t>1 1 </a:t>
            </a:r>
            <a:r>
              <a:rPr lang="en-US" sz="1050" dirty="0" smtClean="0"/>
              <a:t>1], 7</a:t>
            </a:r>
            <a:r>
              <a:rPr lang="en-US" sz="1050" dirty="0"/>
              <a:t>: </a:t>
            </a:r>
            <a:r>
              <a:rPr lang="en-US" sz="1050" dirty="0" err="1"/>
              <a:t>Agg</a:t>
            </a:r>
            <a:r>
              <a:rPr lang="en-US" sz="1050" dirty="0"/>
              <a:t> 60MHz [1 </a:t>
            </a:r>
            <a:r>
              <a:rPr lang="en-US" sz="1050" dirty="0" smtClean="0"/>
              <a:t>x 1 </a:t>
            </a:r>
            <a:r>
              <a:rPr lang="en-US" sz="1050" dirty="0"/>
              <a:t>1</a:t>
            </a:r>
            <a:r>
              <a:rPr lang="en-US" sz="1050" dirty="0" smtClean="0"/>
              <a:t>], 8</a:t>
            </a:r>
            <a:r>
              <a:rPr lang="en-US" sz="1050" dirty="0"/>
              <a:t>: </a:t>
            </a:r>
            <a:r>
              <a:rPr lang="en-US" sz="1050" dirty="0" err="1"/>
              <a:t>Agg</a:t>
            </a:r>
            <a:r>
              <a:rPr lang="en-US" sz="1050" dirty="0"/>
              <a:t> 60MHz [1 </a:t>
            </a:r>
            <a:r>
              <a:rPr lang="en-US" sz="1050" dirty="0" smtClean="0"/>
              <a:t>1 x </a:t>
            </a:r>
            <a:r>
              <a:rPr lang="en-US" sz="1050" dirty="0"/>
              <a:t>1</a:t>
            </a:r>
            <a:r>
              <a:rPr lang="en-US" sz="1050" dirty="0" smtClean="0"/>
              <a:t>], 9: </a:t>
            </a:r>
            <a:r>
              <a:rPr lang="en-US" sz="1050" dirty="0" err="1" smtClean="0"/>
              <a:t>Agg</a:t>
            </a:r>
            <a:r>
              <a:rPr lang="en-US" sz="1050" dirty="0" smtClean="0"/>
              <a:t> 60MHz [1 1 1 x]</a:t>
            </a:r>
          </a:p>
          <a:p>
            <a:pPr lvl="2"/>
            <a:r>
              <a:rPr lang="en-GB" sz="1050" dirty="0" smtClean="0"/>
              <a:t>1 or x represents each 20MHz channel and 1 </a:t>
            </a:r>
            <a:r>
              <a:rPr lang="en-GB" sz="1050" dirty="0"/>
              <a:t>means non-punctured, x means </a:t>
            </a:r>
            <a:r>
              <a:rPr lang="en-GB" sz="1050" dirty="0" smtClean="0"/>
              <a:t>punctured</a:t>
            </a:r>
            <a:endParaRPr lang="en-US" sz="1050" dirty="0"/>
          </a:p>
          <a:p>
            <a:pPr lvl="1"/>
            <a:r>
              <a:rPr lang="en-US" sz="1100" dirty="0" smtClean="0"/>
              <a:t>By allocating current 80MHz pattern as a first pattern, 3</a:t>
            </a:r>
            <a:r>
              <a:rPr lang="en-US" sz="1100" baseline="30000" dirty="0" smtClean="0"/>
              <a:t>rd</a:t>
            </a:r>
            <a:r>
              <a:rPr lang="en-US" sz="1100" dirty="0" smtClean="0"/>
              <a:t> party STA can understand puncturing pattern at least for 80MHz </a:t>
            </a:r>
          </a:p>
          <a:p>
            <a:pPr lvl="2"/>
            <a:r>
              <a:rPr lang="en-US" sz="1050" dirty="0" smtClean="0"/>
              <a:t>e.g. Actual pattern: [1 1 1 1 x 1 1 1]</a:t>
            </a:r>
          </a:p>
          <a:p>
            <a:pPr lvl="3"/>
            <a:r>
              <a:rPr lang="en-US" sz="900" dirty="0" smtClean="0"/>
              <a:t>In lower 80MHz channel, BW field in U-SIG indicates [1 1 1 1 x 1 1 1] </a:t>
            </a:r>
          </a:p>
          <a:p>
            <a:pPr lvl="3"/>
            <a:r>
              <a:rPr lang="en-US" sz="900" dirty="0" smtClean="0"/>
              <a:t>In upper 80MHz channel, BW field in U-SIG indicates [x 1 1 1 1 1 1 1]</a:t>
            </a:r>
          </a:p>
          <a:p>
            <a:pPr lvl="2"/>
            <a:r>
              <a:rPr lang="en-US" sz="1050" dirty="0" smtClean="0"/>
              <a:t>Intended receiver already knows BSS BW channel construction</a:t>
            </a:r>
          </a:p>
          <a:p>
            <a:pPr lvl="1"/>
            <a:r>
              <a:rPr lang="en-US" sz="1100" dirty="0" smtClean="0"/>
              <a:t>Total 40 cases excepts puncturing first 80MHz</a:t>
            </a:r>
          </a:p>
          <a:p>
            <a:pPr lvl="2"/>
            <a:r>
              <a:rPr lang="en-US" sz="900" dirty="0"/>
              <a:t>0: </a:t>
            </a:r>
            <a:r>
              <a:rPr lang="en-US" sz="900" dirty="0" smtClean="0"/>
              <a:t>20MHz, 1</a:t>
            </a:r>
            <a:r>
              <a:rPr lang="en-US" sz="900" dirty="0"/>
              <a:t>: </a:t>
            </a:r>
            <a:r>
              <a:rPr lang="en-US" sz="900" dirty="0" smtClean="0"/>
              <a:t>40MHz, 2</a:t>
            </a:r>
            <a:r>
              <a:rPr lang="en-US" sz="900" dirty="0"/>
              <a:t>: </a:t>
            </a:r>
            <a:r>
              <a:rPr lang="en-US" sz="900" dirty="0" smtClean="0"/>
              <a:t>80MHz, 3</a:t>
            </a:r>
            <a:r>
              <a:rPr lang="en-US" sz="900" dirty="0"/>
              <a:t>: </a:t>
            </a:r>
            <a:r>
              <a:rPr lang="en-US" sz="900" dirty="0" smtClean="0"/>
              <a:t>160/80+80MHz, 4</a:t>
            </a:r>
            <a:r>
              <a:rPr lang="en-US" sz="900" dirty="0"/>
              <a:t>: 240/160+80MHz </a:t>
            </a:r>
            <a:r>
              <a:rPr lang="en-US" sz="900" dirty="0" smtClean="0"/>
              <a:t>, 5</a:t>
            </a:r>
            <a:r>
              <a:rPr lang="en-US" sz="900" dirty="0"/>
              <a:t>: </a:t>
            </a:r>
            <a:r>
              <a:rPr lang="en-US" sz="900" dirty="0" smtClean="0"/>
              <a:t>320/160+160MHz, </a:t>
            </a:r>
          </a:p>
          <a:p>
            <a:pPr lvl="2"/>
            <a:r>
              <a:rPr lang="en-US" sz="900" dirty="0" smtClean="0"/>
              <a:t>6</a:t>
            </a:r>
            <a:r>
              <a:rPr lang="en-US" sz="900" dirty="0"/>
              <a:t>: </a:t>
            </a:r>
            <a:r>
              <a:rPr lang="en-US" sz="900" dirty="0" err="1"/>
              <a:t>Agg</a:t>
            </a:r>
            <a:r>
              <a:rPr lang="en-US" sz="900" dirty="0"/>
              <a:t> 60MHz </a:t>
            </a:r>
            <a:r>
              <a:rPr lang="en-US" sz="900" dirty="0" smtClean="0"/>
              <a:t>[x </a:t>
            </a:r>
            <a:r>
              <a:rPr lang="en-US" sz="900" dirty="0"/>
              <a:t>1 1 </a:t>
            </a:r>
            <a:r>
              <a:rPr lang="en-US" sz="900" dirty="0" smtClean="0"/>
              <a:t>1], 7</a:t>
            </a:r>
            <a:r>
              <a:rPr lang="en-US" sz="900" dirty="0"/>
              <a:t>: </a:t>
            </a:r>
            <a:r>
              <a:rPr lang="en-US" sz="900" dirty="0" err="1"/>
              <a:t>Agg</a:t>
            </a:r>
            <a:r>
              <a:rPr lang="en-US" sz="900" dirty="0"/>
              <a:t> 60MHz [1 </a:t>
            </a:r>
            <a:r>
              <a:rPr lang="en-US" sz="900" dirty="0" smtClean="0"/>
              <a:t>x 1 </a:t>
            </a:r>
            <a:r>
              <a:rPr lang="en-US" sz="900" dirty="0"/>
              <a:t>1</a:t>
            </a:r>
            <a:r>
              <a:rPr lang="en-US" sz="900" dirty="0" smtClean="0"/>
              <a:t>], 8</a:t>
            </a:r>
            <a:r>
              <a:rPr lang="en-US" sz="900" dirty="0"/>
              <a:t>: </a:t>
            </a:r>
            <a:r>
              <a:rPr lang="en-US" sz="900" dirty="0" err="1"/>
              <a:t>Agg</a:t>
            </a:r>
            <a:r>
              <a:rPr lang="en-US" sz="900" dirty="0"/>
              <a:t> 60MHz [1 </a:t>
            </a:r>
            <a:r>
              <a:rPr lang="en-US" sz="900" dirty="0" smtClean="0"/>
              <a:t>1 x </a:t>
            </a:r>
            <a:r>
              <a:rPr lang="en-US" sz="900" dirty="0"/>
              <a:t>1</a:t>
            </a:r>
            <a:r>
              <a:rPr lang="en-US" sz="900" dirty="0" smtClean="0"/>
              <a:t>], 9: </a:t>
            </a:r>
            <a:r>
              <a:rPr lang="en-US" sz="900" dirty="0" err="1"/>
              <a:t>Agg</a:t>
            </a:r>
            <a:r>
              <a:rPr lang="en-US" sz="900" dirty="0"/>
              <a:t> 60MHz [1 1 </a:t>
            </a:r>
            <a:r>
              <a:rPr lang="en-US" sz="900" dirty="0" smtClean="0"/>
              <a:t>1 x], </a:t>
            </a:r>
          </a:p>
          <a:p>
            <a:pPr lvl="2"/>
            <a:r>
              <a:rPr lang="en-US" sz="900" dirty="0" smtClean="0"/>
              <a:t>10: </a:t>
            </a:r>
            <a:r>
              <a:rPr lang="en-US" sz="900" dirty="0" err="1"/>
              <a:t>Agg</a:t>
            </a:r>
            <a:r>
              <a:rPr lang="en-US" sz="900" dirty="0"/>
              <a:t> 120MHz </a:t>
            </a:r>
            <a:r>
              <a:rPr lang="en-US" sz="900" dirty="0" smtClean="0"/>
              <a:t>[x </a:t>
            </a:r>
            <a:r>
              <a:rPr lang="en-US" sz="900" dirty="0" err="1" smtClean="0"/>
              <a:t>x</a:t>
            </a:r>
            <a:r>
              <a:rPr lang="en-US" sz="900" dirty="0" smtClean="0"/>
              <a:t> 1 1 </a:t>
            </a:r>
            <a:r>
              <a:rPr lang="en-US" sz="900" dirty="0"/>
              <a:t>1 1 1 1</a:t>
            </a:r>
            <a:r>
              <a:rPr lang="en-US" sz="900" dirty="0" smtClean="0"/>
              <a:t>], 11: </a:t>
            </a:r>
            <a:r>
              <a:rPr lang="en-US" sz="900" dirty="0" err="1"/>
              <a:t>Agg</a:t>
            </a:r>
            <a:r>
              <a:rPr lang="en-US" sz="900" dirty="0"/>
              <a:t> 120MHz [1 1 x </a:t>
            </a:r>
            <a:r>
              <a:rPr lang="en-US" sz="900" dirty="0" err="1"/>
              <a:t>x</a:t>
            </a:r>
            <a:r>
              <a:rPr lang="en-US" sz="900" dirty="0"/>
              <a:t> 1 1 1 1</a:t>
            </a:r>
            <a:r>
              <a:rPr lang="en-US" sz="900" dirty="0" smtClean="0"/>
              <a:t>], 12: </a:t>
            </a:r>
            <a:r>
              <a:rPr lang="en-US" sz="900" dirty="0" err="1"/>
              <a:t>Agg</a:t>
            </a:r>
            <a:r>
              <a:rPr lang="en-US" sz="900" dirty="0"/>
              <a:t> 120MHz [1 1 1 1 x </a:t>
            </a:r>
            <a:r>
              <a:rPr lang="en-US" sz="900" dirty="0" err="1"/>
              <a:t>x</a:t>
            </a:r>
            <a:r>
              <a:rPr lang="en-US" sz="900" dirty="0"/>
              <a:t> 1 1</a:t>
            </a:r>
            <a:r>
              <a:rPr lang="en-US" sz="900" dirty="0" smtClean="0"/>
              <a:t>], 13: </a:t>
            </a:r>
            <a:r>
              <a:rPr lang="en-US" sz="900" dirty="0" err="1"/>
              <a:t>Agg</a:t>
            </a:r>
            <a:r>
              <a:rPr lang="en-US" sz="900" dirty="0"/>
              <a:t> 120MHz [1 1 1 1 1 1 x x</a:t>
            </a:r>
            <a:r>
              <a:rPr lang="en-US" sz="900" dirty="0" smtClean="0"/>
              <a:t>], </a:t>
            </a:r>
          </a:p>
          <a:p>
            <a:pPr lvl="2"/>
            <a:r>
              <a:rPr lang="en-US" sz="900" dirty="0" smtClean="0"/>
              <a:t>14: </a:t>
            </a:r>
            <a:r>
              <a:rPr lang="en-US" sz="900" dirty="0" err="1"/>
              <a:t>Agg</a:t>
            </a:r>
            <a:r>
              <a:rPr lang="en-US" sz="900" dirty="0"/>
              <a:t> 140MHz </a:t>
            </a:r>
            <a:r>
              <a:rPr lang="en-US" sz="900" dirty="0" smtClean="0"/>
              <a:t>[x 1 </a:t>
            </a:r>
            <a:r>
              <a:rPr lang="en-US" sz="900" dirty="0"/>
              <a:t>1 1 1 1 1 1</a:t>
            </a:r>
            <a:r>
              <a:rPr lang="en-US" sz="900" dirty="0" smtClean="0"/>
              <a:t>], 15: </a:t>
            </a:r>
            <a:r>
              <a:rPr lang="en-US" sz="900" dirty="0" err="1"/>
              <a:t>Agg</a:t>
            </a:r>
            <a:r>
              <a:rPr lang="en-US" sz="900" dirty="0"/>
              <a:t> 140MHz [1 x 1 1 1 1 1 1</a:t>
            </a:r>
            <a:r>
              <a:rPr lang="en-US" sz="900" dirty="0" smtClean="0"/>
              <a:t>], 16: </a:t>
            </a:r>
            <a:r>
              <a:rPr lang="en-US" sz="900" dirty="0" err="1"/>
              <a:t>Agg</a:t>
            </a:r>
            <a:r>
              <a:rPr lang="en-US" sz="900" dirty="0"/>
              <a:t> 140MHz [1 1 x 1 1 1 1 1</a:t>
            </a:r>
            <a:r>
              <a:rPr lang="en-US" sz="900" dirty="0" smtClean="0"/>
              <a:t>], 17: </a:t>
            </a:r>
            <a:r>
              <a:rPr lang="en-US" sz="900" dirty="0" err="1"/>
              <a:t>Agg</a:t>
            </a:r>
            <a:r>
              <a:rPr lang="en-US" sz="900" dirty="0"/>
              <a:t> 140MHz [1 1 1 x 1 1 1 1</a:t>
            </a:r>
            <a:r>
              <a:rPr lang="en-US" sz="900" dirty="0" smtClean="0"/>
              <a:t>], 18: </a:t>
            </a:r>
            <a:r>
              <a:rPr lang="en-US" sz="900" dirty="0" err="1"/>
              <a:t>Agg</a:t>
            </a:r>
            <a:r>
              <a:rPr lang="en-US" sz="900" dirty="0"/>
              <a:t> 140MHz [1 1 1 1 x 1 1 1</a:t>
            </a:r>
            <a:r>
              <a:rPr lang="en-US" sz="900" dirty="0" smtClean="0"/>
              <a:t>], 19: </a:t>
            </a:r>
            <a:r>
              <a:rPr lang="en-US" sz="900" dirty="0" err="1"/>
              <a:t>Agg</a:t>
            </a:r>
            <a:r>
              <a:rPr lang="en-US" sz="900" dirty="0"/>
              <a:t> 140MHz [1 1 1 1 1 x 1 1</a:t>
            </a:r>
            <a:r>
              <a:rPr lang="en-US" sz="900" dirty="0" smtClean="0"/>
              <a:t>], 20: </a:t>
            </a:r>
            <a:r>
              <a:rPr lang="en-US" sz="900" dirty="0" err="1"/>
              <a:t>Agg</a:t>
            </a:r>
            <a:r>
              <a:rPr lang="en-US" sz="900" dirty="0"/>
              <a:t> 140MHz [1 1 1 1 1 1 x 1</a:t>
            </a:r>
            <a:r>
              <a:rPr lang="en-US" sz="900" dirty="0" smtClean="0"/>
              <a:t>], 21: </a:t>
            </a:r>
            <a:r>
              <a:rPr lang="en-US" sz="900" dirty="0" err="1"/>
              <a:t>Agg</a:t>
            </a:r>
            <a:r>
              <a:rPr lang="en-US" sz="900" dirty="0"/>
              <a:t> 140MHz [1 1 1 1 1 1 1 x</a:t>
            </a:r>
            <a:r>
              <a:rPr lang="en-US" sz="900" dirty="0" smtClean="0"/>
              <a:t>], </a:t>
            </a:r>
          </a:p>
          <a:p>
            <a:pPr lvl="2"/>
            <a:r>
              <a:rPr lang="en-US" sz="900" dirty="0" smtClean="0"/>
              <a:t>22: </a:t>
            </a:r>
            <a:r>
              <a:rPr lang="en-US" sz="900" dirty="0" err="1"/>
              <a:t>Agg</a:t>
            </a:r>
            <a:r>
              <a:rPr lang="en-US" sz="900" dirty="0"/>
              <a:t> 160MHz [1 1 1 1 x </a:t>
            </a:r>
            <a:r>
              <a:rPr lang="en-US" sz="900" dirty="0" err="1"/>
              <a:t>x</a:t>
            </a:r>
            <a:r>
              <a:rPr lang="en-US" sz="900" dirty="0"/>
              <a:t> </a:t>
            </a:r>
            <a:r>
              <a:rPr lang="en-US" sz="900" dirty="0" err="1"/>
              <a:t>x</a:t>
            </a:r>
            <a:r>
              <a:rPr lang="en-US" sz="900" dirty="0"/>
              <a:t> </a:t>
            </a:r>
            <a:r>
              <a:rPr lang="en-US" sz="900" dirty="0" err="1"/>
              <a:t>x</a:t>
            </a:r>
            <a:r>
              <a:rPr lang="en-US" sz="900" dirty="0"/>
              <a:t> 1 1 1 1</a:t>
            </a:r>
            <a:r>
              <a:rPr lang="en-US" sz="900" dirty="0" smtClean="0"/>
              <a:t>], 23: </a:t>
            </a:r>
            <a:r>
              <a:rPr lang="en-US" sz="900" dirty="0" err="1"/>
              <a:t>Agg</a:t>
            </a:r>
            <a:r>
              <a:rPr lang="en-US" sz="900" dirty="0"/>
              <a:t> 160MHz [1 1 1 1 1 1 1 1 x </a:t>
            </a:r>
            <a:r>
              <a:rPr lang="en-US" sz="900" dirty="0" err="1"/>
              <a:t>x</a:t>
            </a:r>
            <a:r>
              <a:rPr lang="en-US" sz="900" dirty="0"/>
              <a:t> </a:t>
            </a:r>
            <a:r>
              <a:rPr lang="en-US" sz="900" dirty="0" err="1"/>
              <a:t>x</a:t>
            </a:r>
            <a:r>
              <a:rPr lang="en-US" sz="900" dirty="0"/>
              <a:t> x</a:t>
            </a:r>
            <a:r>
              <a:rPr lang="en-US" sz="900" dirty="0" smtClean="0"/>
              <a:t>], </a:t>
            </a:r>
          </a:p>
          <a:p>
            <a:pPr lvl="2"/>
            <a:r>
              <a:rPr lang="en-US" sz="900" dirty="0" smtClean="0"/>
              <a:t>24</a:t>
            </a:r>
            <a:r>
              <a:rPr lang="en-US" sz="900" dirty="0"/>
              <a:t>: </a:t>
            </a:r>
            <a:r>
              <a:rPr lang="en-US" sz="900" dirty="0" err="1"/>
              <a:t>Agg</a:t>
            </a:r>
            <a:r>
              <a:rPr lang="en-US" sz="900" dirty="0"/>
              <a:t> 200MHz </a:t>
            </a:r>
            <a:r>
              <a:rPr lang="en-US" sz="900" dirty="0" smtClean="0"/>
              <a:t>[x </a:t>
            </a:r>
            <a:r>
              <a:rPr lang="en-US" sz="900" dirty="0" err="1" smtClean="0"/>
              <a:t>x</a:t>
            </a:r>
            <a:r>
              <a:rPr lang="en-US" sz="900" dirty="0" smtClean="0"/>
              <a:t> 1 1 </a:t>
            </a:r>
            <a:r>
              <a:rPr lang="en-US" sz="900" dirty="0"/>
              <a:t>1 1 1 1 1 1 1 1</a:t>
            </a:r>
            <a:r>
              <a:rPr lang="en-US" sz="900" dirty="0" smtClean="0"/>
              <a:t>], 25: </a:t>
            </a:r>
            <a:r>
              <a:rPr lang="en-US" sz="900" dirty="0" err="1"/>
              <a:t>Agg</a:t>
            </a:r>
            <a:r>
              <a:rPr lang="en-US" sz="900" dirty="0"/>
              <a:t> 200MHz [1 1 x </a:t>
            </a:r>
            <a:r>
              <a:rPr lang="en-US" sz="900" dirty="0" err="1"/>
              <a:t>x</a:t>
            </a:r>
            <a:r>
              <a:rPr lang="en-US" sz="900" dirty="0"/>
              <a:t> 1 1 1 1 1 1 1 1</a:t>
            </a:r>
            <a:r>
              <a:rPr lang="en-US" sz="900" dirty="0" smtClean="0"/>
              <a:t>], 26: </a:t>
            </a:r>
            <a:r>
              <a:rPr lang="en-US" sz="900" dirty="0" err="1"/>
              <a:t>Agg</a:t>
            </a:r>
            <a:r>
              <a:rPr lang="en-US" sz="900" dirty="0"/>
              <a:t> 200MHz [1 1 1 1 x </a:t>
            </a:r>
            <a:r>
              <a:rPr lang="en-US" sz="900" dirty="0" err="1"/>
              <a:t>x</a:t>
            </a:r>
            <a:r>
              <a:rPr lang="en-US" sz="900" dirty="0"/>
              <a:t> 1 1 1 1 1 1</a:t>
            </a:r>
            <a:r>
              <a:rPr lang="en-US" sz="900" dirty="0" smtClean="0"/>
              <a:t>], 27: </a:t>
            </a:r>
            <a:r>
              <a:rPr lang="en-US" sz="900" dirty="0" err="1"/>
              <a:t>Agg</a:t>
            </a:r>
            <a:r>
              <a:rPr lang="en-US" sz="900" dirty="0"/>
              <a:t> 200MHz [1 1 1 1 1 1 x </a:t>
            </a:r>
            <a:r>
              <a:rPr lang="en-US" sz="900" dirty="0" err="1"/>
              <a:t>x</a:t>
            </a:r>
            <a:r>
              <a:rPr lang="en-US" sz="900" dirty="0"/>
              <a:t> 1 1 1 1</a:t>
            </a:r>
            <a:r>
              <a:rPr lang="en-US" sz="900" dirty="0" smtClean="0"/>
              <a:t>], 28: </a:t>
            </a:r>
            <a:r>
              <a:rPr lang="en-US" sz="900" dirty="0" err="1"/>
              <a:t>Agg</a:t>
            </a:r>
            <a:r>
              <a:rPr lang="en-US" sz="900" dirty="0"/>
              <a:t> 200MHz [1 1 1 1 1 1 1 1 x </a:t>
            </a:r>
            <a:r>
              <a:rPr lang="en-US" sz="900" dirty="0" err="1"/>
              <a:t>x</a:t>
            </a:r>
            <a:r>
              <a:rPr lang="en-US" sz="900" dirty="0"/>
              <a:t> 1 1</a:t>
            </a:r>
            <a:r>
              <a:rPr lang="en-US" sz="900" dirty="0" smtClean="0"/>
              <a:t>], 29: </a:t>
            </a:r>
            <a:r>
              <a:rPr lang="en-US" sz="900" dirty="0" err="1"/>
              <a:t>Agg</a:t>
            </a:r>
            <a:r>
              <a:rPr lang="en-US" sz="900" dirty="0"/>
              <a:t> 200MHz [1 1 1 1 1 1 1 1 1 1 x x</a:t>
            </a:r>
            <a:r>
              <a:rPr lang="en-US" sz="900" dirty="0" smtClean="0"/>
              <a:t>], </a:t>
            </a:r>
          </a:p>
          <a:p>
            <a:pPr lvl="2"/>
            <a:r>
              <a:rPr lang="en-US" sz="900" dirty="0" smtClean="0"/>
              <a:t>30: </a:t>
            </a:r>
            <a:r>
              <a:rPr lang="en-US" sz="900" dirty="0" err="1"/>
              <a:t>Agg</a:t>
            </a:r>
            <a:r>
              <a:rPr lang="en-US" sz="900" dirty="0"/>
              <a:t> 240MHz [1 1 1 1 x </a:t>
            </a:r>
            <a:r>
              <a:rPr lang="en-US" sz="900" dirty="0" err="1"/>
              <a:t>x</a:t>
            </a:r>
            <a:r>
              <a:rPr lang="en-US" sz="900" dirty="0"/>
              <a:t> </a:t>
            </a:r>
            <a:r>
              <a:rPr lang="en-US" sz="900" dirty="0" err="1"/>
              <a:t>x</a:t>
            </a:r>
            <a:r>
              <a:rPr lang="en-US" sz="900" dirty="0"/>
              <a:t> </a:t>
            </a:r>
            <a:r>
              <a:rPr lang="en-US" sz="900" dirty="0" err="1"/>
              <a:t>x</a:t>
            </a:r>
            <a:r>
              <a:rPr lang="en-US" sz="900" dirty="0"/>
              <a:t> 1 1 1 1 1 1 1 1</a:t>
            </a:r>
            <a:r>
              <a:rPr lang="en-US" sz="900" dirty="0" smtClean="0"/>
              <a:t>], 31: </a:t>
            </a:r>
            <a:r>
              <a:rPr lang="en-US" sz="900" dirty="0" err="1"/>
              <a:t>Agg</a:t>
            </a:r>
            <a:r>
              <a:rPr lang="en-US" sz="900" dirty="0"/>
              <a:t> 240MHz [1 1 1 1 1 1 1 1 x </a:t>
            </a:r>
            <a:r>
              <a:rPr lang="en-US" sz="900" dirty="0" err="1"/>
              <a:t>x</a:t>
            </a:r>
            <a:r>
              <a:rPr lang="en-US" sz="900" dirty="0"/>
              <a:t> </a:t>
            </a:r>
            <a:r>
              <a:rPr lang="en-US" sz="900" dirty="0" err="1"/>
              <a:t>x</a:t>
            </a:r>
            <a:r>
              <a:rPr lang="en-US" sz="900" dirty="0"/>
              <a:t> </a:t>
            </a:r>
            <a:r>
              <a:rPr lang="en-US" sz="900" dirty="0" err="1"/>
              <a:t>x</a:t>
            </a:r>
            <a:r>
              <a:rPr lang="en-US" sz="900" dirty="0"/>
              <a:t> 1 1 1 1</a:t>
            </a:r>
            <a:r>
              <a:rPr lang="en-US" sz="900" dirty="0" smtClean="0"/>
              <a:t>], 32: </a:t>
            </a:r>
            <a:r>
              <a:rPr lang="en-US" sz="900" dirty="0" err="1"/>
              <a:t>Agg</a:t>
            </a:r>
            <a:r>
              <a:rPr lang="en-US" sz="900" dirty="0"/>
              <a:t> 240MHz [1 1 1 1 1 1 1 1 1 1 1 1 x </a:t>
            </a:r>
            <a:r>
              <a:rPr lang="en-US" sz="900" dirty="0" err="1"/>
              <a:t>x</a:t>
            </a:r>
            <a:r>
              <a:rPr lang="en-US" sz="900" dirty="0"/>
              <a:t> </a:t>
            </a:r>
            <a:r>
              <a:rPr lang="en-US" sz="900" dirty="0" err="1"/>
              <a:t>x</a:t>
            </a:r>
            <a:r>
              <a:rPr lang="en-US" sz="900" dirty="0"/>
              <a:t> x</a:t>
            </a:r>
            <a:r>
              <a:rPr lang="en-US" sz="900" dirty="0" smtClean="0"/>
              <a:t>], </a:t>
            </a:r>
          </a:p>
          <a:p>
            <a:pPr lvl="2"/>
            <a:r>
              <a:rPr lang="en-US" sz="900" dirty="0" smtClean="0"/>
              <a:t>33: </a:t>
            </a:r>
            <a:r>
              <a:rPr lang="en-US" sz="900" dirty="0" err="1"/>
              <a:t>Agg</a:t>
            </a:r>
            <a:r>
              <a:rPr lang="en-US" sz="900" dirty="0"/>
              <a:t> 280MHz </a:t>
            </a:r>
            <a:r>
              <a:rPr lang="en-US" sz="900" dirty="0" smtClean="0"/>
              <a:t>[x </a:t>
            </a:r>
            <a:r>
              <a:rPr lang="en-US" sz="900" dirty="0" err="1" smtClean="0"/>
              <a:t>x</a:t>
            </a:r>
            <a:r>
              <a:rPr lang="en-US" sz="900" dirty="0" smtClean="0"/>
              <a:t> 1 1 </a:t>
            </a:r>
            <a:r>
              <a:rPr lang="en-US" sz="900" dirty="0"/>
              <a:t>1 1 1 1 1 1 1 1 1 1 1 1</a:t>
            </a:r>
            <a:r>
              <a:rPr lang="en-US" sz="900" dirty="0" smtClean="0"/>
              <a:t>], 34: </a:t>
            </a:r>
            <a:r>
              <a:rPr lang="en-US" sz="900" dirty="0" err="1"/>
              <a:t>Agg</a:t>
            </a:r>
            <a:r>
              <a:rPr lang="en-US" sz="900" dirty="0"/>
              <a:t> 280MHz [1 1 x </a:t>
            </a:r>
            <a:r>
              <a:rPr lang="en-US" sz="900" dirty="0" err="1"/>
              <a:t>x</a:t>
            </a:r>
            <a:r>
              <a:rPr lang="en-US" sz="900" dirty="0"/>
              <a:t> 1 1 1 1 1 1 1 1 1 1 1 1</a:t>
            </a:r>
            <a:r>
              <a:rPr lang="en-US" sz="900" dirty="0" smtClean="0"/>
              <a:t>], 35: </a:t>
            </a:r>
            <a:r>
              <a:rPr lang="en-US" sz="900" dirty="0" err="1"/>
              <a:t>Agg</a:t>
            </a:r>
            <a:r>
              <a:rPr lang="en-US" sz="900" dirty="0"/>
              <a:t> 280MHz [1 1 1 1 x </a:t>
            </a:r>
            <a:r>
              <a:rPr lang="en-US" sz="900" dirty="0" err="1"/>
              <a:t>x</a:t>
            </a:r>
            <a:r>
              <a:rPr lang="en-US" sz="900" dirty="0"/>
              <a:t> 1 1 1 1 1 1 1 1 1 1</a:t>
            </a:r>
            <a:r>
              <a:rPr lang="en-US" sz="900" dirty="0" smtClean="0"/>
              <a:t>], 36: </a:t>
            </a:r>
            <a:r>
              <a:rPr lang="en-US" sz="900" dirty="0" err="1"/>
              <a:t>Agg</a:t>
            </a:r>
            <a:r>
              <a:rPr lang="en-US" sz="900" dirty="0"/>
              <a:t> 280MHz [1 1 1 1 1 1 x </a:t>
            </a:r>
            <a:r>
              <a:rPr lang="en-US" sz="900" dirty="0" err="1"/>
              <a:t>x</a:t>
            </a:r>
            <a:r>
              <a:rPr lang="en-US" sz="900" dirty="0"/>
              <a:t> 1 1 1 1 1 1 1 1</a:t>
            </a:r>
            <a:r>
              <a:rPr lang="en-US" sz="900" dirty="0" smtClean="0"/>
              <a:t>], 37: </a:t>
            </a:r>
            <a:r>
              <a:rPr lang="en-US" sz="900" dirty="0" err="1"/>
              <a:t>Agg</a:t>
            </a:r>
            <a:r>
              <a:rPr lang="en-US" sz="900" dirty="0"/>
              <a:t> 280MHz [1 1 1 1 1 1 1 1 x </a:t>
            </a:r>
            <a:r>
              <a:rPr lang="en-US" sz="900" dirty="0" err="1"/>
              <a:t>x</a:t>
            </a:r>
            <a:r>
              <a:rPr lang="en-US" sz="900" dirty="0"/>
              <a:t> 1 1 1 1 1 1</a:t>
            </a:r>
            <a:r>
              <a:rPr lang="en-US" sz="900" dirty="0" smtClean="0"/>
              <a:t>], 38: </a:t>
            </a:r>
            <a:r>
              <a:rPr lang="en-US" sz="900" dirty="0" err="1"/>
              <a:t>Agg</a:t>
            </a:r>
            <a:r>
              <a:rPr lang="en-US" sz="900" dirty="0"/>
              <a:t> 280MHz [1 1 1 1 1 1 1 1 1 1 x </a:t>
            </a:r>
            <a:r>
              <a:rPr lang="en-US" sz="900" dirty="0" err="1"/>
              <a:t>x</a:t>
            </a:r>
            <a:r>
              <a:rPr lang="en-US" sz="900" dirty="0"/>
              <a:t> 1 1 1 1</a:t>
            </a:r>
            <a:r>
              <a:rPr lang="en-US" sz="900" dirty="0" smtClean="0"/>
              <a:t>], 39: </a:t>
            </a:r>
            <a:r>
              <a:rPr lang="en-US" sz="900" dirty="0" err="1"/>
              <a:t>Agg</a:t>
            </a:r>
            <a:r>
              <a:rPr lang="en-US" sz="900" dirty="0"/>
              <a:t> 280MHz [1 1 1 1 1 1 1 1 1 1 1 1 x </a:t>
            </a:r>
            <a:r>
              <a:rPr lang="en-US" sz="900" dirty="0" err="1"/>
              <a:t>x</a:t>
            </a:r>
            <a:r>
              <a:rPr lang="en-US" sz="900" dirty="0"/>
              <a:t> 1 1</a:t>
            </a:r>
            <a:r>
              <a:rPr lang="en-US" sz="900" dirty="0" smtClean="0"/>
              <a:t>], 40</a:t>
            </a:r>
            <a:r>
              <a:rPr lang="en-GB" sz="900" dirty="0" smtClean="0"/>
              <a:t>: </a:t>
            </a:r>
            <a:r>
              <a:rPr lang="en-GB" sz="900" dirty="0" err="1"/>
              <a:t>Agg</a:t>
            </a:r>
            <a:r>
              <a:rPr lang="en-GB" sz="900" dirty="0"/>
              <a:t> </a:t>
            </a:r>
            <a:r>
              <a:rPr lang="en-GB" sz="900" dirty="0" smtClean="0"/>
              <a:t>280MHz </a:t>
            </a:r>
            <a:r>
              <a:rPr lang="en-GB" sz="900" dirty="0"/>
              <a:t>[1 1 1 1 1 1 1 1 1 1 1 1 1 1 x x] </a:t>
            </a:r>
            <a:endParaRPr lang="en-GB" sz="9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1592283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Appendix: BW field option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400" dirty="0" smtClean="0"/>
              <a:t>Option2: </a:t>
            </a:r>
            <a:r>
              <a:rPr lang="en-US" sz="1400" dirty="0"/>
              <a:t>4 bits BW field in U-SIG and max 4 bits puncturing pattern in EHT-SIG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200" dirty="0"/>
              <a:t>Similar to 11ax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200" dirty="0"/>
              <a:t>Primary 20MHz channel in first 20MHz, 1 means non-punctured, x means punctured, ? means don’t know at this moment</a:t>
            </a:r>
            <a:endParaRPr lang="en-US" sz="1200" dirty="0"/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200" dirty="0"/>
              <a:t>4 bit BW field in U-SIG informs following 12 candidates</a:t>
            </a:r>
          </a:p>
          <a:p>
            <a:pPr lvl="2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050" dirty="0"/>
              <a:t>20/40/80/160 or 80+80/240 or 160+80/320 or 160+160 MHz: 6 non-punctured mode</a:t>
            </a:r>
          </a:p>
          <a:p>
            <a:pPr lvl="2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050" dirty="0"/>
              <a:t>BW 80MHz: 2 options [1 x 1 1] [1 1 ? ?] </a:t>
            </a:r>
          </a:p>
          <a:p>
            <a:pPr lvl="2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050" dirty="0"/>
              <a:t>BW 160MHz: 2 options [1 x 1 1 1 1 1 1] [1 1 ? ? ? ? ? ?]</a:t>
            </a:r>
          </a:p>
          <a:p>
            <a:pPr lvl="2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050" dirty="0"/>
              <a:t>BW 240MHz: 1 options [1 1 ? ? ? ? ? ? ? ? ? ?]</a:t>
            </a:r>
          </a:p>
          <a:p>
            <a:pPr lvl="2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050" dirty="0"/>
              <a:t>BW 320MHz: 1 options [1 1 ? ? ? ? ? ? ? ? ? ? ? ? ? ?]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200" dirty="0"/>
              <a:t>EHT-SIG to inform following cases </a:t>
            </a:r>
          </a:p>
          <a:p>
            <a:pPr lvl="2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050" dirty="0"/>
              <a:t>BW 80MHz: 2 options [1 1 1 x] [1 1 x 1] </a:t>
            </a:r>
          </a:p>
          <a:p>
            <a:pPr lvl="2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050" dirty="0"/>
              <a:t>BW 160MHz: 9 options [1 1 x </a:t>
            </a:r>
            <a:r>
              <a:rPr lang="en-GB" sz="1050" dirty="0" err="1"/>
              <a:t>x</a:t>
            </a:r>
            <a:r>
              <a:rPr lang="en-GB" sz="1050" dirty="0"/>
              <a:t> 1 1 1 1] [1 1 1 1 x </a:t>
            </a:r>
            <a:r>
              <a:rPr lang="en-GB" sz="1050" dirty="0" err="1"/>
              <a:t>x</a:t>
            </a:r>
            <a:r>
              <a:rPr lang="en-GB" sz="1050" dirty="0"/>
              <a:t> 1 1] [1 1 1 1 1 1 x x] [1 1 x 1 1 1 1 1] [1 1 1 x 1 1 1 1] [1 1 1 1 x 1 1 1] [1 1 1 1 1 x 1 1] [1 1 1 1 1 1 x 1] [1 1 1 1 1 1 1 x]</a:t>
            </a:r>
          </a:p>
          <a:p>
            <a:pPr lvl="2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050" dirty="0"/>
              <a:t>BW 240MHz: 7 options [1 1 1 1 x </a:t>
            </a:r>
            <a:r>
              <a:rPr lang="en-GB" sz="1050" dirty="0" err="1"/>
              <a:t>x</a:t>
            </a:r>
            <a:r>
              <a:rPr lang="en-GB" sz="1050" dirty="0"/>
              <a:t> </a:t>
            </a:r>
            <a:r>
              <a:rPr lang="en-GB" sz="1050" dirty="0" err="1"/>
              <a:t>x</a:t>
            </a:r>
            <a:r>
              <a:rPr lang="en-GB" sz="1050" dirty="0"/>
              <a:t> </a:t>
            </a:r>
            <a:r>
              <a:rPr lang="en-GB" sz="1050" dirty="0" err="1"/>
              <a:t>x</a:t>
            </a:r>
            <a:r>
              <a:rPr lang="en-GB" sz="1050" dirty="0"/>
              <a:t> 1 1 1 1] [1 1 1 1 1 1 1 1 x </a:t>
            </a:r>
            <a:r>
              <a:rPr lang="en-GB" sz="1050" dirty="0" err="1"/>
              <a:t>x</a:t>
            </a:r>
            <a:r>
              <a:rPr lang="en-GB" sz="1050" dirty="0"/>
              <a:t> </a:t>
            </a:r>
            <a:r>
              <a:rPr lang="en-GB" sz="1050" dirty="0" err="1"/>
              <a:t>x</a:t>
            </a:r>
            <a:r>
              <a:rPr lang="en-GB" sz="1050" dirty="0"/>
              <a:t> x] [1 1 x </a:t>
            </a:r>
            <a:r>
              <a:rPr lang="en-GB" sz="1050" dirty="0" err="1"/>
              <a:t>x</a:t>
            </a:r>
            <a:r>
              <a:rPr lang="en-GB" sz="1050" dirty="0"/>
              <a:t> 1 1 1 1 1 1 1 1] [1 1 1 1 x </a:t>
            </a:r>
            <a:r>
              <a:rPr lang="en-GB" sz="1050" dirty="0" err="1"/>
              <a:t>x</a:t>
            </a:r>
            <a:r>
              <a:rPr lang="en-GB" sz="1050" dirty="0"/>
              <a:t> 1 1 1 1 1 1] [1 1 1 1 1 1 x </a:t>
            </a:r>
            <a:r>
              <a:rPr lang="en-GB" sz="1050" dirty="0" err="1"/>
              <a:t>x</a:t>
            </a:r>
            <a:r>
              <a:rPr lang="en-GB" sz="1050" dirty="0"/>
              <a:t> 1 1 1 1] [1 1 1 1 1 1 1 1 x </a:t>
            </a:r>
            <a:r>
              <a:rPr lang="en-GB" sz="1050" dirty="0" err="1"/>
              <a:t>x</a:t>
            </a:r>
            <a:r>
              <a:rPr lang="en-GB" sz="1050" dirty="0"/>
              <a:t> 1 1] [1 1 1 1 1 1 1 1 1 1 x x]</a:t>
            </a:r>
          </a:p>
          <a:p>
            <a:pPr lvl="2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050" dirty="0"/>
              <a:t>BW 320MHz: 10 options [1 1 1 1 x </a:t>
            </a:r>
            <a:r>
              <a:rPr lang="en-GB" sz="1050" dirty="0" err="1"/>
              <a:t>x</a:t>
            </a:r>
            <a:r>
              <a:rPr lang="en-GB" sz="1050" dirty="0"/>
              <a:t> </a:t>
            </a:r>
            <a:r>
              <a:rPr lang="en-GB" sz="1050" dirty="0" err="1"/>
              <a:t>x</a:t>
            </a:r>
            <a:r>
              <a:rPr lang="en-GB" sz="1050" dirty="0"/>
              <a:t> </a:t>
            </a:r>
            <a:r>
              <a:rPr lang="en-GB" sz="1050" dirty="0" err="1"/>
              <a:t>x</a:t>
            </a:r>
            <a:r>
              <a:rPr lang="en-GB" sz="1050" dirty="0"/>
              <a:t> 1 1 1 1 1 1 1 1] [1 1 1 1 1 1 1 1 x </a:t>
            </a:r>
            <a:r>
              <a:rPr lang="en-GB" sz="1050" dirty="0" err="1"/>
              <a:t>x</a:t>
            </a:r>
            <a:r>
              <a:rPr lang="en-GB" sz="1050" dirty="0"/>
              <a:t> </a:t>
            </a:r>
            <a:r>
              <a:rPr lang="en-GB" sz="1050" dirty="0" err="1"/>
              <a:t>x</a:t>
            </a:r>
            <a:r>
              <a:rPr lang="en-GB" sz="1050" dirty="0"/>
              <a:t> </a:t>
            </a:r>
            <a:r>
              <a:rPr lang="en-GB" sz="1050" dirty="0" err="1"/>
              <a:t>x</a:t>
            </a:r>
            <a:r>
              <a:rPr lang="en-GB" sz="1050" dirty="0"/>
              <a:t> 1 1 1 1] [1 1 1 1 1 1 1 1 1 1 1 1 x </a:t>
            </a:r>
            <a:r>
              <a:rPr lang="en-GB" sz="1050" dirty="0" err="1"/>
              <a:t>x</a:t>
            </a:r>
            <a:r>
              <a:rPr lang="en-GB" sz="1050" dirty="0"/>
              <a:t> </a:t>
            </a:r>
            <a:r>
              <a:rPr lang="en-GB" sz="1050" dirty="0" err="1"/>
              <a:t>x</a:t>
            </a:r>
            <a:r>
              <a:rPr lang="en-GB" sz="1050" dirty="0"/>
              <a:t> x] [1 1 x </a:t>
            </a:r>
            <a:r>
              <a:rPr lang="en-GB" sz="1050" dirty="0" err="1"/>
              <a:t>x</a:t>
            </a:r>
            <a:r>
              <a:rPr lang="en-GB" sz="1050" dirty="0"/>
              <a:t> 1 1 1 1 1 1 1 1 1 1 1 1] [1 1 1 1 x </a:t>
            </a:r>
            <a:r>
              <a:rPr lang="en-GB" sz="1050" dirty="0" err="1"/>
              <a:t>x</a:t>
            </a:r>
            <a:r>
              <a:rPr lang="en-GB" sz="1050" dirty="0"/>
              <a:t> 1 1 1 1 1 1 1 1 1 1] [1 1 1 1 1 1 x </a:t>
            </a:r>
            <a:r>
              <a:rPr lang="en-GB" sz="1050" dirty="0" err="1"/>
              <a:t>x</a:t>
            </a:r>
            <a:r>
              <a:rPr lang="en-GB" sz="1050" dirty="0"/>
              <a:t> 1 1 1 1 1 1 1 1] [1 1 1 1 1 1 1 1 x </a:t>
            </a:r>
            <a:r>
              <a:rPr lang="en-GB" sz="1050" dirty="0" err="1"/>
              <a:t>x</a:t>
            </a:r>
            <a:r>
              <a:rPr lang="en-GB" sz="1050" dirty="0"/>
              <a:t> 1 1 1 1 1 1] [1 1 1 1 1 1 1 1 1 1 x </a:t>
            </a:r>
            <a:r>
              <a:rPr lang="en-GB" sz="1050" dirty="0" err="1"/>
              <a:t>x</a:t>
            </a:r>
            <a:r>
              <a:rPr lang="en-GB" sz="1050" dirty="0"/>
              <a:t> 1 1 1 1] [1 1 1 1 1 1 1 1 1 1 1 1 x </a:t>
            </a:r>
            <a:r>
              <a:rPr lang="en-GB" sz="1050" dirty="0" err="1"/>
              <a:t>x</a:t>
            </a:r>
            <a:r>
              <a:rPr lang="en-GB" sz="1050" dirty="0"/>
              <a:t> 1 1] [1 1 1 1 1 1 1 1 1 1 1 1 1 1 x x</a:t>
            </a:r>
            <a:r>
              <a:rPr lang="en-GB" sz="1050" dirty="0" smtClean="0"/>
              <a:t>]</a:t>
            </a:r>
            <a:endParaRPr lang="en-GB" sz="105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Wook Bong Lee, Samsung</a:t>
            </a:r>
          </a:p>
        </p:txBody>
      </p:sp>
    </p:spTree>
    <p:extLst>
      <p:ext uri="{BB962C8B-B14F-4D97-AF65-F5344CB8AC3E}">
        <p14:creationId xmlns:p14="http://schemas.microsoft.com/office/powerpoint/2010/main" val="1986605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Appendix: BW field option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200" dirty="0" smtClean="0"/>
              <a:t>Option3: </a:t>
            </a:r>
            <a:r>
              <a:rPr lang="en-US" sz="1200" dirty="0"/>
              <a:t>5 bits BW field in U-SIG and max 3 bits puncturing pattern in EHT-SIG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100" dirty="0" smtClean="0"/>
              <a:t>Primary 20MHz channel in first 20MHz, 1 means non-punctured, x means punctured, ? means don’t know at this moment</a:t>
            </a:r>
            <a:endParaRPr lang="en-US" sz="1100" dirty="0" smtClean="0"/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100" dirty="0" smtClean="0"/>
              <a:t>5 </a:t>
            </a:r>
            <a:r>
              <a:rPr lang="en-US" sz="1100" dirty="0"/>
              <a:t>bit BW field in U-SIG informs following 21 candidates</a:t>
            </a:r>
          </a:p>
          <a:p>
            <a:pPr lvl="2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000" dirty="0"/>
              <a:t>20/40/80/160 or 80+80/240 or 160+80/320 or 160+160 MHz: 6 non-punctured mode</a:t>
            </a:r>
          </a:p>
          <a:p>
            <a:pPr lvl="2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000" dirty="0"/>
              <a:t>Aggregated BW 60MHz: 3 options [1 1 1 x] [1 1 x 1] [1 x 1 1]</a:t>
            </a:r>
          </a:p>
          <a:p>
            <a:pPr lvl="2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000" dirty="0"/>
              <a:t>Aggregated BW 120MHz: 2 options [1 1 1 1 ? ? ? ?] [1 1 x </a:t>
            </a:r>
            <a:r>
              <a:rPr lang="en-GB" sz="1000" dirty="0" err="1"/>
              <a:t>x</a:t>
            </a:r>
            <a:r>
              <a:rPr lang="en-GB" sz="1000" dirty="0"/>
              <a:t> 1 1 1 1] </a:t>
            </a:r>
          </a:p>
          <a:p>
            <a:pPr lvl="2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000" dirty="0"/>
              <a:t>Aggregated BW 140MHz: 4 options [1 1 1 1 ? ? ? ?] [1 1 1 x 1 1 1 1] [1 1 x 1 1 1 1 1] [1 x 1 1 1 1 1 1] </a:t>
            </a:r>
          </a:p>
          <a:p>
            <a:pPr lvl="2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000" dirty="0"/>
              <a:t>Aggregated BW 160MHz: 1 options [1 1 1 1 ? ? ? ? ? ? ? ?]</a:t>
            </a:r>
          </a:p>
          <a:p>
            <a:pPr lvl="2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000" dirty="0"/>
              <a:t>Aggregated BW 200MHz: 2 options [1 1 1 1 ? ? ? ? ? ? ? ?] [1 1 x </a:t>
            </a:r>
            <a:r>
              <a:rPr lang="en-GB" sz="1000" dirty="0" err="1"/>
              <a:t>x</a:t>
            </a:r>
            <a:r>
              <a:rPr lang="en-GB" sz="1000" dirty="0"/>
              <a:t> 1 1 1 1 1 1 1 1] </a:t>
            </a:r>
          </a:p>
          <a:p>
            <a:pPr lvl="2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000" dirty="0"/>
              <a:t>Aggregated BW 240MHz: 1 options [1 1 1 1 ? ? ? ? ? ? ? ? ? ? ? ?]</a:t>
            </a:r>
          </a:p>
          <a:p>
            <a:pPr lvl="2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000" dirty="0"/>
              <a:t>Aggregated BW 280MHz: 2 options [1 1 1 1 ? ? ? ? ? ? ? ? ? ? ? ?] [1 1 x </a:t>
            </a:r>
            <a:r>
              <a:rPr lang="en-GB" sz="1000" dirty="0" err="1"/>
              <a:t>x</a:t>
            </a:r>
            <a:r>
              <a:rPr lang="en-GB" sz="1000" dirty="0"/>
              <a:t> 1 1 1 1 1 1 1 1 1 1 1 1] 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100" dirty="0"/>
              <a:t>EHT-SIG to inform following cases for greater than 80MHz PPDU</a:t>
            </a:r>
          </a:p>
          <a:p>
            <a:pPr lvl="2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000" dirty="0"/>
              <a:t>Aggregated BW 120MHz: 2 options [1 1 1 1 1 1 x x] [1 1 1 1 x </a:t>
            </a:r>
            <a:r>
              <a:rPr lang="en-GB" sz="1000" dirty="0" err="1"/>
              <a:t>x</a:t>
            </a:r>
            <a:r>
              <a:rPr lang="en-GB" sz="1000" dirty="0"/>
              <a:t> 1 1] </a:t>
            </a:r>
          </a:p>
          <a:p>
            <a:pPr lvl="2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000" dirty="0"/>
              <a:t>Aggregated BW 140MHz: 4 options [1 1 1 1 1 1 1 x] [1 1 1 1 1 1 x 1] [1 1 1 1 1 x 1 1] [1 1 1 1 x 1 1 1]</a:t>
            </a:r>
          </a:p>
          <a:p>
            <a:pPr lvl="2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000" dirty="0"/>
              <a:t>Aggregated BW 160MHz: 2 options [1 1 1 1 1 1 1 1 x </a:t>
            </a:r>
            <a:r>
              <a:rPr lang="en-GB" sz="1000" dirty="0" err="1"/>
              <a:t>x</a:t>
            </a:r>
            <a:r>
              <a:rPr lang="en-GB" sz="1000" dirty="0"/>
              <a:t> </a:t>
            </a:r>
            <a:r>
              <a:rPr lang="en-GB" sz="1000" dirty="0" err="1"/>
              <a:t>x</a:t>
            </a:r>
            <a:r>
              <a:rPr lang="en-GB" sz="1000" dirty="0"/>
              <a:t> x] [1 1 1 1 x </a:t>
            </a:r>
            <a:r>
              <a:rPr lang="en-GB" sz="1000" dirty="0" err="1"/>
              <a:t>x</a:t>
            </a:r>
            <a:r>
              <a:rPr lang="en-GB" sz="1000" dirty="0"/>
              <a:t> </a:t>
            </a:r>
            <a:r>
              <a:rPr lang="en-GB" sz="1000" dirty="0" err="1"/>
              <a:t>x</a:t>
            </a:r>
            <a:r>
              <a:rPr lang="en-GB" sz="1000" dirty="0"/>
              <a:t> </a:t>
            </a:r>
            <a:r>
              <a:rPr lang="en-GB" sz="1000" dirty="0" err="1"/>
              <a:t>x</a:t>
            </a:r>
            <a:r>
              <a:rPr lang="en-GB" sz="1000" dirty="0"/>
              <a:t> 1 1 1 1]</a:t>
            </a:r>
          </a:p>
          <a:p>
            <a:pPr lvl="2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000" dirty="0"/>
              <a:t>Aggregated BW 200MHz: 4 options [1 1 1 1 1 1 1 1 1 1 x x] [1 1 1 1 1 1 1 1 x </a:t>
            </a:r>
            <a:r>
              <a:rPr lang="en-GB" sz="1000" dirty="0" err="1"/>
              <a:t>x</a:t>
            </a:r>
            <a:r>
              <a:rPr lang="en-GB" sz="1000" dirty="0"/>
              <a:t> 1 1] [1 1 1 1 1 1 x </a:t>
            </a:r>
            <a:r>
              <a:rPr lang="en-GB" sz="1000" dirty="0" err="1"/>
              <a:t>x</a:t>
            </a:r>
            <a:r>
              <a:rPr lang="en-GB" sz="1000" dirty="0"/>
              <a:t> 1 1 1 1] [1 1 1 1 x </a:t>
            </a:r>
            <a:r>
              <a:rPr lang="en-GB" sz="1000" dirty="0" err="1"/>
              <a:t>x</a:t>
            </a:r>
            <a:r>
              <a:rPr lang="en-GB" sz="1000" dirty="0"/>
              <a:t> 1 1 1 1 1 1] </a:t>
            </a:r>
          </a:p>
          <a:p>
            <a:pPr lvl="2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000" dirty="0"/>
              <a:t>Aggregated BW 240MHz: 3 options [1 1 1 1 1 1 1 1 1 1 1 1 x </a:t>
            </a:r>
            <a:r>
              <a:rPr lang="en-GB" sz="1000" dirty="0" err="1"/>
              <a:t>x</a:t>
            </a:r>
            <a:r>
              <a:rPr lang="en-GB" sz="1000" dirty="0"/>
              <a:t> </a:t>
            </a:r>
            <a:r>
              <a:rPr lang="en-GB" sz="1000" dirty="0" err="1"/>
              <a:t>x</a:t>
            </a:r>
            <a:r>
              <a:rPr lang="en-GB" sz="1000" dirty="0"/>
              <a:t> x] [1 1 1 1 1 1 1 1 x </a:t>
            </a:r>
            <a:r>
              <a:rPr lang="en-GB" sz="1000" dirty="0" err="1"/>
              <a:t>x</a:t>
            </a:r>
            <a:r>
              <a:rPr lang="en-GB" sz="1000" dirty="0"/>
              <a:t> </a:t>
            </a:r>
            <a:r>
              <a:rPr lang="en-GB" sz="1000" dirty="0" err="1"/>
              <a:t>x</a:t>
            </a:r>
            <a:r>
              <a:rPr lang="en-GB" sz="1000" dirty="0"/>
              <a:t> </a:t>
            </a:r>
            <a:r>
              <a:rPr lang="en-GB" sz="1000" dirty="0" err="1"/>
              <a:t>x</a:t>
            </a:r>
            <a:r>
              <a:rPr lang="en-GB" sz="1000" dirty="0"/>
              <a:t> 1 1 1 1] [1 1 1 1 x </a:t>
            </a:r>
            <a:r>
              <a:rPr lang="en-GB" sz="1000" dirty="0" err="1"/>
              <a:t>x</a:t>
            </a:r>
            <a:r>
              <a:rPr lang="en-GB" sz="1000" dirty="0"/>
              <a:t> </a:t>
            </a:r>
            <a:r>
              <a:rPr lang="en-GB" sz="1000" dirty="0" err="1"/>
              <a:t>x</a:t>
            </a:r>
            <a:r>
              <a:rPr lang="en-GB" sz="1000" dirty="0"/>
              <a:t> </a:t>
            </a:r>
            <a:r>
              <a:rPr lang="en-GB" sz="1000" dirty="0" err="1"/>
              <a:t>x</a:t>
            </a:r>
            <a:r>
              <a:rPr lang="en-GB" sz="1000" dirty="0"/>
              <a:t> 1 1 1 1 1 1 1 1]</a:t>
            </a:r>
          </a:p>
          <a:p>
            <a:pPr lvl="2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000" dirty="0"/>
              <a:t>Aggregated BW 280MHz: 6 options [1 1 1 1 1 1 1 1 1 1 1 1 1 1 x x] [1 1 1 1 1 1 1 1 1 1 1 1 x </a:t>
            </a:r>
            <a:r>
              <a:rPr lang="en-GB" sz="1000" dirty="0" err="1"/>
              <a:t>x</a:t>
            </a:r>
            <a:r>
              <a:rPr lang="en-GB" sz="1000" dirty="0"/>
              <a:t> 1 1] [1 1 1 1 1 1 1 1 1 1 x </a:t>
            </a:r>
            <a:r>
              <a:rPr lang="en-GB" sz="1000" dirty="0" err="1"/>
              <a:t>x</a:t>
            </a:r>
            <a:r>
              <a:rPr lang="en-GB" sz="1000" dirty="0"/>
              <a:t> 1 1 1 1] [1 1 1 1 1 1 1 1 x </a:t>
            </a:r>
            <a:r>
              <a:rPr lang="en-GB" sz="1000" dirty="0" err="1"/>
              <a:t>x</a:t>
            </a:r>
            <a:r>
              <a:rPr lang="en-GB" sz="1000" dirty="0"/>
              <a:t> 1 1 1 1 1 1] [1 1 1 1 1 1 x </a:t>
            </a:r>
            <a:r>
              <a:rPr lang="en-GB" sz="1000" dirty="0" err="1"/>
              <a:t>x</a:t>
            </a:r>
            <a:r>
              <a:rPr lang="en-GB" sz="1000" dirty="0"/>
              <a:t> 1 1 1 1 1 1 1 1] [1 1 1 1 x </a:t>
            </a:r>
            <a:r>
              <a:rPr lang="en-GB" sz="1000" dirty="0" err="1"/>
              <a:t>x</a:t>
            </a:r>
            <a:r>
              <a:rPr lang="en-GB" sz="1000" dirty="0"/>
              <a:t> 1 1 1 1 1 1 1 1 1 1] </a:t>
            </a:r>
            <a:endParaRPr lang="en-GB" sz="10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Wook Bong Lee, Samsung</a:t>
            </a:r>
          </a:p>
        </p:txBody>
      </p:sp>
    </p:spTree>
    <p:extLst>
      <p:ext uri="{BB962C8B-B14F-4D97-AF65-F5344CB8AC3E}">
        <p14:creationId xmlns:p14="http://schemas.microsoft.com/office/powerpoint/2010/main" val="2755912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Appendix: </a:t>
            </a:r>
            <a:r>
              <a:rPr lang="en-US" dirty="0" smtClean="0"/>
              <a:t>U-SIG </a:t>
            </a:r>
            <a:r>
              <a:rPr lang="en-US" dirty="0"/>
              <a:t>is enough for SU PPDU?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200" dirty="0" smtClean="0"/>
              <a:t>Following information is information for SU PPDU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100" dirty="0"/>
              <a:t>PHY version identifier: 3 bits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100" dirty="0" smtClean="0"/>
              <a:t>UL/DL </a:t>
            </a:r>
            <a:r>
              <a:rPr lang="en-GB" sz="1100" dirty="0"/>
              <a:t>flag: 1 bit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100" dirty="0" smtClean="0"/>
              <a:t>BSS </a:t>
            </a:r>
            <a:r>
              <a:rPr lang="en-GB" sz="1100" dirty="0"/>
              <a:t>color: [6] bits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100" dirty="0" smtClean="0"/>
              <a:t>TXOP </a:t>
            </a:r>
            <a:r>
              <a:rPr lang="en-GB" sz="1100" dirty="0"/>
              <a:t>duration: [7] bits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100" dirty="0" smtClean="0"/>
              <a:t>Bandwidth</a:t>
            </a:r>
            <a:r>
              <a:rPr lang="en-GB" sz="1100" dirty="0"/>
              <a:t>: </a:t>
            </a:r>
            <a:r>
              <a:rPr lang="en-GB" sz="1100" dirty="0" smtClean="0"/>
              <a:t>[6</a:t>
            </a:r>
            <a:r>
              <a:rPr lang="en-GB" sz="1100" dirty="0"/>
              <a:t>] bits. </a:t>
            </a:r>
            <a:r>
              <a:rPr lang="en-GB" sz="1100" dirty="0" smtClean="0"/>
              <a:t>This is only option without EHT-SIG.</a:t>
            </a:r>
            <a:endParaRPr lang="en-GB" sz="1100" dirty="0"/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100" dirty="0" smtClean="0"/>
              <a:t>CRC </a:t>
            </a:r>
            <a:r>
              <a:rPr lang="en-GB" sz="1100" dirty="0"/>
              <a:t>and Tail: [10] </a:t>
            </a:r>
            <a:r>
              <a:rPr lang="en-GB" sz="1100" dirty="0" smtClean="0"/>
              <a:t>bits </a:t>
            </a:r>
            <a:r>
              <a:rPr lang="en-GB" sz="1100" dirty="0" smtClean="0">
                <a:solidFill>
                  <a:srgbClr val="FF0000"/>
                </a:solidFill>
                <a:sym typeface="Wingdings" panose="05000000000000000000" pitchFamily="2" charset="2"/>
              </a:rPr>
              <a:t> Version independent bits + CRC and Tail: Until here is 33 bits</a:t>
            </a:r>
            <a:endParaRPr lang="en-GB" sz="1100" dirty="0">
              <a:solidFill>
                <a:srgbClr val="FF0000"/>
              </a:solidFill>
            </a:endParaRP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100" dirty="0"/>
              <a:t>PPDU Type: [2] (</a:t>
            </a:r>
            <a:r>
              <a:rPr lang="en-GB" sz="1100" dirty="0">
                <a:sym typeface="Wingdings" panose="05000000000000000000" pitchFamily="2" charset="2"/>
              </a:rPr>
              <a:t>DL MU PPDU compressed mode, DL MU PPDU non-compressed mode and DL SU PPDU</a:t>
            </a:r>
            <a:r>
              <a:rPr lang="en-GB" sz="1100" dirty="0" smtClean="0"/>
              <a:t>)</a:t>
            </a:r>
            <a:endParaRPr lang="en-GB" sz="1100" dirty="0">
              <a:solidFill>
                <a:srgbClr val="FF0000"/>
              </a:solidFill>
            </a:endParaRP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100" dirty="0" smtClean="0"/>
              <a:t>MCS: [5] bits, 4K QAM, [DCM], [more MCS level]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100" dirty="0" smtClean="0"/>
              <a:t>GI+EHT-LTF Size: [2] bits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100" dirty="0" smtClean="0"/>
              <a:t>NSTS And </a:t>
            </a:r>
            <a:r>
              <a:rPr lang="en-GB" sz="1100" dirty="0" err="1" smtClean="0"/>
              <a:t>Midamble</a:t>
            </a:r>
            <a:r>
              <a:rPr lang="en-GB" sz="1100" dirty="0" smtClean="0"/>
              <a:t> </a:t>
            </a:r>
            <a:r>
              <a:rPr lang="en-GB" sz="1100" dirty="0" err="1" smtClean="0"/>
              <a:t>Periodicity+Doppler</a:t>
            </a:r>
            <a:r>
              <a:rPr lang="en-GB" sz="1100" dirty="0" smtClean="0"/>
              <a:t>: 5 bits- to support 16 stream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100" dirty="0" smtClean="0"/>
              <a:t>LDPC Extra Symbol Segment: [1] bit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100" dirty="0" smtClean="0"/>
              <a:t>Pre-FEC Padding Factor: [2] bits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100" dirty="0" smtClean="0"/>
              <a:t>PE </a:t>
            </a:r>
            <a:r>
              <a:rPr lang="en-GB" sz="1100" dirty="0" err="1" smtClean="0"/>
              <a:t>Disambiguity</a:t>
            </a:r>
            <a:r>
              <a:rPr lang="en-GB" sz="1100" dirty="0" smtClean="0"/>
              <a:t>: [1] bit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100" dirty="0" err="1" smtClean="0"/>
              <a:t>Beamformed</a:t>
            </a:r>
            <a:r>
              <a:rPr lang="en-GB" sz="1100" dirty="0" smtClean="0"/>
              <a:t>: [1] bit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100" dirty="0" smtClean="0"/>
              <a:t>Coding</a:t>
            </a:r>
            <a:r>
              <a:rPr lang="en-GB" sz="1100" dirty="0"/>
              <a:t>: 1 </a:t>
            </a:r>
            <a:r>
              <a:rPr lang="en-GB" sz="1100" dirty="0" smtClean="0"/>
              <a:t>bit </a:t>
            </a:r>
            <a:r>
              <a:rPr lang="en-GB" sz="1100" dirty="0">
                <a:solidFill>
                  <a:srgbClr val="FF0000"/>
                </a:solidFill>
                <a:sym typeface="Wingdings" panose="05000000000000000000" pitchFamily="2" charset="2"/>
              </a:rPr>
              <a:t> Until here is </a:t>
            </a:r>
            <a:r>
              <a:rPr lang="en-GB" sz="1100" dirty="0" smtClean="0">
                <a:solidFill>
                  <a:srgbClr val="FF0000"/>
                </a:solidFill>
                <a:sym typeface="Wingdings" panose="05000000000000000000" pitchFamily="2" charset="2"/>
              </a:rPr>
              <a:t>53 </a:t>
            </a:r>
            <a:r>
              <a:rPr lang="en-GB" sz="1100" dirty="0">
                <a:solidFill>
                  <a:srgbClr val="FF0000"/>
                </a:solidFill>
                <a:sym typeface="Wingdings" panose="05000000000000000000" pitchFamily="2" charset="2"/>
              </a:rPr>
              <a:t>bits  </a:t>
            </a:r>
            <a:r>
              <a:rPr lang="en-GB" sz="1100" dirty="0" smtClean="0">
                <a:solidFill>
                  <a:srgbClr val="FF0000"/>
                </a:solidFill>
                <a:sym typeface="Wingdings" panose="05000000000000000000" pitchFamily="2" charset="2"/>
              </a:rPr>
              <a:t>Overflowed</a:t>
            </a:r>
            <a:endParaRPr lang="en-GB" sz="1100" dirty="0"/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100" dirty="0" smtClean="0"/>
              <a:t>[STBC: [1] bit]</a:t>
            </a:r>
            <a:endParaRPr lang="en-GB" sz="1100" dirty="0" smtClean="0">
              <a:solidFill>
                <a:srgbClr val="FF0000"/>
              </a:solidFill>
              <a:sym typeface="Wingdings" panose="05000000000000000000" pitchFamily="2" charset="2"/>
            </a:endParaRP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100" dirty="0" smtClean="0"/>
              <a:t>[Beam Change: 1 bit]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100" dirty="0" smtClean="0"/>
              <a:t>[Spatial Reuse: 4 bits]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Wook Bong Lee, Samsung</a:t>
            </a:r>
          </a:p>
        </p:txBody>
      </p:sp>
    </p:spTree>
    <p:extLst>
      <p:ext uri="{BB962C8B-B14F-4D97-AF65-F5344CB8AC3E}">
        <p14:creationId xmlns:p14="http://schemas.microsoft.com/office/powerpoint/2010/main" val="1819911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Appendix: SIG </a:t>
            </a:r>
            <a:r>
              <a:rPr lang="en-US" dirty="0" smtClean="0"/>
              <a:t>Contents for SU and MU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Wook Bong Lee, Samsung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8267386"/>
              </p:ext>
            </p:extLst>
          </p:nvPr>
        </p:nvGraphicFramePr>
        <p:xfrm>
          <a:off x="533400" y="2133600"/>
          <a:ext cx="8010523" cy="38709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88041"/>
                <a:gridCol w="1688041"/>
                <a:gridCol w="1688041"/>
                <a:gridCol w="2946400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HE SU SIG-A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HE MU SIG-A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HE MU user </a:t>
                      </a:r>
                      <a:r>
                        <a:rPr lang="en-US" sz="1000" baseline="0" dirty="0" smtClean="0"/>
                        <a:t>field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Example EHT SU/MU</a:t>
                      </a:r>
                      <a:endParaRPr lang="en-US" sz="1000" dirty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Format (1)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PPDU</a:t>
                      </a:r>
                      <a:r>
                        <a:rPr lang="en-US" sz="1000" baseline="0" dirty="0" smtClean="0"/>
                        <a:t> Type [1]: </a:t>
                      </a:r>
                      <a:r>
                        <a:rPr lang="en-US" sz="1000" dirty="0" smtClean="0"/>
                        <a:t>U-SIG Version Dependent</a:t>
                      </a:r>
                      <a:endParaRPr lang="en-US" sz="1000" dirty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Beam Change (1)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Beam Change </a:t>
                      </a:r>
                      <a:r>
                        <a:rPr lang="en-US" sz="1000" baseline="0" dirty="0" smtClean="0"/>
                        <a:t>[1]: </a:t>
                      </a:r>
                      <a:r>
                        <a:rPr lang="en-US" sz="1000" dirty="0" smtClean="0"/>
                        <a:t>EHT user field (Only for SU)</a:t>
                      </a: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UL/DL (1)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UL/DL (1)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UL/DL (1): U-SIG Version Independent</a:t>
                      </a: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HE-MCS</a:t>
                      </a:r>
                      <a:r>
                        <a:rPr lang="en-US" sz="1000" baseline="0" dirty="0" smtClean="0"/>
                        <a:t> (4)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HE-MCS</a:t>
                      </a:r>
                      <a:r>
                        <a:rPr lang="en-US" sz="1000" baseline="0" dirty="0" smtClean="0"/>
                        <a:t> (4)</a:t>
                      </a:r>
                      <a:endParaRPr lang="en-US" sz="10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EHT-MCS</a:t>
                      </a:r>
                      <a:r>
                        <a:rPr lang="en-US" sz="1000" baseline="0" dirty="0" smtClean="0"/>
                        <a:t> [5]: </a:t>
                      </a:r>
                      <a:r>
                        <a:rPr lang="en-US" sz="1000" dirty="0" smtClean="0"/>
                        <a:t>EHT user field</a:t>
                      </a:r>
                      <a:endParaRPr lang="en-US" sz="1000" dirty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DCM (1)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DCM (1)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Maybe</a:t>
                      </a:r>
                      <a:r>
                        <a:rPr lang="en-US" sz="1000" baseline="0" dirty="0" smtClean="0"/>
                        <a:t> merged with EHT-MCS</a:t>
                      </a:r>
                      <a:endParaRPr lang="en-US" sz="1000" dirty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BSS Color (6)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BSS Color (6)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BSS Color [6]: U-SIG Version Independent</a:t>
                      </a: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Spatial Reuse</a:t>
                      </a:r>
                      <a:r>
                        <a:rPr lang="en-US" sz="1000" baseline="0" dirty="0" smtClean="0"/>
                        <a:t> (4)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Spatial Reuse</a:t>
                      </a:r>
                      <a:r>
                        <a:rPr lang="en-US" sz="1000" baseline="0" dirty="0" smtClean="0"/>
                        <a:t> (4)</a:t>
                      </a:r>
                      <a:endParaRPr lang="en-US" sz="10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TBD</a:t>
                      </a:r>
                      <a:endParaRPr lang="en-US" sz="1000" dirty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Bandwidth (2)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Bandwidth (3)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Bandwidth [6]: U-SIG Version Independent</a:t>
                      </a: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GI+HE-LTF</a:t>
                      </a:r>
                      <a:r>
                        <a:rPr lang="en-US" sz="1000" baseline="0" dirty="0" smtClean="0"/>
                        <a:t> Size (2)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GI+HE-LTF</a:t>
                      </a:r>
                      <a:r>
                        <a:rPr lang="en-US" sz="1000" baseline="0" dirty="0" smtClean="0"/>
                        <a:t> Size (2)</a:t>
                      </a:r>
                      <a:endParaRPr lang="en-US" sz="10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GI+HE-LTF</a:t>
                      </a:r>
                      <a:r>
                        <a:rPr lang="en-US" sz="1000" baseline="0" dirty="0" smtClean="0"/>
                        <a:t> Size [2]:</a:t>
                      </a:r>
                      <a:r>
                        <a:rPr lang="en-US" sz="1000" dirty="0" smtClean="0"/>
                        <a:t> U-SIG Version Dependent</a:t>
                      </a: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NSTS And </a:t>
                      </a:r>
                      <a:r>
                        <a:rPr lang="en-US" sz="1000" dirty="0" err="1" smtClean="0"/>
                        <a:t>Midamble</a:t>
                      </a:r>
                      <a:r>
                        <a:rPr lang="en-US" sz="1000" dirty="0" smtClean="0"/>
                        <a:t> Periodicity (3)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Number of HE-LTF Symbols And </a:t>
                      </a:r>
                      <a:r>
                        <a:rPr lang="en-US" sz="1000" dirty="0" err="1" smtClean="0"/>
                        <a:t>Midamble</a:t>
                      </a:r>
                      <a:r>
                        <a:rPr lang="en-US" sz="1000" dirty="0" smtClean="0"/>
                        <a:t> Periodicity (3)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Number of HE-LTF Symbols</a:t>
                      </a:r>
                      <a:r>
                        <a:rPr lang="en-US" sz="1000" baseline="0" dirty="0" smtClean="0"/>
                        <a:t> </a:t>
                      </a:r>
                      <a:r>
                        <a:rPr lang="en-US" sz="1000" dirty="0" smtClean="0"/>
                        <a:t>And </a:t>
                      </a:r>
                      <a:r>
                        <a:rPr lang="en-US" sz="1000" dirty="0" err="1" smtClean="0"/>
                        <a:t>Midamble</a:t>
                      </a:r>
                      <a:r>
                        <a:rPr lang="en-US" sz="1000" dirty="0" smtClean="0"/>
                        <a:t> Periodicity</a:t>
                      </a:r>
                      <a:r>
                        <a:rPr lang="en-GB" sz="1000" dirty="0" smtClean="0"/>
                        <a:t>+Doppler</a:t>
                      </a:r>
                      <a:r>
                        <a:rPr lang="en-US" sz="1000" dirty="0" smtClean="0"/>
                        <a:t> [4]</a:t>
                      </a:r>
                      <a:r>
                        <a:rPr lang="en-US" sz="1000" baseline="0" dirty="0" smtClean="0"/>
                        <a:t>:</a:t>
                      </a:r>
                      <a:r>
                        <a:rPr lang="en-US" sz="1000" dirty="0" smtClean="0"/>
                        <a:t> U-SIG Version Dependent </a:t>
                      </a: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TXOP (7)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TXOP (7)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TXOP [7]: U-SIG Version Independent</a:t>
                      </a: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Coding (1)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Coding (1)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Coding </a:t>
                      </a:r>
                      <a:r>
                        <a:rPr lang="en-US" sz="1000" baseline="0" dirty="0" smtClean="0"/>
                        <a:t>[1]: </a:t>
                      </a:r>
                      <a:r>
                        <a:rPr lang="en-US" sz="1000" dirty="0" smtClean="0"/>
                        <a:t>EHT user field</a:t>
                      </a: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LDPC Extra Symbol Segment (1)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LDPC Extra Symbol Segment (1)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LDPC Extra Symbol Segment </a:t>
                      </a:r>
                      <a:r>
                        <a:rPr lang="en-US" sz="1000" baseline="0" dirty="0" smtClean="0"/>
                        <a:t>[1]:</a:t>
                      </a:r>
                      <a:r>
                        <a:rPr lang="en-US" sz="1000" dirty="0" smtClean="0"/>
                        <a:t> U-SIG Version Dependent</a:t>
                      </a: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5565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Appendix: SIG Contents for SU and MU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Wook Bong Lee, Samsung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571335"/>
              </p:ext>
            </p:extLst>
          </p:nvPr>
        </p:nvGraphicFramePr>
        <p:xfrm>
          <a:off x="533400" y="2133600"/>
          <a:ext cx="8010523" cy="35966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88041"/>
                <a:gridCol w="1688041"/>
                <a:gridCol w="1688041"/>
                <a:gridCol w="2946400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HE SU SIG-A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HE MU SIG-A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HE MU user</a:t>
                      </a:r>
                      <a:r>
                        <a:rPr lang="en-US" sz="1000" baseline="0" dirty="0" smtClean="0"/>
                        <a:t> field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Example EHT SU/MU</a:t>
                      </a:r>
                      <a:endParaRPr lang="en-US" sz="1000" dirty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STBC (1)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STBC (1)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STBC </a:t>
                      </a:r>
                      <a:r>
                        <a:rPr lang="en-US" sz="1000" baseline="0" dirty="0" smtClean="0"/>
                        <a:t>[1]:</a:t>
                      </a:r>
                      <a:r>
                        <a:rPr lang="en-US" sz="1000" dirty="0" smtClean="0"/>
                        <a:t> U-SIG Version Dependent</a:t>
                      </a: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err="1" smtClean="0"/>
                        <a:t>Beamformed</a:t>
                      </a:r>
                      <a:r>
                        <a:rPr lang="en-US" sz="1000" dirty="0" smtClean="0"/>
                        <a:t> (1)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err="1" smtClean="0"/>
                        <a:t>Beamformed</a:t>
                      </a:r>
                      <a:r>
                        <a:rPr lang="en-US" sz="1000" dirty="0" smtClean="0"/>
                        <a:t> (1)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err="1" smtClean="0"/>
                        <a:t>Beamformed</a:t>
                      </a:r>
                      <a:r>
                        <a:rPr lang="en-US" sz="1000" dirty="0" smtClean="0"/>
                        <a:t> </a:t>
                      </a:r>
                      <a:r>
                        <a:rPr lang="en-US" sz="1000" baseline="0" dirty="0" smtClean="0"/>
                        <a:t>[1]: </a:t>
                      </a:r>
                      <a:r>
                        <a:rPr lang="en-US" sz="1000" dirty="0" smtClean="0"/>
                        <a:t>EHT user field</a:t>
                      </a: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Pre-FEC Padding Factor (2)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Pre-FEC Padding Factor (2)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Pre-FEC Padding Factor </a:t>
                      </a:r>
                      <a:r>
                        <a:rPr lang="en-US" sz="1000" baseline="0" dirty="0" smtClean="0"/>
                        <a:t>[2]:</a:t>
                      </a:r>
                      <a:r>
                        <a:rPr lang="en-US" sz="1000" dirty="0" smtClean="0"/>
                        <a:t> U-SIG Version Dependent</a:t>
                      </a: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PE </a:t>
                      </a:r>
                      <a:r>
                        <a:rPr lang="en-US" sz="1000" dirty="0" err="1" smtClean="0"/>
                        <a:t>Disambiguity</a:t>
                      </a:r>
                      <a:r>
                        <a:rPr lang="en-US" sz="1000" dirty="0" smtClean="0"/>
                        <a:t> (1)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PE </a:t>
                      </a:r>
                      <a:r>
                        <a:rPr lang="en-US" sz="1000" dirty="0" err="1" smtClean="0"/>
                        <a:t>Disambiguity</a:t>
                      </a:r>
                      <a:r>
                        <a:rPr lang="en-US" sz="1000" dirty="0" smtClean="0"/>
                        <a:t> (1)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PE </a:t>
                      </a:r>
                      <a:r>
                        <a:rPr lang="en-US" sz="1000" dirty="0" err="1" smtClean="0"/>
                        <a:t>Disambiguity</a:t>
                      </a:r>
                      <a:r>
                        <a:rPr lang="en-US" sz="1000" dirty="0" smtClean="0"/>
                        <a:t> </a:t>
                      </a:r>
                      <a:r>
                        <a:rPr lang="en-US" sz="1000" baseline="0" dirty="0" smtClean="0"/>
                        <a:t>[1]:</a:t>
                      </a:r>
                      <a:r>
                        <a:rPr lang="en-US" sz="1000" dirty="0" smtClean="0"/>
                        <a:t> U-SIG Version Dependent</a:t>
                      </a: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Doppler</a:t>
                      </a:r>
                      <a:r>
                        <a:rPr lang="en-US" sz="1000" baseline="0" dirty="0" smtClean="0"/>
                        <a:t> (1)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Doppler</a:t>
                      </a:r>
                      <a:r>
                        <a:rPr lang="en-US" sz="1000" baseline="0" dirty="0" smtClean="0"/>
                        <a:t> (1)</a:t>
                      </a:r>
                      <a:endParaRPr lang="en-US" sz="10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Maybe</a:t>
                      </a:r>
                      <a:r>
                        <a:rPr lang="en-US" sz="1000" baseline="0" dirty="0" smtClean="0"/>
                        <a:t> merged with </a:t>
                      </a:r>
                      <a:r>
                        <a:rPr lang="en-US" sz="1000" dirty="0" smtClean="0"/>
                        <a:t>Number of HE-LTF Symbols</a:t>
                      </a:r>
                      <a:r>
                        <a:rPr lang="en-US" sz="1000" baseline="0" dirty="0" smtClean="0"/>
                        <a:t> or </a:t>
                      </a:r>
                      <a:r>
                        <a:rPr lang="en-US" sz="1000" dirty="0" smtClean="0"/>
                        <a:t>NSTS And </a:t>
                      </a:r>
                      <a:r>
                        <a:rPr lang="en-US" sz="1000" dirty="0" err="1" smtClean="0"/>
                        <a:t>Midamble</a:t>
                      </a:r>
                      <a:r>
                        <a:rPr lang="en-US" sz="1000" dirty="0" smtClean="0"/>
                        <a:t> Periodicity</a:t>
                      </a:r>
                      <a:r>
                        <a:rPr lang="en-GB" sz="1000" dirty="0" smtClean="0"/>
                        <a:t>+Doppler</a:t>
                      </a:r>
                      <a:r>
                        <a:rPr lang="en-US" sz="1000" dirty="0" smtClean="0"/>
                        <a:t> </a:t>
                      </a: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HE-SIG-B-MCS</a:t>
                      </a:r>
                      <a:r>
                        <a:rPr lang="en-US" sz="1000" baseline="0" dirty="0" smtClean="0"/>
                        <a:t> (3)</a:t>
                      </a:r>
                      <a:endParaRPr lang="en-US" sz="10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EHT-SIG MCS+DCM [3]: U-SIG Version Dependent</a:t>
                      </a: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Number Of HE-SIG-B Symbols Or MU-MIMO Users (4)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Number Of HE-SIG-B Symbols Or MU-MIMO Users [4]: U-SIG Version Dependent</a:t>
                      </a: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HE-SIG-B Compression (1)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PPDU</a:t>
                      </a:r>
                      <a:r>
                        <a:rPr lang="en-US" sz="1000" baseline="0" dirty="0" smtClean="0"/>
                        <a:t> Type [1]: </a:t>
                      </a:r>
                      <a:r>
                        <a:rPr lang="en-US" sz="1000" dirty="0" smtClean="0"/>
                        <a:t>U-SIG Version Dependent</a:t>
                      </a:r>
                      <a:endParaRPr lang="en-US" sz="1000" dirty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STA-ID (11)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STA-ID</a:t>
                      </a:r>
                      <a:r>
                        <a:rPr lang="en-US" sz="1000" baseline="0" dirty="0" smtClean="0"/>
                        <a:t> [11]: </a:t>
                      </a:r>
                      <a:r>
                        <a:rPr lang="en-US" sz="1000" dirty="0" smtClean="0"/>
                        <a:t>EHT user field</a:t>
                      </a: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NSTS (3)</a:t>
                      </a:r>
                      <a:r>
                        <a:rPr lang="en-US" sz="1000" baseline="0" dirty="0" smtClean="0"/>
                        <a:t> or Spatial Configuration (4)</a:t>
                      </a:r>
                      <a:endParaRPr lang="en-US" sz="10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NSTS [4]</a:t>
                      </a:r>
                      <a:r>
                        <a:rPr lang="en-US" sz="1000" baseline="0" dirty="0" smtClean="0"/>
                        <a:t> or Spatial Configuration [TBD]: EHT user field</a:t>
                      </a:r>
                      <a:endParaRPr lang="en-US" sz="1000" dirty="0" smtClean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 smtClean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7905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Appendix: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Example of EHT </a:t>
            </a:r>
            <a:r>
              <a:rPr lang="en-US" dirty="0"/>
              <a:t>SU/MU </a:t>
            </a:r>
            <a:r>
              <a:rPr lang="en-US" dirty="0" smtClean="0"/>
              <a:t>U-SIG Contents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Wook Bong Lee, Samsung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4959659"/>
              </p:ext>
            </p:extLst>
          </p:nvPr>
        </p:nvGraphicFramePr>
        <p:xfrm>
          <a:off x="533399" y="1790700"/>
          <a:ext cx="8010525" cy="46863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10001"/>
                <a:gridCol w="1219200"/>
                <a:gridCol w="2981324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Field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Number of Bits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Note</a:t>
                      </a:r>
                      <a:endParaRPr lang="en-US" sz="1050" dirty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PHY version identifier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3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50" dirty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UL/DL</a:t>
                      </a:r>
                      <a:r>
                        <a:rPr lang="en-US" sz="1050" baseline="0" dirty="0" smtClean="0"/>
                        <a:t> flag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1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50" dirty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BSS color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[6]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dirty="0" smtClean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TXOP duration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[7]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50" dirty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Bandwidth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[4-6]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See option 1</a:t>
                      </a:r>
                      <a:endParaRPr lang="en-US" sz="1050" dirty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PPDU Type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[1]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See slide</a:t>
                      </a:r>
                      <a:r>
                        <a:rPr lang="en-US" sz="1050" baseline="0" dirty="0" smtClean="0"/>
                        <a:t> 6</a:t>
                      </a:r>
                      <a:endParaRPr lang="en-US" sz="1050" dirty="0" smtClean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GI+HE-LTF</a:t>
                      </a:r>
                      <a:r>
                        <a:rPr lang="en-US" sz="1050" baseline="0" dirty="0" smtClean="0"/>
                        <a:t> Size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[2]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dirty="0" smtClean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Number of HE-LTF Symbols</a:t>
                      </a:r>
                      <a:r>
                        <a:rPr lang="en-US" sz="1050" baseline="0" dirty="0" smtClean="0"/>
                        <a:t> </a:t>
                      </a:r>
                      <a:r>
                        <a:rPr lang="en-US" sz="1050" dirty="0" smtClean="0"/>
                        <a:t>And </a:t>
                      </a:r>
                      <a:r>
                        <a:rPr lang="en-US" sz="1050" dirty="0" err="1" smtClean="0"/>
                        <a:t>Midamble</a:t>
                      </a:r>
                      <a:r>
                        <a:rPr lang="en-US" sz="1050" dirty="0" smtClean="0"/>
                        <a:t> Periodicity</a:t>
                      </a:r>
                      <a:r>
                        <a:rPr lang="en-GB" sz="1050" dirty="0" smtClean="0"/>
                        <a:t>+Doppler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[4]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1/2/4/6/8/12/16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1/2/4</a:t>
                      </a:r>
                      <a:r>
                        <a:rPr lang="en-US" sz="1050" baseline="0" dirty="0" smtClean="0"/>
                        <a:t> with </a:t>
                      </a:r>
                      <a:r>
                        <a:rPr lang="en-US" sz="1050" baseline="0" dirty="0" err="1" smtClean="0"/>
                        <a:t>Midamble</a:t>
                      </a:r>
                      <a:r>
                        <a:rPr lang="en-US" sz="1050" baseline="0" dirty="0" smtClean="0"/>
                        <a:t> two options (11ax)</a:t>
                      </a:r>
                      <a:endParaRPr lang="en-US" sz="1050" dirty="0" smtClean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EHT-SIG MCS+DCM 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[3]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dirty="0" smtClean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Number Of HE-SIG-B Symbols Or MU-MIMO Users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[4]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50" dirty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LDPC Extra Symbol Segment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aseline="0" dirty="0" smtClean="0"/>
                        <a:t>[1]</a:t>
                      </a:r>
                      <a:endParaRPr lang="en-US" sz="105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dirty="0" smtClean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Pre-FEC Padding Factor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aseline="0" dirty="0" smtClean="0"/>
                        <a:t>[2]</a:t>
                      </a:r>
                      <a:endParaRPr lang="en-US" sz="105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dirty="0" smtClean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PE </a:t>
                      </a:r>
                      <a:r>
                        <a:rPr lang="en-US" sz="1050" dirty="0" err="1" smtClean="0"/>
                        <a:t>Disambiguity</a:t>
                      </a:r>
                      <a:r>
                        <a:rPr lang="en-US" sz="1050" dirty="0" smtClean="0"/>
                        <a:t> 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[1]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dirty="0" smtClean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STBC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[1]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dirty="0" smtClean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TBD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[2-0]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dirty="0" smtClean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CRC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4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50" dirty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Tail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50" dirty="0" smtClean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71021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IEEE 802.11be adopted U-SIG where it can serves multiple generations of IEEE 802.11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U-SIG contains version-independent bits as well as version-dependent bits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Followings are agreed to be included in U-SIG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PHY version identifier: 3 bits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UL/DL flag: 1 bit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BSS color: TBD bits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TXOP duration: TBD bits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Bandwidth: TBD bits. This field may also convey some puncturing information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PPDU Type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EHT-SIG MCS (for multiple users)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Number of EHT-SIG </a:t>
            </a:r>
            <a:r>
              <a:rPr lang="en-GB" dirty="0"/>
              <a:t>Symbols (for multiple users)</a:t>
            </a:r>
            <a:endParaRPr lang="en-GB" dirty="0" smtClean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In this contribution, we discussed what will be contents of SIG (U-SIG and EHT-SIG) for SU</a:t>
            </a:r>
            <a:endParaRPr lang="en-GB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Wook Bong Lee, Samsung</a:t>
            </a:r>
          </a:p>
        </p:txBody>
      </p:sp>
    </p:spTree>
    <p:extLst>
      <p:ext uri="{BB962C8B-B14F-4D97-AF65-F5344CB8AC3E}">
        <p14:creationId xmlns:p14="http://schemas.microsoft.com/office/powerpoint/2010/main" val="3805906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76393" y="2826917"/>
            <a:ext cx="3143807" cy="1461407"/>
          </a:xfrm>
          <a:prstGeom prst="rect">
            <a:avLst/>
          </a:prstGeom>
        </p:spPr>
      </p:pic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540829" y="838200"/>
            <a:ext cx="8136956" cy="798910"/>
          </a:xfrm>
          <a:ln/>
        </p:spPr>
        <p:txBody>
          <a:bodyPr/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dirty="0" smtClean="0"/>
              <a:t>Opportunistic </a:t>
            </a:r>
            <a:r>
              <a:rPr lang="en-GB" dirty="0" err="1" smtClean="0"/>
              <a:t>Backoff</a:t>
            </a:r>
            <a:r>
              <a:rPr lang="en-GB" dirty="0" smtClean="0"/>
              <a:t> Countdown Resume at non-STR STA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2399" y="6475413"/>
            <a:ext cx="535403" cy="184666"/>
          </a:xfrm>
        </p:spPr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20</a:t>
            </a:fld>
            <a:endParaRPr lang="en-GB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79100" y="1771650"/>
            <a:ext cx="9060413" cy="4318386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1400" b="0" dirty="0"/>
              <a:t>For certain conditions, non-STR STA resumes countdown on link B during busy state on link 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b="0" dirty="0"/>
              <a:t>Similar to 802.11ax SRP-based spatial reuse </a:t>
            </a:r>
            <a:r>
              <a:rPr lang="en-US" sz="1400" b="0" dirty="0" err="1"/>
              <a:t>backoff</a:t>
            </a:r>
            <a:r>
              <a:rPr lang="en-US" sz="1400" b="0" dirty="0"/>
              <a:t> procedure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Inter-BSS PPDU </a:t>
            </a:r>
            <a:r>
              <a:rPr lang="en-US" sz="1400" b="0" dirty="0"/>
              <a:t>(e.g. BSS Color)</a:t>
            </a:r>
          </a:p>
          <a:p>
            <a:pPr marL="600075" lvl="1" indent="-257175">
              <a:buFont typeface="Courier New" panose="02070309020205020404" pitchFamily="49" charset="0"/>
              <a:buChar char="o"/>
            </a:pPr>
            <a:r>
              <a:rPr lang="en-US" sz="1800" dirty="0" err="1" smtClean="0"/>
              <a:t>Backoff</a:t>
            </a:r>
            <a:r>
              <a:rPr lang="en-US" sz="1800" dirty="0" smtClean="0"/>
              <a:t> countdown can be resumed as frame not for non-STR STA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Intra-BSS Uplink PPDU</a:t>
            </a:r>
          </a:p>
          <a:p>
            <a:pPr marL="600075" lvl="1" indent="-257175">
              <a:buFont typeface="Courier New" panose="02070309020205020404" pitchFamily="49" charset="0"/>
              <a:buChar char="o"/>
            </a:pPr>
            <a:r>
              <a:rPr lang="en-US" sz="1800" dirty="0" err="1" smtClean="0"/>
              <a:t>Backoff</a:t>
            </a:r>
            <a:r>
              <a:rPr lang="en-US" sz="1800" dirty="0" smtClean="0"/>
              <a:t> countdown can be resumed, similar to above</a:t>
            </a:r>
          </a:p>
          <a:p>
            <a:pPr marL="600075" lvl="1" indent="-257175">
              <a:buFont typeface="Courier New" panose="02070309020205020404" pitchFamily="49" charset="0"/>
              <a:buChar char="o"/>
            </a:pPr>
            <a:r>
              <a:rPr lang="en-US" sz="1800" dirty="0" smtClean="0"/>
              <a:t>UL/DL bit in HE-SIG-A for HE SU PPDU/ER SU PPDU</a:t>
            </a:r>
          </a:p>
          <a:p>
            <a:pPr marL="600075" lvl="1" indent="-257175">
              <a:buFont typeface="Courier New" panose="02070309020205020404" pitchFamily="49" charset="0"/>
              <a:buChar char="o"/>
            </a:pPr>
            <a:r>
              <a:rPr lang="en-US" sz="1800" dirty="0" smtClean="0"/>
              <a:t>UL MU identified by HE TB PPDU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Intra-BSS Downlink PPDU</a:t>
            </a:r>
          </a:p>
          <a:p>
            <a:pPr marL="600075" lvl="1" indent="-257175">
              <a:buFont typeface="Courier New" panose="02070309020205020404" pitchFamily="49" charset="0"/>
              <a:buChar char="o"/>
            </a:pPr>
            <a:r>
              <a:rPr lang="en-US" sz="1800" dirty="0" err="1" smtClean="0"/>
              <a:t>Backoff</a:t>
            </a:r>
            <a:r>
              <a:rPr lang="en-US" sz="1800" dirty="0" smtClean="0"/>
              <a:t> countdown can be resumed if PPDU identified to be not destined to itself </a:t>
            </a:r>
          </a:p>
          <a:p>
            <a:pPr marL="600075" lvl="1" indent="-257175">
              <a:buFont typeface="Courier New" panose="02070309020205020404" pitchFamily="49" charset="0"/>
              <a:buChar char="o"/>
            </a:pPr>
            <a:r>
              <a:rPr lang="en-US" sz="1800" dirty="0" smtClean="0"/>
              <a:t>STA ID in HE-SIG-B for HE MU PPDU or unable to decode HE-SIG-B of HE MU PPDU</a:t>
            </a:r>
          </a:p>
          <a:p>
            <a:pPr marL="600075" lvl="1" indent="-257175">
              <a:buFont typeface="Courier New" panose="02070309020205020404" pitchFamily="49" charset="0"/>
              <a:buChar char="o"/>
            </a:pPr>
            <a:r>
              <a:rPr lang="en-US" sz="1800" dirty="0" smtClean="0"/>
              <a:t>No STA ID info in PHY preamble for SU PPDU</a:t>
            </a:r>
            <a:r>
              <a:rPr lang="en-US" sz="1800" dirty="0"/>
              <a:t> </a:t>
            </a:r>
            <a:r>
              <a:rPr lang="en-US" sz="1800" dirty="0" smtClean="0"/>
              <a:t>and MAC header decoding can take long</a:t>
            </a:r>
          </a:p>
          <a:p>
            <a:pPr marL="600075" lvl="1" indent="-257175">
              <a:buFont typeface="Courier New" panose="02070309020205020404" pitchFamily="49" charset="0"/>
              <a:buChar char="o"/>
            </a:pPr>
            <a:r>
              <a:rPr lang="en-US" sz="1600" b="1" dirty="0"/>
              <a:t>Proposal: </a:t>
            </a:r>
            <a:r>
              <a:rPr lang="en-US" sz="1600" dirty="0"/>
              <a:t>STA ID info in EHT PHY preamble for SU PPDU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200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 2019</a:t>
            </a:r>
            <a:endParaRPr lang="en-US" dirty="0"/>
          </a:p>
        </p:txBody>
      </p:sp>
      <p:sp>
        <p:nvSpPr>
          <p:cNvPr id="11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6453609" y="6475413"/>
            <a:ext cx="2090316" cy="184666"/>
          </a:xfrm>
        </p:spPr>
        <p:txBody>
          <a:bodyPr/>
          <a:lstStyle/>
          <a:p>
            <a:r>
              <a:rPr lang="da-DK" dirty="0"/>
              <a:t>Sharan Naribole (Samsung), et al.</a:t>
            </a:r>
            <a:endParaRPr lang="en-GB" dirty="0"/>
          </a:p>
        </p:txBody>
      </p:sp>
      <p:sp>
        <p:nvSpPr>
          <p:cNvPr id="2" name="TextBox 1"/>
          <p:cNvSpPr txBox="1"/>
          <p:nvPr/>
        </p:nvSpPr>
        <p:spPr>
          <a:xfrm>
            <a:off x="5419725" y="235118"/>
            <a:ext cx="31242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rgbClr val="FF0000"/>
                </a:solidFill>
              </a:rPr>
              <a:t>From IEEE 802.11-19/1450r7</a:t>
            </a:r>
            <a:endParaRPr lang="en-US" sz="1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247418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540829" y="838200"/>
            <a:ext cx="8136956" cy="798910"/>
          </a:xfrm>
          <a:ln/>
        </p:spPr>
        <p:txBody>
          <a:bodyPr/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dirty="0"/>
              <a:t>Non-STR STA indication in Uplink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2399" y="6475413"/>
            <a:ext cx="535403" cy="184666"/>
          </a:xfrm>
        </p:spPr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21</a:t>
            </a:fld>
            <a:endParaRPr lang="en-GB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32952" y="3815964"/>
            <a:ext cx="9060413" cy="2584836"/>
          </a:xfrm>
        </p:spPr>
        <p:txBody>
          <a:bodyPr>
            <a:normAutofit fontScale="9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Preventing AP from transmitting to any non-STR STA while receiving any intra-BSS PPDU may be too conservative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Trigger-based PPDU</a:t>
            </a:r>
          </a:p>
          <a:p>
            <a:pPr lvl="1">
              <a:buClrTx/>
              <a:buFont typeface="Courier New" panose="02070309020205020404" pitchFamily="49" charset="0"/>
              <a:buChar char="o"/>
            </a:pPr>
            <a:r>
              <a:rPr lang="en-US" sz="2200" dirty="0"/>
              <a:t>AP knows which non-STR STAs are transmitting (except random RUs)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SU PPDU</a:t>
            </a:r>
          </a:p>
          <a:p>
            <a:pPr lvl="1">
              <a:buClrTx/>
              <a:buFont typeface="Courier New" panose="02070309020205020404" pitchFamily="49" charset="0"/>
              <a:buChar char="o"/>
            </a:pPr>
            <a:r>
              <a:rPr lang="en-US" sz="2200" dirty="0"/>
              <a:t>STA ID info in EHT PHY preamble</a:t>
            </a:r>
          </a:p>
          <a:p>
            <a:pPr lvl="1">
              <a:buClrTx/>
              <a:buFont typeface="Courier New" panose="02070309020205020404" pitchFamily="49" charset="0"/>
              <a:buChar char="o"/>
            </a:pPr>
            <a:r>
              <a:rPr lang="en-US" sz="2200" dirty="0"/>
              <a:t>If STA ID info indicates a non-STR STA,  AP can still transmit to other non-STR STAs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 2019</a:t>
            </a:r>
            <a:endParaRPr lang="en-US" dirty="0"/>
          </a:p>
        </p:txBody>
      </p:sp>
      <p:sp>
        <p:nvSpPr>
          <p:cNvPr id="11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6453609" y="6475413"/>
            <a:ext cx="2090316" cy="184666"/>
          </a:xfrm>
        </p:spPr>
        <p:txBody>
          <a:bodyPr/>
          <a:lstStyle/>
          <a:p>
            <a:r>
              <a:rPr lang="da-DK" dirty="0"/>
              <a:t>Sharan Naribole (Samsung), et al.</a:t>
            </a:r>
            <a:endParaRPr lang="en-GB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0065" y="2038816"/>
            <a:ext cx="5058481" cy="1400370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5419725" y="235118"/>
            <a:ext cx="31242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rgbClr val="FF0000"/>
                </a:solidFill>
              </a:rPr>
              <a:t>From IEEE 802.11-19/1450r7</a:t>
            </a:r>
            <a:endParaRPr lang="en-US" sz="1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491749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Which BW field option do you support?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Option1: U-SIG informs PPDU BW and all puncturing </a:t>
            </a:r>
            <a:r>
              <a:rPr lang="en-US" dirty="0" smtClean="0"/>
              <a:t>pattern </a:t>
            </a:r>
          </a:p>
          <a:p>
            <a:pPr lvl="2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 smtClean="0"/>
              <a:t>6 bits in U-SIG</a:t>
            </a:r>
            <a:endParaRPr lang="en-US" dirty="0"/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Option2: U-SIG informs PPDU BW and telling whether it is punctured PPDU or not and whether secondary 20MHz is punctured (same as 11ax) or </a:t>
            </a:r>
            <a:r>
              <a:rPr lang="en-US" dirty="0" smtClean="0"/>
              <a:t>not </a:t>
            </a:r>
          </a:p>
          <a:p>
            <a:pPr lvl="2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 smtClean="0"/>
              <a:t>4 bits in U-SIG, 4 bits in Common field of EHT-SIG</a:t>
            </a:r>
            <a:endParaRPr lang="en-US" dirty="0"/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Option3: U-SIG informs PPDU BW and puncturing pattern in primary </a:t>
            </a:r>
            <a:r>
              <a:rPr lang="en-US" dirty="0" smtClean="0"/>
              <a:t>80MHz </a:t>
            </a:r>
          </a:p>
          <a:p>
            <a:pPr lvl="2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 smtClean="0"/>
              <a:t>5 </a:t>
            </a:r>
            <a:r>
              <a:rPr lang="en-US" dirty="0"/>
              <a:t>bits in U-SIG, </a:t>
            </a:r>
            <a:r>
              <a:rPr lang="en-US" dirty="0" smtClean="0"/>
              <a:t>3 </a:t>
            </a:r>
            <a:r>
              <a:rPr lang="en-US" dirty="0"/>
              <a:t>bits in Common field of </a:t>
            </a:r>
            <a:r>
              <a:rPr lang="en-US" dirty="0" smtClean="0"/>
              <a:t>EHT-SIG</a:t>
            </a:r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 </a:t>
            </a:r>
            <a:r>
              <a:rPr lang="en-US" dirty="0" smtClean="0"/>
              <a:t>2020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795396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</a:t>
            </a:r>
            <a:r>
              <a:rPr lang="en-US" dirty="0" smtClean="0"/>
              <a:t>have one bit “PPDU </a:t>
            </a:r>
            <a:r>
              <a:rPr lang="en-US" dirty="0"/>
              <a:t>type” as a version dependent field in U-SIG?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847373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Bandwidth Field </a:t>
            </a:r>
            <a:r>
              <a:rPr lang="en-US" dirty="0" smtClean="0"/>
              <a:t>(1/2)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Bandwidth field conveys PPDU BW as well as (some) preamble puncturing information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If not all preamble puncturing information is carried in Bandwidth field, then remaining information shall be included in (common field of) EHT-SIG 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So far, we have 36 </a:t>
            </a:r>
            <a:r>
              <a:rPr lang="en-GB" dirty="0" err="1" smtClean="0"/>
              <a:t>BW+puncturing</a:t>
            </a:r>
            <a:r>
              <a:rPr lang="en-GB" dirty="0" smtClean="0"/>
              <a:t> options (</a:t>
            </a:r>
            <a:r>
              <a:rPr lang="en-US" dirty="0" smtClean="0"/>
              <a:t>including </a:t>
            </a:r>
            <a:r>
              <a:rPr lang="en-GB" dirty="0" smtClean="0"/>
              <a:t>agreed preamble puncturing patterns in Jan. 2020) 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20/40/80/160 or 80+80/240 or 160+80/320 or 160+160 MHz: 6 non-punctured mode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Aggregated BW: 60MHz: 3 options, 120MHz: 3 options, 140MHz: 7 options, 160MHz: 2 options, 200MHz: 5 options, 240MHz: 3 options, 280MHz: 7 options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Note1: Excluding </a:t>
            </a:r>
            <a:r>
              <a:rPr lang="en-GB" dirty="0"/>
              <a:t>primary channel </a:t>
            </a:r>
            <a:r>
              <a:rPr lang="en-GB" dirty="0" smtClean="0"/>
              <a:t>puncturing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Note2: Other puncturing patterns (e.g. aggregated BW=40MHz) are TBD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Wook Bong Lee, Samsung</a:t>
            </a:r>
          </a:p>
        </p:txBody>
      </p:sp>
    </p:spTree>
    <p:extLst>
      <p:ext uri="{BB962C8B-B14F-4D97-AF65-F5344CB8AC3E}">
        <p14:creationId xmlns:p14="http://schemas.microsoft.com/office/powerpoint/2010/main" val="1810108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Bandwidth Field (</a:t>
            </a:r>
            <a:r>
              <a:rPr lang="en-US" dirty="0" smtClean="0"/>
              <a:t>2/2)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Option1: U-SIG informs PPDU BW and all puncturing </a:t>
            </a:r>
            <a:r>
              <a:rPr lang="en-US" dirty="0" smtClean="0"/>
              <a:t>pattern</a:t>
            </a:r>
          </a:p>
          <a:p>
            <a:pPr lvl="1"/>
            <a:r>
              <a:rPr lang="en-US" dirty="0"/>
              <a:t>6 bits BW field in U-SIG to inform 36 options (or </a:t>
            </a:r>
            <a:r>
              <a:rPr lang="en-US" dirty="0" smtClean="0"/>
              <a:t>40 </a:t>
            </a:r>
            <a:r>
              <a:rPr lang="en-US" dirty="0"/>
              <a:t>options to inform exact puncturing pattern without knowing primary </a:t>
            </a:r>
            <a:r>
              <a:rPr lang="en-US" dirty="0" smtClean="0"/>
              <a:t>channel, see appendix)</a:t>
            </a:r>
            <a:endParaRPr lang="en-US" dirty="0"/>
          </a:p>
          <a:p>
            <a:r>
              <a:rPr lang="en-US" dirty="0"/>
              <a:t>Option2: U-SIG informs PPDU BW and telling whether it is punctured PPDU or not and whether the secondary 20MHz is punctured or not (same as 11ax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4 </a:t>
            </a:r>
            <a:r>
              <a:rPr lang="en-US" dirty="0"/>
              <a:t>bit BW field in U-SIG informs 12 candidates (see appendix)</a:t>
            </a:r>
          </a:p>
          <a:p>
            <a:pPr lvl="1"/>
            <a:r>
              <a:rPr lang="en-US" dirty="0"/>
              <a:t>EHT-SIG to inform detail information (maximum 10 options)</a:t>
            </a:r>
          </a:p>
          <a:p>
            <a:r>
              <a:rPr lang="en-US" dirty="0" smtClean="0"/>
              <a:t>Option3</a:t>
            </a:r>
            <a:r>
              <a:rPr lang="en-US" dirty="0"/>
              <a:t>: U-SIG informs PPDU BW and puncturing pattern in primary 80MHz</a:t>
            </a:r>
          </a:p>
          <a:p>
            <a:pPr lvl="1"/>
            <a:r>
              <a:rPr lang="en-US" dirty="0" smtClean="0"/>
              <a:t>5 </a:t>
            </a:r>
            <a:r>
              <a:rPr lang="en-US" dirty="0"/>
              <a:t>bit BW field in U-SIG informs </a:t>
            </a:r>
            <a:r>
              <a:rPr lang="en-US" dirty="0" smtClean="0"/>
              <a:t>21 </a:t>
            </a:r>
            <a:r>
              <a:rPr lang="en-US" dirty="0"/>
              <a:t>candidates (see appendix)</a:t>
            </a:r>
          </a:p>
          <a:p>
            <a:pPr lvl="1"/>
            <a:r>
              <a:rPr lang="en-US" dirty="0"/>
              <a:t>EHT-SIG to inform detail information (maximum 6 options</a:t>
            </a:r>
            <a:r>
              <a:rPr lang="en-US" dirty="0" smtClean="0"/>
              <a:t>)</a:t>
            </a:r>
          </a:p>
          <a:p>
            <a:endParaRPr lang="en-US" dirty="0" smtClean="0"/>
          </a:p>
          <a:p>
            <a:r>
              <a:rPr lang="en-US" dirty="0" smtClean="0"/>
              <a:t>In </a:t>
            </a:r>
            <a:r>
              <a:rPr lang="en-US" dirty="0"/>
              <a:t>option 1 and option </a:t>
            </a:r>
            <a:r>
              <a:rPr lang="en-US" dirty="0" smtClean="0"/>
              <a:t>3, receiver knows exactly how to combine EHT-SIG (if 11be adopts repeated structure, e.g. [1 2 1 2]) which may enable higher EHT-SIG MCS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1034379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PPDU Type Field (</a:t>
            </a:r>
            <a:r>
              <a:rPr lang="en-US" dirty="0"/>
              <a:t>1/2)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900" dirty="0"/>
              <a:t>What kinds of PPDU type to support in 11be?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500" dirty="0"/>
              <a:t>TB, SU, MU, and potentially ER-SU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900" dirty="0"/>
              <a:t>Don’t need a separate PPDU Type code for ER-SU in U-SIG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500" dirty="0"/>
              <a:t>Can be distinguished by similar mechanism as in 11ax 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500" dirty="0"/>
              <a:t>Supporting ER-SU is TBD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900" dirty="0" smtClean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900" dirty="0" smtClean="0"/>
              <a:t>If </a:t>
            </a:r>
            <a:r>
              <a:rPr lang="en-US" sz="1900" dirty="0"/>
              <a:t>we need other PPDU type(s) for release 2, then we would like to discuss it and decide size of PPDU Type in release 1 to prevent over-designing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Wook Bong Lee, Samsung</a:t>
            </a:r>
          </a:p>
        </p:txBody>
      </p:sp>
    </p:spTree>
    <p:extLst>
      <p:ext uri="{BB962C8B-B14F-4D97-AF65-F5344CB8AC3E}">
        <p14:creationId xmlns:p14="http://schemas.microsoft.com/office/powerpoint/2010/main" val="1466115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PPDU Type Field (2/2</a:t>
            </a:r>
            <a:r>
              <a:rPr lang="en-US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900" dirty="0" smtClean="0"/>
              <a:t>In </a:t>
            </a:r>
            <a:r>
              <a:rPr lang="en-US" sz="1900" dirty="0"/>
              <a:t>uplink transmission, we can have 1 bit PPDU Type Field to distinguish TB from SU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500" dirty="0"/>
              <a:t>UL/DL=1, PPDU Type = 0: SU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500" dirty="0"/>
              <a:t>UL/DL=1, PPDU Type = 1: TB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900" dirty="0"/>
              <a:t>In downlink transmission, we can have 1 bit PPDU Type Field to distinguish compressed EHT-SIG from non-compressed EHT-SIG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500" dirty="0"/>
              <a:t>According to analysis in appendix, U-SIG is not enough to carry all information even for SU PPDU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500" dirty="0"/>
              <a:t>In this case, it is natural to support a single format for EHT SU PPDU and EHT MU PPDU as pointed out in [1]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500" dirty="0"/>
              <a:t>UL/DL=0, PPDU Type = 0: Compressed (SU PPDU and full bandwidth MU PPDU)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500" dirty="0"/>
              <a:t>UL/DL=0, PPDU Type = 1: Non-compressed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Wook Bong Lee, Samsung</a:t>
            </a:r>
          </a:p>
        </p:txBody>
      </p:sp>
    </p:spTree>
    <p:extLst>
      <p:ext uri="{BB962C8B-B14F-4D97-AF65-F5344CB8AC3E}">
        <p14:creationId xmlns:p14="http://schemas.microsoft.com/office/powerpoint/2010/main" val="1541766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Compressed Mode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In 11ax, there is no Common field in compressed mode</a:t>
            </a:r>
          </a:p>
          <a:p>
            <a:r>
              <a:rPr lang="en-US" dirty="0" smtClean="0"/>
              <a:t>In BW field option 1, Common field is not needed in EHT as well</a:t>
            </a:r>
          </a:p>
          <a:p>
            <a:r>
              <a:rPr lang="en-US" dirty="0" smtClean="0"/>
              <a:t>In BW field option 2 or 3, we need a Common field to further inform puncturing information</a:t>
            </a:r>
          </a:p>
          <a:p>
            <a:r>
              <a:rPr lang="en-US" dirty="0" smtClean="0"/>
              <a:t>Note that in case of BW field option 1, it may be possible to have a single symbol EHT-SIG</a:t>
            </a:r>
          </a:p>
          <a:p>
            <a:r>
              <a:rPr lang="en-US" dirty="0" smtClean="0"/>
              <a:t>In any BW field options, it seems very difficult to put 4 bit Spatial Reuse field in U-SIG (See appendix for an example)</a:t>
            </a:r>
          </a:p>
          <a:p>
            <a:pPr lvl="1"/>
            <a:r>
              <a:rPr lang="en-US" dirty="0" smtClean="0"/>
              <a:t>We may consider to limit SR operation in TB PPDU or under coordinated SR only where there is a control frame before SR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2353552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of EHT-SIG User Specific Field Contents: SU Case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Wook Bong Lee, Samsung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6520293"/>
              </p:ext>
            </p:extLst>
          </p:nvPr>
        </p:nvGraphicFramePr>
        <p:xfrm>
          <a:off x="533399" y="2133600"/>
          <a:ext cx="8010526" cy="2407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43101"/>
                <a:gridCol w="1943101"/>
                <a:gridCol w="4124324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Field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Number of Bits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Note</a:t>
                      </a:r>
                      <a:endParaRPr lang="en-US" sz="1100" dirty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[Partial] STA-ID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[6]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Partial/Hash version of STA-ID</a:t>
                      </a: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NSTS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[2]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Together with Number of HE-LTF Symbols</a:t>
                      </a:r>
                      <a:r>
                        <a:rPr lang="en-US" sz="1100" baseline="0" dirty="0" smtClean="0"/>
                        <a:t> </a:t>
                      </a:r>
                      <a:r>
                        <a:rPr lang="en-US" sz="1100" dirty="0" smtClean="0"/>
                        <a:t>And </a:t>
                      </a:r>
                      <a:r>
                        <a:rPr lang="en-US" sz="1100" dirty="0" err="1" smtClean="0"/>
                        <a:t>Midamble</a:t>
                      </a:r>
                      <a:r>
                        <a:rPr lang="en-US" sz="1100" dirty="0" smtClean="0"/>
                        <a:t> Periodicity</a:t>
                      </a:r>
                      <a:r>
                        <a:rPr lang="en-GB" sz="1100" dirty="0" smtClean="0"/>
                        <a:t>+Doppler </a:t>
                      </a:r>
                    </a:p>
                    <a:p>
                      <a:pPr algn="ctr"/>
                      <a:r>
                        <a:rPr lang="en-US" sz="1100" dirty="0" smtClean="0"/>
                        <a:t>2 bits to inform exact NSTS</a:t>
                      </a:r>
                      <a:endParaRPr lang="en-US" sz="1100" dirty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err="1" smtClean="0"/>
                        <a:t>Beamformed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[1]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 smtClean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Beam Change 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[1]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 smtClean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EHT-MCS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aseline="0" dirty="0" smtClean="0"/>
                        <a:t>[5]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Including 4K QAM, [DCM], [more MCS level]</a:t>
                      </a: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Coding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[1]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CRC</a:t>
                      </a:r>
                      <a:r>
                        <a:rPr lang="en-US" sz="1100" baseline="0" dirty="0" smtClean="0"/>
                        <a:t> + Tail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10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685800" y="4876800"/>
            <a:ext cx="7772400" cy="14478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Indicated by “Number </a:t>
            </a:r>
            <a:r>
              <a:rPr lang="en-US" dirty="0"/>
              <a:t>Of HE-SIG-B Symbols Or MU-MIMO Users = </a:t>
            </a:r>
            <a:r>
              <a:rPr lang="en-US" dirty="0" smtClean="0"/>
              <a:t>0”</a:t>
            </a:r>
            <a:endParaRPr lang="en-US" dirty="0"/>
          </a:p>
          <a:p>
            <a:r>
              <a:rPr lang="en-US" dirty="0" smtClean="0"/>
              <a:t>STA-ID related information is to </a:t>
            </a:r>
            <a:r>
              <a:rPr lang="en-US" dirty="0"/>
              <a:t>help non-STR STA </a:t>
            </a:r>
            <a:r>
              <a:rPr lang="en-US" dirty="0" smtClean="0"/>
              <a:t>operation </a:t>
            </a:r>
          </a:p>
          <a:p>
            <a:pPr lvl="1"/>
            <a:r>
              <a:rPr lang="en-US" dirty="0" smtClean="0"/>
              <a:t>To resume back-off in other link in receive/CCA mode</a:t>
            </a:r>
          </a:p>
          <a:p>
            <a:pPr lvl="1"/>
            <a:r>
              <a:rPr lang="en-US" dirty="0" smtClean="0"/>
              <a:t>Not to send (by STR STA) to whom already sends data in other link</a:t>
            </a:r>
          </a:p>
          <a:p>
            <a:pPr lvl="1"/>
            <a:r>
              <a:rPr lang="en-US" dirty="0" smtClean="0"/>
              <a:t>See reference [2]. Copied some slides in appendix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4964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We presented three options for BW field in U-SIG</a:t>
            </a:r>
          </a:p>
          <a:p>
            <a:pPr lvl="1"/>
            <a:r>
              <a:rPr lang="en-US" dirty="0"/>
              <a:t>Option1: U-SIG informs PPDU BW and all puncturing pattern</a:t>
            </a:r>
          </a:p>
          <a:p>
            <a:pPr lvl="1"/>
            <a:r>
              <a:rPr lang="en-US" dirty="0" smtClean="0"/>
              <a:t>Option2</a:t>
            </a:r>
            <a:r>
              <a:rPr lang="en-US" dirty="0"/>
              <a:t>: U-SIG informs PPDU BW and telling whether it is punctured PPDU or not and whether the secondary 20MHz is punctured or not (same as 11ax)</a:t>
            </a:r>
          </a:p>
          <a:p>
            <a:pPr lvl="1"/>
            <a:r>
              <a:rPr lang="en-US" dirty="0" smtClean="0"/>
              <a:t>Option3</a:t>
            </a:r>
            <a:r>
              <a:rPr lang="en-US" dirty="0"/>
              <a:t>: U-SIG informs PPDU BW and puncturing pattern in primary 80MHz</a:t>
            </a:r>
          </a:p>
          <a:p>
            <a:endParaRPr lang="en-US" dirty="0" smtClean="0"/>
          </a:p>
          <a:p>
            <a:r>
              <a:rPr lang="en-US" dirty="0" smtClean="0"/>
              <a:t>We proposed one bit PPDU Type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UL/DL=1, PPDU Type = 0: TB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UL/DL=1, PPDU Type = 1: SU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 smtClean="0"/>
              <a:t>UL/DL=0</a:t>
            </a:r>
            <a:r>
              <a:rPr lang="en-US" dirty="0"/>
              <a:t>, PPDU Type = 0: Compressed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UL/DL=0, PPDU Type = 1: Non-compressed</a:t>
            </a:r>
          </a:p>
          <a:p>
            <a:endParaRPr lang="en-US" dirty="0" smtClean="0"/>
          </a:p>
          <a:p>
            <a:r>
              <a:rPr lang="en-US" dirty="0" smtClean="0"/>
              <a:t>We proposed to include STA-ID related information in EHT-SIG even for SU PPDU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896869823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135434</TotalTime>
  <Words>4407</Words>
  <Application>Microsoft Office PowerPoint</Application>
  <PresentationFormat>On-screen Show (4:3)</PresentationFormat>
  <Paragraphs>411</Paragraphs>
  <Slides>23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9" baseType="lpstr">
      <vt:lpstr>Arial</vt:lpstr>
      <vt:lpstr>Courier New</vt:lpstr>
      <vt:lpstr>Times New Roman</vt:lpstr>
      <vt:lpstr>Wingdings</vt:lpstr>
      <vt:lpstr>802-11-Submission</vt:lpstr>
      <vt:lpstr>Document</vt:lpstr>
      <vt:lpstr>SU PPDU SIG Contents Considerations</vt:lpstr>
      <vt:lpstr>Introduction</vt:lpstr>
      <vt:lpstr>Bandwidth Field (1/2)</vt:lpstr>
      <vt:lpstr>Bandwidth Field (2/2)</vt:lpstr>
      <vt:lpstr>PPDU Type Field (1/2)</vt:lpstr>
      <vt:lpstr>PPDU Type Field (2/2)</vt:lpstr>
      <vt:lpstr>Compressed Mode</vt:lpstr>
      <vt:lpstr>Example of EHT-SIG User Specific Field Contents: SU Case</vt:lpstr>
      <vt:lpstr>Summary</vt:lpstr>
      <vt:lpstr>Straw Poll #1</vt:lpstr>
      <vt:lpstr>Straw Poll #2</vt:lpstr>
      <vt:lpstr>Reference</vt:lpstr>
      <vt:lpstr>Appendix: BW field option</vt:lpstr>
      <vt:lpstr>Appendix: BW field option</vt:lpstr>
      <vt:lpstr>Appendix: BW field option</vt:lpstr>
      <vt:lpstr>Appendix: U-SIG is enough for SU PPDU?</vt:lpstr>
      <vt:lpstr>Appendix: SIG Contents for SU and MU</vt:lpstr>
      <vt:lpstr>Appendix: SIG Contents for SU and MU</vt:lpstr>
      <vt:lpstr>Appendix:  Example of EHT SU/MU U-SIG Contents</vt:lpstr>
      <vt:lpstr>Opportunistic Backoff Countdown Resume at non-STR STA</vt:lpstr>
      <vt:lpstr>Non-STR STA indication in Uplink</vt:lpstr>
      <vt:lpstr>Straw Poll #1</vt:lpstr>
      <vt:lpstr>Straw Poll #3</vt:lpstr>
    </vt:vector>
  </TitlesOfParts>
  <Company>AT&amp;T Labs Research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Ron Porat</dc:creator>
  <cp:lastModifiedBy>Wook Bong Lee</cp:lastModifiedBy>
  <cp:revision>2114</cp:revision>
  <cp:lastPrinted>1998-02-10T13:28:06Z</cp:lastPrinted>
  <dcterms:created xsi:type="dcterms:W3CDTF">2007-05-21T21:00:37Z</dcterms:created>
  <dcterms:modified xsi:type="dcterms:W3CDTF">2020-03-18T20:28:55Z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NSCPROP_SA">
    <vt:lpwstr>C:\Users\tianyu.wu\Downloads\11-17-0371-04-00ba-wur-duty-cycle-mode-and-timing-synchronization-follow-up.pptx</vt:lpwstr>
  </property>
</Properties>
</file>