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708" r:id="rId2"/>
    <p:sldId id="872" r:id="rId3"/>
    <p:sldId id="750" r:id="rId4"/>
    <p:sldId id="873" r:id="rId5"/>
    <p:sldId id="874" r:id="rId6"/>
    <p:sldId id="825" r:id="rId7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01" autoAdjust="0"/>
    <p:restoredTop sz="92169" autoAdjust="0"/>
  </p:normalViewPr>
  <p:slideViewPr>
    <p:cSldViewPr>
      <p:cViewPr varScale="1">
        <p:scale>
          <a:sx n="114" d="100"/>
          <a:sy n="114" d="100"/>
        </p:scale>
        <p:origin x="930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65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802.11-20/0283r1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8347358814aed65942b0c80a39700830&amp;sa=D&amp;usd=2&amp;usg=AOvVaw01qyluwfANYw1WfUxnvJV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9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February 6, 2020 </a:t>
            </a:r>
            <a:br>
              <a:rPr lang="en-US" altLang="en-US" dirty="0"/>
            </a:br>
            <a:r>
              <a:rPr lang="en-US" altLang="en-US" dirty="0" err="1"/>
              <a:t>TGba</a:t>
            </a:r>
            <a:r>
              <a:rPr lang="en-US" altLang="en-US" dirty="0"/>
              <a:t> Telco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2020-2-6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52FB5-4174-4FB2-8AEA-6F66E3399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533C8-677A-4593-AA8B-00735F91E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Webex</a:t>
            </a:r>
            <a:r>
              <a:rPr lang="en-US" dirty="0"/>
              <a:t> meeting: </a:t>
            </a:r>
            <a:r>
              <a:rPr lang="en-US" dirty="0">
                <a:hlinkClick r:id="rId2"/>
              </a:rPr>
              <a:t>Join</a:t>
            </a:r>
            <a:endParaRPr lang="en-US" dirty="0"/>
          </a:p>
          <a:p>
            <a:r>
              <a:rPr lang="en-US" dirty="0"/>
              <a:t>Meeting number: 799 269 208</a:t>
            </a:r>
          </a:p>
          <a:p>
            <a:r>
              <a:rPr lang="en-US" dirty="0"/>
              <a:t>Meeting password: wireless</a:t>
            </a:r>
          </a:p>
          <a:p>
            <a:endParaRPr lang="en-US" dirty="0"/>
          </a:p>
          <a:p>
            <a:r>
              <a:rPr lang="en-US" dirty="0"/>
              <a:t>Join by phone:</a:t>
            </a:r>
          </a:p>
          <a:p>
            <a:r>
              <a:rPr lang="en-US" dirty="0"/>
              <a:t>   +1-510-338-9438 USA Toll</a:t>
            </a:r>
          </a:p>
          <a:p>
            <a:r>
              <a:rPr lang="en-US" dirty="0"/>
              <a:t>   +44-20-3198-8144 UK Toll</a:t>
            </a:r>
          </a:p>
          <a:p>
            <a:r>
              <a:rPr lang="en-US" dirty="0"/>
              <a:t>Access code: 799 269 208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1FE72-F0AB-4EA3-8C26-C415875B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ACB6EE-5CF8-4346-8A5D-D3532AED7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5D05A-D8C3-4D9D-83C9-514CAC303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88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Patent policy (link at the end of the email)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Attendance: send email to the chair or secretary (leif.r.wilhelmsson@ericsson.com)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LB250 result review and SA ballot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Presentations</a:t>
            </a:r>
          </a:p>
          <a:p>
            <a:pPr marL="1143000" lvl="2" indent="-342900">
              <a:spcBef>
                <a:spcPts val="0"/>
              </a:spcBef>
            </a:pPr>
            <a:r>
              <a:rPr lang="en-US" altLang="en-US" sz="2400" dirty="0"/>
              <a:t>Comment resolutions on LB250 (https://mentor.ieee.org/802.11/dcn/20/11-20-0278-00-00ba-cr-on-tgba-d6-0.xlsx) - Po-Kai Huang (Intel Corporation)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dirty="0"/>
              <a:t>Adjourn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20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49C80-5515-4FED-9B83-8AC62786D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LB250 Results and SA Ballot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5DE9157-3BE8-4F11-9A73-2BD722D067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7033818"/>
              </p:ext>
            </p:extLst>
          </p:nvPr>
        </p:nvGraphicFramePr>
        <p:xfrm>
          <a:off x="3429000" y="2057400"/>
          <a:ext cx="4953000" cy="3375336"/>
        </p:xfrm>
        <a:graphic>
          <a:graphicData uri="http://schemas.openxmlformats.org/drawingml/2006/table">
            <a:tbl>
              <a:tblPr/>
              <a:tblGrid>
                <a:gridCol w="3347861">
                  <a:extLst>
                    <a:ext uri="{9D8B030D-6E8A-4147-A177-3AD203B41FA5}">
                      <a16:colId xmlns:a16="http://schemas.microsoft.com/office/drawing/2014/main" val="4096811049"/>
                    </a:ext>
                  </a:extLst>
                </a:gridCol>
                <a:gridCol w="1605139">
                  <a:extLst>
                    <a:ext uri="{9D8B030D-6E8A-4147-A177-3AD203B41FA5}">
                      <a16:colId xmlns:a16="http://schemas.microsoft.com/office/drawing/2014/main" val="847387749"/>
                    </a:ext>
                  </a:extLst>
                </a:gridCol>
              </a:tblGrid>
              <a:tr h="4324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P802.11ba Ballot Series</a:t>
                      </a:r>
                    </a:p>
                  </a:txBody>
                  <a:tcPr marL="9009" marR="9009" marT="900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LB250</a:t>
                      </a:r>
                      <a:b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(D6.0)</a:t>
                      </a:r>
                    </a:p>
                  </a:txBody>
                  <a:tcPr marL="9009" marR="9009" marT="9009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847769"/>
                  </a:ext>
                </a:extLst>
              </a:tr>
              <a:tr h="175379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Approve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264257"/>
                  </a:ext>
                </a:extLst>
              </a:tr>
              <a:tr h="175379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Disapprove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626796"/>
                  </a:ext>
                </a:extLst>
              </a:tr>
              <a:tr h="175379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Abstain - Lack of expertise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62501"/>
                  </a:ext>
                </a:extLst>
              </a:tr>
              <a:tr h="180184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percentage (&gt;75%)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98.52%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0623858"/>
                  </a:ext>
                </a:extLst>
              </a:tr>
              <a:tr h="180184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Disapproval percentage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867760"/>
                  </a:ext>
                </a:extLst>
              </a:tr>
              <a:tr h="189193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Abstain percentage (&lt;30%)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6.99%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729779"/>
                  </a:ext>
                </a:extLst>
              </a:tr>
              <a:tr h="175379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Pool = Voters - Ex-officio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748028"/>
                  </a:ext>
                </a:extLst>
              </a:tr>
              <a:tr h="225230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Return rate (&gt;50%)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90.88%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60326"/>
                  </a:ext>
                </a:extLst>
              </a:tr>
              <a:tr h="175379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Ballot duration (days)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736757"/>
                  </a:ext>
                </a:extLst>
              </a:tr>
              <a:tr h="350157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Ballot open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17-Jan-20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300708"/>
                  </a:ext>
                </a:extLst>
              </a:tr>
              <a:tr h="175379">
                <a:tc>
                  <a:txBody>
                    <a:bodyPr/>
                    <a:lstStyle/>
                    <a:p>
                      <a:pPr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Ballot close</a:t>
                      </a:r>
                    </a:p>
                  </a:txBody>
                  <a:tcPr marL="9009" marR="9009" marT="900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1-Feb-20</a:t>
                      </a:r>
                    </a:p>
                  </a:txBody>
                  <a:tcPr marL="9009" marR="9009" marT="9009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708979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3B6D6-2439-4E98-A2B1-89221E0CA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A8A265-FF36-4F60-BF9F-C1515F81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05701-D2D1-4F31-A066-E3FE4EA6F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CD3A5385-BD59-4D1B-8723-825903F5EDA7}"/>
              </a:ext>
            </a:extLst>
          </p:cNvPr>
          <p:cNvSpPr txBox="1">
            <a:spLocks/>
          </p:cNvSpPr>
          <p:nvPr/>
        </p:nvSpPr>
        <p:spPr bwMode="auto">
          <a:xfrm>
            <a:off x="2326639" y="5647075"/>
            <a:ext cx="8175728" cy="510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vl="1">
              <a:spcBef>
                <a:spcPts val="0"/>
              </a:spcBef>
            </a:pPr>
            <a:r>
              <a:rPr lang="en-US" altLang="en-US" kern="0" dirty="0"/>
              <a:t>No disapprove votes, no MBS comments</a:t>
            </a:r>
          </a:p>
          <a:p>
            <a:pPr lvl="1">
              <a:spcBef>
                <a:spcPts val="0"/>
              </a:spcBef>
            </a:pPr>
            <a:r>
              <a:rPr lang="en-US" altLang="en-US" kern="0" dirty="0"/>
              <a:t>SA ballot started on February 5 and closes on March 6</a:t>
            </a:r>
          </a:p>
        </p:txBody>
      </p:sp>
    </p:spTree>
    <p:extLst>
      <p:ext uri="{BB962C8B-B14F-4D97-AF65-F5344CB8AC3E}">
        <p14:creationId xmlns:p14="http://schemas.microsoft.com/office/powerpoint/2010/main" val="2707167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6000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11-20/0278r0 for CIDs listed below:</a:t>
            </a:r>
          </a:p>
          <a:p>
            <a:pPr lvl="1"/>
            <a:r>
              <a:rPr lang="en-US" dirty="0"/>
              <a:t>6000, 6001, 6002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/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184806</TotalTime>
  <Words>345</Words>
  <Application>Microsoft Office PowerPoint</Application>
  <PresentationFormat>Widescreen</PresentationFormat>
  <Paragraphs>90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February 6, 2020  TGba Telco Agenda</vt:lpstr>
      <vt:lpstr>Telco information</vt:lpstr>
      <vt:lpstr>Agenda</vt:lpstr>
      <vt:lpstr>Teleconferences are subject to applicable policies and procedures</vt:lpstr>
      <vt:lpstr>LB250 Results and SA Ballot</vt:lpstr>
      <vt:lpstr>Motion# 6000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5947</cp:revision>
  <cp:lastPrinted>2014-11-04T15:04:57Z</cp:lastPrinted>
  <dcterms:created xsi:type="dcterms:W3CDTF">2007-04-17T18:10:23Z</dcterms:created>
  <dcterms:modified xsi:type="dcterms:W3CDTF">2020-02-06T22:18:44Z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7edbcb7c-d946-456c-9588-048fe92cc77b</vt:lpwstr>
  </property>
  <property fmtid="{D5CDD505-2E9C-101B-9397-08002B2CF9AE}" pid="32" name="CTP_TimeStamp">
    <vt:lpwstr>2020-02-06 22:18:44Z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