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352" r:id="rId3"/>
    <p:sldId id="362" r:id="rId4"/>
    <p:sldId id="363" r:id="rId5"/>
    <p:sldId id="358" r:id="rId6"/>
    <p:sldId id="369" r:id="rId7"/>
    <p:sldId id="364" r:id="rId8"/>
    <p:sldId id="338" r:id="rId9"/>
    <p:sldId id="312" r:id="rId10"/>
    <p:sldId id="347" r:id="rId11"/>
    <p:sldId id="366" r:id="rId12"/>
    <p:sldId id="370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31" autoAdjust="0"/>
    <p:restoredTop sz="94660"/>
  </p:normalViewPr>
  <p:slideViewPr>
    <p:cSldViewPr>
      <p:cViewPr varScale="1">
        <p:scale>
          <a:sx n="75" d="100"/>
          <a:sy n="75" d="100"/>
        </p:scale>
        <p:origin x="1312" y="4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44" y="-48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802.11-20/0279r0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March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3" r:id="rId8"/>
    <p:sldLayoutId id="2147486144" r:id="rId9"/>
    <p:sldLayoutId id="2147486145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Considerations on EHT-SIG Compression Modes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3228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Date:</a:t>
            </a:r>
            <a:r>
              <a:rPr lang="en-US" altLang="en-US" sz="2000" b="0" dirty="0">
                <a:cs typeface="Arial" panose="020B0604020202020204" pitchFamily="34" charset="0"/>
              </a:rPr>
              <a:t> 2020-03-14</a:t>
            </a: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2091996"/>
              </p:ext>
            </p:extLst>
          </p:nvPr>
        </p:nvGraphicFramePr>
        <p:xfrm>
          <a:off x="381001" y="2534920"/>
          <a:ext cx="8305800" cy="185420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94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67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Panasonic Corporation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lei.huang@sg.panasonic.com</a:t>
                      </a: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0" kern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Yanyi</a:t>
                      </a:r>
                      <a:r>
                        <a:rPr lang="en-US" altLang="ko-KR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Ding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687398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ko-KR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Urabe Yoshio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57638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4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Rojan Chitrakar </a:t>
                      </a:r>
                      <a:endParaRPr lang="ko-KR" sz="14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10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ko-KR" sz="9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SP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637" y="1752600"/>
            <a:ext cx="7844287" cy="13716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Do you agree that in an EHT PPDU used for punctured SU or MU-MIMO transmission, U-SIG comprises punctured channel info and EHT-SIG may comprise supplemental punctured channel info?</a:t>
            </a:r>
            <a:endParaRPr lang="en-US" sz="1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20993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SP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637" y="1752600"/>
            <a:ext cx="7844287" cy="16764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Do you agree that in an EHT PPDU used for punctured SU or MU-MIMO transmission, EHT-SIG does not comprise supplemental punctured channel info if punctured channel info in U-SIG is able to indicate channel puncturing pattern that is applied to the EHT PPDU?</a:t>
            </a:r>
            <a:endParaRPr lang="en-US" sz="1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6179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SP #3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637" y="1752600"/>
            <a:ext cx="7844287" cy="16764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Do you agree that in an EHT PPDU used for punctured SU or MU-MIMO transmission, supplemental punctured channel info, if present in EHT-SIG, is specific to EHT-SIG content channel in which it is carried?</a:t>
            </a:r>
            <a:endParaRPr lang="en-US" sz="18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9704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Lei Huang (Panasonic)</a:t>
            </a:r>
            <a:endParaRPr lang="en-US" altLang="ko-K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9BFF594-85D9-4275-BF86-3D339BBE6049}"/>
              </a:ext>
            </a:extLst>
          </p:cNvPr>
          <p:cNvSpPr txBox="1">
            <a:spLocks/>
          </p:cNvSpPr>
          <p:nvPr/>
        </p:nvSpPr>
        <p:spPr>
          <a:xfrm>
            <a:off x="609600" y="1630362"/>
            <a:ext cx="7848600" cy="332263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sz="2000" b="0" kern="0" dirty="0">
                <a:latin typeface="Arial" panose="020B0604020202020204" pitchFamily="34" charset="0"/>
                <a:cs typeface="Arial" panose="020B0604020202020204" pitchFamily="34" charset="0"/>
              </a:rPr>
              <a:t>Two EHT-SIG compression modes have been proposed in [1]</a:t>
            </a:r>
          </a:p>
          <a:p>
            <a:pPr lvl="1"/>
            <a:r>
              <a:rPr lang="en-US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Compression mode 1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: Used for Full BW SU or Full BW MU-MIMO; RU allocation info in the common field is omitted</a:t>
            </a:r>
          </a:p>
          <a:p>
            <a:pPr lvl="1"/>
            <a:r>
              <a:rPr lang="en-US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Compression mode 2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: Used for Punctured SU or Punctured MU-MIMO; RU allocation info in the common field is replaced by a punctured channel info</a:t>
            </a:r>
          </a:p>
          <a:p>
            <a:pPr lvl="1"/>
            <a:endParaRPr lang="en-US" sz="18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 kern="0" dirty="0">
                <a:latin typeface="Arial" panose="020B0604020202020204" pitchFamily="34" charset="0"/>
                <a:cs typeface="Arial" panose="020B0604020202020204" pitchFamily="34" charset="0"/>
              </a:rPr>
              <a:t>This contribution addresses use cases of two EHT-SIG compression modes and the corresponding compression mode signaling.</a:t>
            </a:r>
            <a:endParaRPr lang="en-US" b="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0466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Observations on Compression Mode 1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Lei Huang (Panasonic)</a:t>
            </a:r>
            <a:endParaRPr lang="en-US" altLang="ko-K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9BFF594-85D9-4275-BF86-3D339BBE6049}"/>
              </a:ext>
            </a:extLst>
          </p:cNvPr>
          <p:cNvSpPr txBox="1">
            <a:spLocks/>
          </p:cNvSpPr>
          <p:nvPr/>
        </p:nvSpPr>
        <p:spPr>
          <a:xfrm>
            <a:off x="609600" y="1752600"/>
            <a:ext cx="7934325" cy="29718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sz="2000" b="0" kern="0" dirty="0">
                <a:latin typeface="Arial" panose="020B0604020202020204" pitchFamily="34" charset="0"/>
                <a:cs typeface="Arial" panose="020B0604020202020204" pitchFamily="34" charset="0"/>
              </a:rPr>
              <a:t>It is desirable to increase use cases for compression mode 1 since compression mode 1 results in more EHT-SIG overhead reduction than compression mode 2.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1800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1" indent="-342900">
              <a:buFont typeface="Wingdings" panose="05000000000000000000" pitchFamily="2" charset="2"/>
              <a:buChar char="q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 addition to full BW SU or MU-MIMO, compression mode 1 can be enabled for punctured SU or MU-MIMO if </a:t>
            </a:r>
          </a:p>
          <a:p>
            <a:pPr marL="640080"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800" kern="0" dirty="0">
                <a:latin typeface="Arial" panose="020B0604020202020204" pitchFamily="34" charset="0"/>
                <a:cs typeface="Arial" panose="020B0604020202020204" pitchFamily="34" charset="0"/>
              </a:rPr>
              <a:t>U-SIG comprises punctured channel info; and</a:t>
            </a:r>
          </a:p>
          <a:p>
            <a:pPr marL="640080" lvl="1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 sz="1800" kern="0" dirty="0">
                <a:latin typeface="Arial" panose="020B0604020202020204" pitchFamily="34" charset="0"/>
                <a:cs typeface="Arial" panose="020B0604020202020204" pitchFamily="34" charset="0"/>
              </a:rPr>
              <a:t>punctured channel info in U-SIG is able to indicate channel puncturing pattern that is applied to EHT PPDU.   </a:t>
            </a:r>
            <a:endParaRPr lang="en-US" b="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049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5800"/>
            <a:ext cx="8305800" cy="685800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Proposed Compression Modes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493D37-6C3C-4BE1-ACF9-613AA6EBF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Lei Huang (Panasonic)</a:t>
            </a:r>
            <a:endParaRPr lang="en-US" altLang="ko-K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DC702FF-2681-428E-B6B6-A77952029E0A}"/>
              </a:ext>
            </a:extLst>
          </p:cNvPr>
          <p:cNvSpPr txBox="1"/>
          <p:nvPr/>
        </p:nvSpPr>
        <p:spPr>
          <a:xfrm>
            <a:off x="609600" y="1524000"/>
            <a:ext cx="76962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>
              <a:buFont typeface="Wingdings" panose="05000000000000000000" pitchFamily="2" charset="2"/>
              <a:buChar char="q"/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Compression mode 1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742950" lvl="3" indent="-285750">
              <a:buFont typeface="Wingdings" panose="05000000000000000000" pitchFamily="2" charset="2"/>
              <a:buChar char="§"/>
            </a:pPr>
            <a:r>
              <a:rPr lang="en-US" sz="1800" u="sng" dirty="0">
                <a:latin typeface="Arial" panose="020B0604020202020204" pitchFamily="34" charset="0"/>
                <a:cs typeface="Arial" panose="020B0604020202020204" pitchFamily="34" charset="0"/>
              </a:rPr>
              <a:t>Use case 1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: full BW SU or full BW MU-MIMO</a:t>
            </a:r>
          </a:p>
          <a:p>
            <a:pPr marL="742950" lvl="3" indent="-285750">
              <a:buFont typeface="Wingdings" panose="05000000000000000000" pitchFamily="2" charset="2"/>
              <a:buChar char="§"/>
            </a:pPr>
            <a:r>
              <a:rPr lang="en-US" sz="1800" u="sng" dirty="0">
                <a:latin typeface="Arial" panose="020B0604020202020204" pitchFamily="34" charset="0"/>
                <a:cs typeface="Arial" panose="020B0604020202020204" pitchFamily="34" charset="0"/>
              </a:rPr>
              <a:t>Use case 2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punctured SU or MU-MIMO when punctured channel info in U-SIG is able to indicate channel puncturing pattern that is applied to EHT PPDU.</a:t>
            </a:r>
          </a:p>
          <a:p>
            <a:pPr marL="742950" lvl="3" indent="-285750">
              <a:buFont typeface="Wingdings" panose="05000000000000000000" pitchFamily="2" charset="2"/>
              <a:buChar char="§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RU allocation info in the common field is omitted.</a:t>
            </a:r>
          </a:p>
          <a:p>
            <a:pPr marL="742950" lvl="3" indent="-285750">
              <a:buFont typeface="Arial" panose="020B0604020202020204" pitchFamily="34" charset="0"/>
              <a:buChar char="•"/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71475" indent="-342900"/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Compression mode 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771525" lvl="3" indent="-285750">
              <a:buFont typeface="Wingdings" panose="05000000000000000000" pitchFamily="2" charset="2"/>
              <a:buChar char="§"/>
            </a:pPr>
            <a:r>
              <a:rPr lang="en-US" sz="1800" u="sng" dirty="0">
                <a:latin typeface="Arial" panose="020B0604020202020204" pitchFamily="34" charset="0"/>
                <a:cs typeface="Arial" panose="020B0604020202020204" pitchFamily="34" charset="0"/>
              </a:rPr>
              <a:t>Use case: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punctured SU or MU-MIMO transmission </a:t>
            </a:r>
            <a:r>
              <a:rPr lang="en-US" sz="1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punctured channel info in U-SIG is not able to indicate channel puncturing pattern that is applied to EHT PPDU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71525" lvl="3" indent="-285750">
              <a:buFont typeface="Wingdings" panose="05000000000000000000" pitchFamily="2" charset="2"/>
              <a:buChar char="§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RU allocation info in the common field is replaced by a </a:t>
            </a:r>
            <a:r>
              <a:rPr lang="en-US" sz="1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supplemental punctured channel info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71525" lvl="3" indent="-285750">
              <a:buFont typeface="Wingdings" panose="05000000000000000000" pitchFamily="2" charset="2"/>
              <a:buChar char="§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For this compression mode, punctured channel info in U-SIG and supplemental punctured channel info in EHT-SIG joint indicate channel puncturing pattern that is applied to EHT PPDU</a:t>
            </a:r>
          </a:p>
        </p:txBody>
      </p:sp>
    </p:spTree>
    <p:extLst>
      <p:ext uri="{BB962C8B-B14F-4D97-AF65-F5344CB8AC3E}">
        <p14:creationId xmlns:p14="http://schemas.microsoft.com/office/powerpoint/2010/main" val="3693011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9D9AF0A-ABCD-4A67-AF86-13C770ED6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C979ED-5C96-47C6-9A1F-FA9EAEB7B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75EC50-08CA-4A10-A16F-5B38B0254E1F}"/>
              </a:ext>
            </a:extLst>
          </p:cNvPr>
          <p:cNvSpPr txBox="1"/>
          <p:nvPr/>
        </p:nvSpPr>
        <p:spPr>
          <a:xfrm>
            <a:off x="190500" y="675318"/>
            <a:ext cx="8763000" cy="543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eaLnBrk="0" hangingPunct="0">
              <a:defRPr sz="2800" b="1" kern="0">
                <a:solidFill>
                  <a:schemeClr val="tx2"/>
                </a:solidFill>
                <a:latin typeface="+mj-lt"/>
                <a:ea typeface="Gulim" pitchFamily="34" charset="-127"/>
                <a:cs typeface="MS PGothic" charset="0"/>
              </a:defRPr>
            </a:lvl1pPr>
            <a:lvl2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2pPr>
            <a:lvl3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3pPr>
            <a:lvl4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4pPr>
            <a:lvl5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9pPr>
          </a:lstStyle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  <a:endParaRPr lang="en-SG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48CD95F-5DE1-4620-97AF-39239265DCE4}"/>
              </a:ext>
            </a:extLst>
          </p:cNvPr>
          <p:cNvSpPr txBox="1"/>
          <p:nvPr/>
        </p:nvSpPr>
        <p:spPr>
          <a:xfrm>
            <a:off x="533401" y="1447800"/>
            <a:ext cx="8010524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>
              <a:buFont typeface="Wingdings" panose="05000000000000000000" pitchFamily="2" charset="2"/>
              <a:buChar char="q"/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U-SIG comprises a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4-bit Punctured Channel Info field</a:t>
            </a:r>
          </a:p>
          <a:p>
            <a:pPr marL="796925" lvl="2" indent="-339725">
              <a:buFont typeface="Wingdings" panose="05000000000000000000" pitchFamily="2" charset="2"/>
              <a:buChar char="§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Three LSBs indicates whether each 20MHz subchannel within primary 80MHz which is not primary 20MHz is punctured</a:t>
            </a:r>
          </a:p>
          <a:p>
            <a:pPr marL="796925" lvl="2" indent="-339725">
              <a:buFont typeface="Wingdings" panose="05000000000000000000" pitchFamily="2" charset="2"/>
              <a:buChar char="§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The MSB indicates whether at least one 20MHz subchannel outside primary 80MHz is punctured when the BW of EHT PPDU is larger than 80 MHz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Use cases of compression modes</a:t>
            </a:r>
          </a:p>
          <a:p>
            <a:pPr marL="796925" lvl="1" indent="-339725">
              <a:buFont typeface="Wingdings" panose="05000000000000000000" pitchFamily="2" charset="2"/>
              <a:buChar char="§"/>
            </a:pPr>
            <a:r>
              <a:rPr lang="en-US" sz="1800" u="sng" dirty="0">
                <a:latin typeface="Arial" panose="020B0604020202020204" pitchFamily="34" charset="0"/>
                <a:cs typeface="Arial" panose="020B0604020202020204" pitchFamily="34" charset="0"/>
              </a:rPr>
              <a:t>Compression mode 1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1200150" lvl="4" indent="-285750">
              <a:buFont typeface="Arial" panose="020B0604020202020204" pitchFamily="34" charset="0"/>
              <a:buChar char="•"/>
            </a:pPr>
            <a:r>
              <a:rPr lang="en-US" sz="1600" u="sng" dirty="0">
                <a:latin typeface="Arial" panose="020B0604020202020204" pitchFamily="34" charset="0"/>
                <a:cs typeface="Arial" panose="020B0604020202020204" pitchFamily="34" charset="0"/>
              </a:rPr>
              <a:t>Use case 1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: full BW SU or full BW MU-MIMO</a:t>
            </a:r>
          </a:p>
          <a:p>
            <a:pPr marL="1200150" lvl="4" indent="-285750">
              <a:buFont typeface="Arial" panose="020B0604020202020204" pitchFamily="34" charset="0"/>
              <a:buChar char="•"/>
            </a:pPr>
            <a:r>
              <a:rPr lang="en-US" sz="1600" u="sng" dirty="0">
                <a:latin typeface="Arial" panose="020B0604020202020204" pitchFamily="34" charset="0"/>
                <a:cs typeface="Arial" panose="020B0604020202020204" pitchFamily="34" charset="0"/>
              </a:rPr>
              <a:t>Use case 2.1: 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Punctured SU or MU-MIMO when BW = 80 MHz</a:t>
            </a:r>
          </a:p>
          <a:p>
            <a:pPr marL="1200150" lvl="4" indent="-285750">
              <a:buFont typeface="Arial" panose="020B0604020202020204" pitchFamily="34" charset="0"/>
              <a:buChar char="•"/>
            </a:pPr>
            <a:r>
              <a:rPr lang="en-US" sz="1600" u="sng" dirty="0">
                <a:latin typeface="Arial" panose="020B0604020202020204" pitchFamily="34" charset="0"/>
                <a:cs typeface="Arial" panose="020B0604020202020204" pitchFamily="34" charset="0"/>
              </a:rPr>
              <a:t>Use case 2.2: 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Punctured SU or MU-MIMO when BW &gt; 80 MHz and no 20MHz subchannel outside primary 80MHz is punctured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96925" lvl="1" indent="-398463">
              <a:buFont typeface="Wingdings" panose="05000000000000000000" pitchFamily="2" charset="2"/>
              <a:buChar char="§"/>
            </a:pPr>
            <a:r>
              <a:rPr lang="en-US" sz="1800" u="sng" dirty="0">
                <a:latin typeface="Arial" panose="020B0604020202020204" pitchFamily="34" charset="0"/>
                <a:cs typeface="Arial" panose="020B0604020202020204" pitchFamily="34" charset="0"/>
              </a:rPr>
              <a:t>Compression mode 2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1196975" lvl="4" indent="-254000">
              <a:buFont typeface="Arial" panose="020B0604020202020204" pitchFamily="34" charset="0"/>
              <a:buChar char="•"/>
            </a:pPr>
            <a:r>
              <a:rPr lang="en-US" sz="1600" u="sng" dirty="0">
                <a:latin typeface="Arial" panose="020B0604020202020204" pitchFamily="34" charset="0"/>
                <a:cs typeface="Arial" panose="020B0604020202020204" pitchFamily="34" charset="0"/>
              </a:rPr>
              <a:t>Use case: 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Punctured SU or MU-MIMO transmission when BW &gt; 80 MHz and at least one 20MHz subchannel outside primary 80MHz is punctured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85935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9D9AF0A-ABCD-4A67-AF86-13C770ED6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C979ED-5C96-47C6-9A1F-FA9EAEB7B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75EC50-08CA-4A10-A16F-5B38B0254E1F}"/>
              </a:ext>
            </a:extLst>
          </p:cNvPr>
          <p:cNvSpPr txBox="1"/>
          <p:nvPr/>
        </p:nvSpPr>
        <p:spPr>
          <a:xfrm>
            <a:off x="190500" y="675318"/>
            <a:ext cx="8763000" cy="543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eaLnBrk="0" hangingPunct="0">
              <a:defRPr sz="2800" b="1" kern="0">
                <a:solidFill>
                  <a:schemeClr val="tx2"/>
                </a:solidFill>
                <a:latin typeface="+mj-lt"/>
                <a:ea typeface="Gulim" pitchFamily="34" charset="-127"/>
                <a:cs typeface="MS PGothic" charset="0"/>
              </a:defRPr>
            </a:lvl1pPr>
            <a:lvl2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2pPr>
            <a:lvl3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3pPr>
            <a:lvl4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4pPr>
            <a:lvl5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9pPr>
          </a:lstStyle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Example (cont.)</a:t>
            </a:r>
            <a:endParaRPr lang="en-SG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3A402A3-93A7-4A72-BAB9-C6B355DEC0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934811"/>
              </p:ext>
            </p:extLst>
          </p:nvPr>
        </p:nvGraphicFramePr>
        <p:xfrm>
          <a:off x="482871" y="4568561"/>
          <a:ext cx="8170154" cy="1722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2141">
                  <a:extLst>
                    <a:ext uri="{9D8B030D-6E8A-4147-A177-3AD203B41FA5}">
                      <a16:colId xmlns:a16="http://schemas.microsoft.com/office/drawing/2014/main" val="365153953"/>
                    </a:ext>
                  </a:extLst>
                </a:gridCol>
                <a:gridCol w="2362936">
                  <a:extLst>
                    <a:ext uri="{9D8B030D-6E8A-4147-A177-3AD203B41FA5}">
                      <a16:colId xmlns:a16="http://schemas.microsoft.com/office/drawing/2014/main" val="3183092281"/>
                    </a:ext>
                  </a:extLst>
                </a:gridCol>
                <a:gridCol w="1642041">
                  <a:extLst>
                    <a:ext uri="{9D8B030D-6E8A-4147-A177-3AD203B41FA5}">
                      <a16:colId xmlns:a16="http://schemas.microsoft.com/office/drawing/2014/main" val="2368812749"/>
                    </a:ext>
                  </a:extLst>
                </a:gridCol>
                <a:gridCol w="2443036">
                  <a:extLst>
                    <a:ext uri="{9D8B030D-6E8A-4147-A177-3AD203B41FA5}">
                      <a16:colId xmlns:a16="http://schemas.microsoft.com/office/drawing/2014/main" val="875145697"/>
                    </a:ext>
                  </a:extLst>
                </a:gridCol>
              </a:tblGrid>
              <a:tr h="34622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EHT-SIG Compression field value</a:t>
                      </a:r>
                      <a:endParaRPr lang="en-SG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Punctured Channel Info field value</a:t>
                      </a:r>
                      <a:endParaRPr lang="en-SG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BW field value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Meaning</a:t>
                      </a:r>
                      <a:endParaRPr lang="en-SG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3172549"/>
                  </a:ext>
                </a:extLst>
              </a:tr>
              <a:tr h="2036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en-SG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Any</a:t>
                      </a:r>
                      <a:endParaRPr lang="en-SG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Any</a:t>
                      </a:r>
                      <a:endParaRPr lang="en-SG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compression</a:t>
                      </a:r>
                      <a:endParaRPr lang="en-SG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069650"/>
                  </a:ext>
                </a:extLst>
              </a:tr>
              <a:tr h="203664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1</a:t>
                      </a:r>
                      <a:endParaRPr lang="en-SG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SG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Any</a:t>
                      </a:r>
                      <a:endParaRPr lang="en-SG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Compression mode 1 (use case 1)</a:t>
                      </a:r>
                      <a:endParaRPr lang="en-SG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569504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 least one of 3 LSBs is set to 1 and 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MSB is set to 0</a:t>
                      </a:r>
                      <a:endParaRPr lang="en-SG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Indicate BW = 80MHz</a:t>
                      </a:r>
                      <a:endParaRPr lang="en-SG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Compression mode 1 (use case 2.1)</a:t>
                      </a:r>
                      <a:endParaRPr lang="en-SG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266391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SG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Indicate BW&gt; 80MHz</a:t>
                      </a:r>
                      <a:endParaRPr lang="en-SG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Compression mode 1 (use case 2.2)</a:t>
                      </a:r>
                      <a:endParaRPr lang="en-SG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3207906"/>
                  </a:ext>
                </a:extLst>
              </a:tr>
              <a:tr h="2036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Symbol" panose="05050102010706020507" pitchFamily="18" charset="2"/>
                        </a:rPr>
                        <a:t>1</a:t>
                      </a:r>
                      <a:endParaRPr lang="en-SG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MSB is set to 1</a:t>
                      </a:r>
                      <a:endParaRPr lang="en-SG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Indicate BW &gt; 80 MHz</a:t>
                      </a:r>
                      <a:endParaRPr lang="en-SG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Compression mode 2</a:t>
                      </a:r>
                      <a:endParaRPr lang="en-SG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743445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D8D27F0-B17B-499B-BC21-709D272129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5630794"/>
              </p:ext>
            </p:extLst>
          </p:nvPr>
        </p:nvGraphicFramePr>
        <p:xfrm>
          <a:off x="3941324" y="1403932"/>
          <a:ext cx="4711700" cy="2720340"/>
        </p:xfrm>
        <a:graphic>
          <a:graphicData uri="http://schemas.openxmlformats.org/drawingml/2006/table">
            <a:tbl>
              <a:tblPr/>
              <a:tblGrid>
                <a:gridCol w="711200">
                  <a:extLst>
                    <a:ext uri="{9D8B030D-6E8A-4147-A177-3AD203B41FA5}">
                      <a16:colId xmlns:a16="http://schemas.microsoft.com/office/drawing/2014/main" val="327576351"/>
                    </a:ext>
                  </a:extLst>
                </a:gridCol>
                <a:gridCol w="3022600">
                  <a:extLst>
                    <a:ext uri="{9D8B030D-6E8A-4147-A177-3AD203B41FA5}">
                      <a16:colId xmlns:a16="http://schemas.microsoft.com/office/drawing/2014/main" val="237830882"/>
                    </a:ext>
                  </a:extLst>
                </a:gridCol>
                <a:gridCol w="977900">
                  <a:extLst>
                    <a:ext uri="{9D8B030D-6E8A-4147-A177-3AD203B41FA5}">
                      <a16:colId xmlns:a16="http://schemas.microsoft.com/office/drawing/2014/main" val="1696189493"/>
                    </a:ext>
                  </a:extLst>
                </a:gridCol>
              </a:tblGrid>
              <a:tr h="103001">
                <a:tc>
                  <a:txBody>
                    <a:bodyPr/>
                    <a:lstStyle/>
                    <a:p>
                      <a:pPr algn="ctr" fontAlgn="b"/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U-SIG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Field names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Field size (bits)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8942618"/>
                  </a:ext>
                </a:extLst>
              </a:tr>
              <a:tr h="103001">
                <a:tc rowSpan="9">
                  <a:txBody>
                    <a:bodyPr/>
                    <a:lstStyle/>
                    <a:p>
                      <a:pPr algn="ctr" fontAlgn="b"/>
                      <a:r>
                        <a:rPr lang="en-SG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U-SIG1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PHY version identifier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7053966"/>
                  </a:ext>
                </a:extLst>
              </a:tr>
              <a:tr h="103001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UL/DL flag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8039"/>
                  </a:ext>
                </a:extLst>
              </a:tr>
              <a:tr h="103001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BSS </a:t>
                      </a:r>
                      <a:r>
                        <a:rPr lang="en-SG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color</a:t>
                      </a:r>
                      <a:endParaRPr lang="en-SG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8930684"/>
                  </a:ext>
                </a:extLst>
              </a:tr>
              <a:tr h="103001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TXOP duration 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4682353"/>
                  </a:ext>
                </a:extLst>
              </a:tr>
              <a:tr h="103001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BW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5827369"/>
                  </a:ext>
                </a:extLst>
              </a:tr>
              <a:tr h="103001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Reserved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0277560"/>
                  </a:ext>
                </a:extLst>
              </a:tr>
              <a:tr h="103001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PPDU type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9164952"/>
                  </a:ext>
                </a:extLst>
              </a:tr>
              <a:tr h="103001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000" b="0" i="0" u="none" strike="noStrike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EHT-SIG Compression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5797419"/>
                  </a:ext>
                </a:extLst>
              </a:tr>
              <a:tr h="103001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EHT-SIG DCM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236955"/>
                  </a:ext>
                </a:extLst>
              </a:tr>
              <a:tr h="103001">
                <a:tc rowSpan="7">
                  <a:txBody>
                    <a:bodyPr/>
                    <a:lstStyle/>
                    <a:p>
                      <a:pPr algn="ctr" fontAlgn="b"/>
                      <a:r>
                        <a:rPr lang="en-SG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U-SIG2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EHT-SIG EHT MCS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9939442"/>
                  </a:ext>
                </a:extLst>
              </a:tr>
              <a:tr h="103001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 Of EHT-SIG Symbols Or Non-OFDMA Users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7780499"/>
                  </a:ext>
                </a:extLst>
              </a:tr>
              <a:tr h="103001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Spatial reuse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3817671"/>
                  </a:ext>
                </a:extLst>
              </a:tr>
              <a:tr h="103001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Punctured Channel Info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0694173"/>
                  </a:ext>
                </a:extLst>
              </a:tr>
              <a:tr h="103001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CRC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3152284"/>
                  </a:ext>
                </a:extLst>
              </a:tr>
              <a:tr h="103001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Tail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3509676"/>
                  </a:ext>
                </a:extLst>
              </a:tr>
              <a:tr h="103001"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SG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6618433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4BCB0605-E18A-493A-9DD7-5BCD08580004}"/>
              </a:ext>
            </a:extLst>
          </p:cNvPr>
          <p:cNvSpPr txBox="1"/>
          <p:nvPr/>
        </p:nvSpPr>
        <p:spPr>
          <a:xfrm>
            <a:off x="381000" y="1270193"/>
            <a:ext cx="3458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Compression mode signaling</a:t>
            </a:r>
            <a:endParaRPr lang="en-SG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024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9D9AF0A-ABCD-4A67-AF86-13C770ED6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0C979ED-5C96-47C6-9A1F-FA9EAEB7B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CF617D86-5CEF-4A7A-8BBC-1BE5E3A2734F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75EC50-08CA-4A10-A16F-5B38B0254E1F}"/>
              </a:ext>
            </a:extLst>
          </p:cNvPr>
          <p:cNvSpPr txBox="1"/>
          <p:nvPr/>
        </p:nvSpPr>
        <p:spPr>
          <a:xfrm>
            <a:off x="190500" y="675318"/>
            <a:ext cx="8763000" cy="543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eaLnBrk="0" hangingPunct="0">
              <a:defRPr sz="2800" b="1" kern="0">
                <a:solidFill>
                  <a:schemeClr val="tx2"/>
                </a:solidFill>
                <a:latin typeface="+mj-lt"/>
                <a:ea typeface="Gulim" pitchFamily="34" charset="-127"/>
                <a:cs typeface="MS PGothic" charset="0"/>
              </a:defRPr>
            </a:lvl1pPr>
            <a:lvl2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2pPr>
            <a:lvl3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3pPr>
            <a:lvl4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4pPr>
            <a:lvl5pPr algn="ctr" eaLnBrk="0" hangingPunct="0">
              <a:defRPr sz="3200" b="1">
                <a:solidFill>
                  <a:schemeClr val="tx2"/>
                </a:solidFill>
                <a:cs typeface="MS PGothic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</a:defRPr>
            </a:lvl9pPr>
          </a:lstStyle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Example (cont.)</a:t>
            </a:r>
            <a:endParaRPr lang="en-SG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D4BAC95-BEB5-4344-ABC6-43D606319906}"/>
              </a:ext>
            </a:extLst>
          </p:cNvPr>
          <p:cNvSpPr/>
          <p:nvPr/>
        </p:nvSpPr>
        <p:spPr>
          <a:xfrm>
            <a:off x="609600" y="1432127"/>
            <a:ext cx="78486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The common field of EHT-SIG may comprise a </a:t>
            </a:r>
            <a:r>
              <a:rPr lang="en-US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N-bit Supplemental Punctured Channel Info field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Like RU Allocation field, Supplemental Punctured Channel Info field is specific to EHT-SIG content channel in which it is included.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N = 2 when BW = 160MHz or 80+80MHz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N = 4 when BW = 240MHz or 160+80MHz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N = 6 when BW = 320MHz or 160+160MHz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Each bit indicates whether a corresponding 20MHz subchannel outside primary 80MHz is punctured.</a:t>
            </a:r>
          </a:p>
        </p:txBody>
      </p:sp>
    </p:spTree>
    <p:extLst>
      <p:ext uri="{BB962C8B-B14F-4D97-AF65-F5344CB8AC3E}">
        <p14:creationId xmlns:p14="http://schemas.microsoft.com/office/powerpoint/2010/main" val="160196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638" y="1752600"/>
            <a:ext cx="7848600" cy="13716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In addition to full BW SU or full BW MU-MIMO, we proposed to enable EHT-SIG compression mode 1 for punctured SU or MU-MIMO when punctured channel info in U-SIG is able to indicate  channel puncturing pattern that is applied to EHT PPDU.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2000" b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7879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1371601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sz="1800" b="0" dirty="0">
                <a:latin typeface="Arial" panose="020B0604020202020204" pitchFamily="34" charset="0"/>
                <a:cs typeface="Arial" panose="020B0604020202020204" pitchFamily="34" charset="0"/>
              </a:rPr>
              <a:t>IEEE 802.11-20/0049r2, PPDU Types and U-SIG Content, January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Lei Huang (Panasonic)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42588</TotalTime>
  <Words>974</Words>
  <Application>Microsoft Office PowerPoint</Application>
  <PresentationFormat>On-screen Show (4:3)</PresentationFormat>
  <Paragraphs>156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Wingdings</vt:lpstr>
      <vt:lpstr>802-11-Submission</vt:lpstr>
      <vt:lpstr>Considerations on EHT-SIG Compression Modes</vt:lpstr>
      <vt:lpstr>Background</vt:lpstr>
      <vt:lpstr>Observations on Compression Mode 1</vt:lpstr>
      <vt:lpstr>Proposed Compression Modes</vt:lpstr>
      <vt:lpstr>PowerPoint Presentation</vt:lpstr>
      <vt:lpstr>PowerPoint Presentation</vt:lpstr>
      <vt:lpstr>PowerPoint Presentation</vt:lpstr>
      <vt:lpstr>Summary</vt:lpstr>
      <vt:lpstr>Reference</vt:lpstr>
      <vt:lpstr>SP #1</vt:lpstr>
      <vt:lpstr>SP #2</vt:lpstr>
      <vt:lpstr>SP #3</vt:lpstr>
    </vt:vector>
  </TitlesOfParts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/>
  <cp:lastModifiedBy>Lei Huang</cp:lastModifiedBy>
  <cp:revision>2801</cp:revision>
  <cp:lastPrinted>2014-11-04T15:04:57Z</cp:lastPrinted>
  <dcterms:created xsi:type="dcterms:W3CDTF">2007-04-17T18:10:23Z</dcterms:created>
  <dcterms:modified xsi:type="dcterms:W3CDTF">2020-03-14T14:51:38Z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