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22"/>
  </p:notesMasterIdLst>
  <p:handoutMasterIdLst>
    <p:handoutMasterId r:id="rId23"/>
  </p:handoutMasterIdLst>
  <p:sldIdLst>
    <p:sldId id="621" r:id="rId5"/>
    <p:sldId id="709" r:id="rId6"/>
    <p:sldId id="764" r:id="rId7"/>
    <p:sldId id="771" r:id="rId8"/>
    <p:sldId id="772" r:id="rId9"/>
    <p:sldId id="776" r:id="rId10"/>
    <p:sldId id="777" r:id="rId11"/>
    <p:sldId id="780" r:id="rId12"/>
    <p:sldId id="773" r:id="rId13"/>
    <p:sldId id="774" r:id="rId14"/>
    <p:sldId id="775" r:id="rId15"/>
    <p:sldId id="778" r:id="rId16"/>
    <p:sldId id="766" r:id="rId17"/>
    <p:sldId id="687" r:id="rId18"/>
    <p:sldId id="770" r:id="rId19"/>
    <p:sldId id="779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6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76" d="100"/>
          <a:sy n="76" d="100"/>
        </p:scale>
        <p:origin x="444" y="84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0275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r2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.vsd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327112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239016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MLO: Need for </a:t>
            </a:r>
            <a:r>
              <a:rPr lang="en-US">
                <a:solidFill>
                  <a:schemeClr val="tx1"/>
                </a:solidFill>
              </a:rPr>
              <a:t>sync PPDUs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2020-03-15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DCB2E2-D98E-47FD-B8F1-5FF9AD824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981200"/>
            <a:ext cx="7995220" cy="43934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JMPC (sync PPDU)</a:t>
            </a:r>
          </a:p>
          <a:p>
            <a:pPr lvl="1"/>
            <a:r>
              <a:rPr lang="en-US" dirty="0"/>
              <a:t>Multi-Primary with ED based aggregation</a:t>
            </a:r>
          </a:p>
          <a:p>
            <a:endParaRPr lang="en-US" dirty="0"/>
          </a:p>
          <a:p>
            <a:r>
              <a:rPr lang="en-US" dirty="0"/>
              <a:t>Non-sync mode 1 (</a:t>
            </a:r>
            <a:r>
              <a:rPr lang="en-US" dirty="0" err="1"/>
              <a:t>N.Sync</a:t>
            </a:r>
            <a:r>
              <a:rPr lang="en-US" dirty="0"/>
              <a:t> M1)</a:t>
            </a:r>
          </a:p>
          <a:p>
            <a:pPr lvl="1"/>
            <a:r>
              <a:rPr lang="en-US" dirty="0"/>
              <a:t>Ignore DL state on other link and perform UL</a:t>
            </a:r>
          </a:p>
          <a:p>
            <a:pPr lvl="2"/>
            <a:r>
              <a:rPr lang="en-US" dirty="0"/>
              <a:t>Loss of DL due interference from UL</a:t>
            </a:r>
          </a:p>
          <a:p>
            <a:pPr lvl="1"/>
            <a:r>
              <a:rPr lang="en-US" dirty="0"/>
              <a:t>UL is blocked due to self-ACI when in UL state on another link</a:t>
            </a:r>
          </a:p>
          <a:p>
            <a:endParaRPr lang="en-US" dirty="0"/>
          </a:p>
          <a:p>
            <a:r>
              <a:rPr lang="en-US" dirty="0"/>
              <a:t>Non-sync mode 2 (</a:t>
            </a:r>
            <a:r>
              <a:rPr lang="en-US" dirty="0" err="1"/>
              <a:t>N.Sync</a:t>
            </a:r>
            <a:r>
              <a:rPr lang="en-US" dirty="0"/>
              <a:t> M2)</a:t>
            </a:r>
          </a:p>
          <a:p>
            <a:pPr lvl="1"/>
            <a:r>
              <a:rPr lang="en-US" dirty="0"/>
              <a:t>Don’t perform UL when receiving DL on another link</a:t>
            </a:r>
          </a:p>
          <a:p>
            <a:pPr lvl="1"/>
            <a:r>
              <a:rPr lang="en-US" dirty="0"/>
              <a:t>UL is blocked due to self-ACI when in UL state on another link</a:t>
            </a:r>
          </a:p>
          <a:p>
            <a:pPr lvl="1"/>
            <a:r>
              <a:rPr lang="en-US" dirty="0"/>
              <a:t>Results in </a:t>
            </a:r>
            <a:r>
              <a:rPr lang="en-US" dirty="0">
                <a:hlinkClick r:id="rId2" action="ppaction://hlinksldjump"/>
              </a:rPr>
              <a:t>appendix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B12FB3-CA48-4797-9A5E-7361A2AAC0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C046E-77EA-4054-B7EA-285D6DC14F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A12723-B08D-4E81-87FD-E893F22AD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 compared</a:t>
            </a:r>
          </a:p>
        </p:txBody>
      </p:sp>
    </p:spTree>
    <p:extLst>
      <p:ext uri="{BB962C8B-B14F-4D97-AF65-F5344CB8AC3E}">
        <p14:creationId xmlns:p14="http://schemas.microsoft.com/office/powerpoint/2010/main" val="763440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B748CC-9F7F-4C30-9F54-0C9174F23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36896"/>
            <a:ext cx="7887163" cy="95582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Aggregation gains disappear when there is bidirectional traffic</a:t>
            </a:r>
          </a:p>
          <a:p>
            <a:pPr lvl="1"/>
            <a:r>
              <a:rPr lang="en-US" dirty="0"/>
              <a:t>Most of the medium time is wasted as an on-going DL is wiped out</a:t>
            </a:r>
          </a:p>
          <a:p>
            <a:pPr lvl="1"/>
            <a:r>
              <a:rPr lang="en-US" dirty="0"/>
              <a:t>Will bring down the overall system throughput.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7F22C0-7871-4D76-AE73-73F956B1B5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52D099-778F-4712-87F0-B8F4DF047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7B00E08-B56E-49F6-B4EE-D36531C7D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713AFA3-CDBB-422F-8B82-A1DA8C606813}"/>
              </a:ext>
            </a:extLst>
          </p:cNvPr>
          <p:cNvGraphicFramePr>
            <a:graphicFrameLocks noGrp="1"/>
          </p:cNvGraphicFramePr>
          <p:nvPr/>
        </p:nvGraphicFramePr>
        <p:xfrm>
          <a:off x="113151" y="2926040"/>
          <a:ext cx="4457508" cy="1073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329">
                  <a:extLst>
                    <a:ext uri="{9D8B030D-6E8A-4147-A177-3AD203B41FA5}">
                      <a16:colId xmlns:a16="http://schemas.microsoft.com/office/drawing/2014/main" val="1500755201"/>
                    </a:ext>
                  </a:extLst>
                </a:gridCol>
                <a:gridCol w="625561">
                  <a:extLst>
                    <a:ext uri="{9D8B030D-6E8A-4147-A177-3AD203B41FA5}">
                      <a16:colId xmlns:a16="http://schemas.microsoft.com/office/drawing/2014/main" val="3837620570"/>
                    </a:ext>
                  </a:extLst>
                </a:gridCol>
                <a:gridCol w="802001">
                  <a:extLst>
                    <a:ext uri="{9D8B030D-6E8A-4147-A177-3AD203B41FA5}">
                      <a16:colId xmlns:a16="http://schemas.microsoft.com/office/drawing/2014/main" val="879018982"/>
                    </a:ext>
                  </a:extLst>
                </a:gridCol>
                <a:gridCol w="1333617">
                  <a:extLst>
                    <a:ext uri="{9D8B030D-6E8A-4147-A177-3AD203B41FA5}">
                      <a16:colId xmlns:a16="http://schemas.microsoft.com/office/drawing/2014/main" val="2693741411"/>
                    </a:ext>
                  </a:extLst>
                </a:gridCol>
              </a:tblGrid>
              <a:tr h="52464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JMPC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N.Sync</a:t>
                      </a:r>
                      <a:r>
                        <a:rPr lang="en-US" sz="1600" dirty="0"/>
                        <a:t> M1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458030"/>
                  </a:ext>
                </a:extLst>
              </a:tr>
              <a:tr h="2710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 DL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031684"/>
                  </a:ext>
                </a:extLst>
              </a:tr>
              <a:tr h="271075">
                <a:tc>
                  <a:txBody>
                    <a:bodyPr/>
                    <a:lstStyle/>
                    <a:p>
                      <a:r>
                        <a:rPr lang="en-US" sz="1200" dirty="0"/>
                        <a:t>Gain w.r.t Single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1.73x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286210"/>
                  </a:ext>
                </a:extLst>
              </a:tr>
            </a:tbl>
          </a:graphicData>
        </a:graphic>
      </p:graphicFrame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A69AD8CC-96BE-4D45-A541-273DE4386604}"/>
              </a:ext>
            </a:extLst>
          </p:cNvPr>
          <p:cNvGraphicFramePr>
            <a:graphicFrameLocks noGrp="1"/>
          </p:cNvGraphicFramePr>
          <p:nvPr/>
        </p:nvGraphicFramePr>
        <p:xfrm>
          <a:off x="113153" y="4330497"/>
          <a:ext cx="4457509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981">
                  <a:extLst>
                    <a:ext uri="{9D8B030D-6E8A-4147-A177-3AD203B41FA5}">
                      <a16:colId xmlns:a16="http://schemas.microsoft.com/office/drawing/2014/main" val="1500755201"/>
                    </a:ext>
                  </a:extLst>
                </a:gridCol>
                <a:gridCol w="679508">
                  <a:extLst>
                    <a:ext uri="{9D8B030D-6E8A-4147-A177-3AD203B41FA5}">
                      <a16:colId xmlns:a16="http://schemas.microsoft.com/office/drawing/2014/main" val="1336441149"/>
                    </a:ext>
                  </a:extLst>
                </a:gridCol>
                <a:gridCol w="864066">
                  <a:extLst>
                    <a:ext uri="{9D8B030D-6E8A-4147-A177-3AD203B41FA5}">
                      <a16:colId xmlns:a16="http://schemas.microsoft.com/office/drawing/2014/main" val="879018982"/>
                    </a:ext>
                  </a:extLst>
                </a:gridCol>
                <a:gridCol w="1147954">
                  <a:extLst>
                    <a:ext uri="{9D8B030D-6E8A-4147-A177-3AD203B41FA5}">
                      <a16:colId xmlns:a16="http://schemas.microsoft.com/office/drawing/2014/main" val="26937414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DL:UL = 3:1 </a:t>
                      </a:r>
                    </a:p>
                    <a:p>
                      <a:r>
                        <a:rPr lang="en-US" sz="1600" dirty="0"/>
                        <a:t>(DL heavy)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JMPC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N.Sync</a:t>
                      </a:r>
                      <a:r>
                        <a:rPr lang="en-US" sz="1600" dirty="0"/>
                        <a:t> M1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4580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0316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251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286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Gain w.r.t Single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1.4x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28011"/>
                  </a:ext>
                </a:extLst>
              </a:tr>
            </a:tbl>
          </a:graphicData>
        </a:graphic>
      </p:graphicFrame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EF4739A1-A8A8-46EE-BFA7-612518B95120}"/>
              </a:ext>
            </a:extLst>
          </p:cNvPr>
          <p:cNvGraphicFramePr>
            <a:graphicFrameLocks noGrp="1"/>
          </p:cNvGraphicFramePr>
          <p:nvPr/>
        </p:nvGraphicFramePr>
        <p:xfrm>
          <a:off x="4775736" y="4326077"/>
          <a:ext cx="4368265" cy="1738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677">
                  <a:extLst>
                    <a:ext uri="{9D8B030D-6E8A-4147-A177-3AD203B41FA5}">
                      <a16:colId xmlns:a16="http://schemas.microsoft.com/office/drawing/2014/main" val="1500755201"/>
                    </a:ext>
                  </a:extLst>
                </a:gridCol>
                <a:gridCol w="604007">
                  <a:extLst>
                    <a:ext uri="{9D8B030D-6E8A-4147-A177-3AD203B41FA5}">
                      <a16:colId xmlns:a16="http://schemas.microsoft.com/office/drawing/2014/main" val="1445320621"/>
                    </a:ext>
                  </a:extLst>
                </a:gridCol>
                <a:gridCol w="813732">
                  <a:extLst>
                    <a:ext uri="{9D8B030D-6E8A-4147-A177-3AD203B41FA5}">
                      <a16:colId xmlns:a16="http://schemas.microsoft.com/office/drawing/2014/main" val="879018982"/>
                    </a:ext>
                  </a:extLst>
                </a:gridCol>
                <a:gridCol w="1182849">
                  <a:extLst>
                    <a:ext uri="{9D8B030D-6E8A-4147-A177-3AD203B41FA5}">
                      <a16:colId xmlns:a16="http://schemas.microsoft.com/office/drawing/2014/main" val="2693741411"/>
                    </a:ext>
                  </a:extLst>
                </a:gridCol>
              </a:tblGrid>
              <a:tr h="525588">
                <a:tc>
                  <a:txBody>
                    <a:bodyPr/>
                    <a:lstStyle/>
                    <a:p>
                      <a:r>
                        <a:rPr lang="en-US" sz="1600" dirty="0"/>
                        <a:t>DL:UL = 1:1 </a:t>
                      </a:r>
                    </a:p>
                    <a:p>
                      <a:r>
                        <a:rPr lang="en-US" sz="1600" dirty="0"/>
                        <a:t>(Bi-directional)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JMPC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N.Sync</a:t>
                      </a:r>
                      <a:r>
                        <a:rPr lang="en-US" sz="1600" dirty="0"/>
                        <a:t> M1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458030"/>
                  </a:ext>
                </a:extLst>
              </a:tr>
              <a:tr h="248963">
                <a:tc>
                  <a:txBody>
                    <a:bodyPr/>
                    <a:lstStyle/>
                    <a:p>
                      <a:r>
                        <a:rPr lang="en-US" sz="1200" dirty="0"/>
                        <a:t>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031684"/>
                  </a:ext>
                </a:extLst>
              </a:tr>
              <a:tr h="248963">
                <a:tc>
                  <a:txBody>
                    <a:bodyPr/>
                    <a:lstStyle/>
                    <a:p>
                      <a:r>
                        <a:rPr lang="en-US" sz="1200" dirty="0"/>
                        <a:t>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251293"/>
                  </a:ext>
                </a:extLst>
              </a:tr>
              <a:tr h="248963">
                <a:tc>
                  <a:txBody>
                    <a:bodyPr/>
                    <a:lstStyle/>
                    <a:p>
                      <a:r>
                        <a:rPr lang="en-US" sz="12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286210"/>
                  </a:ext>
                </a:extLst>
              </a:tr>
              <a:tr h="336561">
                <a:tc>
                  <a:txBody>
                    <a:bodyPr/>
                    <a:lstStyle/>
                    <a:p>
                      <a:r>
                        <a:rPr lang="en-US" sz="1200" dirty="0"/>
                        <a:t>Gain w.r.t Single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1.18x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28011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D4D1402-9CFA-4B1A-BABF-97CB3C5CF46C}"/>
              </a:ext>
            </a:extLst>
          </p:cNvPr>
          <p:cNvCxnSpPr>
            <a:cxnSpLocks/>
          </p:cNvCxnSpPr>
          <p:nvPr/>
        </p:nvCxnSpPr>
        <p:spPr bwMode="auto">
          <a:xfrm flipH="1">
            <a:off x="4154950" y="3879655"/>
            <a:ext cx="56078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07430B3-FCFE-4FEE-9FD8-4F70CDA598B7}"/>
              </a:ext>
            </a:extLst>
          </p:cNvPr>
          <p:cNvSpPr txBox="1"/>
          <p:nvPr/>
        </p:nvSpPr>
        <p:spPr>
          <a:xfrm>
            <a:off x="4600966" y="3639045"/>
            <a:ext cx="1472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Results similar to the ones seen in [15]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89D2FA4-BDF8-4B7B-AEF0-25F9D4A3FEE9}"/>
              </a:ext>
            </a:extLst>
          </p:cNvPr>
          <p:cNvSpPr/>
          <p:nvPr/>
        </p:nvSpPr>
        <p:spPr bwMode="auto">
          <a:xfrm>
            <a:off x="3794382" y="5701548"/>
            <a:ext cx="409303" cy="39166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05F66C6-9535-4BAE-9835-ECCE54117D4B}"/>
              </a:ext>
            </a:extLst>
          </p:cNvPr>
          <p:cNvSpPr/>
          <p:nvPr/>
        </p:nvSpPr>
        <p:spPr bwMode="auto">
          <a:xfrm>
            <a:off x="8316315" y="5642566"/>
            <a:ext cx="495230" cy="49699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FB73C1C-8E5E-47C4-A7E5-0ECC5EFA315C}"/>
              </a:ext>
            </a:extLst>
          </p:cNvPr>
          <p:cNvCxnSpPr>
            <a:cxnSpLocks/>
          </p:cNvCxnSpPr>
          <p:nvPr/>
        </p:nvCxnSpPr>
        <p:spPr bwMode="auto">
          <a:xfrm flipV="1">
            <a:off x="3995859" y="5971850"/>
            <a:ext cx="0" cy="2522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E169F5E-8755-41E2-BB48-99D06E0056B7}"/>
              </a:ext>
            </a:extLst>
          </p:cNvPr>
          <p:cNvSpPr txBox="1"/>
          <p:nvPr/>
        </p:nvSpPr>
        <p:spPr>
          <a:xfrm>
            <a:off x="3228627" y="6189891"/>
            <a:ext cx="1176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Only 40% gains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57474C-0AEC-4A09-B838-FDFEDE5F733D}"/>
              </a:ext>
            </a:extLst>
          </p:cNvPr>
          <p:cNvCxnSpPr>
            <a:cxnSpLocks/>
          </p:cNvCxnSpPr>
          <p:nvPr/>
        </p:nvCxnSpPr>
        <p:spPr bwMode="auto">
          <a:xfrm flipV="1">
            <a:off x="8572963" y="6012862"/>
            <a:ext cx="0" cy="2522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4BE0027-8407-43EC-AE25-723CFB41D403}"/>
              </a:ext>
            </a:extLst>
          </p:cNvPr>
          <p:cNvSpPr txBox="1"/>
          <p:nvPr/>
        </p:nvSpPr>
        <p:spPr>
          <a:xfrm>
            <a:off x="7739493" y="6180569"/>
            <a:ext cx="1176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Only 18% gains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0EF992-C64F-4BF0-B4DF-58349822CB67}"/>
              </a:ext>
            </a:extLst>
          </p:cNvPr>
          <p:cNvSpPr txBox="1"/>
          <p:nvPr/>
        </p:nvSpPr>
        <p:spPr>
          <a:xfrm>
            <a:off x="6211831" y="3155122"/>
            <a:ext cx="2704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 No UL opportunities with </a:t>
            </a:r>
            <a:r>
              <a:rPr lang="en-US" sz="1200" dirty="0" err="1"/>
              <a:t>N.Sync</a:t>
            </a:r>
            <a:r>
              <a:rPr lang="en-US" sz="1200" dirty="0"/>
              <a:t> M2 </a:t>
            </a:r>
          </a:p>
          <a:p>
            <a:r>
              <a:rPr lang="en-US" sz="1200" dirty="0"/>
              <a:t>	see additional results in </a:t>
            </a:r>
            <a:r>
              <a:rPr lang="en-US" sz="1200" dirty="0">
                <a:hlinkClick r:id="rId2" action="ppaction://hlinksldjump"/>
              </a:rPr>
              <a:t>appendix</a:t>
            </a:r>
            <a:endParaRPr lang="en-US" sz="12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1E671F2-8604-4E5B-AB06-91DB99F02CD8}"/>
              </a:ext>
            </a:extLst>
          </p:cNvPr>
          <p:cNvSpPr/>
          <p:nvPr/>
        </p:nvSpPr>
        <p:spPr bwMode="auto">
          <a:xfrm>
            <a:off x="3708574" y="3683824"/>
            <a:ext cx="409303" cy="39166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950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B2A402-2F5B-41A1-9F80-7316E1EB56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E5D696-D7F1-4A57-A875-A3CABD348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4953163-9C58-402D-AF3F-EBD07C52F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5354"/>
          </a:xfrm>
        </p:spPr>
        <p:txBody>
          <a:bodyPr/>
          <a:lstStyle/>
          <a:p>
            <a:r>
              <a:rPr lang="en-US" dirty="0"/>
              <a:t>Analysis of the results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5DCEAE7-6702-489F-9FC9-902EBFFF19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70329" y="1208011"/>
          <a:ext cx="4803342" cy="5252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Visio" r:id="rId3" imgW="8391765" imgH="9021817" progId="Visio.Drawing.11">
                  <p:embed/>
                </p:oleObj>
              </mc:Choice>
              <mc:Fallback>
                <p:oleObj name="Visio" r:id="rId3" imgW="8391765" imgH="9021817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5DCEAE7-6702-489F-9FC9-902EBFFF19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70329" y="1208011"/>
                        <a:ext cx="4803342" cy="52524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5049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9B9508-F916-4C20-A125-B48A637E1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 the topic of supporting sync PPDUs in MLO design</a:t>
            </a:r>
          </a:p>
          <a:p>
            <a:pPr lvl="1"/>
            <a:r>
              <a:rPr lang="en-US" dirty="0"/>
              <a:t>Provide simulation results and analysis showing the need to specify rules in the standard to support sync PPDUs when at least one MLD is non-STR</a:t>
            </a:r>
          </a:p>
          <a:p>
            <a:pPr lvl="1"/>
            <a:r>
              <a:rPr lang="en-US" dirty="0"/>
              <a:t>Adding Sync PPDUs is critical for MLO gains during bi-directional traffic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75F09D-522E-4E85-966D-EC9B5D5624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5F79A0-6458-49DC-AA6F-1D6D4D8FB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1613881-C9F0-46EA-ACCA-8D23FC133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117292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981199"/>
            <a:ext cx="8496300" cy="4494213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/>
              <a:t>[1]: 11-19/1305: Synchronous Multi-link Operation (Yongho, MediaTek)</a:t>
            </a:r>
          </a:p>
          <a:p>
            <a:r>
              <a:rPr lang="en-US" sz="1800" dirty="0"/>
              <a:t>[2]: 11-19/1547 Multi-link-operation-and-channel-access-discussion (Kaiying, MediaTek)</a:t>
            </a:r>
          </a:p>
          <a:p>
            <a:r>
              <a:rPr lang="en-US" sz="1800" dirty="0"/>
              <a:t>[3]: 11-19/1548 channel access design for synchronized multi-links (</a:t>
            </a:r>
            <a:r>
              <a:rPr lang="en-US" sz="1800" dirty="0" err="1"/>
              <a:t>Yunbo</a:t>
            </a:r>
            <a:r>
              <a:rPr lang="en-US" sz="1800" dirty="0"/>
              <a:t>, Huawei)</a:t>
            </a:r>
          </a:p>
          <a:p>
            <a:r>
              <a:rPr lang="en-US" sz="1800" dirty="0"/>
              <a:t>[4]: 11-19/1550 Simultaneous Tx/Rx Capability indication for multi-link operation (</a:t>
            </a:r>
            <a:r>
              <a:rPr lang="en-US" sz="1800" dirty="0" err="1"/>
              <a:t>Yifan</a:t>
            </a:r>
            <a:r>
              <a:rPr lang="en-US" sz="1800" dirty="0"/>
              <a:t>, Huawei)</a:t>
            </a:r>
          </a:p>
          <a:p>
            <a:r>
              <a:rPr lang="en-US" sz="1800" dirty="0"/>
              <a:t>[5]: 11-19/1574 Multi-Link-Auxiliary-Link (Matthew, Broadcom)</a:t>
            </a:r>
          </a:p>
          <a:p>
            <a:r>
              <a:rPr lang="en-US" sz="1800" dirty="0"/>
              <a:t>[6]: 11-19/1633 Performance and Fairness of Multi-link Operations (</a:t>
            </a:r>
            <a:r>
              <a:rPr lang="en-US" sz="1800" dirty="0" err="1"/>
              <a:t>Wisnu</a:t>
            </a:r>
            <a:r>
              <a:rPr lang="en-US" sz="1800" dirty="0"/>
              <a:t>, </a:t>
            </a:r>
            <a:r>
              <a:rPr lang="en-US" sz="1800" dirty="0" err="1"/>
              <a:t>SeoulTech</a:t>
            </a:r>
            <a:r>
              <a:rPr lang="en-US" sz="1800" dirty="0"/>
              <a:t>)</a:t>
            </a:r>
          </a:p>
          <a:p>
            <a:r>
              <a:rPr lang="en-US" sz="1800" dirty="0"/>
              <a:t>[7]: 11-19/1678 Multiple Links Asynchronous and Synchronous Transmission (Alan, </a:t>
            </a:r>
            <a:r>
              <a:rPr lang="en-US" sz="1800" dirty="0" err="1"/>
              <a:t>Unisoc</a:t>
            </a:r>
            <a:r>
              <a:rPr lang="en-US" sz="1800" dirty="0"/>
              <a:t>)</a:t>
            </a:r>
          </a:p>
          <a:p>
            <a:r>
              <a:rPr lang="en-US" sz="1800" dirty="0"/>
              <a:t>[8]: 11-19/1916 MLO-</a:t>
            </a:r>
            <a:r>
              <a:rPr lang="en-US" sz="1800" dirty="0" err="1"/>
              <a:t>Asynch</a:t>
            </a:r>
            <a:r>
              <a:rPr lang="en-US" sz="1800" dirty="0"/>
              <a:t>-</a:t>
            </a:r>
            <a:r>
              <a:rPr lang="en-US" sz="1800" dirty="0" err="1"/>
              <a:t>Qsynch</a:t>
            </a:r>
            <a:r>
              <a:rPr lang="en-US" sz="1800" dirty="0"/>
              <a:t>-Synch (Matthew, Broadcom)</a:t>
            </a:r>
          </a:p>
          <a:p>
            <a:r>
              <a:rPr lang="en-US" sz="1800" dirty="0"/>
              <a:t>[9]: 11-19/1993 Discussion about single and multiple primary channels in synchronous multi-link (</a:t>
            </a:r>
            <a:r>
              <a:rPr lang="en-US" sz="1800" dirty="0" err="1"/>
              <a:t>Yunbo</a:t>
            </a:r>
            <a:r>
              <a:rPr lang="en-US" sz="1800" dirty="0"/>
              <a:t>, Huawei)</a:t>
            </a:r>
          </a:p>
          <a:p>
            <a:r>
              <a:rPr lang="en-US" sz="1800" dirty="0"/>
              <a:t>[10]: 11-20/0014 Operation of Non-AP MLD with Constraints (</a:t>
            </a:r>
            <a:r>
              <a:rPr lang="en-US" sz="1800" dirty="0" err="1"/>
              <a:t>Insun</a:t>
            </a:r>
            <a:r>
              <a:rPr lang="en-US" sz="1800" dirty="0"/>
              <a:t>, LGE)</a:t>
            </a:r>
          </a:p>
          <a:p>
            <a:r>
              <a:rPr lang="en-US" sz="1800" dirty="0"/>
              <a:t>[11]: 11-20/0026 MLO: Sync PPDUs (Duncan, Qualcomm)</a:t>
            </a:r>
          </a:p>
          <a:p>
            <a:r>
              <a:rPr lang="en-US" sz="1800" dirty="0"/>
              <a:t>[12]: 11-20/0081 MLO-Synch-Transmission (Matthew, Broadcom)</a:t>
            </a:r>
          </a:p>
          <a:p>
            <a:r>
              <a:rPr lang="en-US" sz="1800" dirty="0"/>
              <a:t>[13]: 11-20/0082 Synchronous-Transmitter-Medium-State-Information (Matthew, Broadcom)</a:t>
            </a:r>
          </a:p>
          <a:p>
            <a:r>
              <a:rPr lang="en-US" sz="1800" dirty="0"/>
              <a:t>[14] 11-20/0134 Multilink channel access considering STR capability (</a:t>
            </a:r>
            <a:r>
              <a:rPr lang="en-US" sz="1800" dirty="0" err="1"/>
              <a:t>Hanseul</a:t>
            </a:r>
            <a:r>
              <a:rPr lang="en-US" sz="1800" dirty="0"/>
              <a:t>, Yonsei Univ)</a:t>
            </a:r>
          </a:p>
          <a:p>
            <a:r>
              <a:rPr lang="en-US" sz="1800" dirty="0"/>
              <a:t>[15] 11-20/0106 Follow up on performance aspects of </a:t>
            </a:r>
            <a:r>
              <a:rPr lang="en-US" sz="1800" dirty="0" err="1"/>
              <a:t>mlink</a:t>
            </a:r>
            <a:r>
              <a:rPr lang="en-US" sz="1800" dirty="0"/>
              <a:t> ops with constrains (Dmitry, Intel)</a:t>
            </a:r>
          </a:p>
          <a:p>
            <a:r>
              <a:rPr lang="en-US" sz="1800" dirty="0"/>
              <a:t>[16]: 11-19-1262 Specification Framework for </a:t>
            </a:r>
            <a:r>
              <a:rPr lang="en-US" sz="1800" dirty="0" err="1"/>
              <a:t>TGbe</a:t>
            </a:r>
            <a:endParaRPr lang="en-US" sz="1800" dirty="0">
              <a:highlight>
                <a:srgbClr val="FFFF00"/>
              </a:highlight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A93193-9A39-4F97-8BAE-DE035C28CA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75F5C85-F878-4BB6-AF70-3A166D77FA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07E12F-8FC5-416F-8E37-83F198D165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F96DE-2960-4D8E-960A-C520A40C19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606726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660ADD-E472-4DBC-AF98-87C5DA6408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9E549E-1593-42E1-8176-C114D421E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51DAD9-9C3D-4058-A356-C673A8F0F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B073B39-573A-47B4-AF0E-24E4BB04F42F}"/>
              </a:ext>
            </a:extLst>
          </p:cNvPr>
          <p:cNvGraphicFramePr>
            <a:graphicFrameLocks noGrp="1"/>
          </p:cNvGraphicFramePr>
          <p:nvPr/>
        </p:nvGraphicFramePr>
        <p:xfrm>
          <a:off x="-22383" y="2564261"/>
          <a:ext cx="918876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085">
                  <a:extLst>
                    <a:ext uri="{9D8B030D-6E8A-4147-A177-3AD203B41FA5}">
                      <a16:colId xmlns:a16="http://schemas.microsoft.com/office/drawing/2014/main" val="4017211686"/>
                    </a:ext>
                  </a:extLst>
                </a:gridCol>
                <a:gridCol w="833757">
                  <a:extLst>
                    <a:ext uri="{9D8B030D-6E8A-4147-A177-3AD203B41FA5}">
                      <a16:colId xmlns:a16="http://schemas.microsoft.com/office/drawing/2014/main" val="1319400587"/>
                    </a:ext>
                  </a:extLst>
                </a:gridCol>
                <a:gridCol w="879933">
                  <a:extLst>
                    <a:ext uri="{9D8B030D-6E8A-4147-A177-3AD203B41FA5}">
                      <a16:colId xmlns:a16="http://schemas.microsoft.com/office/drawing/2014/main" val="96908656"/>
                    </a:ext>
                  </a:extLst>
                </a:gridCol>
                <a:gridCol w="879933">
                  <a:extLst>
                    <a:ext uri="{9D8B030D-6E8A-4147-A177-3AD203B41FA5}">
                      <a16:colId xmlns:a16="http://schemas.microsoft.com/office/drawing/2014/main" val="1635588303"/>
                    </a:ext>
                  </a:extLst>
                </a:gridCol>
                <a:gridCol w="1080314">
                  <a:extLst>
                    <a:ext uri="{9D8B030D-6E8A-4147-A177-3AD203B41FA5}">
                      <a16:colId xmlns:a16="http://schemas.microsoft.com/office/drawing/2014/main" val="1003417977"/>
                    </a:ext>
                  </a:extLst>
                </a:gridCol>
                <a:gridCol w="1054177">
                  <a:extLst>
                    <a:ext uri="{9D8B030D-6E8A-4147-A177-3AD203B41FA5}">
                      <a16:colId xmlns:a16="http://schemas.microsoft.com/office/drawing/2014/main" val="3343039485"/>
                    </a:ext>
                  </a:extLst>
                </a:gridCol>
                <a:gridCol w="1054177">
                  <a:extLst>
                    <a:ext uri="{9D8B030D-6E8A-4147-A177-3AD203B41FA5}">
                      <a16:colId xmlns:a16="http://schemas.microsoft.com/office/drawing/2014/main" val="2848310925"/>
                    </a:ext>
                  </a:extLst>
                </a:gridCol>
                <a:gridCol w="933326">
                  <a:extLst>
                    <a:ext uri="{9D8B030D-6E8A-4147-A177-3AD203B41FA5}">
                      <a16:colId xmlns:a16="http://schemas.microsoft.com/office/drawing/2014/main" val="2201922869"/>
                    </a:ext>
                  </a:extLst>
                </a:gridCol>
                <a:gridCol w="826342">
                  <a:extLst>
                    <a:ext uri="{9D8B030D-6E8A-4147-A177-3AD203B41FA5}">
                      <a16:colId xmlns:a16="http://schemas.microsoft.com/office/drawing/2014/main" val="1791228572"/>
                    </a:ext>
                  </a:extLst>
                </a:gridCol>
                <a:gridCol w="801722">
                  <a:extLst>
                    <a:ext uri="{9D8B030D-6E8A-4147-A177-3AD203B41FA5}">
                      <a16:colId xmlns:a16="http://schemas.microsoft.com/office/drawing/2014/main" val="13822476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JMPC</a:t>
                      </a:r>
                    </a:p>
                    <a:p>
                      <a:r>
                        <a:rPr lang="en-US" sz="1200" dirty="0"/>
                        <a:t>DL-only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NSM1</a:t>
                      </a:r>
                    </a:p>
                    <a:p>
                      <a:r>
                        <a:rPr lang="en-US" sz="1200" dirty="0"/>
                        <a:t>DL-only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NSM2</a:t>
                      </a:r>
                    </a:p>
                    <a:p>
                      <a:r>
                        <a:rPr lang="en-US" sz="1200" dirty="0"/>
                        <a:t>DL-only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JMPC</a:t>
                      </a:r>
                    </a:p>
                    <a:p>
                      <a:r>
                        <a:rPr lang="en-US" sz="1200"/>
                        <a:t>Bi-Dir asym. (75/25)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NSM1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Bi-Dir asym. (75/25)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NSM2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Bi-Dir aysm. (75/25)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JMPC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Bi-Dir FB (100/100)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NSM1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Bi-Dir FB (100/100)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NSM2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Bi-Dir FB (100/100)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975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/>
                        <a:t>DL Mbps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886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767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484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389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/>
                        <a:t>UL Mbps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237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198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8429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8372B73-3237-45A5-A5DB-B2497393FB08}"/>
              </a:ext>
            </a:extLst>
          </p:cNvPr>
          <p:cNvSpPr txBox="1"/>
          <p:nvPr/>
        </p:nvSpPr>
        <p:spPr>
          <a:xfrm>
            <a:off x="7734650" y="515922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 action="ppaction://hlinksldjump"/>
              </a:rPr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500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56538" cy="47483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STR</a:t>
            </a:r>
            <a:r>
              <a:rPr lang="en-US" b="0" dirty="0">
                <a:solidFill>
                  <a:schemeClr val="tx2"/>
                </a:solidFill>
              </a:rPr>
              <a:t> (simultaneous Tx and 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capable of simultaneous Tx/Rx on multiple links even when the links are near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not capable of simultaneous Tx/Rx on multiple links when the links are near band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i.e., it can only do Tx/Tx or Rx/Rx on all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Sync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Two PPDUs that are transmitted from two STAs of a Tx-</a:t>
            </a:r>
            <a:r>
              <a:rPr lang="en-US" dirty="0" err="1">
                <a:solidFill>
                  <a:schemeClr val="tx2"/>
                </a:solidFill>
              </a:rPr>
              <a:t>ing</a:t>
            </a:r>
            <a:r>
              <a:rPr lang="en-US" dirty="0">
                <a:solidFill>
                  <a:schemeClr val="tx2"/>
                </a:solidFill>
              </a:rPr>
              <a:t> MLD such that: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end time of the PPDUs are within SIFS of each other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start time of the PPDUs may or may not be within SIFS of each other</a:t>
            </a:r>
            <a:endParaRPr lang="en-US" dirty="0">
              <a:solidFill>
                <a:srgbClr val="0070C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84479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EDF716-92F4-4B71-9E59-74051EDEF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204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Several contributions [1 -14] have discussed the case where an MLD has constraints due to which it cannot be in transmit and receive state on two links simultaneously.</a:t>
            </a:r>
          </a:p>
          <a:p>
            <a:endParaRPr lang="en-US" dirty="0"/>
          </a:p>
          <a:p>
            <a:r>
              <a:rPr lang="en-US" dirty="0"/>
              <a:t>Some of the above contributions have also proposed channel access schemes to help mitigate the problem by having the device in Tx/Tx or Rx/Rx state.</a:t>
            </a:r>
          </a:p>
          <a:p>
            <a:endParaRPr lang="en-US" dirty="0"/>
          </a:p>
          <a:p>
            <a:r>
              <a:rPr lang="en-US" dirty="0"/>
              <a:t>Contributions [15] suggests that there isn't much performance impact if all transmissions are async and that no additional action is needed in the standard</a:t>
            </a:r>
          </a:p>
          <a:p>
            <a:endParaRPr lang="en-US" dirty="0"/>
          </a:p>
          <a:p>
            <a:r>
              <a:rPr lang="en-US" dirty="0"/>
              <a:t>This contribution continues the discussion on sync PPDU and provides simulation results which cover a broadcast set of use cases.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390589-F861-4E59-9AF7-C6E426A190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9DD46-F8BE-4221-B686-E0E3F45D8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1F5EE09-1C66-4EF4-AF79-488F5DB1D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7345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7AC62F-70CA-45DF-9A7A-F5FEA1EE5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39443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[Motion 38]</a:t>
            </a:r>
          </a:p>
          <a:p>
            <a:pPr lvl="1"/>
            <a:r>
              <a:rPr lang="en-GB" dirty="0"/>
              <a:t>A MLD that supports multiple links can announce whether it can support transmission on one link concurrent with reception on the other link for each pair of links.</a:t>
            </a:r>
            <a:endParaRPr lang="en-US" dirty="0"/>
          </a:p>
          <a:p>
            <a:pPr lvl="2"/>
            <a:r>
              <a:rPr lang="en-GB" dirty="0"/>
              <a:t>NOTE 1 – The 2 links are on different channels.</a:t>
            </a:r>
            <a:endParaRPr lang="en-US" dirty="0"/>
          </a:p>
          <a:p>
            <a:pPr lvl="2"/>
            <a:r>
              <a:rPr lang="en-GB" dirty="0"/>
              <a:t>NOTE 2 – Whether to define a capability of announcing the support transmission on one link concurrent with transmission on the other link is TBD.</a:t>
            </a:r>
            <a:endParaRPr lang="en-US" dirty="0"/>
          </a:p>
          <a:p>
            <a:endParaRPr lang="en-US" dirty="0"/>
          </a:p>
          <a:p>
            <a:r>
              <a:rPr lang="en-US" dirty="0"/>
              <a:t>[Motion 46]</a:t>
            </a:r>
          </a:p>
          <a:p>
            <a:pPr lvl="1"/>
            <a:r>
              <a:rPr lang="en-GB" dirty="0"/>
              <a:t>802.11be shall allow a MLD that has constraints to simultaneously transmit and receive on a pair of links to operate over this pair of links.</a:t>
            </a:r>
            <a:endParaRPr lang="en-US" dirty="0"/>
          </a:p>
          <a:p>
            <a:pPr lvl="2"/>
            <a:r>
              <a:rPr lang="en-GB" dirty="0" err="1"/>
              <a:t>Signaling</a:t>
            </a:r>
            <a:r>
              <a:rPr lang="en-GB" dirty="0"/>
              <a:t> of these constraints is TBD.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922331-5234-4A98-920C-5443408437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EF94D4-A733-42AE-9229-E150227B4C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29DAC13-974B-4DA3-98FD-FAB6F363A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Motions</a:t>
            </a:r>
          </a:p>
        </p:txBody>
      </p:sp>
    </p:spTree>
    <p:extLst>
      <p:ext uri="{BB962C8B-B14F-4D97-AF65-F5344CB8AC3E}">
        <p14:creationId xmlns:p14="http://schemas.microsoft.com/office/powerpoint/2010/main" val="219867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3BD41F-75ED-46AB-92B9-84A9A46ED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54451"/>
            <a:ext cx="7858060" cy="2074985"/>
          </a:xfrm>
        </p:spPr>
        <p:txBody>
          <a:bodyPr>
            <a:normAutofit/>
          </a:bodyPr>
          <a:lstStyle/>
          <a:p>
            <a:r>
              <a:rPr lang="en-US" dirty="0"/>
              <a:t>Two types of sync PPDUs – both have end-time alignment (within SIFS)</a:t>
            </a:r>
          </a:p>
          <a:p>
            <a:pPr lvl="1"/>
            <a:r>
              <a:rPr lang="en-US" dirty="0"/>
              <a:t>See [11] for details on start time alignment</a:t>
            </a:r>
          </a:p>
          <a:p>
            <a:r>
              <a:rPr lang="en-US" dirty="0"/>
              <a:t>Additional terminologies described in </a:t>
            </a:r>
            <a:r>
              <a:rPr lang="en-US" dirty="0">
                <a:hlinkClick r:id="rId3" action="ppaction://hlinksldjump"/>
              </a:rPr>
              <a:t>appendix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349830-5748-4360-9364-23962247A7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5BB7FB-F1DD-4F6F-904B-156C3F1074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8452140-6746-4D6B-86DE-CBFDC5740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Sync PPDUs?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E500393-A46A-48CD-897A-1F5C8703B7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4061" y="3917713"/>
          <a:ext cx="7455878" cy="269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r:id="rId4" imgW="8334357" imgH="3009834" progId="">
                  <p:embed/>
                </p:oleObj>
              </mc:Choice>
              <mc:Fallback>
                <p:oleObj r:id="rId4" imgW="8334357" imgH="3009834" progId="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E500393-A46A-48CD-897A-1F5C8703B7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44061" y="3917713"/>
                        <a:ext cx="7455878" cy="269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6412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438A0FF-E7C7-4A12-B622-0A57004DD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0218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Contribution [15] provides simulation results which imply that the 802.11be standard may not need to specify any rules for generating sync PPDU.</a:t>
            </a:r>
          </a:p>
          <a:p>
            <a:endParaRPr lang="en-US" dirty="0"/>
          </a:p>
          <a:p>
            <a:r>
              <a:rPr lang="en-US" dirty="0"/>
              <a:t>However, our analysis show that the use case considered in the above contribution is one specific case and leads to an inaccurate conclusion</a:t>
            </a:r>
          </a:p>
          <a:p>
            <a:endParaRPr lang="en-US" dirty="0"/>
          </a:p>
          <a:p>
            <a:r>
              <a:rPr lang="en-US" dirty="0"/>
              <a:t>We further show, with the aid simulation results, that a protocol without sync PPDU would have very poor performance when you consider a broad set of use cases.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F08E3B-E4B7-4007-A98E-5C942BDEA5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B99427-CCE2-49C8-B1E9-7554D3938C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8F9396E-9D4B-4953-8399-A45932C5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553074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01C4B0-ACA4-4318-88D7-0B4AEE82B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45657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For cases involving DL-only traffic, the UL traffic is limited to short BA frames.</a:t>
            </a:r>
          </a:p>
          <a:p>
            <a:pPr lvl="1"/>
            <a:r>
              <a:rPr lang="en-US" dirty="0"/>
              <a:t>The BA frames cause (short) self interference which would knock off a small portion of the DL on the other link</a:t>
            </a:r>
          </a:p>
          <a:p>
            <a:pPr lvl="1"/>
            <a:r>
              <a:rPr lang="en-US" dirty="0"/>
              <a:t>Such loss (as shown in [15]) is ~10%.</a:t>
            </a:r>
          </a:p>
          <a:p>
            <a:endParaRPr lang="en-US" dirty="0"/>
          </a:p>
          <a:p>
            <a:r>
              <a:rPr lang="en-US" dirty="0"/>
              <a:t>Therefore async mode operation may work in such cases</a:t>
            </a:r>
          </a:p>
          <a:p>
            <a:pPr lvl="1"/>
            <a:r>
              <a:rPr lang="en-US" dirty="0"/>
              <a:t>However, if the UL were to happen during the pre-amble of an upcoming DL on the other link, it can wipeout the entire DL.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C29732-158F-4C89-9854-84C22479A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B6BE07-A2D1-447A-8C8A-9D1FB1A8BE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9A33432-C34A-48DC-A6FF-7C2949FF1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does no sync PPDUs approach work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92FA130-DE04-4E3D-AF32-9C51DC0B4C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58769" y="4525544"/>
          <a:ext cx="4767260" cy="1975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Visio" r:id="rId3" imgW="6572435" imgH="2724281" progId="Visio.Drawing.15">
                  <p:embed/>
                </p:oleObj>
              </mc:Choice>
              <mc:Fallback>
                <p:oleObj name="Visio" r:id="rId3" imgW="6572435" imgH="2724281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92FA130-DE04-4E3D-AF32-9C51DC0B4C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58769" y="4525544"/>
                        <a:ext cx="4767260" cy="1975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3093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4C8B53-D131-4887-9F16-EA83290C8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94354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There is no such case as DL-only on traffic</a:t>
            </a:r>
          </a:p>
          <a:p>
            <a:pPr lvl="1"/>
            <a:r>
              <a:rPr lang="en-US" dirty="0"/>
              <a:t>Even DL only TCP has TCP Acks that need to be sent in UL</a:t>
            </a:r>
          </a:p>
          <a:p>
            <a:endParaRPr lang="en-US" dirty="0"/>
          </a:p>
          <a:p>
            <a:r>
              <a:rPr lang="en-US" dirty="0"/>
              <a:t>Further, when there is bi-directional traffic, the UL traffic would wipeout a significant portion of the DL</a:t>
            </a:r>
          </a:p>
          <a:p>
            <a:pPr lvl="1"/>
            <a:r>
              <a:rPr lang="en-US" dirty="0"/>
              <a:t>This would bring down the overall system throughput as the medium time for the lost DL is wasted</a:t>
            </a:r>
          </a:p>
          <a:p>
            <a:pPr lvl="1"/>
            <a:r>
              <a:rPr lang="en-US" dirty="0"/>
              <a:t>UL transmission can lead to full DL loss if the DL’s pre-amble is hit</a:t>
            </a:r>
          </a:p>
          <a:p>
            <a:endParaRPr lang="en-US" dirty="0"/>
          </a:p>
          <a:p>
            <a:r>
              <a:rPr lang="en-US" dirty="0"/>
              <a:t>Therefore, DL aggregation is possible only when UL is not present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Pitfalls of no sync PPDUs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2237E35-C71F-4E0D-9F72-1A9B6F3093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6647" y="4924747"/>
          <a:ext cx="8330706" cy="1550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Visio" r:id="rId3" imgW="9620435" imgH="1790766" progId="Visio.Drawing.15">
                  <p:embed/>
                </p:oleObj>
              </mc:Choice>
              <mc:Fallback>
                <p:oleObj name="Visio" r:id="rId3" imgW="9620435" imgH="1790766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2237E35-C71F-4E0D-9F72-1A9B6F3093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6647" y="4924747"/>
                        <a:ext cx="8330706" cy="15506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4974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4C8B53-D131-4887-9F16-EA83290C8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39150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To avoid impacting an on-going Rx (DL) on a link a non-AP MLD could pause its countdown on </a:t>
            </a:r>
            <a:r>
              <a:rPr lang="en-US"/>
              <a:t>another link.</a:t>
            </a:r>
            <a:endParaRPr lang="en-US" dirty="0"/>
          </a:p>
          <a:p>
            <a:endParaRPr lang="en-US" dirty="0"/>
          </a:p>
          <a:p>
            <a:r>
              <a:rPr lang="en-US" dirty="0"/>
              <a:t>However, this would lead to starvation of UL since the STA will never get a chance to UL.</a:t>
            </a:r>
          </a:p>
          <a:p>
            <a:pPr lvl="1"/>
            <a:r>
              <a:rPr lang="en-US" dirty="0"/>
              <a:t>Each time the medium becomes free on a link, the AP would jump to perform DL.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Pitfalls of no sync PPDUs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E147D12-0148-4C38-91EE-EE48E20E4E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6213" y="4164529"/>
          <a:ext cx="8791575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Visio" r:id="rId3" imgW="8791852" imgH="2495484" progId="Visio.Drawing.11">
                  <p:embed/>
                </p:oleObj>
              </mc:Choice>
              <mc:Fallback>
                <p:oleObj name="Visio" r:id="rId3" imgW="8791852" imgH="2495484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E147D12-0148-4C38-91EE-EE48E20E4E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213" y="4164529"/>
                        <a:ext cx="8791575" cy="2495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0567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82414D-9CE5-4C45-A3CA-59648DA43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858060" cy="472281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Simulation setup:</a:t>
            </a:r>
          </a:p>
          <a:p>
            <a:pPr lvl="1"/>
            <a:r>
              <a:rPr lang="en-US" dirty="0"/>
              <a:t>Most basic case: Single non-AP MLD associated with an AP MLD</a:t>
            </a:r>
          </a:p>
          <a:p>
            <a:pPr lvl="1"/>
            <a:endParaRPr lang="en-US" dirty="0"/>
          </a:p>
          <a:p>
            <a:r>
              <a:rPr lang="en-US" dirty="0"/>
              <a:t>Configuration:</a:t>
            </a:r>
          </a:p>
          <a:p>
            <a:pPr lvl="1"/>
            <a:r>
              <a:rPr lang="en-US" b="1" dirty="0"/>
              <a:t>AP is STR:</a:t>
            </a:r>
            <a:r>
              <a:rPr lang="en-US" dirty="0"/>
              <a:t> Can perform simultaneous Tx/Rx</a:t>
            </a:r>
          </a:p>
          <a:p>
            <a:pPr lvl="1"/>
            <a:r>
              <a:rPr lang="en-US" b="1" dirty="0"/>
              <a:t>Non-AP is Non-STR:</a:t>
            </a:r>
            <a:r>
              <a:rPr lang="en-US" dirty="0"/>
              <a:t> Can’t perform simultaneous Tx/Rx</a:t>
            </a:r>
          </a:p>
          <a:p>
            <a:pPr lvl="2"/>
            <a:r>
              <a:rPr lang="en-US" dirty="0"/>
              <a:t>Significant self-interference on second link when Tx-</a:t>
            </a:r>
            <a:r>
              <a:rPr lang="en-US" dirty="0" err="1"/>
              <a:t>ing</a:t>
            </a:r>
            <a:r>
              <a:rPr lang="en-US" dirty="0"/>
              <a:t> on first link</a:t>
            </a:r>
          </a:p>
          <a:p>
            <a:endParaRPr lang="en-US" dirty="0"/>
          </a:p>
          <a:p>
            <a:r>
              <a:rPr lang="en-US" dirty="0"/>
              <a:t>Simulator emulates a 100 second run</a:t>
            </a:r>
          </a:p>
          <a:p>
            <a:endParaRPr lang="en-US" dirty="0"/>
          </a:p>
          <a:p>
            <a:r>
              <a:rPr lang="en-US" u="sng" dirty="0"/>
              <a:t>Traffic Model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DL only (with UL Ack): Full Buffer DL</a:t>
            </a:r>
          </a:p>
          <a:p>
            <a:pPr lvl="1"/>
            <a:r>
              <a:rPr lang="en-US" dirty="0"/>
              <a:t>DL heavy (DL:UL = 3:1 ratio), Full buffer</a:t>
            </a:r>
          </a:p>
          <a:p>
            <a:pPr lvl="1"/>
            <a:r>
              <a:rPr lang="en-US" dirty="0"/>
              <a:t>Bi-directional (DL:UL = 1:1), Full buffer</a:t>
            </a:r>
          </a:p>
          <a:p>
            <a:endParaRPr lang="en-US" dirty="0"/>
          </a:p>
          <a:p>
            <a:r>
              <a:rPr lang="en-US" dirty="0"/>
              <a:t>Objective: Compare performance between non-Sync PPDU and Sync PPDU (JMPC) schemes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AFFE01-FE79-4D37-AE6B-34E9CBB0A9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97751E-8053-411F-8E27-47D57BC47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82D8C9F-0CE2-49ED-B5D5-112786DB1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analysis w, w/o sync PPDUs</a:t>
            </a:r>
          </a:p>
        </p:txBody>
      </p:sp>
    </p:spTree>
    <p:extLst>
      <p:ext uri="{BB962C8B-B14F-4D97-AF65-F5344CB8AC3E}">
        <p14:creationId xmlns:p14="http://schemas.microsoft.com/office/powerpoint/2010/main" val="1444702472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225857</TotalTime>
  <Words>1621</Words>
  <Application>Microsoft Office PowerPoint</Application>
  <PresentationFormat>On-screen Show (4:3)</PresentationFormat>
  <Paragraphs>261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ACcord Submission Template</vt:lpstr>
      <vt:lpstr>Visio</vt:lpstr>
      <vt:lpstr>MLO: Need for sync PPDUs</vt:lpstr>
      <vt:lpstr>Overview</vt:lpstr>
      <vt:lpstr>Related Motions</vt:lpstr>
      <vt:lpstr>What is Sync PPDUs?</vt:lpstr>
      <vt:lpstr>Motivation</vt:lpstr>
      <vt:lpstr>When does no sync PPDUs approach work</vt:lpstr>
      <vt:lpstr>Pitfalls of no sync PPDUs</vt:lpstr>
      <vt:lpstr>Pitfalls of no sync PPDUs</vt:lpstr>
      <vt:lpstr>Performance analysis w, w/o sync PPDUs</vt:lpstr>
      <vt:lpstr>Scenarios compared</vt:lpstr>
      <vt:lpstr>Results</vt:lpstr>
      <vt:lpstr>Analysis of the results</vt:lpstr>
      <vt:lpstr>Summary</vt:lpstr>
      <vt:lpstr>References</vt:lpstr>
      <vt:lpstr>Appendix</vt:lpstr>
      <vt:lpstr>Simulation Results</vt:lpstr>
      <vt:lpstr>Terminology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4989</cp:revision>
  <dcterms:created xsi:type="dcterms:W3CDTF">2012-05-29T15:24:34Z</dcterms:created>
  <dcterms:modified xsi:type="dcterms:W3CDTF">2020-03-31T05:10:00Z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