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4"/>
  </p:sldMasterIdLst>
  <p:notesMasterIdLst>
    <p:notesMasterId r:id="rId26"/>
  </p:notesMasterIdLst>
  <p:handoutMasterIdLst>
    <p:handoutMasterId r:id="rId27"/>
  </p:handoutMasterIdLst>
  <p:sldIdLst>
    <p:sldId id="256" r:id="rId5"/>
    <p:sldId id="290" r:id="rId6"/>
    <p:sldId id="257" r:id="rId7"/>
    <p:sldId id="285" r:id="rId8"/>
    <p:sldId id="287" r:id="rId9"/>
    <p:sldId id="274" r:id="rId10"/>
    <p:sldId id="288" r:id="rId11"/>
    <p:sldId id="277" r:id="rId12"/>
    <p:sldId id="275" r:id="rId13"/>
    <p:sldId id="291" r:id="rId14"/>
    <p:sldId id="292" r:id="rId15"/>
    <p:sldId id="298" r:id="rId16"/>
    <p:sldId id="293" r:id="rId17"/>
    <p:sldId id="294" r:id="rId18"/>
    <p:sldId id="295" r:id="rId19"/>
    <p:sldId id="296" r:id="rId20"/>
    <p:sldId id="297" r:id="rId21"/>
    <p:sldId id="299" r:id="rId22"/>
    <p:sldId id="284" r:id="rId23"/>
    <p:sldId id="283" r:id="rId24"/>
    <p:sldId id="264"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F171AB-4DFD-4EB9-9268-CE2997B823DC}" v="29" dt="2020-05-11T17:13:17.0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26" autoAdjust="0"/>
    <p:restoredTop sz="86325" autoAdjust="0"/>
  </p:normalViewPr>
  <p:slideViewPr>
    <p:cSldViewPr>
      <p:cViewPr varScale="1">
        <p:scale>
          <a:sx n="61" d="100"/>
          <a:sy n="61" d="100"/>
        </p:scale>
        <p:origin x="78" y="678"/>
      </p:cViewPr>
      <p:guideLst>
        <p:guide orient="horz" pos="2160"/>
        <p:guide pos="3840"/>
      </p:guideLst>
    </p:cSldViewPr>
  </p:slideViewPr>
  <p:outlineViewPr>
    <p:cViewPr varScale="1">
      <p:scale>
        <a:sx n="33" d="100"/>
        <a:sy n="33" d="100"/>
      </p:scale>
      <p:origin x="0" y="-984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A75E3DD2-37B3-4402-8EC8-F286FF768349}"/>
    <pc:docChg chg="undo custSel addSld delSld modSld">
      <pc:chgData name="Jon Rosdahl" userId="2820f357-2dd4-4127-8713-e0bfde0fd756" providerId="ADAL" clId="{A75E3DD2-37B3-4402-8EC8-F286FF768349}" dt="2020-05-11T17:32:50.034" v="3073" actId="6549"/>
      <pc:docMkLst>
        <pc:docMk/>
      </pc:docMkLst>
      <pc:sldChg chg="modSp">
        <pc:chgData name="Jon Rosdahl" userId="2820f357-2dd4-4127-8713-e0bfde0fd756" providerId="ADAL" clId="{A75E3DD2-37B3-4402-8EC8-F286FF768349}" dt="2020-05-11T17:32:50.034" v="3073" actId="6549"/>
        <pc:sldMkLst>
          <pc:docMk/>
          <pc:sldMk cId="0" sldId="256"/>
        </pc:sldMkLst>
        <pc:spChg chg="mod">
          <ac:chgData name="Jon Rosdahl" userId="2820f357-2dd4-4127-8713-e0bfde0fd756" providerId="ADAL" clId="{A75E3DD2-37B3-4402-8EC8-F286FF768349}" dt="2020-05-11T17:32:50.034" v="3073" actId="6549"/>
          <ac:spMkLst>
            <pc:docMk/>
            <pc:sldMk cId="0" sldId="256"/>
            <ac:spMk id="3074" creationId="{00000000-0000-0000-0000-000000000000}"/>
          </ac:spMkLst>
        </pc:spChg>
      </pc:sldChg>
      <pc:sldChg chg="modSp">
        <pc:chgData name="Jon Rosdahl" userId="2820f357-2dd4-4127-8713-e0bfde0fd756" providerId="ADAL" clId="{A75E3DD2-37B3-4402-8EC8-F286FF768349}" dt="2020-05-11T17:14:56.594" v="3069" actId="20577"/>
        <pc:sldMkLst>
          <pc:docMk/>
          <pc:sldMk cId="0" sldId="264"/>
        </pc:sldMkLst>
        <pc:spChg chg="mod">
          <ac:chgData name="Jon Rosdahl" userId="2820f357-2dd4-4127-8713-e0bfde0fd756" providerId="ADAL" clId="{A75E3DD2-37B3-4402-8EC8-F286FF768349}" dt="2020-05-11T17:14:56.594" v="3069" actId="20577"/>
          <ac:spMkLst>
            <pc:docMk/>
            <pc:sldMk cId="0" sldId="264"/>
            <ac:spMk id="11266" creationId="{00000000-0000-0000-0000-000000000000}"/>
          </ac:spMkLst>
        </pc:spChg>
      </pc:sldChg>
      <pc:sldChg chg="modSp">
        <pc:chgData name="Jon Rosdahl" userId="2820f357-2dd4-4127-8713-e0bfde0fd756" providerId="ADAL" clId="{A75E3DD2-37B3-4402-8EC8-F286FF768349}" dt="2020-05-11T17:14:30.257" v="3045" actId="20577"/>
        <pc:sldMkLst>
          <pc:docMk/>
          <pc:sldMk cId="3439635317" sldId="274"/>
        </pc:sldMkLst>
        <pc:spChg chg="mod">
          <ac:chgData name="Jon Rosdahl" userId="2820f357-2dd4-4127-8713-e0bfde0fd756" providerId="ADAL" clId="{A75E3DD2-37B3-4402-8EC8-F286FF768349}" dt="2020-05-11T17:13:47.184" v="2960" actId="20577"/>
          <ac:spMkLst>
            <pc:docMk/>
            <pc:sldMk cId="3439635317" sldId="274"/>
            <ac:spMk id="2" creationId="{00000000-0000-0000-0000-000000000000}"/>
          </ac:spMkLst>
        </pc:spChg>
        <pc:spChg chg="mod">
          <ac:chgData name="Jon Rosdahl" userId="2820f357-2dd4-4127-8713-e0bfde0fd756" providerId="ADAL" clId="{A75E3DD2-37B3-4402-8EC8-F286FF768349}" dt="2020-05-11T17:14:30.257" v="3045" actId="20577"/>
          <ac:spMkLst>
            <pc:docMk/>
            <pc:sldMk cId="3439635317" sldId="274"/>
            <ac:spMk id="3" creationId="{00000000-0000-0000-0000-000000000000}"/>
          </ac:spMkLst>
        </pc:spChg>
      </pc:sldChg>
      <pc:sldChg chg="modSp">
        <pc:chgData name="Jon Rosdahl" userId="2820f357-2dd4-4127-8713-e0bfde0fd756" providerId="ADAL" clId="{A75E3DD2-37B3-4402-8EC8-F286FF768349}" dt="2020-05-11T15:28:35.753" v="674" actId="20577"/>
        <pc:sldMkLst>
          <pc:docMk/>
          <pc:sldMk cId="1567242119" sldId="291"/>
        </pc:sldMkLst>
        <pc:spChg chg="mod">
          <ac:chgData name="Jon Rosdahl" userId="2820f357-2dd4-4127-8713-e0bfde0fd756" providerId="ADAL" clId="{A75E3DD2-37B3-4402-8EC8-F286FF768349}" dt="2020-05-11T15:28:35.753" v="674" actId="20577"/>
          <ac:spMkLst>
            <pc:docMk/>
            <pc:sldMk cId="1567242119" sldId="291"/>
            <ac:spMk id="7" creationId="{63BDE5AB-AF75-48BD-9681-2B9153AB1D21}"/>
          </ac:spMkLst>
        </pc:spChg>
      </pc:sldChg>
      <pc:sldChg chg="modSp">
        <pc:chgData name="Jon Rosdahl" userId="2820f357-2dd4-4127-8713-e0bfde0fd756" providerId="ADAL" clId="{A75E3DD2-37B3-4402-8EC8-F286FF768349}" dt="2020-05-11T15:47:39.408" v="1266" actId="13926"/>
        <pc:sldMkLst>
          <pc:docMk/>
          <pc:sldMk cId="4226252867" sldId="292"/>
        </pc:sldMkLst>
        <pc:spChg chg="mod">
          <ac:chgData name="Jon Rosdahl" userId="2820f357-2dd4-4127-8713-e0bfde0fd756" providerId="ADAL" clId="{A75E3DD2-37B3-4402-8EC8-F286FF768349}" dt="2020-05-11T15:47:39.408" v="1266" actId="13926"/>
          <ac:spMkLst>
            <pc:docMk/>
            <pc:sldMk cId="4226252867" sldId="292"/>
            <ac:spMk id="7" creationId="{8A4289FA-C893-4A02-BA0D-C90A79E1BC0C}"/>
          </ac:spMkLst>
        </pc:spChg>
      </pc:sldChg>
      <pc:sldChg chg="modSp">
        <pc:chgData name="Jon Rosdahl" userId="2820f357-2dd4-4127-8713-e0bfde0fd756" providerId="ADAL" clId="{A75E3DD2-37B3-4402-8EC8-F286FF768349}" dt="2020-05-11T16:08:50.206" v="2032" actId="20577"/>
        <pc:sldMkLst>
          <pc:docMk/>
          <pc:sldMk cId="904473022" sldId="293"/>
        </pc:sldMkLst>
        <pc:spChg chg="mod">
          <ac:chgData name="Jon Rosdahl" userId="2820f357-2dd4-4127-8713-e0bfde0fd756" providerId="ADAL" clId="{A75E3DD2-37B3-4402-8EC8-F286FF768349}" dt="2020-05-11T16:08:50.206" v="2032" actId="20577"/>
          <ac:spMkLst>
            <pc:docMk/>
            <pc:sldMk cId="904473022" sldId="293"/>
            <ac:spMk id="7" creationId="{86BB8387-D68E-48E4-8C1D-88D338D715E4}"/>
          </ac:spMkLst>
        </pc:spChg>
      </pc:sldChg>
      <pc:sldChg chg="modSp">
        <pc:chgData name="Jon Rosdahl" userId="2820f357-2dd4-4127-8713-e0bfde0fd756" providerId="ADAL" clId="{A75E3DD2-37B3-4402-8EC8-F286FF768349}" dt="2020-05-11T16:35:01.279" v="2453" actId="947"/>
        <pc:sldMkLst>
          <pc:docMk/>
          <pc:sldMk cId="783165856" sldId="294"/>
        </pc:sldMkLst>
        <pc:spChg chg="mod">
          <ac:chgData name="Jon Rosdahl" userId="2820f357-2dd4-4127-8713-e0bfde0fd756" providerId="ADAL" clId="{A75E3DD2-37B3-4402-8EC8-F286FF768349}" dt="2020-05-11T16:35:01.279" v="2453" actId="947"/>
          <ac:spMkLst>
            <pc:docMk/>
            <pc:sldMk cId="783165856" sldId="294"/>
            <ac:spMk id="2" creationId="{05D609AD-C47E-4CAF-8906-0B72A823A99E}"/>
          </ac:spMkLst>
        </pc:spChg>
        <pc:spChg chg="mod">
          <ac:chgData name="Jon Rosdahl" userId="2820f357-2dd4-4127-8713-e0bfde0fd756" providerId="ADAL" clId="{A75E3DD2-37B3-4402-8EC8-F286FF768349}" dt="2020-05-11T16:32:40.945" v="2449" actId="20577"/>
          <ac:spMkLst>
            <pc:docMk/>
            <pc:sldMk cId="783165856" sldId="294"/>
            <ac:spMk id="7" creationId="{DCF892B1-DFBB-4749-B761-B2900BAE44E7}"/>
          </ac:spMkLst>
        </pc:spChg>
      </pc:sldChg>
      <pc:sldChg chg="modSp">
        <pc:chgData name="Jon Rosdahl" userId="2820f357-2dd4-4127-8713-e0bfde0fd756" providerId="ADAL" clId="{A75E3DD2-37B3-4402-8EC8-F286FF768349}" dt="2020-05-11T16:41:38.912" v="2646" actId="20577"/>
        <pc:sldMkLst>
          <pc:docMk/>
          <pc:sldMk cId="746141954" sldId="295"/>
        </pc:sldMkLst>
        <pc:spChg chg="mod">
          <ac:chgData name="Jon Rosdahl" userId="2820f357-2dd4-4127-8713-e0bfde0fd756" providerId="ADAL" clId="{A75E3DD2-37B3-4402-8EC8-F286FF768349}" dt="2020-05-11T16:35:14.602" v="2454" actId="947"/>
          <ac:spMkLst>
            <pc:docMk/>
            <pc:sldMk cId="746141954" sldId="295"/>
            <ac:spMk id="2" creationId="{40F91A2B-07EE-4CD4-B935-79E1E5EA4743}"/>
          </ac:spMkLst>
        </pc:spChg>
        <pc:spChg chg="mod">
          <ac:chgData name="Jon Rosdahl" userId="2820f357-2dd4-4127-8713-e0bfde0fd756" providerId="ADAL" clId="{A75E3DD2-37B3-4402-8EC8-F286FF768349}" dt="2020-05-11T16:41:38.912" v="2646" actId="20577"/>
          <ac:spMkLst>
            <pc:docMk/>
            <pc:sldMk cId="746141954" sldId="295"/>
            <ac:spMk id="7" creationId="{4AD5D9BD-9823-4958-8F2D-E6869CB965CF}"/>
          </ac:spMkLst>
        </pc:spChg>
      </pc:sldChg>
      <pc:sldChg chg="modSp">
        <pc:chgData name="Jon Rosdahl" userId="2820f357-2dd4-4127-8713-e0bfde0fd756" providerId="ADAL" clId="{A75E3DD2-37B3-4402-8EC8-F286FF768349}" dt="2020-05-11T16:55:21.820" v="2829" actId="20577"/>
        <pc:sldMkLst>
          <pc:docMk/>
          <pc:sldMk cId="110474203" sldId="296"/>
        </pc:sldMkLst>
        <pc:spChg chg="mod">
          <ac:chgData name="Jon Rosdahl" userId="2820f357-2dd4-4127-8713-e0bfde0fd756" providerId="ADAL" clId="{A75E3DD2-37B3-4402-8EC8-F286FF768349}" dt="2020-05-11T16:55:21.820" v="2829" actId="20577"/>
          <ac:spMkLst>
            <pc:docMk/>
            <pc:sldMk cId="110474203" sldId="296"/>
            <ac:spMk id="7" creationId="{66B4D5FE-1F50-4882-A78D-7994F204483B}"/>
          </ac:spMkLst>
        </pc:spChg>
      </pc:sldChg>
      <pc:sldChg chg="modSp add">
        <pc:chgData name="Jon Rosdahl" userId="2820f357-2dd4-4127-8713-e0bfde0fd756" providerId="ADAL" clId="{A75E3DD2-37B3-4402-8EC8-F286FF768349}" dt="2020-05-11T16:07:31.505" v="1918" actId="20577"/>
        <pc:sldMkLst>
          <pc:docMk/>
          <pc:sldMk cId="1971286946" sldId="298"/>
        </pc:sldMkLst>
        <pc:spChg chg="mod">
          <ac:chgData name="Jon Rosdahl" userId="2820f357-2dd4-4127-8713-e0bfde0fd756" providerId="ADAL" clId="{A75E3DD2-37B3-4402-8EC8-F286FF768349}" dt="2020-05-11T15:50:04.729" v="1268"/>
          <ac:spMkLst>
            <pc:docMk/>
            <pc:sldMk cId="1971286946" sldId="298"/>
            <ac:spMk id="2" creationId="{EBEBA81B-D257-4365-B499-2FBD844D6CF6}"/>
          </ac:spMkLst>
        </pc:spChg>
        <pc:spChg chg="mod">
          <ac:chgData name="Jon Rosdahl" userId="2820f357-2dd4-4127-8713-e0bfde0fd756" providerId="ADAL" clId="{A75E3DD2-37B3-4402-8EC8-F286FF768349}" dt="2020-05-11T16:07:31.505" v="1918" actId="20577"/>
          <ac:spMkLst>
            <pc:docMk/>
            <pc:sldMk cId="1971286946" sldId="298"/>
            <ac:spMk id="3" creationId="{79617F94-0C9B-4A28-BB95-710C2A3320FD}"/>
          </ac:spMkLst>
        </pc:spChg>
      </pc:sldChg>
      <pc:sldChg chg="modSp add del">
        <pc:chgData name="Jon Rosdahl" userId="2820f357-2dd4-4127-8713-e0bfde0fd756" providerId="ADAL" clId="{A75E3DD2-37B3-4402-8EC8-F286FF768349}" dt="2020-05-11T17:13:09.817" v="2949" actId="2696"/>
        <pc:sldMkLst>
          <pc:docMk/>
          <pc:sldMk cId="3393671154" sldId="299"/>
        </pc:sldMkLst>
        <pc:spChg chg="mod">
          <ac:chgData name="Jon Rosdahl" userId="2820f357-2dd4-4127-8713-e0bfde0fd756" providerId="ADAL" clId="{A75E3DD2-37B3-4402-8EC8-F286FF768349}" dt="2020-05-11T16:58:20.544" v="2891" actId="20577"/>
          <ac:spMkLst>
            <pc:docMk/>
            <pc:sldMk cId="3393671154" sldId="299"/>
            <ac:spMk id="2" creationId="{0F3E74A6-8490-43E8-8111-92FC2F5F5245}"/>
          </ac:spMkLst>
        </pc:spChg>
        <pc:spChg chg="mod">
          <ac:chgData name="Jon Rosdahl" userId="2820f357-2dd4-4127-8713-e0bfde0fd756" providerId="ADAL" clId="{A75E3DD2-37B3-4402-8EC8-F286FF768349}" dt="2020-05-11T16:58:04.806" v="2831"/>
          <ac:spMkLst>
            <pc:docMk/>
            <pc:sldMk cId="3393671154" sldId="299"/>
            <ac:spMk id="3" creationId="{FE6B0A1F-2AF1-4AF2-B459-557D5B85C325}"/>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802-11-19-0264r3</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2020</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802-11-19-0264r3</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2020</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802-11-19-0264r3</a:t>
            </a:r>
          </a:p>
        </p:txBody>
      </p:sp>
      <p:sp>
        <p:nvSpPr>
          <p:cNvPr id="5" name="Rectangle 3"/>
          <p:cNvSpPr>
            <a:spLocks noGrp="1" noChangeArrowheads="1"/>
          </p:cNvSpPr>
          <p:nvPr>
            <p:ph type="dt"/>
          </p:nvPr>
        </p:nvSpPr>
        <p:spPr>
          <a:ln/>
        </p:spPr>
        <p:txBody>
          <a:bodyPr/>
          <a:lstStyle/>
          <a:p>
            <a:r>
              <a:rPr lang="en-US"/>
              <a:t>May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802-11-19-0264r3</a:t>
            </a:r>
          </a:p>
        </p:txBody>
      </p:sp>
      <p:sp>
        <p:nvSpPr>
          <p:cNvPr id="5" name="Rectangle 3"/>
          <p:cNvSpPr>
            <a:spLocks noGrp="1" noChangeArrowheads="1"/>
          </p:cNvSpPr>
          <p:nvPr>
            <p:ph type="dt"/>
          </p:nvPr>
        </p:nvSpPr>
        <p:spPr>
          <a:ln/>
        </p:spPr>
        <p:txBody>
          <a:bodyPr/>
          <a:lstStyle/>
          <a:p>
            <a:r>
              <a:rPr lang="en-US"/>
              <a:t>May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802-11-19-0264r3</a:t>
            </a:r>
          </a:p>
        </p:txBody>
      </p:sp>
      <p:sp>
        <p:nvSpPr>
          <p:cNvPr id="5" name="Date Placeholder 4"/>
          <p:cNvSpPr>
            <a:spLocks noGrp="1"/>
          </p:cNvSpPr>
          <p:nvPr>
            <p:ph type="dt" idx="11"/>
          </p:nvPr>
        </p:nvSpPr>
        <p:spPr/>
        <p:txBody>
          <a:bodyPr/>
          <a:lstStyle/>
          <a:p>
            <a:r>
              <a:rPr lang="en-US"/>
              <a:t>May 2020</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This Document</a:t>
            </a:r>
          </a:p>
        </p:txBody>
      </p:sp>
      <p:sp>
        <p:nvSpPr>
          <p:cNvPr id="4" name="Header Placeholder 3"/>
          <p:cNvSpPr>
            <a:spLocks noGrp="1"/>
          </p:cNvSpPr>
          <p:nvPr>
            <p:ph type="hdr" idx="10"/>
          </p:nvPr>
        </p:nvSpPr>
        <p:spPr/>
        <p:txBody>
          <a:bodyPr/>
          <a:lstStyle/>
          <a:p>
            <a:r>
              <a:rPr lang="en-US"/>
              <a:t>doc.: IEEE 802-11-19-0264r3</a:t>
            </a:r>
          </a:p>
        </p:txBody>
      </p:sp>
      <p:sp>
        <p:nvSpPr>
          <p:cNvPr id="5" name="Date Placeholder 4"/>
          <p:cNvSpPr>
            <a:spLocks noGrp="1"/>
          </p:cNvSpPr>
          <p:nvPr>
            <p:ph type="dt" idx="11"/>
          </p:nvPr>
        </p:nvSpPr>
        <p:spPr/>
        <p:txBody>
          <a:bodyPr/>
          <a:lstStyle/>
          <a:p>
            <a:r>
              <a:rPr lang="en-US"/>
              <a:t>May 2020</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989863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802-11-19-0264r3</a:t>
            </a:r>
          </a:p>
        </p:txBody>
      </p:sp>
      <p:sp>
        <p:nvSpPr>
          <p:cNvPr id="5" name="Rectangle 3"/>
          <p:cNvSpPr>
            <a:spLocks noGrp="1" noChangeArrowheads="1"/>
          </p:cNvSpPr>
          <p:nvPr>
            <p:ph type="dt"/>
          </p:nvPr>
        </p:nvSpPr>
        <p:spPr>
          <a:ln/>
        </p:spPr>
        <p:txBody>
          <a:bodyPr/>
          <a:lstStyle/>
          <a:p>
            <a:r>
              <a:rPr lang="en-US"/>
              <a:t>May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May 2020</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May 2020</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May 2020</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May 2020</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May 2020</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May 2020</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May 2020</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May 2020</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May 2020</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May 2020</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11-20-0264r3</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www.ieee802.org/1/files/public/docs2020/dm-draft-CSD-0120-v01.pdf" TargetMode="External"/><Relationship Id="rId2" Type="http://schemas.openxmlformats.org/officeDocument/2006/relationships/hyperlink" Target="http://www.ieee802.org/1/files/public/docs2020/dm-draft-PAR-0120-v01.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ec/dcn/20/ec-20-0009-00-00EC-ieee-p802-3cy-draft-csd-response.pdf" TargetMode="External"/><Relationship Id="rId2" Type="http://schemas.openxmlformats.org/officeDocument/2006/relationships/hyperlink" Target="https://mentor.ieee.org/802-ec/dcn/20/ec-20-0008-01-00EC-ieee-p802-3cy-draft-par-response.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ec/dcn/20/ec-20-0011-00-00EC-ieee-p802-3cz-draft-csd-response.pdf" TargetMode="External"/><Relationship Id="rId2" Type="http://schemas.openxmlformats.org/officeDocument/2006/relationships/hyperlink" Target="https://mentor.ieee.org/802-ec/dcn/20/ec-20-0010-01-00EC-ieee-p802-3cz-draft-par-response.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ec/dcn/20/ec-20-0013-00-00EC-ieee-p802-3da-draft-csd-response.pdf" TargetMode="External"/><Relationship Id="rId2" Type="http://schemas.openxmlformats.org/officeDocument/2006/relationships/hyperlink" Target="https://mentor.ieee.org/802-ec/dcn/20/ec-20-0012-01-00EC-ieee-p802-3da-draft-par-response.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20/ec-20-0015-00-00EC-ieee-p802-3db-draft-csd-response.pdf" TargetMode="External"/><Relationship Id="rId2" Type="http://schemas.openxmlformats.org/officeDocument/2006/relationships/hyperlink" Target="https://mentor.ieee.org/802-ec/dcn/20/ec-20-0014-01-00EC-ieee-p802-3db-draft-par-response.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5/dcn/19/15-19-0297-02-0vat-csd-for-high-rate-occ-task-group.docx" TargetMode="External"/><Relationship Id="rId2" Type="http://schemas.openxmlformats.org/officeDocument/2006/relationships/hyperlink" Target="https://mentor.ieee.org/802.15/dcn/19/15-19-0296-02-0vat-par-for-high-rate-occ-task-group.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1/dcn/19/11-19-2019-01-0PAR-par-minutes-november-2019-session.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mentor.ieee.org/802-ec/dcn/20/ec-20-0012-01-00EC-ieee-p802-3da-draft-par-response.pdf" TargetMode="External"/><Relationship Id="rId13" Type="http://schemas.openxmlformats.org/officeDocument/2006/relationships/hyperlink" Target="https://mentor.ieee.org/802.15/dcn/19/15-19-0297-02-0vat-csd-for-high-rate-occ-task-group.docx" TargetMode="External"/><Relationship Id="rId3" Type="http://schemas.openxmlformats.org/officeDocument/2006/relationships/hyperlink" Target="http://www.ieee802.org/1/files/public/docs2020/dm-draft-CSD-0120-v01.pdf" TargetMode="External"/><Relationship Id="rId7" Type="http://schemas.openxmlformats.org/officeDocument/2006/relationships/hyperlink" Target="https://mentor.ieee.org/802-ec/dcn/20/ec-20-0011-00-00EC-ieee-p802-3cz-draft-csd-response.pdf" TargetMode="External"/><Relationship Id="rId12" Type="http://schemas.openxmlformats.org/officeDocument/2006/relationships/hyperlink" Target="https://mentor.ieee.org/802.15/dcn/19/15-19-0296-02-0vat-par-for-high-rate-occ-task-group.pdf" TargetMode="External"/><Relationship Id="rId2" Type="http://schemas.openxmlformats.org/officeDocument/2006/relationships/hyperlink" Target="http://www.ieee802.org/1/files/public/docs2020/dm-draft-PAR-0120-v01.pdf" TargetMode="External"/><Relationship Id="rId1" Type="http://schemas.openxmlformats.org/officeDocument/2006/relationships/slideLayout" Target="../slideLayouts/slideLayout2.xml"/><Relationship Id="rId6" Type="http://schemas.openxmlformats.org/officeDocument/2006/relationships/hyperlink" Target="https://mentor.ieee.org/802-ec/dcn/20/ec-20-0010-01-00EC-ieee-p802-3cz-draft-par-response.pdf" TargetMode="External"/><Relationship Id="rId11" Type="http://schemas.openxmlformats.org/officeDocument/2006/relationships/hyperlink" Target="https://mentor.ieee.org/802-ec/dcn/20/ec-20-0015-00-00EC-ieee-p802-3db-draft-csd-response.pdf" TargetMode="External"/><Relationship Id="rId5" Type="http://schemas.openxmlformats.org/officeDocument/2006/relationships/hyperlink" Target="https://mentor.ieee.org/802-ec/dcn/20/ec-20-0009-00-00EC-ieee-p802-3cy-draft-csd-response.pdf" TargetMode="External"/><Relationship Id="rId10" Type="http://schemas.openxmlformats.org/officeDocument/2006/relationships/hyperlink" Target="https://mentor.ieee.org/802-ec/dcn/20/ec-20-0014-01-00EC-ieee-p802-3db-draft-par-response.pdf" TargetMode="External"/><Relationship Id="rId4" Type="http://schemas.openxmlformats.org/officeDocument/2006/relationships/hyperlink" Target="https://mentor.ieee.org/802-ec/dcn/20/ec-20-0008-01-00EC-ieee-p802-3cy-draft-par-response.pdf" TargetMode="External"/><Relationship Id="rId9" Type="http://schemas.openxmlformats.org/officeDocument/2006/relationships/hyperlink" Target="https://mentor.ieee.org/802-ec/dcn/20/ec-20-0013-00-00EC-ieee-p802-3da-draft-csd-response.pdf"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ec/dcn/20/ec-20-0012-01-00EC-ieee-p802-3da-draft-par-response.pdf" TargetMode="External"/><Relationship Id="rId13" Type="http://schemas.openxmlformats.org/officeDocument/2006/relationships/hyperlink" Target="https://mentor.ieee.org/802.15/dcn/19/15-19-0297-02-0vat-csd-for-high-rate-occ-task-group.docx" TargetMode="External"/><Relationship Id="rId3" Type="http://schemas.openxmlformats.org/officeDocument/2006/relationships/hyperlink" Target="http://www.ieee802.org/1/files/public/docs2020/dm-draft-CSD-0120-v01.pdf" TargetMode="External"/><Relationship Id="rId7" Type="http://schemas.openxmlformats.org/officeDocument/2006/relationships/hyperlink" Target="https://mentor.ieee.org/802-ec/dcn/20/ec-20-0011-00-00EC-ieee-p802-3cz-draft-csd-response.pdf" TargetMode="External"/><Relationship Id="rId12" Type="http://schemas.openxmlformats.org/officeDocument/2006/relationships/hyperlink" Target="https://mentor.ieee.org/802.15/dcn/19/15-19-0296-02-0vat-par-for-high-rate-occ-task-group.pdf" TargetMode="External"/><Relationship Id="rId2" Type="http://schemas.openxmlformats.org/officeDocument/2006/relationships/hyperlink" Target="http://www.ieee802.org/1/files/public/docs2020/dm-draft-PAR-0120-v01.pdf" TargetMode="External"/><Relationship Id="rId1" Type="http://schemas.openxmlformats.org/officeDocument/2006/relationships/slideLayout" Target="../slideLayouts/slideLayout2.xml"/><Relationship Id="rId6" Type="http://schemas.openxmlformats.org/officeDocument/2006/relationships/hyperlink" Target="https://mentor.ieee.org/802-ec/dcn/20/ec-20-0010-01-00EC-ieee-p802-3cz-draft-par-response.pdf" TargetMode="External"/><Relationship Id="rId11" Type="http://schemas.openxmlformats.org/officeDocument/2006/relationships/hyperlink" Target="https://mentor.ieee.org/802-ec/dcn/20/ec-20-0015-00-00EC-ieee-p802-3db-draft-csd-response.pdf" TargetMode="External"/><Relationship Id="rId5" Type="http://schemas.openxmlformats.org/officeDocument/2006/relationships/hyperlink" Target="https://mentor.ieee.org/802-ec/dcn/20/ec-20-0009-00-00EC-ieee-p802-3cy-draft-csd-response.pdf" TargetMode="External"/><Relationship Id="rId10" Type="http://schemas.openxmlformats.org/officeDocument/2006/relationships/hyperlink" Target="https://mentor.ieee.org/802-ec/dcn/20/ec-20-0014-01-00EC-ieee-p802-3db-draft-par-response.pdf" TargetMode="External"/><Relationship Id="rId4" Type="http://schemas.openxmlformats.org/officeDocument/2006/relationships/hyperlink" Target="https://mentor.ieee.org/802-ec/dcn/20/ec-20-0008-01-00EC-ieee-p802-3cy-draft-par-response.pdf" TargetMode="External"/><Relationship Id="rId9" Type="http://schemas.openxmlformats.org/officeDocument/2006/relationships/hyperlink" Target="https://mentor.ieee.org/802-ec/dcn/20/ec-20-0013-00-00EC-ieee-p802-3da-draft-csd-response.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ec/dcn/15/ec-15-0105-00-ACSD-802-1cq.pdf" TargetMode="External"/><Relationship Id="rId2" Type="http://schemas.openxmlformats.org/officeDocument/2006/relationships/hyperlink" Target="http://www.ieee802.org/1/files/public/docs2020/cq-draft-PAR-ext-0120-v01.pdf" TargetMode="External"/><Relationship Id="rId1" Type="http://schemas.openxmlformats.org/officeDocument/2006/relationships/slideLayout" Target="../slideLayouts/slideLayout2.xml"/><Relationship Id="rId4" Type="http://schemas.openxmlformats.org/officeDocument/2006/relationships/hyperlink" Target="http://www.ieee802.org/1/files/public/docs2020/Q-rev-draft-PAR-0220-v01.pdf"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9/11-19-1272-00-0PAR-minutes-july-2019-session.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PAR Review SC - Meeting Agenda and Comment slides - March 2020 - Atlanta</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 2020-05-11</a:t>
            </a:r>
            <a:endParaRPr lang="en-GB" sz="2000" dirty="0"/>
          </a:p>
        </p:txBody>
      </p:sp>
      <p:sp>
        <p:nvSpPr>
          <p:cNvPr id="6" name="Date Placeholder 3"/>
          <p:cNvSpPr>
            <a:spLocks noGrp="1"/>
          </p:cNvSpPr>
          <p:nvPr>
            <p:ph type="dt" idx="10"/>
          </p:nvPr>
        </p:nvSpPr>
        <p:spPr/>
        <p:txBody>
          <a:bodyPr/>
          <a:lstStyle/>
          <a:p>
            <a:r>
              <a:rPr lang="en-US"/>
              <a:t>May 2020</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1026" name="Document" r:id="rId4" imgW="8289564" imgH="2521714" progId="Word.Document.8">
                  <p:embed/>
                </p:oleObj>
              </mc:Choice>
              <mc:Fallback>
                <p:oleObj name="Document" r:id="rId4" imgW="8289564" imgH="2521714" progId="Word.Document.8">
                  <p:embed/>
                  <p:pic>
                    <p:nvPicPr>
                      <p:cNvPr id="3075" name="Object 3"/>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79F18-F1C5-4ADF-BC4C-23194B2EBEC7}"/>
              </a:ext>
            </a:extLst>
          </p:cNvPr>
          <p:cNvSpPr>
            <a:spLocks noGrp="1"/>
          </p:cNvSpPr>
          <p:nvPr>
            <p:ph type="title"/>
          </p:nvPr>
        </p:nvSpPr>
        <p:spPr>
          <a:xfrm>
            <a:off x="914402" y="763586"/>
            <a:ext cx="10361084" cy="987430"/>
          </a:xfrm>
        </p:spPr>
        <p:txBody>
          <a:bodyPr/>
          <a:lstStyle/>
          <a:p>
            <a:r>
              <a:rPr lang="en-US" sz="2800" b="0" cap="all" dirty="0">
                <a:solidFill>
                  <a:srgbClr val="000000"/>
                </a:solidFill>
                <a:effectLst/>
                <a:latin typeface="+mj-lt"/>
                <a:ea typeface="+mj-ea"/>
                <a:cs typeface="MS Gothic"/>
              </a:rPr>
              <a:t>802.1ASdm Amendment : Hot Standby, </a:t>
            </a:r>
            <a:r>
              <a:rPr lang="en-US" sz="2800" b="0" dirty="0">
                <a:hlinkClick r:id="rId2"/>
              </a:rPr>
              <a:t>PAR</a:t>
            </a:r>
            <a:r>
              <a:rPr lang="en-US" sz="2800" b="0" dirty="0"/>
              <a:t> and </a:t>
            </a:r>
            <a:r>
              <a:rPr lang="en-US" sz="2800" b="0" dirty="0">
                <a:hlinkClick r:id="rId3"/>
              </a:rPr>
              <a:t>CSD</a:t>
            </a:r>
            <a:endParaRPr lang="en-US" sz="2800" dirty="0">
              <a:effectLst/>
            </a:endParaRPr>
          </a:p>
        </p:txBody>
      </p:sp>
      <p:sp>
        <p:nvSpPr>
          <p:cNvPr id="7" name="Content Placeholder 6">
            <a:extLst>
              <a:ext uri="{FF2B5EF4-FFF2-40B4-BE49-F238E27FC236}">
                <a16:creationId xmlns:a16="http://schemas.microsoft.com/office/drawing/2014/main" id="{63BDE5AB-AF75-48BD-9681-2B9153AB1D21}"/>
              </a:ext>
            </a:extLst>
          </p:cNvPr>
          <p:cNvSpPr>
            <a:spLocks noGrp="1"/>
          </p:cNvSpPr>
          <p:nvPr>
            <p:ph idx="1"/>
          </p:nvPr>
        </p:nvSpPr>
        <p:spPr/>
        <p:txBody>
          <a:bodyPr/>
          <a:lstStyle/>
          <a:p>
            <a:r>
              <a:rPr lang="en-US" dirty="0"/>
              <a:t>PAR – 5.3 the CSD implies that there is a dependency on  IEEE P802.1DG. If this is the case, dependency should be noted.</a:t>
            </a:r>
          </a:p>
          <a:p>
            <a:r>
              <a:rPr lang="en-US" dirty="0"/>
              <a:t>CSD – 1.2.1 b)– The second paragraph seems to discuss the requirements, and not market potential.  This seems to imply that there is a dependency that was not clear in the PAR form.  Consider clarification of the paragraph.</a:t>
            </a:r>
          </a:p>
          <a:p>
            <a:r>
              <a:rPr lang="en-US" dirty="0"/>
              <a:t>1.2.4 a) this is general statement, that restates the question, please provide an example or explanation on the demonstrated system feasibility.</a:t>
            </a:r>
          </a:p>
          <a:p>
            <a:r>
              <a:rPr lang="en-US" dirty="0"/>
              <a:t>1.2.4 b) Useful to include an example of “what” technology is being proven in the first sentence.</a:t>
            </a:r>
          </a:p>
          <a:p>
            <a:endParaRPr lang="en-US" dirty="0"/>
          </a:p>
        </p:txBody>
      </p:sp>
      <p:sp>
        <p:nvSpPr>
          <p:cNvPr id="4" name="Date Placeholder 3">
            <a:extLst>
              <a:ext uri="{FF2B5EF4-FFF2-40B4-BE49-F238E27FC236}">
                <a16:creationId xmlns:a16="http://schemas.microsoft.com/office/drawing/2014/main" id="{66EE074D-9447-47E6-A190-6B2D8209E593}"/>
              </a:ext>
            </a:extLst>
          </p:cNvPr>
          <p:cNvSpPr>
            <a:spLocks noGrp="1"/>
          </p:cNvSpPr>
          <p:nvPr>
            <p:ph type="dt" idx="10"/>
          </p:nvPr>
        </p:nvSpPr>
        <p:spPr/>
        <p:txBody>
          <a:bodyPr/>
          <a:lstStyle/>
          <a:p>
            <a:pPr>
              <a:defRPr/>
            </a:pPr>
            <a:r>
              <a:rPr lang="en-US">
                <a:solidFill>
                  <a:srgbClr val="000000"/>
                </a:solidFill>
              </a:rPr>
              <a:t>May 2020</a:t>
            </a:r>
            <a:endParaRPr lang="en-US" dirty="0">
              <a:solidFill>
                <a:srgbClr val="000000"/>
              </a:solidFill>
            </a:endParaRPr>
          </a:p>
        </p:txBody>
      </p:sp>
      <p:sp>
        <p:nvSpPr>
          <p:cNvPr id="5" name="Footer Placeholder 4">
            <a:extLst>
              <a:ext uri="{FF2B5EF4-FFF2-40B4-BE49-F238E27FC236}">
                <a16:creationId xmlns:a16="http://schemas.microsoft.com/office/drawing/2014/main" id="{C7B03C90-6433-4DB2-BB48-BEC6DF82E33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FE2E5E1B-4E43-4271-B642-6BA535570B89}"/>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10</a:t>
            </a:fld>
            <a:endParaRPr lang="en-US" altLang="en-US">
              <a:solidFill>
                <a:srgbClr val="000000"/>
              </a:solidFill>
            </a:endParaRPr>
          </a:p>
        </p:txBody>
      </p:sp>
    </p:spTree>
    <p:extLst>
      <p:ext uri="{BB962C8B-B14F-4D97-AF65-F5344CB8AC3E}">
        <p14:creationId xmlns:p14="http://schemas.microsoft.com/office/powerpoint/2010/main" val="1567242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89523-C8A1-4DED-95B0-5C9011BFF660}"/>
              </a:ext>
            </a:extLst>
          </p:cNvPr>
          <p:cNvSpPr>
            <a:spLocks noGrp="1"/>
          </p:cNvSpPr>
          <p:nvPr>
            <p:ph type="title"/>
          </p:nvPr>
        </p:nvSpPr>
        <p:spPr/>
        <p:txBody>
          <a:bodyPr/>
          <a:lstStyle/>
          <a:p>
            <a:r>
              <a:rPr lang="en-US" sz="2800" b="0" cap="all" dirty="0">
                <a:solidFill>
                  <a:srgbClr val="000000"/>
                </a:solidFill>
                <a:effectLst/>
                <a:latin typeface="+mj-lt"/>
                <a:ea typeface="+mj-ea"/>
                <a:cs typeface="MS Gothic"/>
              </a:rPr>
              <a:t>802.3cy Amendment: Greater than 10 Gb/s Automotive Ethernet Electrical </a:t>
            </a:r>
            <a:r>
              <a:rPr lang="en-US" sz="2800" b="0" dirty="0"/>
              <a:t>PHYs, </a:t>
            </a:r>
            <a:r>
              <a:rPr lang="en-US" sz="2800" b="0" dirty="0">
                <a:hlinkClick r:id="rId2"/>
              </a:rPr>
              <a:t>PAR</a:t>
            </a:r>
            <a:r>
              <a:rPr lang="en-US" sz="2800" b="0" dirty="0"/>
              <a:t> and </a:t>
            </a:r>
            <a:r>
              <a:rPr lang="en-US" sz="2800" b="0" dirty="0">
                <a:hlinkClick r:id="rId3"/>
              </a:rPr>
              <a:t>CSD</a:t>
            </a:r>
            <a:endParaRPr lang="en-US" sz="2800" dirty="0"/>
          </a:p>
        </p:txBody>
      </p:sp>
      <p:sp>
        <p:nvSpPr>
          <p:cNvPr id="7" name="Content Placeholder 6">
            <a:extLst>
              <a:ext uri="{FF2B5EF4-FFF2-40B4-BE49-F238E27FC236}">
                <a16:creationId xmlns:a16="http://schemas.microsoft.com/office/drawing/2014/main" id="{8A4289FA-C893-4A02-BA0D-C90A79E1BC0C}"/>
              </a:ext>
            </a:extLst>
          </p:cNvPr>
          <p:cNvSpPr>
            <a:spLocks noGrp="1"/>
          </p:cNvSpPr>
          <p:nvPr>
            <p:ph idx="1"/>
          </p:nvPr>
        </p:nvSpPr>
        <p:spPr>
          <a:xfrm>
            <a:off x="914402" y="1741723"/>
            <a:ext cx="10361084" cy="4733693"/>
          </a:xfrm>
        </p:spPr>
        <p:txBody>
          <a:bodyPr/>
          <a:lstStyle/>
          <a:p>
            <a:r>
              <a:rPr lang="en-US" dirty="0"/>
              <a:t>PAR 2.1 – The use of “Automotive Electrical Ethernet” was undefined. Should this just be “Automotive Ethernet”? Or should this be defined in the scope of the project.</a:t>
            </a:r>
          </a:p>
          <a:p>
            <a:r>
              <a:rPr lang="en-US" dirty="0"/>
              <a:t>5.2.b – add “architectures” after “zonal”.  Change “(centralized architecture)” to “(centralized)”.</a:t>
            </a:r>
          </a:p>
          <a:p>
            <a:r>
              <a:rPr lang="en-US" dirty="0"/>
              <a:t>5.6 –“Tier 1 and below (top-level and below)” this seems to include all “automotive suppliers”.. </a:t>
            </a:r>
          </a:p>
          <a:p>
            <a:r>
              <a:rPr lang="en-US" dirty="0"/>
              <a:t>Suggestions: 1. delete “(top-level and below)” or 2. change “automotive Original Equipment Manufacturers (car makers) </a:t>
            </a:r>
            <a:r>
              <a:rPr lang="en-US" dirty="0">
                <a:highlight>
                  <a:srgbClr val="FFFF00"/>
                </a:highlight>
              </a:rPr>
              <a:t>and Tier 1 and below (top-level and below) </a:t>
            </a:r>
            <a:r>
              <a:rPr lang="en-US" dirty="0"/>
              <a:t>automotive suppliers” to “automotive Original Equipment Manufacturers (car makers), automotive suppliers”</a:t>
            </a:r>
          </a:p>
          <a:p>
            <a:endParaRPr lang="en-US" dirty="0"/>
          </a:p>
        </p:txBody>
      </p:sp>
      <p:sp>
        <p:nvSpPr>
          <p:cNvPr id="4" name="Date Placeholder 3">
            <a:extLst>
              <a:ext uri="{FF2B5EF4-FFF2-40B4-BE49-F238E27FC236}">
                <a16:creationId xmlns:a16="http://schemas.microsoft.com/office/drawing/2014/main" id="{4D9EA389-589B-48FE-A663-953ECF8F59C1}"/>
              </a:ext>
            </a:extLst>
          </p:cNvPr>
          <p:cNvSpPr>
            <a:spLocks noGrp="1"/>
          </p:cNvSpPr>
          <p:nvPr>
            <p:ph type="dt" idx="10"/>
          </p:nvPr>
        </p:nvSpPr>
        <p:spPr/>
        <p:txBody>
          <a:bodyPr/>
          <a:lstStyle/>
          <a:p>
            <a:pPr>
              <a:defRPr/>
            </a:pPr>
            <a:r>
              <a:rPr lang="en-US">
                <a:solidFill>
                  <a:srgbClr val="000000"/>
                </a:solidFill>
              </a:rPr>
              <a:t>May 2020</a:t>
            </a:r>
            <a:endParaRPr lang="en-US" dirty="0">
              <a:solidFill>
                <a:srgbClr val="000000"/>
              </a:solidFill>
            </a:endParaRPr>
          </a:p>
        </p:txBody>
      </p:sp>
      <p:sp>
        <p:nvSpPr>
          <p:cNvPr id="5" name="Footer Placeholder 4">
            <a:extLst>
              <a:ext uri="{FF2B5EF4-FFF2-40B4-BE49-F238E27FC236}">
                <a16:creationId xmlns:a16="http://schemas.microsoft.com/office/drawing/2014/main" id="{4EA1C93E-8F32-44A1-A8DC-E0845E7F0FD4}"/>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07884CD6-3F4D-45D2-9545-901AE1959E1A}"/>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11</a:t>
            </a:fld>
            <a:endParaRPr lang="en-US" altLang="en-US">
              <a:solidFill>
                <a:srgbClr val="000000"/>
              </a:solidFill>
            </a:endParaRPr>
          </a:p>
        </p:txBody>
      </p:sp>
    </p:spTree>
    <p:extLst>
      <p:ext uri="{BB962C8B-B14F-4D97-AF65-F5344CB8AC3E}">
        <p14:creationId xmlns:p14="http://schemas.microsoft.com/office/powerpoint/2010/main" val="4226252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BA81B-D257-4365-B499-2FBD844D6CF6}"/>
              </a:ext>
            </a:extLst>
          </p:cNvPr>
          <p:cNvSpPr>
            <a:spLocks noGrp="1"/>
          </p:cNvSpPr>
          <p:nvPr>
            <p:ph type="title"/>
          </p:nvPr>
        </p:nvSpPr>
        <p:spPr/>
        <p:txBody>
          <a:bodyPr/>
          <a:lstStyle/>
          <a:p>
            <a:r>
              <a:rPr lang="en-US" b="0" cap="all" dirty="0"/>
              <a:t>802.3cy Amendment: Greater than 10 Gb/s Automotive Ethernet Electrical </a:t>
            </a:r>
            <a:r>
              <a:rPr lang="en-US" b="0" dirty="0"/>
              <a:t>PHYs</a:t>
            </a:r>
            <a:endParaRPr lang="en-US" dirty="0"/>
          </a:p>
        </p:txBody>
      </p:sp>
      <p:sp>
        <p:nvSpPr>
          <p:cNvPr id="3" name="Content Placeholder 2">
            <a:extLst>
              <a:ext uri="{FF2B5EF4-FFF2-40B4-BE49-F238E27FC236}">
                <a16:creationId xmlns:a16="http://schemas.microsoft.com/office/drawing/2014/main" id="{79617F94-0C9B-4A28-BB95-710C2A3320FD}"/>
              </a:ext>
            </a:extLst>
          </p:cNvPr>
          <p:cNvSpPr>
            <a:spLocks noGrp="1"/>
          </p:cNvSpPr>
          <p:nvPr>
            <p:ph idx="1"/>
          </p:nvPr>
        </p:nvSpPr>
        <p:spPr/>
        <p:txBody>
          <a:bodyPr/>
          <a:lstStyle/>
          <a:p>
            <a:r>
              <a:rPr lang="en-US" dirty="0"/>
              <a:t>CSD: references to “Zonal (centralized) architecture” vs “(zonal or central architecture)” vs in the PAR “zonal (centralized architecture)”</a:t>
            </a:r>
          </a:p>
          <a:p>
            <a:r>
              <a:rPr lang="en-US" dirty="0"/>
              <a:t>The references should be consistent.</a:t>
            </a:r>
          </a:p>
          <a:p>
            <a:endParaRPr lang="en-US" dirty="0"/>
          </a:p>
          <a:p>
            <a:r>
              <a:rPr lang="en-US" dirty="0"/>
              <a:t>For PAR 5.6, after we provided the suggestions, we reviewed 802.3cz, and the description used in 5.6 and 8.1 seemed a better solution. Please consider using their text for 5.6 and 8.1.</a:t>
            </a:r>
          </a:p>
          <a:p>
            <a:endParaRPr lang="en-US" dirty="0"/>
          </a:p>
          <a:p>
            <a:endParaRPr lang="en-US" dirty="0"/>
          </a:p>
        </p:txBody>
      </p:sp>
      <p:sp>
        <p:nvSpPr>
          <p:cNvPr id="4" name="Date Placeholder 3">
            <a:extLst>
              <a:ext uri="{FF2B5EF4-FFF2-40B4-BE49-F238E27FC236}">
                <a16:creationId xmlns:a16="http://schemas.microsoft.com/office/drawing/2014/main" id="{479B866E-6672-4863-983C-3B17672B0E3E}"/>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884C7A69-E9B1-4D11-92EC-B68F19DDA98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C1FC177-CF64-42D2-92BD-EDA778EFE9D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712869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7A8AC-8D3A-4095-9B6E-613F8B485205}"/>
              </a:ext>
            </a:extLst>
          </p:cNvPr>
          <p:cNvSpPr>
            <a:spLocks noGrp="1"/>
          </p:cNvSpPr>
          <p:nvPr>
            <p:ph type="title"/>
          </p:nvPr>
        </p:nvSpPr>
        <p:spPr/>
        <p:txBody>
          <a:bodyPr/>
          <a:lstStyle/>
          <a:p>
            <a:r>
              <a:rPr lang="en-US" sz="2800" b="0" cap="all" dirty="0">
                <a:solidFill>
                  <a:srgbClr val="000000"/>
                </a:solidFill>
                <a:effectLst/>
                <a:latin typeface="+mj-lt"/>
                <a:ea typeface="+mj-ea"/>
                <a:cs typeface="MS Gothic"/>
              </a:rPr>
              <a:t>802.3cz Amendment: Multi-Gigabit Automotive Optical PHYs, </a:t>
            </a:r>
            <a:r>
              <a:rPr lang="en-US" sz="2800" b="0" dirty="0">
                <a:hlinkClick r:id="rId2"/>
              </a:rPr>
              <a:t>PAR</a:t>
            </a:r>
            <a:r>
              <a:rPr lang="en-US" sz="2800" b="0" dirty="0"/>
              <a:t> and </a:t>
            </a:r>
            <a:r>
              <a:rPr lang="en-US" sz="2800" b="0" dirty="0">
                <a:hlinkClick r:id="rId3"/>
              </a:rPr>
              <a:t>CSD</a:t>
            </a:r>
            <a:endParaRPr lang="en-US" sz="2800" dirty="0"/>
          </a:p>
        </p:txBody>
      </p:sp>
      <p:sp>
        <p:nvSpPr>
          <p:cNvPr id="7" name="Content Placeholder 6">
            <a:extLst>
              <a:ext uri="{FF2B5EF4-FFF2-40B4-BE49-F238E27FC236}">
                <a16:creationId xmlns:a16="http://schemas.microsoft.com/office/drawing/2014/main" id="{86BB8387-D68E-48E4-8C1D-88D338D715E4}"/>
              </a:ext>
            </a:extLst>
          </p:cNvPr>
          <p:cNvSpPr>
            <a:spLocks noGrp="1"/>
          </p:cNvSpPr>
          <p:nvPr>
            <p:ph idx="1"/>
          </p:nvPr>
        </p:nvSpPr>
        <p:spPr/>
        <p:txBody>
          <a:bodyPr/>
          <a:lstStyle/>
          <a:p>
            <a:r>
              <a:rPr lang="en-US" dirty="0"/>
              <a:t>PAR 2.1 Title:  “Optical Automotive Ethernet” for 802.3.cy it was “Automotive Electrical Ethernet” suggest making the titles more consistent. – Both TF would need to be involved in discussion.</a:t>
            </a:r>
          </a:p>
          <a:p>
            <a:r>
              <a:rPr lang="en-US" dirty="0"/>
              <a:t>Possible title : Physical Layer Specifications and Management Parameters for Multi-Gigabit Optical Ethernet for the Automotive Environment”</a:t>
            </a:r>
          </a:p>
          <a:p>
            <a:r>
              <a:rPr lang="en-US" dirty="0"/>
              <a:t>CSD: version submitted was watermarked “DRAFT”. Consider updating when submitting to the IEEE 802 LMSC.</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8D9EEBB2-3D96-4403-85EB-9B704537FB9E}"/>
              </a:ext>
            </a:extLst>
          </p:cNvPr>
          <p:cNvSpPr>
            <a:spLocks noGrp="1"/>
          </p:cNvSpPr>
          <p:nvPr>
            <p:ph type="dt" idx="10"/>
          </p:nvPr>
        </p:nvSpPr>
        <p:spPr/>
        <p:txBody>
          <a:bodyPr/>
          <a:lstStyle/>
          <a:p>
            <a:pPr>
              <a:defRPr/>
            </a:pPr>
            <a:r>
              <a:rPr lang="en-US">
                <a:solidFill>
                  <a:srgbClr val="000000"/>
                </a:solidFill>
              </a:rPr>
              <a:t>May 2020</a:t>
            </a:r>
            <a:endParaRPr lang="en-US" dirty="0">
              <a:solidFill>
                <a:srgbClr val="000000"/>
              </a:solidFill>
            </a:endParaRPr>
          </a:p>
        </p:txBody>
      </p:sp>
      <p:sp>
        <p:nvSpPr>
          <p:cNvPr id="5" name="Footer Placeholder 4">
            <a:extLst>
              <a:ext uri="{FF2B5EF4-FFF2-40B4-BE49-F238E27FC236}">
                <a16:creationId xmlns:a16="http://schemas.microsoft.com/office/drawing/2014/main" id="{BF4E3759-44FD-45B2-A51B-F233C22BC1DD}"/>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B51AF684-84D0-4D55-B4DE-FBDCBC58FDF0}"/>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13</a:t>
            </a:fld>
            <a:endParaRPr lang="en-US" altLang="en-US">
              <a:solidFill>
                <a:srgbClr val="000000"/>
              </a:solidFill>
            </a:endParaRPr>
          </a:p>
        </p:txBody>
      </p:sp>
    </p:spTree>
    <p:extLst>
      <p:ext uri="{BB962C8B-B14F-4D97-AF65-F5344CB8AC3E}">
        <p14:creationId xmlns:p14="http://schemas.microsoft.com/office/powerpoint/2010/main" val="9044730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609AD-C47E-4CAF-8906-0B72A823A99E}"/>
              </a:ext>
            </a:extLst>
          </p:cNvPr>
          <p:cNvSpPr>
            <a:spLocks noGrp="1"/>
          </p:cNvSpPr>
          <p:nvPr>
            <p:ph type="title"/>
          </p:nvPr>
        </p:nvSpPr>
        <p:spPr/>
        <p:txBody>
          <a:bodyPr/>
          <a:lstStyle/>
          <a:p>
            <a:r>
              <a:rPr lang="en-US" sz="2800" b="0" dirty="0">
                <a:solidFill>
                  <a:srgbClr val="000000"/>
                </a:solidFill>
                <a:effectLst/>
                <a:latin typeface="Times New Roman" panose="02020603050405020304" pitchFamily="18" charset="0"/>
                <a:ea typeface="+mj-ea"/>
                <a:cs typeface="MS Gothic"/>
              </a:rPr>
              <a:t>802.3da Amendment: 10Mb/s Single Pair Ethernet Multidrop Enhancements, </a:t>
            </a:r>
            <a:r>
              <a:rPr lang="en-US" sz="2800" b="0" dirty="0">
                <a:latin typeface="Times New Roman" panose="02020603050405020304" pitchFamily="18" charset="0"/>
                <a:hlinkClick r:id="rId2"/>
              </a:rPr>
              <a:t>PAR</a:t>
            </a:r>
            <a:r>
              <a:rPr lang="en-US" sz="2800" b="0" dirty="0">
                <a:latin typeface="Times New Roman" panose="02020603050405020304" pitchFamily="18" charset="0"/>
              </a:rPr>
              <a:t> and </a:t>
            </a:r>
            <a:r>
              <a:rPr lang="en-US" sz="2800" b="0" dirty="0">
                <a:latin typeface="Times New Roman" panose="02020603050405020304" pitchFamily="18" charset="0"/>
                <a:hlinkClick r:id="rId3"/>
              </a:rPr>
              <a:t>CSD</a:t>
            </a:r>
            <a:endParaRPr lang="en-US" sz="2800" dirty="0">
              <a:latin typeface="Times New Roman" panose="02020603050405020304" pitchFamily="18" charset="0"/>
            </a:endParaRPr>
          </a:p>
        </p:txBody>
      </p:sp>
      <p:sp>
        <p:nvSpPr>
          <p:cNvPr id="7" name="Content Placeholder 6">
            <a:extLst>
              <a:ext uri="{FF2B5EF4-FFF2-40B4-BE49-F238E27FC236}">
                <a16:creationId xmlns:a16="http://schemas.microsoft.com/office/drawing/2014/main" id="{DCF892B1-DFBB-4749-B761-B2900BAE44E7}"/>
              </a:ext>
            </a:extLst>
          </p:cNvPr>
          <p:cNvSpPr>
            <a:spLocks noGrp="1"/>
          </p:cNvSpPr>
          <p:nvPr>
            <p:ph idx="1"/>
          </p:nvPr>
        </p:nvSpPr>
        <p:spPr/>
        <p:txBody>
          <a:bodyPr/>
          <a:lstStyle/>
          <a:p>
            <a:r>
              <a:rPr lang="en-US" dirty="0"/>
              <a:t>PAR: 2.1 missing the word “network”  -suggest add to title:  “Physical Layer Specifications and Management Parameters for 10 Mb/s Operation over Single Balanced Pair Multidrop</a:t>
            </a:r>
            <a:r>
              <a:rPr lang="en-US" dirty="0">
                <a:highlight>
                  <a:srgbClr val="FFFF00"/>
                </a:highlight>
              </a:rPr>
              <a:t> </a:t>
            </a:r>
            <a:r>
              <a:rPr lang="en-US" u="sng" dirty="0">
                <a:highlight>
                  <a:srgbClr val="FFFF00"/>
                </a:highlight>
              </a:rPr>
              <a:t>Network </a:t>
            </a:r>
            <a:r>
              <a:rPr lang="en-US" dirty="0"/>
              <a:t>Enhancements”</a:t>
            </a:r>
          </a:p>
          <a:p>
            <a:r>
              <a:rPr lang="en-US" dirty="0"/>
              <a:t>5.2.b suggest add text from the CSD “This amendment specifies optional power delivery supporting multiple powered devices on the mixing segment.”</a:t>
            </a:r>
          </a:p>
          <a:p>
            <a:r>
              <a:rPr lang="en-US" dirty="0"/>
              <a:t>5.5 “from legacy networks to Ethernet” what are “legacy networks” in this context? Suggest “legacy non-Ethernet networks”.</a:t>
            </a:r>
          </a:p>
          <a:p>
            <a:r>
              <a:rPr lang="en-US" dirty="0"/>
              <a:t>CSD: 1.2.2 Broad Market Potential: suggest same change as in PAR 5.5.</a:t>
            </a:r>
          </a:p>
          <a:p>
            <a:endParaRPr lang="en-US" dirty="0"/>
          </a:p>
        </p:txBody>
      </p:sp>
      <p:sp>
        <p:nvSpPr>
          <p:cNvPr id="4" name="Date Placeholder 3">
            <a:extLst>
              <a:ext uri="{FF2B5EF4-FFF2-40B4-BE49-F238E27FC236}">
                <a16:creationId xmlns:a16="http://schemas.microsoft.com/office/drawing/2014/main" id="{B37BC768-3ACE-456F-8F66-116045ED66FB}"/>
              </a:ext>
            </a:extLst>
          </p:cNvPr>
          <p:cNvSpPr>
            <a:spLocks noGrp="1"/>
          </p:cNvSpPr>
          <p:nvPr>
            <p:ph type="dt" idx="10"/>
          </p:nvPr>
        </p:nvSpPr>
        <p:spPr/>
        <p:txBody>
          <a:bodyPr/>
          <a:lstStyle/>
          <a:p>
            <a:pPr>
              <a:defRPr/>
            </a:pPr>
            <a:r>
              <a:rPr lang="en-US">
                <a:solidFill>
                  <a:srgbClr val="000000"/>
                </a:solidFill>
              </a:rPr>
              <a:t>May 2020</a:t>
            </a:r>
            <a:endParaRPr lang="en-US" dirty="0">
              <a:solidFill>
                <a:srgbClr val="000000"/>
              </a:solidFill>
            </a:endParaRPr>
          </a:p>
        </p:txBody>
      </p:sp>
      <p:sp>
        <p:nvSpPr>
          <p:cNvPr id="5" name="Footer Placeholder 4">
            <a:extLst>
              <a:ext uri="{FF2B5EF4-FFF2-40B4-BE49-F238E27FC236}">
                <a16:creationId xmlns:a16="http://schemas.microsoft.com/office/drawing/2014/main" id="{8B1BDDB7-3B3B-4C3C-B8CA-557F114148E0}"/>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F18C3DA-F86D-4D65-A6AF-84234214E5A0}"/>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14</a:t>
            </a:fld>
            <a:endParaRPr lang="en-US" altLang="en-US">
              <a:solidFill>
                <a:srgbClr val="000000"/>
              </a:solidFill>
            </a:endParaRPr>
          </a:p>
        </p:txBody>
      </p:sp>
    </p:spTree>
    <p:extLst>
      <p:ext uri="{BB962C8B-B14F-4D97-AF65-F5344CB8AC3E}">
        <p14:creationId xmlns:p14="http://schemas.microsoft.com/office/powerpoint/2010/main" val="783165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91A2B-07EE-4CD4-B935-79E1E5EA4743}"/>
              </a:ext>
            </a:extLst>
          </p:cNvPr>
          <p:cNvSpPr>
            <a:spLocks noGrp="1"/>
          </p:cNvSpPr>
          <p:nvPr>
            <p:ph type="title"/>
          </p:nvPr>
        </p:nvSpPr>
        <p:spPr/>
        <p:txBody>
          <a:bodyPr/>
          <a:lstStyle/>
          <a:p>
            <a:r>
              <a:rPr lang="en-US" sz="2800" b="0" dirty="0">
                <a:solidFill>
                  <a:srgbClr val="000000"/>
                </a:solidFill>
                <a:effectLst/>
                <a:latin typeface="+mj-lt"/>
                <a:ea typeface="+mj-ea"/>
                <a:cs typeface="MS Gothic"/>
              </a:rPr>
              <a:t>802.3db Amendment: 100 Gb/s Wavelength Short Reach PHYs, </a:t>
            </a:r>
            <a:r>
              <a:rPr lang="en-US" sz="2800" b="0" dirty="0">
                <a:hlinkClick r:id="rId2"/>
              </a:rPr>
              <a:t>PAR</a:t>
            </a:r>
            <a:r>
              <a:rPr lang="en-US" sz="2800" b="0" dirty="0"/>
              <a:t> and </a:t>
            </a:r>
            <a:r>
              <a:rPr lang="en-US" sz="2800" b="0" dirty="0">
                <a:hlinkClick r:id="rId3"/>
              </a:rPr>
              <a:t>CSD</a:t>
            </a:r>
            <a:endParaRPr lang="en-US" sz="2800" dirty="0"/>
          </a:p>
        </p:txBody>
      </p:sp>
      <p:sp>
        <p:nvSpPr>
          <p:cNvPr id="7" name="Content Placeholder 6">
            <a:extLst>
              <a:ext uri="{FF2B5EF4-FFF2-40B4-BE49-F238E27FC236}">
                <a16:creationId xmlns:a16="http://schemas.microsoft.com/office/drawing/2014/main" id="{4AD5D9BD-9823-4958-8F2D-E6869CB965CF}"/>
              </a:ext>
            </a:extLst>
          </p:cNvPr>
          <p:cNvSpPr>
            <a:spLocks noGrp="1"/>
          </p:cNvSpPr>
          <p:nvPr>
            <p:ph idx="1"/>
          </p:nvPr>
        </p:nvSpPr>
        <p:spPr/>
        <p:txBody>
          <a:bodyPr/>
          <a:lstStyle/>
          <a:p>
            <a:r>
              <a:rPr lang="en-US" dirty="0"/>
              <a:t>CSD Technical Feasibility: “IEEE 802.3 has already established 100 Gb/s, 200 Gb/s, and 400 Gb/s MAC specifications suitable for 100 Gb/s per wavelength PHY operation in IEEE Std 802.3bs-2017 and IEEE Std 802.3cd-2018.”</a:t>
            </a:r>
          </a:p>
          <a:p>
            <a:r>
              <a:rPr lang="en-US" dirty="0"/>
              <a:t>And Economic Feasibility “Higher speed 100 Gb/s signaling leads to reduced lane counts, reduced fiber and component counts, reduced complexity, and lower cost than previously standardized PMDs based on 50 Gb/s signaling” </a:t>
            </a:r>
          </a:p>
          <a:p>
            <a:r>
              <a:rPr lang="en-US" dirty="0"/>
              <a:t>One points out that it is already done, and one points out that it is being developed.</a:t>
            </a:r>
          </a:p>
          <a:p>
            <a:r>
              <a:rPr lang="en-US" dirty="0"/>
              <a:t>Is there a consistency issue?</a:t>
            </a:r>
          </a:p>
        </p:txBody>
      </p:sp>
      <p:sp>
        <p:nvSpPr>
          <p:cNvPr id="4" name="Date Placeholder 3">
            <a:extLst>
              <a:ext uri="{FF2B5EF4-FFF2-40B4-BE49-F238E27FC236}">
                <a16:creationId xmlns:a16="http://schemas.microsoft.com/office/drawing/2014/main" id="{F37E1F82-3E0A-4134-A973-9A9A16BFB88B}"/>
              </a:ext>
            </a:extLst>
          </p:cNvPr>
          <p:cNvSpPr>
            <a:spLocks noGrp="1"/>
          </p:cNvSpPr>
          <p:nvPr>
            <p:ph type="dt" idx="10"/>
          </p:nvPr>
        </p:nvSpPr>
        <p:spPr/>
        <p:txBody>
          <a:bodyPr/>
          <a:lstStyle/>
          <a:p>
            <a:pPr>
              <a:defRPr/>
            </a:pPr>
            <a:r>
              <a:rPr lang="en-US">
                <a:solidFill>
                  <a:srgbClr val="000000"/>
                </a:solidFill>
              </a:rPr>
              <a:t>May 2020</a:t>
            </a:r>
            <a:endParaRPr lang="en-US" dirty="0">
              <a:solidFill>
                <a:srgbClr val="000000"/>
              </a:solidFill>
            </a:endParaRPr>
          </a:p>
        </p:txBody>
      </p:sp>
      <p:sp>
        <p:nvSpPr>
          <p:cNvPr id="5" name="Footer Placeholder 4">
            <a:extLst>
              <a:ext uri="{FF2B5EF4-FFF2-40B4-BE49-F238E27FC236}">
                <a16:creationId xmlns:a16="http://schemas.microsoft.com/office/drawing/2014/main" id="{41FAC156-60E5-401E-BD58-9FA0F63574BE}"/>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F7B9F4C0-52AC-497F-B9A0-B7517FD0DF1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15</a:t>
            </a:fld>
            <a:endParaRPr lang="en-US" altLang="en-US">
              <a:solidFill>
                <a:srgbClr val="000000"/>
              </a:solidFill>
            </a:endParaRPr>
          </a:p>
        </p:txBody>
      </p:sp>
    </p:spTree>
    <p:extLst>
      <p:ext uri="{BB962C8B-B14F-4D97-AF65-F5344CB8AC3E}">
        <p14:creationId xmlns:p14="http://schemas.microsoft.com/office/powerpoint/2010/main" val="7461419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A7337-16EF-4E5D-93C7-8F62B0E635C8}"/>
              </a:ext>
            </a:extLst>
          </p:cNvPr>
          <p:cNvSpPr>
            <a:spLocks noGrp="1"/>
          </p:cNvSpPr>
          <p:nvPr>
            <p:ph type="title"/>
          </p:nvPr>
        </p:nvSpPr>
        <p:spPr/>
        <p:txBody>
          <a:bodyPr/>
          <a:lstStyle/>
          <a:p>
            <a:r>
              <a:rPr lang="en-US" sz="2800" b="0" cap="all" dirty="0">
                <a:solidFill>
                  <a:srgbClr val="000000"/>
                </a:solidFill>
                <a:effectLst/>
                <a:latin typeface="+mj-lt"/>
                <a:ea typeface="+mj-ea"/>
                <a:cs typeface="MS Gothic"/>
              </a:rPr>
              <a:t>802.15.7a - Amendment - Defining High Data Rate Optical Camera Communications (OCC), </a:t>
            </a:r>
            <a:r>
              <a:rPr lang="en-US" sz="2800" b="0" dirty="0">
                <a:hlinkClick r:id="rId2"/>
              </a:rPr>
              <a:t>PAR</a:t>
            </a:r>
            <a:r>
              <a:rPr lang="en-US" sz="2800" b="0" dirty="0"/>
              <a:t> and </a:t>
            </a:r>
            <a:r>
              <a:rPr lang="en-US" sz="2800" b="0" dirty="0">
                <a:hlinkClick r:id="rId3"/>
              </a:rPr>
              <a:t>CSD</a:t>
            </a:r>
            <a:endParaRPr lang="en-US" sz="2800" dirty="0"/>
          </a:p>
        </p:txBody>
      </p:sp>
      <p:sp>
        <p:nvSpPr>
          <p:cNvPr id="7" name="Content Placeholder 6">
            <a:extLst>
              <a:ext uri="{FF2B5EF4-FFF2-40B4-BE49-F238E27FC236}">
                <a16:creationId xmlns:a16="http://schemas.microsoft.com/office/drawing/2014/main" id="{66B4D5FE-1F50-4882-A78D-7994F204483B}"/>
              </a:ext>
            </a:extLst>
          </p:cNvPr>
          <p:cNvSpPr>
            <a:spLocks noGrp="1"/>
          </p:cNvSpPr>
          <p:nvPr>
            <p:ph idx="1"/>
          </p:nvPr>
        </p:nvSpPr>
        <p:spPr/>
        <p:txBody>
          <a:bodyPr/>
          <a:lstStyle/>
          <a:p>
            <a:r>
              <a:rPr lang="en-US" dirty="0"/>
              <a:t>2.1 Title: change :” Amendment defining High Data Rate Optical Camera Communications (OCC)” to “Amendment: Definitions for High Data Rate Optical Camera Communications (OCC)”</a:t>
            </a:r>
          </a:p>
          <a:p>
            <a:r>
              <a:rPr lang="en-US" dirty="0"/>
              <a:t>6.1.b: Suggest change “The RAC has requested routine review of PHY oriented projects, although no special registration activity is expected.”</a:t>
            </a:r>
          </a:p>
          <a:p>
            <a:endParaRPr lang="en-US" dirty="0"/>
          </a:p>
          <a:p>
            <a:r>
              <a:rPr lang="en-US" dirty="0"/>
              <a:t>CSD : 1.2.3 – spell out first use of OWC. Also 802 OWC vs. 802.15 OWC?</a:t>
            </a:r>
          </a:p>
          <a:p>
            <a:endParaRPr lang="en-US" dirty="0"/>
          </a:p>
          <a:p>
            <a:endParaRPr lang="en-US" dirty="0"/>
          </a:p>
        </p:txBody>
      </p:sp>
      <p:sp>
        <p:nvSpPr>
          <p:cNvPr id="4" name="Date Placeholder 3">
            <a:extLst>
              <a:ext uri="{FF2B5EF4-FFF2-40B4-BE49-F238E27FC236}">
                <a16:creationId xmlns:a16="http://schemas.microsoft.com/office/drawing/2014/main" id="{ED948D2D-9318-4771-A8B4-B979C8F167F4}"/>
              </a:ext>
            </a:extLst>
          </p:cNvPr>
          <p:cNvSpPr>
            <a:spLocks noGrp="1"/>
          </p:cNvSpPr>
          <p:nvPr>
            <p:ph type="dt" idx="10"/>
          </p:nvPr>
        </p:nvSpPr>
        <p:spPr/>
        <p:txBody>
          <a:bodyPr/>
          <a:lstStyle/>
          <a:p>
            <a:pPr>
              <a:defRPr/>
            </a:pPr>
            <a:r>
              <a:rPr lang="en-US">
                <a:solidFill>
                  <a:srgbClr val="000000"/>
                </a:solidFill>
              </a:rPr>
              <a:t>May 2020</a:t>
            </a:r>
            <a:endParaRPr lang="en-US" dirty="0">
              <a:solidFill>
                <a:srgbClr val="000000"/>
              </a:solidFill>
            </a:endParaRPr>
          </a:p>
        </p:txBody>
      </p:sp>
      <p:sp>
        <p:nvSpPr>
          <p:cNvPr id="5" name="Footer Placeholder 4">
            <a:extLst>
              <a:ext uri="{FF2B5EF4-FFF2-40B4-BE49-F238E27FC236}">
                <a16:creationId xmlns:a16="http://schemas.microsoft.com/office/drawing/2014/main" id="{073AD280-8460-4E8C-8A1F-5033030C9310}"/>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1FA19A06-045C-49DF-88F0-1A025DC3FEEC}"/>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16</a:t>
            </a:fld>
            <a:endParaRPr lang="en-US" altLang="en-US">
              <a:solidFill>
                <a:srgbClr val="000000"/>
              </a:solidFill>
            </a:endParaRPr>
          </a:p>
        </p:txBody>
      </p:sp>
    </p:spTree>
    <p:extLst>
      <p:ext uri="{BB962C8B-B14F-4D97-AF65-F5344CB8AC3E}">
        <p14:creationId xmlns:p14="http://schemas.microsoft.com/office/powerpoint/2010/main" val="1104742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May 2020</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17</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E74A6-8490-43E8-8111-92FC2F5F5245}"/>
              </a:ext>
            </a:extLst>
          </p:cNvPr>
          <p:cNvSpPr>
            <a:spLocks noGrp="1"/>
          </p:cNvSpPr>
          <p:nvPr>
            <p:ph type="title"/>
          </p:nvPr>
        </p:nvSpPr>
        <p:spPr/>
        <p:txBody>
          <a:bodyPr/>
          <a:lstStyle/>
          <a:p>
            <a:r>
              <a:rPr lang="en-US" dirty="0"/>
              <a:t>802.1 posted instructions to 802.1 reflector</a:t>
            </a:r>
          </a:p>
        </p:txBody>
      </p:sp>
      <p:sp>
        <p:nvSpPr>
          <p:cNvPr id="3" name="Content Placeholder 2">
            <a:extLst>
              <a:ext uri="{FF2B5EF4-FFF2-40B4-BE49-F238E27FC236}">
                <a16:creationId xmlns:a16="http://schemas.microsoft.com/office/drawing/2014/main" id="{FE6B0A1F-2AF1-4AF2-B459-557D5B85C325}"/>
              </a:ext>
            </a:extLst>
          </p:cNvPr>
          <p:cNvSpPr>
            <a:spLocks noGrp="1"/>
          </p:cNvSpPr>
          <p:nvPr>
            <p:ph idx="1"/>
          </p:nvPr>
        </p:nvSpPr>
        <p:spPr/>
        <p:txBody>
          <a:bodyPr/>
          <a:lstStyle/>
          <a:p>
            <a:r>
              <a:rPr lang="en-US" dirty="0"/>
              <a:t>1. Other WGs provide comments on announced PARs by May 14th</a:t>
            </a:r>
          </a:p>
          <a:p>
            <a:r>
              <a:rPr lang="en-US" dirty="0"/>
              <a:t>      . PARs are announced here http://ieee802.org/PARs.shtml</a:t>
            </a:r>
          </a:p>
          <a:p>
            <a:r>
              <a:rPr lang="en-US" dirty="0"/>
              <a:t>      . We will develop any comments on the May 12th Maintenance TG call</a:t>
            </a:r>
          </a:p>
          <a:p>
            <a:r>
              <a:rPr lang="en-US" dirty="0"/>
              <a:t>2. Proposing WG provides response and updated PAR/CSD by May 21st</a:t>
            </a:r>
          </a:p>
          <a:p>
            <a:r>
              <a:rPr lang="en-US" dirty="0"/>
              <a:t>      . TSN TG will review .1ASdm PAR comments received on May 18th</a:t>
            </a:r>
          </a:p>
          <a:p>
            <a:r>
              <a:rPr lang="en-US" dirty="0"/>
              <a:t>3. EC approval vote on May 28th</a:t>
            </a:r>
          </a:p>
          <a:p>
            <a:r>
              <a:rPr lang="en-US" dirty="0"/>
              <a:t>      .  WG </a:t>
            </a:r>
            <a:r>
              <a:rPr lang="en-US" dirty="0" err="1"/>
              <a:t>ePoll</a:t>
            </a:r>
            <a:r>
              <a:rPr lang="en-US" dirty="0"/>
              <a:t> approving the .1ASdm PAR/CSD and sending to </a:t>
            </a:r>
            <a:r>
              <a:rPr lang="en-US" dirty="0" err="1"/>
              <a:t>NesCom</a:t>
            </a:r>
            <a:r>
              <a:rPr lang="en-US" dirty="0"/>
              <a:t> will be initiated on May 18th </a:t>
            </a:r>
          </a:p>
        </p:txBody>
      </p:sp>
      <p:sp>
        <p:nvSpPr>
          <p:cNvPr id="4" name="Date Placeholder 3">
            <a:extLst>
              <a:ext uri="{FF2B5EF4-FFF2-40B4-BE49-F238E27FC236}">
                <a16:creationId xmlns:a16="http://schemas.microsoft.com/office/drawing/2014/main" id="{B7720B04-0B53-4ECE-BF35-70C324487D3D}"/>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88423EBB-043C-440B-B7A2-F326AD53B1A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983D779-09BD-489F-A692-FC5B49CDA88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669171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May 2020</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19</a:t>
            </a:fld>
            <a:endParaRPr lang="en-GB"/>
          </a:p>
        </p:txBody>
      </p:sp>
    </p:spTree>
    <p:extLst>
      <p:ext uri="{BB962C8B-B14F-4D97-AF65-F5344CB8AC3E}">
        <p14:creationId xmlns:p14="http://schemas.microsoft.com/office/powerpoint/2010/main" val="3883370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EFF2E-A694-4037-8F01-D6713537848C}"/>
              </a:ext>
            </a:extLst>
          </p:cNvPr>
          <p:cNvSpPr>
            <a:spLocks noGrp="1"/>
          </p:cNvSpPr>
          <p:nvPr>
            <p:ph type="title"/>
          </p:nvPr>
        </p:nvSpPr>
        <p:spPr/>
        <p:txBody>
          <a:bodyPr/>
          <a:lstStyle/>
          <a:p>
            <a:r>
              <a:rPr lang="en-US" dirty="0"/>
              <a:t>Abstract update – May 11, 2020</a:t>
            </a:r>
          </a:p>
        </p:txBody>
      </p:sp>
      <p:sp>
        <p:nvSpPr>
          <p:cNvPr id="3" name="Content Placeholder 2">
            <a:extLst>
              <a:ext uri="{FF2B5EF4-FFF2-40B4-BE49-F238E27FC236}">
                <a16:creationId xmlns:a16="http://schemas.microsoft.com/office/drawing/2014/main" id="{5E5B3F8D-EEBC-4DE3-A508-80A0EA189414}"/>
              </a:ext>
            </a:extLst>
          </p:cNvPr>
          <p:cNvSpPr>
            <a:spLocks noGrp="1"/>
          </p:cNvSpPr>
          <p:nvPr>
            <p:ph idx="1"/>
          </p:nvPr>
        </p:nvSpPr>
        <p:spPr/>
        <p:txBody>
          <a:bodyPr/>
          <a:lstStyle/>
          <a:p>
            <a:r>
              <a:rPr lang="en-US" dirty="0"/>
              <a:t>With the Cancellation of the 2020 March IEEE 802 Plenary, the following PARS were deferred until later.</a:t>
            </a:r>
          </a:p>
          <a:p>
            <a:r>
              <a:rPr lang="en-US" dirty="0"/>
              <a:t>Email announcement sent April 29. 2020:</a:t>
            </a:r>
          </a:p>
          <a:p>
            <a:r>
              <a:rPr lang="en-US" dirty="0"/>
              <a:t>The 802.11 PAR Review SC will have a telecon on Monday May 11 (11am-1pm ET) and again on May 12 (2-4pm ET).  We will be reviewing the following list of PARs and providing feedback to the respective 802 Working Group before May 14.  The 802 EC will then take up the discussion on their call on May 28th. &lt;6 PARs were listed – see slide 4&gt;</a:t>
            </a:r>
          </a:p>
        </p:txBody>
      </p:sp>
      <p:sp>
        <p:nvSpPr>
          <p:cNvPr id="4" name="Date Placeholder 3">
            <a:extLst>
              <a:ext uri="{FF2B5EF4-FFF2-40B4-BE49-F238E27FC236}">
                <a16:creationId xmlns:a16="http://schemas.microsoft.com/office/drawing/2014/main" id="{B095E1BE-C16C-4929-8DC0-C7C08446E5B0}"/>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EDEA127C-2E8E-4DAF-8A80-83FEF1D5A9E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186ADBD-2F19-4FAE-9614-AB4BA280021A}"/>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1001536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Report</a:t>
            </a:r>
          </a:p>
        </p:txBody>
      </p:sp>
      <p:sp>
        <p:nvSpPr>
          <p:cNvPr id="3" name="Content Placeholder 2"/>
          <p:cNvSpPr>
            <a:spLocks noGrp="1"/>
          </p:cNvSpPr>
          <p:nvPr>
            <p:ph idx="1"/>
          </p:nvPr>
        </p:nvSpPr>
        <p:spPr/>
        <p:txBody>
          <a:bodyPr/>
          <a:lstStyle/>
          <a:p>
            <a:r>
              <a:rPr lang="en-US" dirty="0"/>
              <a:t>Move to accept 11-20/0264rX as the report from PAR Review SC for the March 2020 plenary.</a:t>
            </a:r>
          </a:p>
          <a:p>
            <a:endParaRPr lang="en-US" dirty="0"/>
          </a:p>
          <a:p>
            <a:r>
              <a:rPr lang="en-US" dirty="0"/>
              <a:t>Moved:</a:t>
            </a:r>
          </a:p>
          <a:p>
            <a:r>
              <a:rPr lang="en-US" dirty="0"/>
              <a:t>2</a:t>
            </a:r>
            <a:r>
              <a:rPr lang="en-US" baseline="30000" dirty="0"/>
              <a:t>nd</a:t>
            </a:r>
            <a:r>
              <a:rPr lang="en-US" dirty="0"/>
              <a:t>: </a:t>
            </a:r>
          </a:p>
          <a:p>
            <a:r>
              <a:rPr lang="en-US" dirty="0"/>
              <a:t>Results: </a:t>
            </a:r>
          </a:p>
        </p:txBody>
      </p:sp>
      <p:sp>
        <p:nvSpPr>
          <p:cNvPr id="4" name="Date Placeholder 3"/>
          <p:cNvSpPr>
            <a:spLocks noGrp="1"/>
          </p:cNvSpPr>
          <p:nvPr>
            <p:ph type="dt" idx="10"/>
          </p:nvPr>
        </p:nvSpPr>
        <p:spPr/>
        <p:txBody>
          <a:bodyPr/>
          <a:lstStyle/>
          <a:p>
            <a:r>
              <a:rPr lang="en-US"/>
              <a:t>May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4395748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361084"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dirty="0"/>
              <a:t>	</a:t>
            </a:r>
            <a:r>
              <a:rPr lang="en-US" sz="2400" b="1" dirty="0"/>
              <a:t>Previous Plenary:  11-19/2019r1:</a:t>
            </a:r>
          </a:p>
          <a:p>
            <a:pPr lvl="3"/>
            <a:r>
              <a:rPr lang="en-US" b="1" dirty="0">
                <a:hlinkClick r:id="rId4"/>
              </a:rPr>
              <a:t>https://mentor.ieee.org/802.11/dcn/19/11-19-2019-01-0PAR-par-minutes-november-2019-session.docx</a:t>
            </a:r>
            <a:endParaRPr lang="en-US" dirty="0"/>
          </a:p>
          <a:p>
            <a:pPr lvl="1"/>
            <a:r>
              <a:rPr lang="en-US" sz="2400" b="1" dirty="0"/>
              <a:t>Current Teleconference set:  11-20/743r0:</a:t>
            </a:r>
          </a:p>
        </p:txBody>
      </p:sp>
      <p:sp>
        <p:nvSpPr>
          <p:cNvPr id="4" name="Date Placeholder 3"/>
          <p:cNvSpPr>
            <a:spLocks noGrp="1"/>
          </p:cNvSpPr>
          <p:nvPr>
            <p:ph type="dt" idx="10"/>
          </p:nvPr>
        </p:nvSpPr>
        <p:spPr/>
        <p:txBody>
          <a:bodyPr/>
          <a:lstStyle/>
          <a:p>
            <a:r>
              <a:rPr lang="en-US"/>
              <a:t>May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438941"/>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Abstract-PAR Review SC PARs under consideration for March 2020</a:t>
            </a:r>
          </a:p>
        </p:txBody>
      </p:sp>
      <p:sp>
        <p:nvSpPr>
          <p:cNvPr id="4098" name="Rectangle 2"/>
          <p:cNvSpPr>
            <a:spLocks noGrp="1" noChangeArrowheads="1"/>
          </p:cNvSpPr>
          <p:nvPr>
            <p:ph idx="1"/>
          </p:nvPr>
        </p:nvSpPr>
        <p:spPr>
          <a:xfrm>
            <a:off x="767408" y="1268760"/>
            <a:ext cx="10694386" cy="5187380"/>
          </a:xfrm>
          <a:ln/>
        </p:spPr>
        <p:txBody>
          <a:bodyPr>
            <a:noAutofit/>
          </a:bodyPr>
          <a:lstStyle/>
          <a:p>
            <a:r>
              <a:rPr lang="en-US" sz="2000" dirty="0"/>
              <a:t>PAR Submission Deadline is </a:t>
            </a:r>
          </a:p>
          <a:p>
            <a:pPr lvl="1">
              <a:buFont typeface="Arial" panose="020B0604020202020204" pitchFamily="34" charset="0"/>
              <a:buChar char="•"/>
            </a:pPr>
            <a:r>
              <a:rPr lang="en-US" dirty="0"/>
              <a:t>WG PAR submission to 802 EC:  </a:t>
            </a:r>
            <a:r>
              <a:rPr lang="en-US" sz="2000" dirty="0"/>
              <a:t>14 Feb 2020 for March Plenary</a:t>
            </a:r>
          </a:p>
          <a:p>
            <a:pPr marL="457200" lvl="1" indent="0"/>
            <a:r>
              <a:rPr lang="en-US" sz="2000" dirty="0"/>
              <a:t>								   12 June 2020 for July Plenary</a:t>
            </a:r>
          </a:p>
          <a:p>
            <a:pPr lvl="1">
              <a:buFont typeface="Arial" panose="020B0604020202020204" pitchFamily="34" charset="0"/>
              <a:buChar char="•"/>
            </a:pPr>
            <a:r>
              <a:rPr lang="en-US" dirty="0"/>
              <a:t>WG PAR Submission to </a:t>
            </a:r>
            <a:r>
              <a:rPr lang="en-US" dirty="0" err="1"/>
              <a:t>NesCom</a:t>
            </a:r>
            <a:r>
              <a:rPr lang="en-US" dirty="0"/>
              <a:t>: 13 Mar 2020 </a:t>
            </a:r>
            <a:r>
              <a:rPr lang="en-US" sz="1600" dirty="0"/>
              <a:t>for </a:t>
            </a:r>
            <a:r>
              <a:rPr lang="en-US" sz="1600" dirty="0" err="1"/>
              <a:t>NesCom</a:t>
            </a:r>
            <a:r>
              <a:rPr lang="en-US" sz="1600" dirty="0"/>
              <a:t> April 28, 2020 telecon</a:t>
            </a:r>
          </a:p>
          <a:p>
            <a:pPr marL="3657600" lvl="8" indent="0"/>
            <a:r>
              <a:rPr lang="en-US" altLang="en-US" sz="1200" dirty="0"/>
              <a:t>	     </a:t>
            </a:r>
            <a:r>
              <a:rPr lang="en-US" altLang="en-US" sz="2000" dirty="0"/>
              <a:t>24 April 2020  for June 2020 </a:t>
            </a:r>
            <a:r>
              <a:rPr lang="en-US" altLang="en-US" sz="2000" dirty="0" err="1"/>
              <a:t>NesCom</a:t>
            </a:r>
            <a:r>
              <a:rPr lang="en-US" altLang="en-US" sz="2000" dirty="0"/>
              <a:t> F2F</a:t>
            </a:r>
          </a:p>
          <a:p>
            <a:pPr marL="3657600" lvl="8" indent="0"/>
            <a:endParaRPr lang="en-US" sz="2000" dirty="0"/>
          </a:p>
          <a:p>
            <a:r>
              <a:rPr lang="en-US" sz="2000" dirty="0"/>
              <a:t>The Proposed PARs are posted to the “</a:t>
            </a:r>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r>
              <a:rPr lang="en-US" sz="2000" dirty="0"/>
              <a:t>And listed on the next slide.</a:t>
            </a:r>
          </a:p>
          <a:p>
            <a:pPr marL="285750" indent="-285750"/>
            <a:r>
              <a:rPr lang="en-US" altLang="en-US" sz="2000" dirty="0"/>
              <a:t>PAR Review SC Meeting times: </a:t>
            </a:r>
          </a:p>
          <a:p>
            <a:pPr marL="285750" indent="-285750"/>
            <a:r>
              <a:rPr lang="en-US" altLang="en-US" sz="2000" dirty="0"/>
              <a:t>			Monday PM2, </a:t>
            </a:r>
          </a:p>
          <a:p>
            <a:pPr marL="285750" indent="-285750"/>
            <a:r>
              <a:rPr lang="en-US" altLang="en-US" sz="2000" dirty="0"/>
              <a:t>			Tuesday AM2, </a:t>
            </a:r>
          </a:p>
          <a:p>
            <a:pPr marL="285750" indent="-285750"/>
            <a:r>
              <a:rPr lang="en-US" altLang="en-US" sz="2000" dirty="0"/>
              <a:t>			Thursday AM2</a:t>
            </a:r>
            <a:endParaRPr lang="en-US" altLang="en-US" sz="1600" dirty="0"/>
          </a:p>
        </p:txBody>
      </p:sp>
      <p:sp>
        <p:nvSpPr>
          <p:cNvPr id="4" name="Date Placeholder 3"/>
          <p:cNvSpPr>
            <a:spLocks noGrp="1"/>
          </p:cNvSpPr>
          <p:nvPr>
            <p:ph type="dt" idx="10"/>
          </p:nvPr>
        </p:nvSpPr>
        <p:spPr/>
        <p:txBody>
          <a:bodyPr/>
          <a:lstStyle/>
          <a:p>
            <a:r>
              <a:rPr lang="en-US"/>
              <a:t>May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
        <p:nvSpPr>
          <p:cNvPr id="2" name="TextBox 1">
            <a:extLst>
              <a:ext uri="{FF2B5EF4-FFF2-40B4-BE49-F238E27FC236}">
                <a16:creationId xmlns:a16="http://schemas.microsoft.com/office/drawing/2014/main" id="{0D27FBCE-59B5-413F-9728-7EB7E8306095}"/>
              </a:ext>
            </a:extLst>
          </p:cNvPr>
          <p:cNvSpPr txBox="1"/>
          <p:nvPr/>
        </p:nvSpPr>
        <p:spPr>
          <a:xfrm rot="19918433">
            <a:off x="1575330" y="2450050"/>
            <a:ext cx="8352928" cy="1754326"/>
          </a:xfrm>
          <a:prstGeom prst="rect">
            <a:avLst/>
          </a:prstGeom>
          <a:solidFill>
            <a:schemeClr val="bg1">
              <a:lumMod val="85000"/>
            </a:schemeClr>
          </a:solidFill>
        </p:spPr>
        <p:txBody>
          <a:bodyPr wrap="square" rtlCol="0">
            <a:spAutoFit/>
          </a:bodyPr>
          <a:lstStyle/>
          <a:p>
            <a:r>
              <a:rPr lang="en-US" sz="5400" dirty="0">
                <a:solidFill>
                  <a:srgbClr val="FF0000"/>
                </a:solidFill>
              </a:rPr>
              <a:t>March Session cancelled – Postponed to Telecon in May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1087013"/>
          </a:xfrm>
        </p:spPr>
        <p:txBody>
          <a:bodyPr/>
          <a:lstStyle/>
          <a:p>
            <a:r>
              <a:rPr lang="en-US" sz="2400" dirty="0"/>
              <a:t>IEEE 802 PARs &amp; ICAIDs under consideration</a:t>
            </a:r>
            <a:br>
              <a:rPr lang="en-US" sz="2400" dirty="0"/>
            </a:br>
            <a:r>
              <a:rPr lang="en-US" sz="2400" strike="sngStrike" dirty="0"/>
              <a:t>Mar 15 - 20, 2020, Atlanta, GA, USA </a:t>
            </a:r>
            <a:br>
              <a:rPr lang="en-US" sz="2400" strike="sngStrike" dirty="0"/>
            </a:br>
            <a:r>
              <a:rPr lang="en-US" sz="2400" u="sng" dirty="0"/>
              <a:t>Telecon May 11, 2020</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981201"/>
            <a:ext cx="10547392" cy="4113213"/>
          </a:xfrm>
        </p:spPr>
        <p:txBody>
          <a:bodyPr/>
          <a:lstStyle/>
          <a:p>
            <a:pPr marL="457200" indent="-457200">
              <a:buFont typeface="+mj-lt"/>
              <a:buAutoNum type="arabicPeriod"/>
            </a:pPr>
            <a:r>
              <a:rPr lang="en-US" sz="2000" b="0" dirty="0"/>
              <a:t>802.1ASdm Amendment : Hot Standby, </a:t>
            </a:r>
            <a:r>
              <a:rPr lang="en-US" sz="2000" b="0" dirty="0">
                <a:hlinkClick r:id="rId2"/>
              </a:rPr>
              <a:t>PAR</a:t>
            </a:r>
            <a:r>
              <a:rPr lang="en-US" sz="2000" b="0" dirty="0"/>
              <a:t> and </a:t>
            </a:r>
            <a:r>
              <a:rPr lang="en-US" sz="2000" b="0" dirty="0">
                <a:hlinkClick r:id="rId3"/>
              </a:rPr>
              <a:t>CSD</a:t>
            </a:r>
            <a:endParaRPr lang="en-US" sz="2000" b="0" dirty="0"/>
          </a:p>
          <a:p>
            <a:pPr marL="457200" indent="-457200">
              <a:buFont typeface="+mj-lt"/>
              <a:buAutoNum type="arabicPeriod"/>
            </a:pPr>
            <a:r>
              <a:rPr lang="en-US" sz="2000" b="0" dirty="0"/>
              <a:t>802.3cy Amendment: Greater than 10 Gb/s Automotive Ethernet Electrical PHYs, </a:t>
            </a:r>
            <a:r>
              <a:rPr lang="en-US" sz="2000" b="0" dirty="0">
                <a:hlinkClick r:id="rId4"/>
              </a:rPr>
              <a:t>PAR</a:t>
            </a:r>
            <a:r>
              <a:rPr lang="en-US" sz="2000" b="0" dirty="0"/>
              <a:t> and </a:t>
            </a:r>
            <a:r>
              <a:rPr lang="en-US" sz="2000" b="0" dirty="0">
                <a:hlinkClick r:id="rId5"/>
              </a:rPr>
              <a:t>CSD</a:t>
            </a:r>
            <a:endParaRPr lang="en-US" sz="2000" b="0" dirty="0"/>
          </a:p>
          <a:p>
            <a:pPr marL="457200" indent="-457200">
              <a:buFont typeface="+mj-lt"/>
              <a:buAutoNum type="arabicPeriod"/>
            </a:pPr>
            <a:r>
              <a:rPr lang="en-US" sz="2000" b="0" dirty="0"/>
              <a:t>802.3cz Amendment: Multi-Gigabit Automotive Optical PHYs, </a:t>
            </a:r>
            <a:r>
              <a:rPr lang="en-US" sz="2000" b="0" dirty="0">
                <a:hlinkClick r:id="rId6"/>
              </a:rPr>
              <a:t>PAR</a:t>
            </a:r>
            <a:r>
              <a:rPr lang="en-US" sz="2000" b="0" dirty="0"/>
              <a:t> and </a:t>
            </a:r>
            <a:r>
              <a:rPr lang="en-US" sz="2000" b="0" dirty="0">
                <a:hlinkClick r:id="rId7"/>
              </a:rPr>
              <a:t>CSD</a:t>
            </a:r>
            <a:endParaRPr lang="en-US" sz="2000" b="0" dirty="0"/>
          </a:p>
          <a:p>
            <a:pPr marL="457200" indent="-457200">
              <a:buFont typeface="+mj-lt"/>
              <a:buAutoNum type="arabicPeriod"/>
            </a:pPr>
            <a:r>
              <a:rPr lang="en-US" sz="2000" b="0" dirty="0"/>
              <a:t>802.3da Amendment: 10Mb/s Single Pair Ethernet Multidrop Enhancements, </a:t>
            </a:r>
            <a:r>
              <a:rPr lang="en-US" sz="2000" b="0" dirty="0">
                <a:hlinkClick r:id="rId8"/>
              </a:rPr>
              <a:t>PAR</a:t>
            </a:r>
            <a:r>
              <a:rPr lang="en-US" sz="2000" b="0" dirty="0"/>
              <a:t> and </a:t>
            </a:r>
            <a:r>
              <a:rPr lang="en-US" sz="2000" b="0" dirty="0">
                <a:hlinkClick r:id="rId9"/>
              </a:rPr>
              <a:t>CSD</a:t>
            </a:r>
            <a:endParaRPr lang="en-US" sz="2000" b="0" dirty="0"/>
          </a:p>
          <a:p>
            <a:pPr marL="457200" indent="-457200">
              <a:buFont typeface="+mj-lt"/>
              <a:buAutoNum type="arabicPeriod"/>
            </a:pPr>
            <a:r>
              <a:rPr lang="en-US" sz="2000" b="0" dirty="0"/>
              <a:t>802.3db Amendment: 100 Gb/s Wavelength Short Reach PHYs,</a:t>
            </a:r>
            <a:r>
              <a:rPr lang="en-US" sz="2000" b="0" dirty="0">
                <a:hlinkClick r:id="rId10"/>
              </a:rPr>
              <a:t> PAR</a:t>
            </a:r>
            <a:r>
              <a:rPr lang="en-US" sz="2000" b="0" dirty="0"/>
              <a:t> and </a:t>
            </a:r>
            <a:r>
              <a:rPr lang="en-US" sz="2000" b="0" dirty="0">
                <a:hlinkClick r:id="rId11"/>
              </a:rPr>
              <a:t>CSD</a:t>
            </a:r>
            <a:endParaRPr lang="en-US" sz="2000" b="0" dirty="0"/>
          </a:p>
          <a:p>
            <a:pPr marL="457200" indent="-457200">
              <a:buFont typeface="+mj-lt"/>
              <a:buAutoNum type="arabicPeriod"/>
            </a:pPr>
            <a:r>
              <a:rPr lang="en-US" sz="2000" b="0" dirty="0"/>
              <a:t>802.15.7a - Amendment - Defining High Data Rate Optical Camera Communications (OCC), </a:t>
            </a:r>
            <a:r>
              <a:rPr lang="en-US" sz="2000" b="0" dirty="0">
                <a:hlinkClick r:id="rId12"/>
              </a:rPr>
              <a:t>PAR</a:t>
            </a:r>
            <a:r>
              <a:rPr lang="en-US" sz="2000" b="0" dirty="0"/>
              <a:t> and </a:t>
            </a:r>
            <a:r>
              <a:rPr lang="en-US" sz="2000" b="0" dirty="0">
                <a:hlinkClick r:id="rId13"/>
              </a:rPr>
              <a:t>CSD</a:t>
            </a:r>
            <a:endParaRPr lang="en-US" sz="2000" b="0" dirty="0"/>
          </a:p>
          <a:p>
            <a:endParaRPr lang="en-US" sz="2000" dirty="0"/>
          </a:p>
        </p:txBody>
      </p:sp>
    </p:spTree>
    <p:extLst>
      <p:ext uri="{BB962C8B-B14F-4D97-AF65-F5344CB8AC3E}">
        <p14:creationId xmlns:p14="http://schemas.microsoft.com/office/powerpoint/2010/main" val="2099305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dirty="0"/>
              <a:t>PAR Review SC – Snapshot slide</a:t>
            </a:r>
            <a:br>
              <a:rPr lang="en-US" altLang="en-US" dirty="0"/>
            </a:br>
            <a:r>
              <a:rPr lang="en-US" altLang="en-US" dirty="0"/>
              <a:t>Chair: Jon Rosdahl</a:t>
            </a:r>
            <a:endParaRPr lang="en-US"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981201"/>
            <a:ext cx="10766394" cy="4400127"/>
          </a:xfrm>
        </p:spPr>
        <p:txBody>
          <a:bodyPr/>
          <a:lstStyle/>
          <a:p>
            <a:pPr marL="285750" indent="-285750"/>
            <a:r>
              <a:rPr lang="en-US" dirty="0"/>
              <a:t>6 PARs to be reviewed </a:t>
            </a:r>
            <a:r>
              <a:rPr lang="en-US" strike="sngStrike" dirty="0"/>
              <a:t>this week: </a:t>
            </a:r>
            <a:r>
              <a:rPr lang="en-US" altLang="en-US" strike="sngStrike" dirty="0"/>
              <a:t>Monday PM2,  Tuesday AM2, Thursday AM2</a:t>
            </a:r>
          </a:p>
          <a:p>
            <a:pPr marL="285750" indent="-285750"/>
            <a:r>
              <a:rPr lang="en-US" altLang="en-US" sz="1800" dirty="0"/>
              <a:t>			</a:t>
            </a:r>
            <a:r>
              <a:rPr lang="en-US" altLang="en-US" u="sng" dirty="0"/>
              <a:t>on the Telecon May 11, 2020</a:t>
            </a:r>
          </a:p>
          <a:p>
            <a:pPr marL="457200" indent="-457200">
              <a:buFont typeface="+mj-lt"/>
              <a:buAutoNum type="arabicPeriod"/>
            </a:pPr>
            <a:r>
              <a:rPr lang="en-US" sz="2000" b="0" dirty="0"/>
              <a:t>802.1ASdm Amendment : Hot Standby, </a:t>
            </a:r>
            <a:r>
              <a:rPr lang="en-US" sz="2000" b="0" dirty="0">
                <a:hlinkClick r:id="rId2"/>
              </a:rPr>
              <a:t>PAR</a:t>
            </a:r>
            <a:r>
              <a:rPr lang="en-US" sz="2000" b="0" dirty="0"/>
              <a:t> and </a:t>
            </a:r>
            <a:r>
              <a:rPr lang="en-US" sz="2000" b="0" dirty="0">
                <a:hlinkClick r:id="rId3"/>
              </a:rPr>
              <a:t>CSD</a:t>
            </a:r>
            <a:endParaRPr lang="en-US" sz="2000" b="0" dirty="0"/>
          </a:p>
          <a:p>
            <a:pPr marL="457200" indent="-457200">
              <a:buFont typeface="+mj-lt"/>
              <a:buAutoNum type="arabicPeriod"/>
            </a:pPr>
            <a:r>
              <a:rPr lang="en-US" sz="2000" b="0" dirty="0"/>
              <a:t>802.3cy Amendment: Greater than 10 Gb/s Automotive Ethernet Electrical PHYs, </a:t>
            </a:r>
            <a:r>
              <a:rPr lang="en-US" sz="2000" b="0" dirty="0">
                <a:hlinkClick r:id="rId4"/>
              </a:rPr>
              <a:t>PAR</a:t>
            </a:r>
            <a:r>
              <a:rPr lang="en-US" sz="2000" b="0" dirty="0"/>
              <a:t> and </a:t>
            </a:r>
            <a:r>
              <a:rPr lang="en-US" sz="2000" b="0" dirty="0">
                <a:hlinkClick r:id="rId5"/>
              </a:rPr>
              <a:t>CSD</a:t>
            </a:r>
            <a:endParaRPr lang="en-US" sz="2000" b="0" dirty="0"/>
          </a:p>
          <a:p>
            <a:pPr marL="457200" indent="-457200">
              <a:buFont typeface="+mj-lt"/>
              <a:buAutoNum type="arabicPeriod"/>
            </a:pPr>
            <a:r>
              <a:rPr lang="en-US" sz="2000" b="0" dirty="0"/>
              <a:t>802.3cz Amendment: Multi-Gigabit Automotive Optical PHYs, </a:t>
            </a:r>
            <a:r>
              <a:rPr lang="en-US" sz="2000" b="0" dirty="0">
                <a:hlinkClick r:id="rId6"/>
              </a:rPr>
              <a:t>PAR</a:t>
            </a:r>
            <a:r>
              <a:rPr lang="en-US" sz="2000" b="0" dirty="0"/>
              <a:t> and </a:t>
            </a:r>
            <a:r>
              <a:rPr lang="en-US" sz="2000" b="0" dirty="0">
                <a:hlinkClick r:id="rId7"/>
              </a:rPr>
              <a:t>CSD</a:t>
            </a:r>
            <a:endParaRPr lang="en-US" sz="2000" b="0" dirty="0"/>
          </a:p>
          <a:p>
            <a:pPr marL="457200" indent="-457200">
              <a:buFont typeface="+mj-lt"/>
              <a:buAutoNum type="arabicPeriod"/>
            </a:pPr>
            <a:r>
              <a:rPr lang="en-US" sz="2000" b="0" dirty="0"/>
              <a:t>802.3da Amendment: 10Mb/s Single Pair Ethernet Multidrop Enhancements, </a:t>
            </a:r>
            <a:r>
              <a:rPr lang="en-US" sz="2000" b="0" dirty="0">
                <a:hlinkClick r:id="rId8"/>
              </a:rPr>
              <a:t>PAR</a:t>
            </a:r>
            <a:r>
              <a:rPr lang="en-US" sz="2000" b="0" dirty="0"/>
              <a:t> and </a:t>
            </a:r>
            <a:r>
              <a:rPr lang="en-US" sz="2000" b="0" dirty="0">
                <a:hlinkClick r:id="rId9"/>
              </a:rPr>
              <a:t>CSD</a:t>
            </a:r>
            <a:endParaRPr lang="en-US" sz="2000" b="0" dirty="0"/>
          </a:p>
          <a:p>
            <a:pPr marL="457200" indent="-457200">
              <a:buFont typeface="+mj-lt"/>
              <a:buAutoNum type="arabicPeriod"/>
            </a:pPr>
            <a:r>
              <a:rPr lang="en-US" sz="2000" b="0" dirty="0"/>
              <a:t>802.3db Amendment: 100 Gb/s Wavelength Short Reach PHYs,</a:t>
            </a:r>
            <a:r>
              <a:rPr lang="en-US" sz="2000" b="0" dirty="0">
                <a:hlinkClick r:id="rId10"/>
              </a:rPr>
              <a:t> PAR</a:t>
            </a:r>
            <a:r>
              <a:rPr lang="en-US" sz="2000" b="0" dirty="0"/>
              <a:t> and </a:t>
            </a:r>
            <a:r>
              <a:rPr lang="en-US" sz="2000" b="0" dirty="0">
                <a:hlinkClick r:id="rId11"/>
              </a:rPr>
              <a:t>CSD</a:t>
            </a:r>
            <a:endParaRPr lang="en-US" sz="2000" b="0" dirty="0"/>
          </a:p>
          <a:p>
            <a:pPr marL="457200" indent="-457200">
              <a:buFont typeface="+mj-lt"/>
              <a:buAutoNum type="arabicPeriod"/>
            </a:pPr>
            <a:r>
              <a:rPr lang="en-US" sz="2000" b="0" dirty="0"/>
              <a:t>802.15.7a - Amendment - Defining High Data Rate Optical Camera Communications (OCC), </a:t>
            </a:r>
            <a:r>
              <a:rPr lang="en-US" sz="2000" b="0" dirty="0">
                <a:hlinkClick r:id="rId12"/>
              </a:rPr>
              <a:t>PAR</a:t>
            </a:r>
            <a:r>
              <a:rPr lang="en-US" sz="2000" b="0" dirty="0"/>
              <a:t> and </a:t>
            </a:r>
            <a:r>
              <a:rPr lang="en-US" sz="2000" b="0" dirty="0">
                <a:hlinkClick r:id="rId13"/>
              </a:rPr>
              <a:t>CSD</a:t>
            </a:r>
            <a:endParaRPr lang="en-US" sz="2000" b="0" dirty="0"/>
          </a:p>
          <a:p>
            <a:r>
              <a:rPr lang="en-US" dirty="0"/>
              <a:t>Summary Report to be </a:t>
            </a:r>
            <a:r>
              <a:rPr lang="en-US" strike="sngStrike" dirty="0"/>
              <a:t>presented during Friday’s 802.11 Closing plenary</a:t>
            </a:r>
            <a:r>
              <a:rPr lang="en-US" dirty="0"/>
              <a:t> </a:t>
            </a:r>
            <a:r>
              <a:rPr lang="en-US" u="sng" dirty="0"/>
              <a:t>sent to the 802.11 reflector for WG review</a:t>
            </a:r>
            <a:r>
              <a:rPr lang="en-US" dirty="0"/>
              <a:t>.</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a:t>
            </a:r>
            <a:r>
              <a:rPr lang="en-US" altLang="en-US" sz="2800" strike="sngStrike" dirty="0"/>
              <a:t>March 2020 </a:t>
            </a:r>
            <a:r>
              <a:rPr lang="en-US" altLang="en-US" sz="2800" dirty="0"/>
              <a:t>May 11, 2020</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20000"/>
          </a:bodyPr>
          <a:lstStyle/>
          <a:p>
            <a:pPr marL="0" indent="0"/>
            <a:r>
              <a:rPr lang="en-US" u="sng" dirty="0"/>
              <a:t>May 11-12- </a:t>
            </a:r>
            <a:r>
              <a:rPr lang="en-US" dirty="0"/>
              <a:t> Monday/Tuesday Agenda (2 </a:t>
            </a:r>
            <a:r>
              <a:rPr lang="en-US" strike="sngStrike" dirty="0"/>
              <a:t>mtg slots</a:t>
            </a:r>
            <a:r>
              <a:rPr lang="en-US" dirty="0"/>
              <a:t> </a:t>
            </a:r>
            <a:r>
              <a:rPr lang="en-US" u="sng" dirty="0"/>
              <a:t>Telecons</a:t>
            </a:r>
            <a:r>
              <a:rPr lang="en-US" dirty="0"/>
              <a:t>):</a:t>
            </a:r>
          </a:p>
          <a:p>
            <a:pPr marL="857250" lvl="1" indent="-457200">
              <a:buFont typeface="+mj-lt"/>
              <a:buAutoNum type="arabicPeriod"/>
            </a:pPr>
            <a:r>
              <a:rPr lang="en-US" dirty="0"/>
              <a:t>Welcome</a:t>
            </a:r>
          </a:p>
          <a:p>
            <a:pPr marL="857250" lvl="1" indent="-457200">
              <a:buFont typeface="+mj-lt"/>
              <a:buAutoNum type="arabicPeriod"/>
            </a:pPr>
            <a:r>
              <a:rPr lang="en-US" strike="sngStrike" dirty="0"/>
              <a:t>Approve Previous Minutes </a:t>
            </a:r>
            <a:r>
              <a:rPr lang="en-US" dirty="0"/>
              <a:t>– </a:t>
            </a:r>
            <a:r>
              <a:rPr lang="en-US" u="sng" dirty="0"/>
              <a:t>Deferred until later</a:t>
            </a:r>
            <a:endParaRPr lang="en-US" u="sng" strike="sngStrike" dirty="0"/>
          </a:p>
          <a:p>
            <a:pPr marL="857250" lvl="1" indent="-457200">
              <a:buFont typeface="+mj-lt"/>
              <a:buAutoNum type="arabicPeriod"/>
            </a:pPr>
            <a:r>
              <a:rPr lang="en-US" dirty="0"/>
              <a:t>Determine order of review</a:t>
            </a:r>
          </a:p>
          <a:p>
            <a:pPr marL="857250" lvl="1" indent="-457200">
              <a:buFont typeface="+mj-lt"/>
              <a:buAutoNum type="arabicPeriod"/>
            </a:pPr>
            <a:r>
              <a:rPr lang="en-US" dirty="0"/>
              <a:t>Review PARs/CSD posted for review this week.</a:t>
            </a:r>
          </a:p>
          <a:p>
            <a:pPr marL="857250" lvl="1" indent="-457200">
              <a:buFont typeface="+mj-lt"/>
              <a:buAutoNum type="arabicPeriod"/>
            </a:pPr>
            <a:r>
              <a:rPr lang="en-US" dirty="0"/>
              <a:t>Recess</a:t>
            </a:r>
            <a:r>
              <a:rPr lang="en-US" u="sng" dirty="0"/>
              <a:t>/Adjourn</a:t>
            </a:r>
          </a:p>
          <a:p>
            <a:pPr marL="0" indent="0"/>
            <a:r>
              <a:rPr lang="en-US" strike="sngStrike" dirty="0"/>
              <a:t>Thursday Agenda:</a:t>
            </a:r>
          </a:p>
          <a:p>
            <a:pPr marL="857250" lvl="1" indent="-457200">
              <a:buFont typeface="+mj-lt"/>
              <a:buAutoNum type="arabicPeriod"/>
            </a:pPr>
            <a:r>
              <a:rPr lang="en-US" strike="sngStrike" dirty="0"/>
              <a:t>Review Response to Comments</a:t>
            </a:r>
          </a:p>
          <a:p>
            <a:pPr marL="857250" lvl="1" indent="-457200">
              <a:buFont typeface="+mj-lt"/>
              <a:buAutoNum type="arabicPeriod"/>
            </a:pPr>
            <a:r>
              <a:rPr lang="en-US" strike="sngStrike" dirty="0"/>
              <a:t>Prepare Report for 802.11 WG closing plenary</a:t>
            </a:r>
          </a:p>
          <a:p>
            <a:pPr marL="857250" lvl="1" indent="-457200">
              <a:buFont typeface="+mj-lt"/>
              <a:buAutoNum type="arabicPeriod"/>
            </a:pPr>
            <a:r>
              <a:rPr lang="en-US" strike="sngStrike" dirty="0"/>
              <a:t>Adjourn</a:t>
            </a:r>
          </a:p>
          <a:p>
            <a:pPr marL="0" indent="0"/>
            <a:r>
              <a:rPr lang="en-US" dirty="0"/>
              <a:t>May 22, 2020 – 9am ET for one hour.</a:t>
            </a:r>
          </a:p>
          <a:p>
            <a:pPr marL="0" indent="0"/>
            <a:r>
              <a:rPr lang="en-US" dirty="0"/>
              <a:t>	1. Review Responses</a:t>
            </a:r>
          </a:p>
          <a:p>
            <a:pPr marL="0" indent="0"/>
            <a:r>
              <a:rPr lang="en-US" dirty="0"/>
              <a:t>	2. provide any required feedback to WG</a:t>
            </a:r>
          </a:p>
          <a:p>
            <a:pPr marL="0" indent="0"/>
            <a:r>
              <a:rPr lang="en-US" dirty="0"/>
              <a:t>	3. Adjourn</a:t>
            </a:r>
          </a:p>
        </p:txBody>
      </p:sp>
      <p:sp>
        <p:nvSpPr>
          <p:cNvPr id="6" name="Date Placeholder 5"/>
          <p:cNvSpPr>
            <a:spLocks noGrp="1"/>
          </p:cNvSpPr>
          <p:nvPr>
            <p:ph type="dt" idx="10"/>
          </p:nvPr>
        </p:nvSpPr>
        <p:spPr/>
        <p:txBody>
          <a:bodyPr/>
          <a:lstStyle/>
          <a:p>
            <a:r>
              <a:rPr lang="en-US"/>
              <a:t>May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0AE3E-163A-474B-AA51-7E6652D15140}"/>
              </a:ext>
            </a:extLst>
          </p:cNvPr>
          <p:cNvSpPr>
            <a:spLocks noGrp="1"/>
          </p:cNvSpPr>
          <p:nvPr>
            <p:ph type="title"/>
          </p:nvPr>
        </p:nvSpPr>
        <p:spPr/>
        <p:txBody>
          <a:bodyPr/>
          <a:lstStyle/>
          <a:p>
            <a:r>
              <a:rPr lang="en-US" dirty="0"/>
              <a:t>802.1 added PARs</a:t>
            </a:r>
          </a:p>
        </p:txBody>
      </p:sp>
      <p:sp>
        <p:nvSpPr>
          <p:cNvPr id="4" name="Date Placeholder 3">
            <a:extLst>
              <a:ext uri="{FF2B5EF4-FFF2-40B4-BE49-F238E27FC236}">
                <a16:creationId xmlns:a16="http://schemas.microsoft.com/office/drawing/2014/main" id="{DE6640F7-0960-4E99-8A85-340653C82B95}"/>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CA2468E4-057D-4814-BE7A-FD321CF8681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8CEEF71-3A89-4CD8-BC8E-AFACF590EDE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7" name="Rectangle 1">
            <a:extLst>
              <a:ext uri="{FF2B5EF4-FFF2-40B4-BE49-F238E27FC236}">
                <a16:creationId xmlns:a16="http://schemas.microsoft.com/office/drawing/2014/main" id="{6C6D3B23-DEAF-4A8B-BF60-BBD8FC022446}"/>
              </a:ext>
            </a:extLst>
          </p:cNvPr>
          <p:cNvSpPr>
            <a:spLocks noGrp="1" noChangeArrowheads="1"/>
          </p:cNvSpPr>
          <p:nvPr>
            <p:ph idx="1"/>
          </p:nvPr>
        </p:nvSpPr>
        <p:spPr bwMode="auto">
          <a:xfrm>
            <a:off x="958996" y="2017213"/>
            <a:ext cx="10361084"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At the January 802.1 Interim, the following PARs was developed.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While these could be submitted this during the plenary under the “48 hour rule”, since it is ready now, it was submitted for pre-circulation for approval at the March plenary: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802.1CQ PAR extension:  Multicast and Local Address Assignment</a:t>
            </a:r>
          </a:p>
          <a:p>
            <a:pPr marL="400050" lvl="1" indent="0" defTabSz="914400" eaLnBrk="0" hangingPunct="0">
              <a:spcBef>
                <a:spcPct val="0"/>
              </a:spcBef>
              <a:buClrTx/>
              <a:buSzTx/>
            </a:pPr>
            <a:r>
              <a:rPr kumimoji="0" lang="fr-CA" altLang="en-US" b="0" i="0" u="none" strike="noStrike" cap="none" normalizeH="0" baseline="0" dirty="0">
                <a:ln>
                  <a:noFill/>
                </a:ln>
                <a:solidFill>
                  <a:schemeClr val="tx1"/>
                </a:solidFill>
                <a:effectLst/>
                <a:latin typeface="Arial" panose="020B0604020202020204" pitchFamily="34" charset="0"/>
              </a:rPr>
              <a:t>PAR: </a:t>
            </a:r>
            <a:r>
              <a:rPr kumimoji="0" lang="fr-CA" altLang="en-US" b="0" i="0" u="none" strike="noStrike" cap="none" normalizeH="0" baseline="0" dirty="0">
                <a:ln>
                  <a:noFill/>
                </a:ln>
                <a:solidFill>
                  <a:schemeClr val="tx1"/>
                </a:solidFill>
                <a:effectLst/>
                <a:latin typeface="Arial" panose="020B0604020202020204" pitchFamily="34" charset="0"/>
                <a:hlinkClick r:id="rId2"/>
              </a:rPr>
              <a:t>http://www.ieee802.org/1/files/public/docs2020/cq-draft-PAR-ext-0120-v01.pdf</a:t>
            </a:r>
            <a:endParaRPr kumimoji="0" lang="fr-CA" altLang="en-US" b="0" i="0" u="none" strike="noStrike" cap="none" normalizeH="0" baseline="0" dirty="0">
              <a:ln>
                <a:noFill/>
              </a:ln>
              <a:solidFill>
                <a:schemeClr val="tx1"/>
              </a:solidFill>
              <a:effectLst/>
              <a:latin typeface="Arial" panose="020B0604020202020204" pitchFamily="34" charset="0"/>
            </a:endParaRPr>
          </a:p>
          <a:p>
            <a:pPr marL="400050" lvl="1" indent="0" defTabSz="914400" eaLnBrk="0" hangingPunct="0">
              <a:spcBef>
                <a:spcPct val="0"/>
              </a:spcBef>
              <a:buClrTx/>
              <a:buSzTx/>
            </a:pPr>
            <a:r>
              <a:rPr kumimoji="0" lang="fr-CA" altLang="en-US" b="0" i="0" u="none" strike="noStrike" cap="none" normalizeH="0" baseline="0" dirty="0">
                <a:ln>
                  <a:noFill/>
                </a:ln>
                <a:solidFill>
                  <a:schemeClr val="tx1"/>
                </a:solidFill>
                <a:effectLst/>
                <a:latin typeface="Arial" panose="020B0604020202020204" pitchFamily="34" charset="0"/>
              </a:rPr>
              <a:t>The </a:t>
            </a:r>
            <a:r>
              <a:rPr kumimoji="0" lang="fr-CA" altLang="en-US" b="0" i="0" u="none" strike="noStrike" cap="none" normalizeH="0" baseline="0" dirty="0" err="1">
                <a:ln>
                  <a:noFill/>
                </a:ln>
                <a:solidFill>
                  <a:schemeClr val="tx1"/>
                </a:solidFill>
                <a:effectLst/>
                <a:latin typeface="Arial" panose="020B0604020202020204" pitchFamily="34" charset="0"/>
              </a:rPr>
              <a:t>unchanged</a:t>
            </a:r>
            <a:r>
              <a:rPr kumimoji="0" lang="fr-CA" altLang="en-US" b="0" i="0" u="none" strike="noStrike" cap="none" normalizeH="0" baseline="0" dirty="0">
                <a:ln>
                  <a:noFill/>
                </a:ln>
                <a:solidFill>
                  <a:schemeClr val="tx1"/>
                </a:solidFill>
                <a:effectLst/>
                <a:latin typeface="Arial" panose="020B0604020202020204" pitchFamily="34" charset="0"/>
              </a:rPr>
              <a:t> original CSD:  </a:t>
            </a:r>
            <a:r>
              <a:rPr kumimoji="0" lang="fr-CA" altLang="en-US" b="0" i="0" u="none" strike="noStrike" cap="none" normalizeH="0" baseline="0" dirty="0">
                <a:ln>
                  <a:noFill/>
                </a:ln>
                <a:solidFill>
                  <a:schemeClr val="tx1"/>
                </a:solidFill>
                <a:effectLst/>
                <a:latin typeface="Arial" panose="020B0604020202020204" pitchFamily="34" charset="0"/>
                <a:hlinkClick r:id="rId3"/>
              </a:rPr>
              <a:t>https://mentor.ieee.org/802-ec/dcn/15/ec-15-0105-00-ACSD-802-1cq.pdf</a:t>
            </a:r>
            <a:endParaRPr kumimoji="0" lang="fr-CA"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2000" b="0" i="0" u="none" strike="noStrike" cap="none" normalizeH="0" baseline="0" dirty="0">
                <a:ln>
                  <a:noFill/>
                </a:ln>
                <a:solidFill>
                  <a:schemeClr val="tx1"/>
                </a:solidFill>
                <a:effectLst/>
                <a:latin typeface="Arial" panose="020B0604020202020204" pitchFamily="34" charset="0"/>
              </a:rPr>
              <a:t> </a:t>
            </a:r>
          </a:p>
          <a:p>
            <a:pPr marL="0" lvl="0" indent="0" defTabSz="914400" eaLnBrk="0" hangingPunct="0">
              <a:spcBef>
                <a:spcPct val="0"/>
              </a:spcBef>
              <a:buClrTx/>
              <a:buSzTx/>
            </a:pPr>
            <a:r>
              <a:rPr kumimoji="0" lang="fr-CA" altLang="en-US" sz="2000" b="0" i="0" u="none" strike="noStrike" cap="none" normalizeH="0" baseline="0" dirty="0">
                <a:ln>
                  <a:noFill/>
                </a:ln>
                <a:solidFill>
                  <a:schemeClr val="tx1"/>
                </a:solidFill>
                <a:effectLst/>
                <a:latin typeface="Arial" panose="020B0604020202020204" pitchFamily="34" charset="0"/>
              </a:rPr>
              <a:t> </a:t>
            </a:r>
            <a:r>
              <a:rPr lang="en-US" altLang="en-US" sz="2000" b="0" dirty="0">
                <a:solidFill>
                  <a:schemeClr val="tx1"/>
                </a:solidFill>
                <a:latin typeface="Arial" panose="020B0604020202020204" pitchFamily="34" charset="0"/>
              </a:rPr>
              <a:t>802.1Q PAR Revision:  Bridges and Bridged Networks</a:t>
            </a:r>
          </a:p>
          <a:p>
            <a:pPr marL="400050" lvl="1" indent="0" defTabSz="914400" eaLnBrk="0" hangingPunct="0">
              <a:spcBef>
                <a:spcPct val="0"/>
              </a:spcBef>
              <a:buClrTx/>
              <a:buSzTx/>
            </a:pPr>
            <a:r>
              <a:rPr lang="en-US" altLang="en-US" b="0" dirty="0">
                <a:solidFill>
                  <a:schemeClr val="tx1"/>
                </a:solidFill>
                <a:latin typeface="Arial" panose="020B0604020202020204" pitchFamily="34" charset="0"/>
              </a:rPr>
              <a:t>PAR: </a:t>
            </a:r>
            <a:r>
              <a:rPr lang="en-US" altLang="en-US" b="0" dirty="0">
                <a:solidFill>
                  <a:schemeClr val="tx1"/>
                </a:solidFill>
                <a:latin typeface="Arial" panose="020B0604020202020204" pitchFamily="34" charset="0"/>
                <a:hlinkClick r:id="rId4"/>
              </a:rPr>
              <a:t>http://www.ieee802.org/1/files/public/docs2020/Q-rev-draft-PAR-0220-v01.pdf</a:t>
            </a:r>
            <a:endParaRPr lang="en-US" altLang="en-US" b="0" dirty="0">
              <a:solidFill>
                <a:schemeClr val="tx1"/>
              </a:solidFill>
              <a:latin typeface="Arial" panose="020B0604020202020204" pitchFamily="34" charset="0"/>
            </a:endParaRPr>
          </a:p>
          <a:p>
            <a:pPr marL="400050" lvl="1" indent="0" defTabSz="914400" eaLnBrk="0" hangingPunct="0">
              <a:spcBef>
                <a:spcPct val="0"/>
              </a:spcBef>
              <a:buClrTx/>
              <a:buSzTx/>
            </a:pPr>
            <a:r>
              <a:rPr lang="en-US" altLang="en-US" b="0" dirty="0">
                <a:solidFill>
                  <a:schemeClr val="tx1"/>
                </a:solidFill>
                <a:latin typeface="Arial" panose="020B0604020202020204" pitchFamily="34" charset="0"/>
              </a:rPr>
              <a:t>There is no CSD for this maintenance rollup</a:t>
            </a:r>
            <a:endParaRPr kumimoji="0" lang="fr-CA" altLang="en-US" b="0" i="0" u="none" strike="noStrike" cap="none" normalizeH="0" baseline="0" dirty="0">
              <a:ln>
                <a:noFill/>
              </a:ln>
              <a:solidFill>
                <a:schemeClr val="tx1"/>
              </a:solidFill>
              <a:effectLst/>
              <a:latin typeface="Arial" panose="020B0604020202020204" pitchFamily="34" charset="0"/>
            </a:endParaRPr>
          </a:p>
        </p:txBody>
      </p:sp>
      <p:sp>
        <p:nvSpPr>
          <p:cNvPr id="3" name="TextBox 2">
            <a:extLst>
              <a:ext uri="{FF2B5EF4-FFF2-40B4-BE49-F238E27FC236}">
                <a16:creationId xmlns:a16="http://schemas.microsoft.com/office/drawing/2014/main" id="{F1185391-D404-472D-8F3D-1BB17CE79836}"/>
              </a:ext>
            </a:extLst>
          </p:cNvPr>
          <p:cNvSpPr txBox="1"/>
          <p:nvPr/>
        </p:nvSpPr>
        <p:spPr>
          <a:xfrm rot="19227472">
            <a:off x="1796950" y="3085082"/>
            <a:ext cx="7992741" cy="1200329"/>
          </a:xfrm>
          <a:prstGeom prst="rect">
            <a:avLst/>
          </a:prstGeom>
          <a:solidFill>
            <a:schemeClr val="bg1">
              <a:lumMod val="85000"/>
            </a:schemeClr>
          </a:solidFill>
        </p:spPr>
        <p:txBody>
          <a:bodyPr wrap="square" rtlCol="0">
            <a:spAutoFit/>
          </a:bodyPr>
          <a:lstStyle/>
          <a:p>
            <a:r>
              <a:rPr lang="en-US" sz="3600" dirty="0">
                <a:solidFill>
                  <a:schemeClr val="tx1"/>
                </a:solidFill>
              </a:rPr>
              <a:t>802 EC processed on the April 7</a:t>
            </a:r>
            <a:r>
              <a:rPr lang="en-US" sz="3600" baseline="30000" dirty="0">
                <a:solidFill>
                  <a:schemeClr val="tx1"/>
                </a:solidFill>
              </a:rPr>
              <a:t>th</a:t>
            </a:r>
            <a:r>
              <a:rPr lang="en-US" sz="3600" dirty="0">
                <a:solidFill>
                  <a:schemeClr val="tx1"/>
                </a:solidFill>
              </a:rPr>
              <a:t> 2020 Telecon – No action in PAR Review SC</a:t>
            </a:r>
          </a:p>
        </p:txBody>
      </p:sp>
    </p:spTree>
    <p:extLst>
      <p:ext uri="{BB962C8B-B14F-4D97-AF65-F5344CB8AC3E}">
        <p14:creationId xmlns:p14="http://schemas.microsoft.com/office/powerpoint/2010/main" val="1038615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Previous Minutes</a:t>
            </a:r>
          </a:p>
        </p:txBody>
      </p:sp>
      <p:sp>
        <p:nvSpPr>
          <p:cNvPr id="3" name="Content Placeholder 2"/>
          <p:cNvSpPr>
            <a:spLocks noGrp="1"/>
          </p:cNvSpPr>
          <p:nvPr>
            <p:ph idx="1"/>
          </p:nvPr>
        </p:nvSpPr>
        <p:spPr/>
        <p:txBody>
          <a:bodyPr/>
          <a:lstStyle/>
          <a:p>
            <a:pPr lvl="1"/>
            <a:r>
              <a:rPr lang="en-US" b="0" dirty="0"/>
              <a:t>Move to approve </a:t>
            </a:r>
            <a:r>
              <a:rPr lang="en-US" sz="2400" b="1" dirty="0"/>
              <a:t>November Meeting minutes: 11-19/1272r0:</a:t>
            </a:r>
          </a:p>
          <a:p>
            <a:pPr lvl="2"/>
            <a:r>
              <a:rPr lang="en-US" dirty="0">
                <a:hlinkClick r:id="rId2"/>
              </a:rPr>
              <a:t>https://mentor.ieee.org/802.11/dcn/19/11-19-1272-00-0PAR-minutes-july-2019-session.docx</a:t>
            </a:r>
            <a:r>
              <a:rPr lang="en-US" dirty="0"/>
              <a:t> </a:t>
            </a:r>
            <a:r>
              <a:rPr lang="en-US" sz="2400" dirty="0"/>
              <a:t>as the minutes for PAR Review SC from November 2019 meetings in Waikoloa, Hawaii, USA.</a:t>
            </a:r>
          </a:p>
          <a:p>
            <a:endParaRPr lang="en-US" dirty="0"/>
          </a:p>
          <a:p>
            <a:r>
              <a:rPr lang="en-US" dirty="0"/>
              <a:t>Will be postponed until in person session or the rules are amended to allow Telecon motions by SC.</a:t>
            </a:r>
          </a:p>
        </p:txBody>
      </p:sp>
      <p:sp>
        <p:nvSpPr>
          <p:cNvPr id="4" name="Date Placeholder 3"/>
          <p:cNvSpPr>
            <a:spLocks noGrp="1"/>
          </p:cNvSpPr>
          <p:nvPr>
            <p:ph type="dt" idx="10"/>
          </p:nvPr>
        </p:nvSpPr>
        <p:spPr/>
        <p:txBody>
          <a:bodyPr/>
          <a:lstStyle/>
          <a:p>
            <a:r>
              <a:rPr lang="en-US"/>
              <a:t>May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526712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Comments</a:t>
            </a:r>
            <a:endParaRPr lang="en-US" dirty="0"/>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May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170297715"/>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0E5996B-D317-4E13-AB38-820D845C4C73}">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3.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37900</TotalTime>
  <Words>1580</Words>
  <Application>Microsoft Office PowerPoint</Application>
  <PresentationFormat>Widescreen</PresentationFormat>
  <Paragraphs>218</Paragraphs>
  <Slides>21</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5" baseType="lpstr">
      <vt:lpstr>Arial</vt:lpstr>
      <vt:lpstr>Times New Roman</vt:lpstr>
      <vt:lpstr>802-11 Theme</vt:lpstr>
      <vt:lpstr>Document</vt:lpstr>
      <vt:lpstr>PAR Review SC - Meeting Agenda and Comment slides - March 2020 - Atlanta</vt:lpstr>
      <vt:lpstr>Abstract update – May 11, 2020</vt:lpstr>
      <vt:lpstr>Abstract-PAR Review SC PARs under consideration for March 2020</vt:lpstr>
      <vt:lpstr>IEEE 802 PARs &amp; ICAIDs under consideration Mar 15 - 20, 2020, Atlanta, GA, USA  Telecon May 11, 2020</vt:lpstr>
      <vt:lpstr>PAR Review SC – Snapshot slide Chair: Jon Rosdahl</vt:lpstr>
      <vt:lpstr>Agenda for PAR Review SC –  March 2020 May 11, 2020 Chair: Jon Rosdahl</vt:lpstr>
      <vt:lpstr>802.1 added PARs</vt:lpstr>
      <vt:lpstr>Motion to Approve Previous Minutes</vt:lpstr>
      <vt:lpstr>Par Review Comments</vt:lpstr>
      <vt:lpstr>802.1ASdm Amendment : Hot Standby, PAR and CSD</vt:lpstr>
      <vt:lpstr>802.3cy Amendment: Greater than 10 Gb/s Automotive Ethernet Electrical PHYs, PAR and CSD</vt:lpstr>
      <vt:lpstr>802.3cy Amendment: Greater than 10 Gb/s Automotive Ethernet Electrical PHYs</vt:lpstr>
      <vt:lpstr>802.3cz Amendment: Multi-Gigabit Automotive Optical PHYs, PAR and CSD</vt:lpstr>
      <vt:lpstr>802.3da Amendment: 10Mb/s Single Pair Ethernet Multidrop Enhancements, PAR and CSD</vt:lpstr>
      <vt:lpstr>802.3db Amendment: 100 Gb/s Wavelength Short Reach PHYs, PAR and CSD</vt:lpstr>
      <vt:lpstr>802.15.7a - Amendment - Defining High Data Rate Optical Camera Communications (OCC), PAR and CSD</vt:lpstr>
      <vt:lpstr>Responses from 802 Working Groups</vt:lpstr>
      <vt:lpstr>802.1 posted instructions to 802.1 reflector</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March 2020 - Atlanta</dc:title>
  <dc:subject>May 2020</dc:subject>
  <dc:creator>Jon Rosdahl</dc:creator>
  <cp:keywords>Agenda and Meeting Slides</cp:keywords>
  <dc:description>Jon Rosdahl (Qualcomm)</dc:description>
  <cp:lastModifiedBy>Jon Rosdahl</cp:lastModifiedBy>
  <cp:revision>266</cp:revision>
  <cp:lastPrinted>1601-01-01T00:00:00Z</cp:lastPrinted>
  <dcterms:created xsi:type="dcterms:W3CDTF">2014-04-14T10:59:07Z</dcterms:created>
  <dcterms:modified xsi:type="dcterms:W3CDTF">2020-05-11T17:32:52Z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