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7" r:id="rId24"/>
    <p:sldId id="342" r:id="rId25"/>
    <p:sldId id="416" r:id="rId26"/>
    <p:sldId id="289" r:id="rId27"/>
    <p:sldId id="290" r:id="rId28"/>
    <p:sldId id="418" r:id="rId29"/>
    <p:sldId id="425" r:id="rId30"/>
    <p:sldId id="419" r:id="rId31"/>
    <p:sldId id="420" r:id="rId32"/>
    <p:sldId id="421" r:id="rId33"/>
    <p:sldId id="422" r:id="rId34"/>
    <p:sldId id="423" r:id="rId35"/>
    <p:sldId id="424" r:id="rId36"/>
    <p:sldId id="426" r:id="rId37"/>
    <p:sldId id="427" r:id="rId38"/>
    <p:sldId id="434" r:id="rId39"/>
    <p:sldId id="435" r:id="rId40"/>
    <p:sldId id="428" r:id="rId41"/>
    <p:sldId id="429" r:id="rId42"/>
    <p:sldId id="430" r:id="rId43"/>
    <p:sldId id="431" r:id="rId44"/>
    <p:sldId id="432" r:id="rId45"/>
    <p:sldId id="433" r:id="rId46"/>
    <p:sldId id="315" r:id="rId47"/>
    <p:sldId id="312" r:id="rId48"/>
    <p:sldId id="259" r:id="rId49"/>
    <p:sldId id="260" r:id="rId50"/>
    <p:sldId id="261" r:id="rId51"/>
    <p:sldId id="262" r:id="rId52"/>
    <p:sldId id="263" r:id="rId53"/>
    <p:sldId id="264"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an. 29 Telecon" id="{C39A0ACE-7902-4CA4-A7DB-9FF67058AA84}">
          <p14:sldIdLst>
            <p14:sldId id="336"/>
            <p14:sldId id="343"/>
            <p14:sldId id="417"/>
            <p14:sldId id="342"/>
            <p14:sldId id="416"/>
            <p14:sldId id="289"/>
            <p14:sldId id="290"/>
          </p14:sldIdLst>
        </p14:section>
        <p14:section name="Feb. 5th Telecon" id="{AF9DCAD9-F691-48EE-AD57-0B2D0D40FA0B}">
          <p14:sldIdLst>
            <p14:sldId id="418"/>
            <p14:sldId id="425"/>
            <p14:sldId id="419"/>
            <p14:sldId id="420"/>
            <p14:sldId id="421"/>
            <p14:sldId id="422"/>
            <p14:sldId id="423"/>
            <p14:sldId id="424"/>
          </p14:sldIdLst>
        </p14:section>
        <p14:section name="March 2nd Telecon" id="{7770E24E-98E4-4AEA-8815-21FA9D46CEDD}">
          <p14:sldIdLst>
            <p14:sldId id="426"/>
            <p14:sldId id="427"/>
            <p14:sldId id="434"/>
            <p14:sldId id="435"/>
            <p14:sldId id="428"/>
            <p14:sldId id="429"/>
            <p14:sldId id="430"/>
            <p14:sldId id="431"/>
            <p14:sldId id="432"/>
            <p14:sldId id="433"/>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4660"/>
  </p:normalViewPr>
  <p:slideViewPr>
    <p:cSldViewPr>
      <p:cViewPr varScale="1">
        <p:scale>
          <a:sx n="123" d="100"/>
          <a:sy n="123" d="100"/>
        </p:scale>
        <p:origin x="45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637687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19033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et.intel.com/jonathan.segev/CGR5YM72?sl=1" TargetMode="External"/><Relationship Id="rId2" Type="http://schemas.openxmlformats.org/officeDocument/2006/relationships/hyperlink" Target="https://meet.intel.com/jonathan.segev/CGR5YM72" TargetMode="External"/><Relationship Id="rId1" Type="http://schemas.openxmlformats.org/officeDocument/2006/relationships/slideLayout" Target="../slideLayouts/slideLayout2.xml"/><Relationship Id="rId4" Type="http://schemas.openxmlformats.org/officeDocument/2006/relationships/hyperlink" Target="https://dial.intel.com/?id=250278230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 Mar.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2020-02-04</a:t>
            </a:r>
          </a:p>
        </p:txBody>
      </p:sp>
      <p:sp>
        <p:nvSpPr>
          <p:cNvPr id="6" name="Date Placeholder 3"/>
          <p:cNvSpPr>
            <a:spLocks noGrp="1"/>
          </p:cNvSpPr>
          <p:nvPr>
            <p:ph type="dt" idx="10"/>
          </p:nvPr>
        </p:nvSpPr>
        <p:spPr/>
        <p:txBody>
          <a:bodyPr/>
          <a:lstStyle/>
          <a:p>
            <a:r>
              <a:rPr lang="en-US"/>
              <a:t>Mar.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3069092"/>
              </p:ext>
            </p:extLst>
          </p:nvPr>
        </p:nvGraphicFramePr>
        <p:xfrm>
          <a:off x="947418" y="2403775"/>
          <a:ext cx="10542588" cy="2470150"/>
        </p:xfrm>
        <a:graphic>
          <a:graphicData uri="http://schemas.openxmlformats.org/presentationml/2006/ole">
            <mc:AlternateContent xmlns:mc="http://schemas.openxmlformats.org/markup-compatibility/2006">
              <mc:Choice xmlns:v="urn:schemas-microsoft-com:vml" Requires="v">
                <p:oleObj spid="_x0000_s317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47418" y="240377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January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11-020-0159 LB249 CR for various CIDs without clause number (Jonathan Segev – as need) </a:t>
            </a:r>
          </a:p>
          <a:p>
            <a:pPr lvl="1" algn="just">
              <a:spcBef>
                <a:spcPct val="20000"/>
              </a:spcBef>
              <a:buFontTx/>
              <a:buChar char="•"/>
            </a:pPr>
            <a:r>
              <a:rPr lang="en-US" sz="1400" dirty="0"/>
              <a:t>11-020-0248 LB249 Clause 10.42 CIDs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11-20-0159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a:xfrm>
            <a:off x="914401" y="1981201"/>
            <a:ext cx="10361084" cy="4113213"/>
          </a:xfrm>
        </p:spPr>
        <p:txBody>
          <a:bodyPr/>
          <a:lstStyle/>
          <a:p>
            <a:r>
              <a:rPr lang="en-US" dirty="0" err="1"/>
              <a:t>Strawpoll</a:t>
            </a:r>
            <a:endParaRPr lang="en-US" dirty="0"/>
          </a:p>
          <a:p>
            <a:r>
              <a:rPr lang="en-US" b="0" dirty="0"/>
              <a:t>We agree to CID resolutions </a:t>
            </a:r>
            <a:r>
              <a:rPr lang="en-GB" b="0" dirty="0"/>
              <a:t>3862, 3878, 3892, 3854, 3489, 3511, 3533, 3535, 3566 and 3592</a:t>
            </a:r>
            <a:r>
              <a:rPr lang="en-US" b="0" dirty="0"/>
              <a:t> depicted in document 11-20-0159r1</a:t>
            </a:r>
          </a:p>
          <a:p>
            <a:endParaRPr lang="en-US" b="0" dirty="0"/>
          </a:p>
          <a:p>
            <a:r>
              <a:rPr lang="en-US" dirty="0"/>
              <a:t>Results (Y/N/A): </a:t>
            </a:r>
            <a:r>
              <a:rPr lang="en-US" b="0" dirty="0"/>
              <a:t>8/0/0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February 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 IEEE-SA copyrights policy</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 (5min)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11-020-0256 LB249 CR for various CIDs without clause number (Jonathan Segev – for completion) </a:t>
            </a:r>
          </a:p>
          <a:p>
            <a:pPr lvl="1" algn="just">
              <a:spcBef>
                <a:spcPct val="20000"/>
              </a:spcBef>
              <a:buFontTx/>
              <a:buChar char="•"/>
            </a:pPr>
            <a:r>
              <a:rPr lang="en-US" sz="1400" dirty="0"/>
              <a:t>11-020-0248 LB249 Clause 10.42 CIDs (Assaf Kasher -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300455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scheduled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facility access.</a:t>
            </a:r>
          </a:p>
          <a:p>
            <a:endParaRPr lang="en-US" dirty="0"/>
          </a:p>
          <a:p>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51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January and March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98833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11-20-256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3829, 3511, 3630, 3708, 3709 and 3716 depicted in document 11-20-0256r1.</a:t>
            </a:r>
          </a:p>
          <a:p>
            <a:endParaRPr lang="en-US" b="0" dirty="0"/>
          </a:p>
          <a:p>
            <a:r>
              <a:rPr lang="en-US" dirty="0"/>
              <a:t>Results (Y/N/A): 9/0/0</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834041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048544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561492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679548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872888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a:t>
            </a:r>
            <a:r>
              <a:rPr lang="en-US" altLang="en-US" baseline="30000" dirty="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 IEEE-SA copyrights policy</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 and logistics for next week (5min)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11-20-0255 lb249 CRs (Nehru </a:t>
            </a:r>
            <a:r>
              <a:rPr lang="en-US" sz="1600"/>
              <a:t>Bhandaru)</a:t>
            </a:r>
            <a:endParaRPr lang="en-US" sz="1600" dirty="0"/>
          </a:p>
          <a:p>
            <a:pPr lvl="1" algn="just">
              <a:spcBef>
                <a:spcPct val="20000"/>
              </a:spcBef>
              <a:buFontTx/>
              <a:buChar char="•"/>
            </a:pPr>
            <a:r>
              <a:rPr lang="fr-FR" sz="1600" dirty="0"/>
              <a:t>11-20-336 comment </a:t>
            </a:r>
            <a:r>
              <a:rPr lang="fr-FR" sz="1600" dirty="0" err="1"/>
              <a:t>resolution</a:t>
            </a:r>
            <a:r>
              <a:rPr lang="fr-FR" sz="1600" dirty="0"/>
              <a:t> LB249 - Section 9.1.3.1.19 (Christian Berger)</a:t>
            </a:r>
          </a:p>
          <a:p>
            <a:pPr lvl="1" algn="just">
              <a:spcBef>
                <a:spcPct val="20000"/>
              </a:spcBef>
              <a:buFontTx/>
              <a:buChar char="•"/>
            </a:pPr>
            <a:r>
              <a:rPr lang="en-US" sz="1600" dirty="0"/>
              <a:t>11-20-340 LB249 FTM negotiation and exchange (Girish Madpuwar)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67536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scheduled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facility access.</a:t>
            </a:r>
          </a:p>
          <a:p>
            <a:r>
              <a:rPr lang="en-US" dirty="0"/>
              <a:t>	Access to Intel facility:</a:t>
            </a:r>
          </a:p>
          <a:p>
            <a:r>
              <a:rPr lang="en-US" b="0" dirty="0"/>
              <a:t>	Please see next page.</a:t>
            </a:r>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1912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 (con.)</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a:t>Logistics:</a:t>
            </a:r>
          </a:p>
          <a:p>
            <a:r>
              <a:rPr lang="en-US" dirty="0"/>
              <a:t>Access to Intel facility:</a:t>
            </a:r>
          </a:p>
          <a:p>
            <a:pPr lvl="1">
              <a:buFont typeface="Arial" panose="020B0604020202020204" pitchFamily="34" charset="0"/>
              <a:buChar char="•"/>
            </a:pPr>
            <a:r>
              <a:rPr lang="en-US" b="0" dirty="0"/>
              <a:t>Due to the Corona virus situation, our host policy recently changed and restrictions on admittance to Intel’s offices has been made on those visiting the following countries and/or regions in the last 14 days: South Korea, Japan, Italy, Singapore, Hong Kong, Macau, Mainland China.</a:t>
            </a:r>
          </a:p>
          <a:p>
            <a:pPr lvl="1">
              <a:buFont typeface="Arial" panose="020B0604020202020204" pitchFamily="34" charset="0"/>
              <a:buChar char="•"/>
            </a:pPr>
            <a:r>
              <a:rPr lang="en-US" b="0" dirty="0"/>
              <a:t>If you’re planning at attending the </a:t>
            </a:r>
            <a:r>
              <a:rPr lang="en-US" b="0" dirty="0" err="1"/>
              <a:t>TGaz</a:t>
            </a:r>
            <a:r>
              <a:rPr lang="en-US" b="0" dirty="0"/>
              <a:t> </a:t>
            </a:r>
            <a:r>
              <a:rPr lang="en-US" b="0" dirty="0" err="1"/>
              <a:t>FtF</a:t>
            </a:r>
            <a:r>
              <a:rPr lang="en-US" b="0" dirty="0"/>
              <a:t> and have visited one of the above countries in the last 14 days, please let me know ASAP.</a:t>
            </a:r>
          </a:p>
          <a:p>
            <a:pPr lvl="1">
              <a:buFont typeface="Arial" panose="020B0604020202020204" pitchFamily="34" charset="0"/>
              <a:buChar char="•"/>
            </a:pPr>
            <a:r>
              <a:rPr lang="en-US" b="0" dirty="0"/>
              <a:t>Bridge will be provided for those unable to attend in person.</a:t>
            </a:r>
          </a:p>
          <a:p>
            <a:endParaRPr lang="en-US" b="0"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159480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 (con.)</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a:t>Logistics:</a:t>
            </a:r>
          </a:p>
          <a:p>
            <a:r>
              <a:rPr lang="en-US" dirty="0"/>
              <a:t>Bridge info:</a:t>
            </a:r>
          </a:p>
          <a:p>
            <a:pPr lvl="1">
              <a:spcAft>
                <a:spcPts val="0"/>
              </a:spcAft>
            </a:pPr>
            <a:r>
              <a:rPr lang="en-US" sz="2800" u="sng" dirty="0">
                <a:solidFill>
                  <a:srgbClr val="0066CC"/>
                </a:solidFill>
                <a:latin typeface="Calibri" panose="020F050202020403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Join Skype Meeting</a:t>
            </a:r>
            <a:r>
              <a:rPr lang="en-US" sz="1800" dirty="0">
                <a:latin typeface="Calibri" panose="020F0502020204030204" pitchFamily="34" charset="0"/>
                <a:ea typeface="Times New Roman" panose="02020603050405020304" pitchFamily="18" charset="0"/>
              </a:rPr>
              <a:t>  </a:t>
            </a:r>
            <a:r>
              <a:rPr lang="en-US" sz="1800" dirty="0">
                <a:solidFill>
                  <a:srgbClr val="0066CC"/>
                </a:solidFill>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100" dirty="0">
                <a:latin typeface="Calibri" panose="020F0502020204030204" pitchFamily="34" charset="0"/>
                <a:ea typeface="Times New Roman" panose="02020603050405020304" pitchFamily="18" charset="0"/>
              </a:rPr>
              <a:t>Trouble Joining? </a:t>
            </a:r>
            <a:r>
              <a:rPr lang="en-US" sz="1100" u="sng" dirty="0">
                <a:solidFill>
                  <a:srgbClr val="0066CC"/>
                </a:solidFill>
                <a:latin typeface="Calibri" panose="020F050202020403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Try Skype Web App</a:t>
            </a:r>
            <a:endParaRPr lang="en-US" sz="1200" dirty="0">
              <a:latin typeface="Calibri" panose="020F0502020204030204" pitchFamily="34" charset="0"/>
              <a:ea typeface="Calibri" panose="020F0502020204030204" pitchFamily="34" charset="0"/>
            </a:endParaRPr>
          </a:p>
          <a:p>
            <a:pPr lvl="1">
              <a:spcAft>
                <a:spcPts val="0"/>
              </a:spcAft>
            </a:pPr>
            <a:r>
              <a:rPr lang="en-US" sz="1600" dirty="0">
                <a:latin typeface="Calibri" panose="020F0502020204030204" pitchFamily="34" charset="0"/>
                <a:ea typeface="Times New Roman" panose="02020603050405020304" pitchFamily="18" charset="0"/>
              </a:rPr>
              <a:t>Join by phone</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r>
              <a:rPr lang="en-US" sz="1100" dirty="0">
                <a:latin typeface="Calibri" panose="020F0502020204030204" pitchFamily="34" charset="0"/>
                <a:ea typeface="Times New Roman" panose="02020603050405020304" pitchFamily="18" charset="0"/>
              </a:rPr>
              <a:t>+1(916)356-2663 (or your local bridge access #) Choose bridge 5.,,2502782307# (Global)           English (United States) </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r>
              <a:rPr lang="en-US" sz="1100" u="sng" dirty="0">
                <a:solidFill>
                  <a:srgbClr val="0066CC"/>
                </a:solidFill>
                <a:latin typeface="Calibri" panose="020F050202020403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Find a local number</a:t>
            </a:r>
            <a:r>
              <a:rPr lang="en-US" sz="1200" dirty="0">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100" dirty="0">
                <a:latin typeface="Calibri" panose="020F0502020204030204" pitchFamily="34" charset="0"/>
                <a:ea typeface="Times New Roman" panose="02020603050405020304" pitchFamily="18" charset="0"/>
              </a:rPr>
              <a:t>Conference ID: 2502782307</a:t>
            </a:r>
            <a:endParaRPr lang="en-US" sz="1200" dirty="0">
              <a:latin typeface="Calibri" panose="020F0502020204030204" pitchFamily="34" charset="0"/>
              <a:ea typeface="Calibri" panose="020F0502020204030204" pitchFamily="34" charset="0"/>
            </a:endParaRPr>
          </a:p>
          <a:p>
            <a:endParaRPr lang="en-US" sz="1000"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99659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65635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	</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and ??? depicted in document 11-20-0xxxr?.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80718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422914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dirty="0"/>
              <a:t>Mar. 4 	 	(Wednesday), 13:00 ET – 14:30 ET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876729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538847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430878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28607</TotalTime>
  <Words>3571</Words>
  <Application>Microsoft Office PowerPoint</Application>
  <PresentationFormat>Widescreen</PresentationFormat>
  <Paragraphs>541</Paragraphs>
  <Slides>53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Arial</vt:lpstr>
      <vt:lpstr>Calibri</vt:lpstr>
      <vt:lpstr>Monotype Sorts</vt:lpstr>
      <vt:lpstr>Montserrat</vt:lpstr>
      <vt:lpstr>Times New Roman</vt:lpstr>
      <vt:lpstr>Office Theme</vt:lpstr>
      <vt:lpstr>Document</vt:lpstr>
      <vt:lpstr>TGaz Next Generation Positioning  Jan. – Mar.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January 29th </vt:lpstr>
      <vt:lpstr>Review submissions</vt:lpstr>
      <vt:lpstr>Submission 11-20-0159</vt:lpstr>
      <vt:lpstr>Submission Pipeline and Scheduled Telecons</vt:lpstr>
      <vt:lpstr>Submission Pipeline and Scheduled Telecons</vt:lpstr>
      <vt:lpstr>AOB?</vt:lpstr>
      <vt:lpstr>Adjourn</vt:lpstr>
      <vt:lpstr>Teleconference Agenda February 5th</vt:lpstr>
      <vt:lpstr>Reminder of 3 day Ad Hoc</vt:lpstr>
      <vt:lpstr>Review submissions</vt:lpstr>
      <vt:lpstr>Submission 11-20-256</vt:lpstr>
      <vt:lpstr>Submission Pipeline and Scheduled Telecons</vt:lpstr>
      <vt:lpstr>Submission Pipeline and Scheduled Telecons</vt:lpstr>
      <vt:lpstr>AOB?</vt:lpstr>
      <vt:lpstr>Adjourn</vt:lpstr>
      <vt:lpstr>Teleconference Agenda March 2nd</vt:lpstr>
      <vt:lpstr>Reminder of 3 day Ad Hoc</vt:lpstr>
      <vt:lpstr>Reminder of 3 day Ad Hoc (con.)</vt:lpstr>
      <vt:lpstr>Reminder of 3 day Ad Hoc (con.)</vt:lpstr>
      <vt:lpstr>Review submissions</vt:lpstr>
      <vt:lpstr>Submission 11-20-xxx </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167</cp:revision>
  <cp:lastPrinted>1601-01-01T00:00:00Z</cp:lastPrinted>
  <dcterms:created xsi:type="dcterms:W3CDTF">2018-08-06T10:28:59Z</dcterms:created>
  <dcterms:modified xsi:type="dcterms:W3CDTF">2020-03-02T18:39:10Z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2020-03-02 18:39:10Z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