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7" r:id="rId24"/>
    <p:sldId id="342" r:id="rId25"/>
    <p:sldId id="416" r:id="rId26"/>
    <p:sldId id="289" r:id="rId27"/>
    <p:sldId id="290" r:id="rId28"/>
    <p:sldId id="418" r:id="rId29"/>
    <p:sldId id="425" r:id="rId30"/>
    <p:sldId id="419" r:id="rId31"/>
    <p:sldId id="420" r:id="rId32"/>
    <p:sldId id="421" r:id="rId33"/>
    <p:sldId id="422" r:id="rId34"/>
    <p:sldId id="423" r:id="rId35"/>
    <p:sldId id="424" r:id="rId36"/>
    <p:sldId id="426" r:id="rId37"/>
    <p:sldId id="427" r:id="rId38"/>
    <p:sldId id="431" r:id="rId39"/>
    <p:sldId id="428" r:id="rId40"/>
    <p:sldId id="429" r:id="rId41"/>
    <p:sldId id="430" r:id="rId42"/>
    <p:sldId id="432" r:id="rId43"/>
    <p:sldId id="433" r:id="rId44"/>
    <p:sldId id="315" r:id="rId45"/>
    <p:sldId id="312" r:id="rId46"/>
    <p:sldId id="259" r:id="rId47"/>
    <p:sldId id="260" r:id="rId48"/>
    <p:sldId id="261" r:id="rId49"/>
    <p:sldId id="262" r:id="rId50"/>
    <p:sldId id="263" r:id="rId51"/>
    <p:sldId id="264"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417"/>
            <p14:sldId id="342"/>
            <p14:sldId id="416"/>
            <p14:sldId id="289"/>
            <p14:sldId id="290"/>
          </p14:sldIdLst>
        </p14:section>
        <p14:section name="Feb. 5th Telecon" id="{AF9DCAD9-F691-48EE-AD57-0B2D0D40FA0B}">
          <p14:sldIdLst>
            <p14:sldId id="418"/>
            <p14:sldId id="425"/>
            <p14:sldId id="419"/>
            <p14:sldId id="420"/>
            <p14:sldId id="421"/>
            <p14:sldId id="422"/>
            <p14:sldId id="423"/>
            <p14:sldId id="424"/>
          </p14:sldIdLst>
        </p14:section>
        <p14:section name="Feb. 12th Telecon" id="{B8CD29F3-7EA8-4C2E-9D2D-D55E586FB313}">
          <p14:sldIdLst>
            <p14:sldId id="426"/>
            <p14:sldId id="427"/>
            <p14:sldId id="431"/>
            <p14:sldId id="428"/>
            <p14:sldId id="429"/>
            <p14:sldId id="430"/>
            <p14:sldId id="432"/>
            <p14:sldId id="433"/>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7" autoAdjust="0"/>
    <p:restoredTop sz="94660"/>
  </p:normalViewPr>
  <p:slideViewPr>
    <p:cSldViewPr>
      <p:cViewPr varScale="1">
        <p:scale>
          <a:sx n="82" d="100"/>
          <a:sy n="82" d="100"/>
        </p:scale>
        <p:origin x="126" y="7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637687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096777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 Mar.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2020-02-11</a:t>
            </a:r>
          </a:p>
        </p:txBody>
      </p:sp>
      <p:sp>
        <p:nvSpPr>
          <p:cNvPr id="6" name="Date Placeholder 3"/>
          <p:cNvSpPr>
            <a:spLocks noGrp="1"/>
          </p:cNvSpPr>
          <p:nvPr>
            <p:ph type="dt" idx="10"/>
          </p:nvPr>
        </p:nvSpPr>
        <p:spPr/>
        <p:txBody>
          <a:bodyPr/>
          <a:lstStyle/>
          <a:p>
            <a:r>
              <a:rPr lang="en-US"/>
              <a:t>Feb.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3069092"/>
              </p:ext>
            </p:extLst>
          </p:nvPr>
        </p:nvGraphicFramePr>
        <p:xfrm>
          <a:off x="947418" y="2403775"/>
          <a:ext cx="10542588" cy="2470150"/>
        </p:xfrm>
        <a:graphic>
          <a:graphicData uri="http://schemas.openxmlformats.org/presentationml/2006/ole">
            <mc:AlternateContent xmlns:mc="http://schemas.openxmlformats.org/markup-compatibility/2006">
              <mc:Choice xmlns:v="urn:schemas-microsoft-com:vml" Requires="v">
                <p:oleObj spid="_x0000_s317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47418" y="240377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11-020-0159 LB249 CR for various CIDs without clause number (Jonathan Segev – as need) </a:t>
            </a:r>
          </a:p>
          <a:p>
            <a:pPr lvl="1" algn="just">
              <a:spcBef>
                <a:spcPct val="20000"/>
              </a:spcBef>
              <a:buFontTx/>
              <a:buChar char="•"/>
            </a:pPr>
            <a:r>
              <a:rPr lang="en-US" sz="1400" dirty="0"/>
              <a:t>11-020-0248 LB249 Clause 10.42 CIDs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11-20-0159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a:xfrm>
            <a:off x="914401" y="1981201"/>
            <a:ext cx="10361084" cy="4113213"/>
          </a:xfrm>
        </p:spPr>
        <p:txBody>
          <a:bodyPr/>
          <a:lstStyle/>
          <a:p>
            <a:r>
              <a:rPr lang="en-US" dirty="0" err="1"/>
              <a:t>Strawpoll</a:t>
            </a:r>
            <a:endParaRPr lang="en-US" dirty="0"/>
          </a:p>
          <a:p>
            <a:r>
              <a:rPr lang="en-US" b="0" dirty="0"/>
              <a:t>We agree to CID resolutions </a:t>
            </a:r>
            <a:r>
              <a:rPr lang="en-GB" b="0" dirty="0"/>
              <a:t>3862, 3878, 3892, 3854, 3489, 3511, 3533, 3535, 3566 and 3592</a:t>
            </a:r>
            <a:r>
              <a:rPr lang="en-US" b="0" dirty="0"/>
              <a:t> depicted in document 11-20-0159r1</a:t>
            </a:r>
          </a:p>
          <a:p>
            <a:endParaRPr lang="en-US" b="0"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February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11-020-0256 LB249 CR for various CIDs without clause number (Jonathan Segev – for completion) </a:t>
            </a:r>
          </a:p>
          <a:p>
            <a:pPr lvl="1" algn="just">
              <a:spcBef>
                <a:spcPct val="20000"/>
              </a:spcBef>
              <a:buFontTx/>
              <a:buChar char="•"/>
            </a:pPr>
            <a:r>
              <a:rPr lang="en-US" sz="1400" dirty="0"/>
              <a:t>11-020-0248 LB249 Clause 10.42 CIDs (Assaf Kasher -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300455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endParaRPr lang="en-US" dirty="0"/>
          </a:p>
          <a:p>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51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January and March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98833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11-20-256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3829, 3511, 3630, 3708, 3709 and 3716 depicted in document 11-20-0256r1.</a:t>
            </a:r>
          </a:p>
          <a:p>
            <a:endParaRPr lang="en-US" b="0" dirty="0"/>
          </a:p>
          <a:p>
            <a:r>
              <a:rPr lang="en-US" dirty="0"/>
              <a:t>Results (Y/N/A): 9/0/0</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834041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048544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56149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679548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872888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February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(5min)</a:t>
            </a:r>
          </a:p>
          <a:p>
            <a:pPr algn="just">
              <a:spcBef>
                <a:spcPct val="20000"/>
              </a:spcBef>
              <a:buFontTx/>
              <a:buChar char="•"/>
            </a:pPr>
            <a:r>
              <a:rPr lang="en-US" altLang="en-US" sz="1800" b="0" dirty="0"/>
              <a:t>Telecon and Mar. 4</a:t>
            </a:r>
            <a:r>
              <a:rPr lang="en-US" altLang="en-US" sz="1800" b="0" baseline="30000" dirty="0"/>
              <a:t>th</a:t>
            </a:r>
            <a:r>
              <a:rPr lang="en-US" altLang="en-US" sz="1800" b="0" dirty="0"/>
              <a:t> telecon announcement</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11-020-0248 LB249 Clause 10.42 CIDs (Assaf Kasher - as needed).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4041846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endParaRPr lang="en-US" dirty="0"/>
          </a:p>
          <a:p>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565964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dirty="0"/>
              <a:t>Mar. 4 	 	(Wednesday), 13:00 ET – 14:30 ET – </a:t>
            </a:r>
            <a:r>
              <a:rPr lang="en-US" altLang="en-US" b="0" u="sng" dirty="0"/>
              <a:t>No </a:t>
            </a:r>
            <a:r>
              <a:rPr lang="en-US" altLang="en-US" b="0" dirty="0"/>
              <a:t>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Oval 6">
            <a:extLst>
              <a:ext uri="{FF2B5EF4-FFF2-40B4-BE49-F238E27FC236}">
                <a16:creationId xmlns:a16="http://schemas.microsoft.com/office/drawing/2014/main" id="{347F6FE9-9BA0-4145-B4FC-9C1A883E0A2C}"/>
              </a:ext>
            </a:extLst>
          </p:cNvPr>
          <p:cNvSpPr/>
          <p:nvPr/>
        </p:nvSpPr>
        <p:spPr bwMode="auto">
          <a:xfrm>
            <a:off x="551384" y="3068960"/>
            <a:ext cx="10361084" cy="432048"/>
          </a:xfrm>
          <a:prstGeom prst="ellipse">
            <a:avLst/>
          </a:prstGeom>
          <a:noFill/>
          <a:ln w="254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2130353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64155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11-20-256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3829, 3511, 3630, 3708, 3709 and 3716 depicted in document 11-20-0256r1.</a:t>
            </a:r>
          </a:p>
          <a:p>
            <a:endParaRPr lang="en-US" b="0" dirty="0"/>
          </a:p>
          <a:p>
            <a:r>
              <a:rPr lang="en-US" dirty="0"/>
              <a:t>Results (Y/N/A): 9/0/0</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761755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0036627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5617619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3622805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28577</TotalTime>
  <Words>3418</Words>
  <Application>Microsoft Office PowerPoint</Application>
  <PresentationFormat>Widescreen</PresentationFormat>
  <Paragraphs>516</Paragraphs>
  <Slides>51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8" baseType="lpstr">
      <vt:lpstr>Arial</vt:lpstr>
      <vt:lpstr>Calibri</vt:lpstr>
      <vt:lpstr>Monotype Sorts</vt:lpstr>
      <vt:lpstr>Montserrat</vt:lpstr>
      <vt:lpstr>Times New Roman</vt:lpstr>
      <vt:lpstr>Office Theme</vt:lpstr>
      <vt:lpstr>Document</vt:lpstr>
      <vt:lpstr>TGaz Next Generation Positioning  Jan. – Mar.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29th </vt:lpstr>
      <vt:lpstr>Review submissions</vt:lpstr>
      <vt:lpstr>Submission 11-20-0159</vt:lpstr>
      <vt:lpstr>Submission Pipeline and Scheduled Telecons</vt:lpstr>
      <vt:lpstr>Submission Pipeline and Scheduled Telecons</vt:lpstr>
      <vt:lpstr>AOB?</vt:lpstr>
      <vt:lpstr>Adjourn</vt:lpstr>
      <vt:lpstr>Teleconference Agenda February 5th</vt:lpstr>
      <vt:lpstr>Reminder of 3 day Ad Hoc</vt:lpstr>
      <vt:lpstr>Review submissions</vt:lpstr>
      <vt:lpstr>Submission 11-20-256</vt:lpstr>
      <vt:lpstr>Submission Pipeline and Scheduled Telecons</vt:lpstr>
      <vt:lpstr>Submission Pipeline and Scheduled Telecons</vt:lpstr>
      <vt:lpstr>AOB?</vt:lpstr>
      <vt:lpstr>Adjourn</vt:lpstr>
      <vt:lpstr>Teleconference Agenda February 5th</vt:lpstr>
      <vt:lpstr>Reminder of 3 day Ad Hoc</vt:lpstr>
      <vt:lpstr>Submission Pipeline and Scheduled Telecons</vt:lpstr>
      <vt:lpstr>Review submissions</vt:lpstr>
      <vt:lpstr>Submission 11-20-256</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163</cp:revision>
  <cp:lastPrinted>1601-01-01T00:00:00Z</cp:lastPrinted>
  <dcterms:created xsi:type="dcterms:W3CDTF">2018-08-06T10:28:59Z</dcterms:created>
  <dcterms:modified xsi:type="dcterms:W3CDTF">2020-02-12T17:11:02Z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0e4fc1ba-0955-4267-ace0-816b0441c371</vt:lpwstr>
  </property>
  <property fmtid="{D5CDD505-2E9C-101B-9397-08002B2CF9AE}" pid="3" name="CTP_TimeStamp">
    <vt:lpwstr>2020-02-12 17:11:02Z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