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7"/>
  </p:notesMasterIdLst>
  <p:handoutMasterIdLst>
    <p:handoutMasterId r:id="rId38"/>
  </p:handoutMasterIdLst>
  <p:sldIdLst>
    <p:sldId id="256" r:id="rId2"/>
    <p:sldId id="265" r:id="rId3"/>
    <p:sldId id="257" r:id="rId4"/>
    <p:sldId id="266" r:id="rId5"/>
    <p:sldId id="267" r:id="rId6"/>
    <p:sldId id="268" r:id="rId7"/>
    <p:sldId id="269" r:id="rId8"/>
    <p:sldId id="270" r:id="rId9"/>
    <p:sldId id="271" r:id="rId10"/>
    <p:sldId id="276" r:id="rId11"/>
    <p:sldId id="407" r:id="rId12"/>
    <p:sldId id="408" r:id="rId13"/>
    <p:sldId id="409" r:id="rId14"/>
    <p:sldId id="410" r:id="rId15"/>
    <p:sldId id="411" r:id="rId16"/>
    <p:sldId id="412" r:id="rId17"/>
    <p:sldId id="413" r:id="rId18"/>
    <p:sldId id="272" r:id="rId19"/>
    <p:sldId id="414" r:id="rId20"/>
    <p:sldId id="415" r:id="rId21"/>
    <p:sldId id="336" r:id="rId22"/>
    <p:sldId id="343" r:id="rId23"/>
    <p:sldId id="417" r:id="rId24"/>
    <p:sldId id="342" r:id="rId25"/>
    <p:sldId id="416" r:id="rId26"/>
    <p:sldId id="289" r:id="rId27"/>
    <p:sldId id="290" r:id="rId28"/>
    <p:sldId id="315" r:id="rId29"/>
    <p:sldId id="312" r:id="rId30"/>
    <p:sldId id="259" r:id="rId31"/>
    <p:sldId id="260" r:id="rId32"/>
    <p:sldId id="261" r:id="rId33"/>
    <p:sldId id="262" r:id="rId34"/>
    <p:sldId id="263" r:id="rId35"/>
    <p:sldId id="264" r:id="rId3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407"/>
            <p14:sldId id="408"/>
            <p14:sldId id="409"/>
            <p14:sldId id="410"/>
            <p14:sldId id="411"/>
            <p14:sldId id="412"/>
            <p14:sldId id="413"/>
            <p14:sldId id="272"/>
            <p14:sldId id="414"/>
            <p14:sldId id="415"/>
          </p14:sldIdLst>
        </p14:section>
        <p14:section name="Jan. 29 Telecon" id="{C39A0ACE-7902-4CA4-A7DB-9FF67058AA84}">
          <p14:sldIdLst>
            <p14:sldId id="336"/>
            <p14:sldId id="343"/>
            <p14:sldId id="417"/>
            <p14:sldId id="342"/>
            <p14:sldId id="416"/>
            <p14:sldId id="289"/>
            <p14:sldId id="290"/>
          </p14:sldIdLst>
        </p14:section>
        <p14:section name="Backup" id="{62682A0D-7317-4EE9-B56C-63AD74488E19}">
          <p14:sldIdLst>
            <p14:sldId id="315"/>
            <p14:sldId id="312"/>
            <p14:sldId id="259"/>
            <p14:sldId id="260"/>
            <p14:sldId id="261"/>
            <p14:sldId id="262"/>
            <p14:sldId id="263"/>
            <p14:sldId id="26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339" autoAdjust="0"/>
    <p:restoredTop sz="94660"/>
  </p:normalViewPr>
  <p:slideViewPr>
    <p:cSldViewPr>
      <p:cViewPr varScale="1">
        <p:scale>
          <a:sx n="110" d="100"/>
          <a:sy n="110" d="100"/>
        </p:scale>
        <p:origin x="360" y="10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1/29/2020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34</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35</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18</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26</a:t>
            </a:fld>
            <a:endParaRPr lang="en-US"/>
          </a:p>
        </p:txBody>
      </p:sp>
    </p:spTree>
    <p:extLst>
      <p:ext uri="{BB962C8B-B14F-4D97-AF65-F5344CB8AC3E}">
        <p14:creationId xmlns:p14="http://schemas.microsoft.com/office/powerpoint/2010/main" val="5234823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30</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31</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32</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Jan.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Jan.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Jan. 2020</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Jan.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Jan. 2020</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Jan. 2020</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802.11-20/0238r1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www.ieee802.org/11/Rules/rules.shtml" TargetMode="External"/><Relationship Id="rId3" Type="http://schemas.openxmlformats.org/officeDocument/2006/relationships/hyperlink" Target="https://mentor.ieee.org/802-ec/dcn/17/ec-17-0090-22-0PNP-ieee-802-lmsc-operations-manual.pdf" TargetMode="External"/><Relationship Id="rId7" Type="http://schemas.openxmlformats.org/officeDocument/2006/relationships/hyperlink" Target="https://mentor.ieee.org/802-ec/dcn/16/ec-16-0180-05-00EC-ieee-802-participation-slide.pptx"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120-27-0PNP-ieee-802-lmsc-chairs-guidelines.pdf" TargetMode="External"/><Relationship Id="rId5" Type="http://schemas.openxmlformats.org/officeDocument/2006/relationships/hyperlink" Target="http://grouper.ieee.org/groups/802/PNP/approved/IEEE_802_LMSC_OM_approved_120725.pdf" TargetMode="External"/><Relationship Id="rId10" Type="http://schemas.openxmlformats.org/officeDocument/2006/relationships/hyperlink" Target="https://mentor.ieee.org/802.11/dcn/14/11-14-0629-22-0000-802-11-operations-manual.docx" TargetMode="External"/><Relationship Id="rId4" Type="http://schemas.openxmlformats.org/officeDocument/2006/relationships/hyperlink" Target="http://www.ieee802.org/PNP/approved/IEEE_802_WG_PandP_v19.pdf" TargetMode="External"/><Relationship Id="rId9" Type="http://schemas.openxmlformats.org/officeDocument/2006/relationships/hyperlink" Target="http://www.ieee802.org/devdocs.shtml"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mailto:jonathan.segev@intel.com" TargetMode="External"/><Relationship Id="rId2" Type="http://schemas.openxmlformats.org/officeDocument/2006/relationships/hyperlink" Target="mailto:akasher@qti.qualcom.com"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mailto:akasher@qti.qualcom.com"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5" Type="http://schemas.openxmlformats.org/officeDocument/2006/relationships/hyperlink" Target="https://mentor.ieee.org/802.11/documents?is_dcn=DCN,%20Title,%20Author%20or%20Affiliation&amp;is_group=00az" TargetMode="External"/><Relationship Id="rId4" Type="http://schemas.openxmlformats.org/officeDocument/2006/relationships/hyperlink" Target="mailto:jonathan.segev@intel.com"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Jan. – Mar. Teleconference 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2020-01-28</a:t>
            </a:r>
          </a:p>
        </p:txBody>
      </p:sp>
      <p:sp>
        <p:nvSpPr>
          <p:cNvPr id="6" name="Date Placeholder 3"/>
          <p:cNvSpPr>
            <a:spLocks noGrp="1"/>
          </p:cNvSpPr>
          <p:nvPr>
            <p:ph type="dt" idx="10"/>
          </p:nvPr>
        </p:nvSpPr>
        <p:spPr/>
        <p:txBody>
          <a:bodyPr/>
          <a:lstStyle/>
          <a:p>
            <a:r>
              <a:rPr lang="en-US"/>
              <a:t>Jan. 2020</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83069092"/>
              </p:ext>
            </p:extLst>
          </p:nvPr>
        </p:nvGraphicFramePr>
        <p:xfrm>
          <a:off x="947418" y="2403775"/>
          <a:ext cx="10542588" cy="2470150"/>
        </p:xfrm>
        <a:graphic>
          <a:graphicData uri="http://schemas.openxmlformats.org/presentationml/2006/ole">
            <mc:AlternateContent xmlns:mc="http://schemas.openxmlformats.org/markup-compatibility/2006">
              <mc:Choice xmlns:v="urn:schemas-microsoft-com:vml" Requires="v">
                <p:oleObj spid="_x0000_s3165" name="Document" r:id="rId4" imgW="10822609" imgH="2534496" progId="Word.Document.8">
                  <p:embed/>
                </p:oleObj>
              </mc:Choice>
              <mc:Fallback>
                <p:oleObj name="Document" r:id="rId4" imgW="10822609" imgH="2534496" progId="Word.Document.8">
                  <p:embed/>
                  <p:pic>
                    <p:nvPicPr>
                      <p:cNvPr id="0" name="Picture 3"/>
                      <p:cNvPicPr>
                        <a:picLocks noChangeAspect="1" noChangeArrowheads="1"/>
                      </p:cNvPicPr>
                      <p:nvPr/>
                    </p:nvPicPr>
                    <p:blipFill>
                      <a:blip r:embed="rId5"/>
                      <a:srcRect/>
                      <a:stretch>
                        <a:fillRect/>
                      </a:stretch>
                    </p:blipFill>
                    <p:spPr bwMode="auto">
                      <a:xfrm>
                        <a:off x="947418" y="2403775"/>
                        <a:ext cx="10542588" cy="2470150"/>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4400" dirty="0" err="1">
                <a:cs typeface="Times New Roman" panose="02020603050405020304" pitchFamily="18" charset="0"/>
              </a:rPr>
              <a:t>Telecon</a:t>
            </a:r>
            <a:r>
              <a:rPr lang="en-US" altLang="en-US" sz="4400" dirty="0">
                <a:cs typeface="Times New Roman" panose="02020603050405020304" pitchFamily="18" charset="0"/>
              </a:rPr>
              <a:t> Agenda </a:t>
            </a: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Chair: </a:t>
            </a:r>
            <a:r>
              <a:rPr lang="en-US" altLang="en-US" b="0" dirty="0">
                <a:cs typeface="Times New Roman" panose="02020603050405020304" pitchFamily="18" charset="0"/>
              </a:rPr>
              <a:t>Jonathan Segev </a:t>
            </a:r>
            <a:r>
              <a:rPr lang="en-US" altLang="en-US" sz="1800" b="0" dirty="0">
                <a:cs typeface="Times New Roman" panose="02020603050405020304" pitchFamily="18" charset="0"/>
              </a:rPr>
              <a:t>(Intel Corporation)</a:t>
            </a:r>
          </a:p>
          <a:p>
            <a:pPr marL="1524000">
              <a:lnSpc>
                <a:spcPct val="90000"/>
              </a:lnSpc>
            </a:pPr>
            <a:r>
              <a:rPr lang="en-US" altLang="en-US" dirty="0">
                <a:cs typeface="Times New Roman" panose="02020603050405020304" pitchFamily="18" charset="0"/>
              </a:rPr>
              <a:t>Vice Chair: </a:t>
            </a:r>
            <a:r>
              <a:rPr lang="en-US" altLang="en-US" b="0" dirty="0">
                <a:cs typeface="Times New Roman" panose="02020603050405020304" pitchFamily="18" charset="0"/>
              </a:rPr>
              <a:t>Assaf Kasher </a:t>
            </a:r>
            <a:r>
              <a:rPr lang="en-US" altLang="en-US" sz="1800" b="0" dirty="0">
                <a:cs typeface="Times New Roman" panose="02020603050405020304" pitchFamily="18" charset="0"/>
              </a:rPr>
              <a:t>(Qualcomm)</a:t>
            </a:r>
          </a:p>
          <a:p>
            <a:pPr marL="1524000">
              <a:lnSpc>
                <a:spcPct val="90000"/>
              </a:lnSpc>
              <a:buFontTx/>
              <a:buNone/>
            </a:pPr>
            <a:r>
              <a:rPr lang="en-US" altLang="en-US" dirty="0">
                <a:cs typeface="Times New Roman" panose="02020603050405020304" pitchFamily="18" charset="0"/>
              </a:rPr>
              <a:t>Technical Editor: </a:t>
            </a:r>
            <a:r>
              <a:rPr lang="en-US" altLang="en-US" b="0" dirty="0">
                <a:cs typeface="Times New Roman" panose="02020603050405020304" pitchFamily="18" charset="0"/>
              </a:rPr>
              <a:t>Chao Chun Wang </a:t>
            </a:r>
            <a:r>
              <a:rPr lang="en-US" altLang="en-US" sz="1800" b="0" dirty="0">
                <a:cs typeface="Times New Roman" panose="02020603050405020304" pitchFamily="18" charset="0"/>
              </a:rPr>
              <a:t>(</a:t>
            </a:r>
            <a:r>
              <a:rPr lang="en-US" altLang="en-US" sz="1800" b="0" dirty="0" err="1">
                <a:cs typeface="Times New Roman" panose="02020603050405020304" pitchFamily="18" charset="0"/>
              </a:rPr>
              <a:t>MediaTek</a:t>
            </a:r>
            <a:r>
              <a:rPr lang="en-US" altLang="en-US" sz="1800" b="0" dirty="0">
                <a:cs typeface="Times New Roman" panose="02020603050405020304" pitchFamily="18" charset="0"/>
              </a:rPr>
              <a:t>), </a:t>
            </a:r>
            <a:r>
              <a:rPr lang="en-US" altLang="en-US" b="0" dirty="0">
                <a:cs typeface="Times New Roman" panose="02020603050405020304" pitchFamily="18" charset="0"/>
              </a:rPr>
              <a:t>Roy Want </a:t>
            </a:r>
            <a:r>
              <a:rPr lang="en-US" altLang="en-US" sz="1800" b="0" dirty="0">
                <a:cs typeface="Times New Roman" panose="02020603050405020304" pitchFamily="18" charset="0"/>
              </a:rPr>
              <a:t>(Google)</a:t>
            </a:r>
          </a:p>
          <a:p>
            <a:pPr marL="1524000">
              <a:lnSpc>
                <a:spcPct val="90000"/>
              </a:lnSpc>
              <a:buFontTx/>
              <a:buNone/>
            </a:pPr>
            <a:r>
              <a:rPr lang="en-US" altLang="en-US" dirty="0">
                <a:cs typeface="Times New Roman" panose="02020603050405020304" pitchFamily="18" charset="0"/>
              </a:rPr>
              <a:t>Secretary (acting)</a:t>
            </a:r>
            <a:r>
              <a:rPr lang="en-US" altLang="en-US" b="0" dirty="0">
                <a:cs typeface="Times New Roman" panose="02020603050405020304" pitchFamily="18" charset="0"/>
              </a:rPr>
              <a:t>: Assaf Kasher </a:t>
            </a:r>
            <a:r>
              <a:rPr lang="en-US" altLang="en-US" sz="1800" b="0" dirty="0">
                <a:cs typeface="Times New Roman" panose="02020603050405020304" pitchFamily="18" charset="0"/>
              </a:rPr>
              <a:t>(Qualcomm)</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13 July 2018)</a:t>
            </a:r>
          </a:p>
          <a:p>
            <a:pPr lvl="1">
              <a:lnSpc>
                <a:spcPct val="80000"/>
              </a:lnSpc>
              <a:defRPr/>
            </a:pPr>
            <a:r>
              <a:rPr lang="en-US" altLang="en-US" sz="1800" dirty="0">
                <a:hlinkClick r:id="rId3"/>
              </a:rPr>
              <a:t>https://mentor.ieee.org/802-ec/dcn/17/ec-17-0090-22-0PNP-ieee-802-lmsc-operations-manual.pdf</a:t>
            </a:r>
            <a:r>
              <a:rPr lang="en-US" altLang="en-US" sz="1800" dirty="0"/>
              <a:t> </a:t>
            </a:r>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13 July 2018)</a:t>
            </a:r>
            <a:endParaRPr lang="en-US" sz="2000" dirty="0">
              <a:hlinkClick r:id="rId5"/>
            </a:endParaRPr>
          </a:p>
          <a:p>
            <a:pPr lvl="1"/>
            <a:r>
              <a:rPr lang="en-US" sz="1800" dirty="0">
                <a:hlinkClick r:id="rId6"/>
              </a:rPr>
              <a:t>https://mentor.ieee.org/802-ec/dcn/17/ec-17-0120-27-0PNP-ieee-802-lmsc-chairs-guidelines.pdf</a:t>
            </a:r>
            <a:r>
              <a:rPr lang="en-US" sz="1800" dirty="0"/>
              <a:t> </a:t>
            </a:r>
          </a:p>
          <a:p>
            <a:r>
              <a:rPr lang="en-US" sz="2000" dirty="0"/>
              <a:t>Participation in IEEE 802 Meetings</a:t>
            </a:r>
          </a:p>
          <a:p>
            <a:pPr lvl="1"/>
            <a:r>
              <a:rPr lang="en-US" sz="1800" u="sng" dirty="0">
                <a:hlinkClick r:id="rId7"/>
              </a:rPr>
              <a:t>https://mentor.ieee.org/802-ec/dcn/16/ec-16-0180-05-00EC-ieee-802-participation-slide.pptx</a:t>
            </a:r>
            <a:endParaRPr lang="en-US" sz="1600" dirty="0"/>
          </a:p>
          <a:p>
            <a:r>
              <a:rPr lang="en-US" sz="2000" dirty="0"/>
              <a:t>Policies and Procedures hierarchy: </a:t>
            </a:r>
            <a:r>
              <a:rPr lang="en-US" sz="2000" b="0" dirty="0">
                <a:hlinkClick r:id="rId8"/>
              </a:rPr>
              <a:t>http://www.ieee802.org/11/Rules/rules.shtml</a:t>
            </a:r>
            <a:endParaRPr lang="en-US" sz="2000" b="0" dirty="0"/>
          </a:p>
          <a:p>
            <a:pPr marL="342900" lvl="1" indent="-342900">
              <a:buFontTx/>
              <a:buChar char="•"/>
            </a:pPr>
            <a:r>
              <a:rPr lang="en-US" altLang="en-US" sz="1800" b="1" dirty="0"/>
              <a:t>IEEE 802 Procedural document website: </a:t>
            </a:r>
            <a:r>
              <a:rPr lang="en-US" altLang="en-US" sz="1800" dirty="0">
                <a:hlinkClick r:id="rId9"/>
              </a:rPr>
              <a:t>http://www.ieee802.org/devdocs.shtml</a:t>
            </a:r>
            <a:r>
              <a:rPr lang="en-US" altLang="en-US" sz="1800" dirty="0"/>
              <a:t> </a:t>
            </a:r>
          </a:p>
          <a:p>
            <a:r>
              <a:rPr lang="en-US" sz="2000" dirty="0"/>
              <a:t>IEEE 802.11 WG Operations Manual (Approved 13 July 2018):</a:t>
            </a:r>
          </a:p>
          <a:p>
            <a:pPr lvl="1"/>
            <a:r>
              <a:rPr lang="en-US" altLang="en-US" sz="1800" dirty="0">
                <a:hlinkClick r:id="rId10"/>
              </a:rPr>
              <a:t>https://mentor.ieee.org/802.11/dcn/14/11-14-0629-22-0000-802-11-operations-manual.docx</a:t>
            </a:r>
            <a:endParaRPr lang="en-US" sz="1800" dirty="0"/>
          </a:p>
          <a:p>
            <a:endParaRPr lang="en-US"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January 29</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(2min)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(8 min).</a:t>
            </a:r>
          </a:p>
          <a:p>
            <a:pPr algn="just">
              <a:spcBef>
                <a:spcPct val="20000"/>
              </a:spcBef>
              <a:buFontTx/>
              <a:buChar char="•"/>
            </a:pPr>
            <a:r>
              <a:rPr lang="en-US" sz="1800" b="0" dirty="0"/>
              <a:t>Attendance reminder - Please send an e-mail to Assaf Kasher (</a:t>
            </a:r>
            <a:r>
              <a:rPr lang="en-US" altLang="en-US" sz="1800" b="0" dirty="0">
                <a:hlinkClick r:id="rId2"/>
              </a:rPr>
              <a:t>akasher@qti.qualcom.com</a:t>
            </a:r>
            <a:r>
              <a:rPr lang="en-US" sz="1800" b="0" dirty="0"/>
              <a:t>)  and/or Jonathan Segev (</a:t>
            </a:r>
            <a:r>
              <a:rPr lang="en-US" sz="1800" b="0" dirty="0">
                <a:hlinkClick r:id="rId3"/>
              </a:rPr>
              <a:t>jonathan.segev@intel.com</a:t>
            </a:r>
            <a:r>
              <a:rPr lang="en-US" sz="1800" b="0" dirty="0"/>
              <a:t>) . </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400" dirty="0"/>
              <a:t>11-020-0159 LB249 CR for various CIDs without clause number (Jonathan Segev – as need) </a:t>
            </a:r>
          </a:p>
          <a:p>
            <a:pPr lvl="1" algn="just">
              <a:spcBef>
                <a:spcPct val="20000"/>
              </a:spcBef>
              <a:buFontTx/>
              <a:buChar char="•"/>
            </a:pPr>
            <a:r>
              <a:rPr lang="en-US" sz="1400" dirty="0"/>
              <a:t>11-020-0248 LB249 Clause 10.42 CIDs (as time permits). </a:t>
            </a:r>
          </a:p>
          <a:p>
            <a:pPr algn="just">
              <a:spcBef>
                <a:spcPct val="20000"/>
              </a:spcBef>
              <a:buFontTx/>
              <a:buChar char="•"/>
            </a:pPr>
            <a:r>
              <a:rPr lang="en-US" sz="1800" b="0" dirty="0"/>
              <a:t>Review submission pipeline (5 min) </a:t>
            </a:r>
            <a:endParaRPr lang="en-US" altLang="en-US" sz="1400" b="0" dirty="0"/>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102522665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399281758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11-20-0159</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CID resolutions </a:t>
            </a:r>
            <a:r>
              <a:rPr lang="en-GB" b="0" dirty="0"/>
              <a:t>3862, 3878, 3892, 3854, 3489, 3511, 3533, 3535, 3566 and 3592</a:t>
            </a:r>
            <a:r>
              <a:rPr lang="en-US" b="0" dirty="0"/>
              <a:t> depicted in document 11-20-0159r1</a:t>
            </a:r>
          </a:p>
          <a:p>
            <a:endParaRPr lang="en-US" b="0" dirty="0"/>
          </a:p>
          <a:p>
            <a:r>
              <a:rPr lang="en-US" dirty="0"/>
              <a:t>Results (Y/N/A): </a:t>
            </a:r>
            <a:r>
              <a:rPr lang="en-US" b="0" dirty="0"/>
              <a:t>8/0/0</a:t>
            </a:r>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100648952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Submission pipeline:</a:t>
            </a:r>
          </a:p>
          <a:p>
            <a:pPr lvl="1">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357348095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Feb. 5</a:t>
            </a:r>
            <a:r>
              <a:rPr lang="en-US" altLang="en-US" b="0" baseline="30000" dirty="0"/>
              <a:t> </a:t>
            </a:r>
            <a:r>
              <a:rPr lang="en-US" altLang="en-US" b="0" dirty="0"/>
              <a:t>  		(Wednesday), 13:00 ET – 14:30 ET</a:t>
            </a:r>
          </a:p>
          <a:p>
            <a:pPr>
              <a:buFont typeface="Arial" panose="020B0604020202020204" pitchFamily="34" charset="0"/>
              <a:buChar char="•"/>
            </a:pPr>
            <a:r>
              <a:rPr lang="en-US" altLang="en-US" b="0" dirty="0"/>
              <a:t>Feb. 12 		(Wednesday) , 13:00 ET – 14:30 ET</a:t>
            </a:r>
          </a:p>
          <a:p>
            <a:pPr>
              <a:buFont typeface="Arial" panose="020B0604020202020204" pitchFamily="34" charset="0"/>
              <a:buChar char="•"/>
            </a:pPr>
            <a:r>
              <a:rPr lang="en-US" altLang="en-US" b="0" dirty="0"/>
              <a:t>Feb. 19 		 (Wednesday) , 13:00 ET – 14:30 ET</a:t>
            </a:r>
          </a:p>
          <a:p>
            <a:pPr>
              <a:buFont typeface="Arial" panose="020B0604020202020204" pitchFamily="34" charset="0"/>
              <a:buChar char="•"/>
            </a:pPr>
            <a:r>
              <a:rPr lang="en-US" altLang="en-US" b="0" dirty="0"/>
              <a:t>Feb. 26 		(Wednesday), 13:00 ET – 14:30 ET</a:t>
            </a:r>
          </a:p>
          <a:p>
            <a:pPr>
              <a:buFont typeface="Arial" panose="020B0604020202020204" pitchFamily="34" charset="0"/>
              <a:buChar char="•"/>
            </a:pPr>
            <a:r>
              <a:rPr lang="en-US" altLang="en-US" b="0" strike="sngStrike" dirty="0"/>
              <a:t>Mar. 4 	 	(Wednesday), 13:00 ET – 14:30 ET</a:t>
            </a:r>
            <a:r>
              <a:rPr lang="en-US" altLang="en-US" b="0" dirty="0"/>
              <a:t> – WFA members meeting</a:t>
            </a:r>
          </a:p>
          <a:p>
            <a:pPr>
              <a:buFont typeface="Arial" panose="020B0604020202020204" pitchFamily="34" charset="0"/>
              <a:buChar char="•"/>
            </a:pPr>
            <a:r>
              <a:rPr lang="en-US" altLang="en-US" b="0" strike="sngStrike" dirty="0"/>
              <a:t>Mar. 11 	(Wednesday), 13:00 ET – 14:30 ET</a:t>
            </a:r>
            <a:r>
              <a:rPr lang="en-US" altLang="en-US" b="0" dirty="0"/>
              <a:t> – </a:t>
            </a:r>
            <a:r>
              <a:rPr lang="en-US" altLang="en-US" b="0" dirty="0" err="1"/>
              <a:t>TGaz</a:t>
            </a:r>
            <a:r>
              <a:rPr lang="en-US" altLang="en-US" b="0" dirty="0"/>
              <a:t> Ad hoc</a:t>
            </a:r>
          </a:p>
          <a:p>
            <a:pPr>
              <a:buFont typeface="Arial" panose="020B0604020202020204" pitchFamily="34" charset="0"/>
              <a:buChar char="•"/>
            </a:pPr>
            <a:r>
              <a:rPr lang="en-US" altLang="en-US" b="0" dirty="0"/>
              <a:t>Mar. 25 	(Wednesday), 13:00 ET – 14:30 ET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340643323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189651379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342637257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contains the agenda for IEEE 802.11 </a:t>
            </a:r>
            <a:r>
              <a:rPr lang="en-US" altLang="en-US" dirty="0" err="1"/>
              <a:t>TGaz</a:t>
            </a:r>
            <a:r>
              <a:rPr lang="en-US" altLang="en-US" dirty="0"/>
              <a:t> Next Generation Positioning of teleconferences running between the January and March IEEE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Jan.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30</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Jan.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31</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Jan.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32</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Jan.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9218" name="Rectangle 2"/>
          <p:cNvSpPr>
            <a:spLocks noGrp="1" noChangeArrowheads="1"/>
          </p:cNvSpPr>
          <p:nvPr>
            <p:ph idx="1"/>
          </p:nvPr>
        </p:nvSpPr>
        <p:spPr>
          <a:ln/>
        </p:spPr>
        <p:txBody>
          <a:bodyPr/>
          <a:lstStyle/>
          <a:p>
            <a:pPr>
              <a:buFont typeface="Times New Roman" pitchFamily="16" charset="0"/>
              <a:buChar char="•"/>
            </a:pPr>
            <a:r>
              <a:rPr lang="en-GB"/>
              <a:t>[begin placing presentation body text here]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33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Jan.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34</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Jan.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35</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Jan.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4400" dirty="0"/>
              <a:t>Logistics</a:t>
            </a:r>
            <a:endParaRPr lang="en-US" sz="4400" dirty="0"/>
          </a:p>
        </p:txBody>
      </p:sp>
      <p:sp>
        <p:nvSpPr>
          <p:cNvPr id="3" name="Content Placeholder 2"/>
          <p:cNvSpPr>
            <a:spLocks noGrp="1"/>
          </p:cNvSpPr>
          <p:nvPr>
            <p:ph idx="1"/>
          </p:nvPr>
        </p:nvSpPr>
        <p:spPr/>
        <p:txBody>
          <a:bodyPr/>
          <a:lstStyle/>
          <a:p>
            <a:pPr marL="457200" indent="-457200"/>
            <a:r>
              <a:rPr lang="en-US" altLang="en-US" dirty="0"/>
              <a:t>Attendance:</a:t>
            </a:r>
            <a:endParaRPr lang="en-US" altLang="en-US" dirty="0">
              <a:hlinkClick r:id="rId2"/>
            </a:endParaRPr>
          </a:p>
          <a:p>
            <a:pPr lvl="1"/>
            <a:r>
              <a:rPr lang="en-US" altLang="en-US" dirty="0"/>
              <a:t>Please register by sending an email to </a:t>
            </a:r>
            <a:r>
              <a:rPr lang="en-US" altLang="en-US" dirty="0">
                <a:hlinkClick r:id="rId3"/>
              </a:rPr>
              <a:t>akasher@qti.qualcom.com</a:t>
            </a:r>
            <a:r>
              <a:rPr lang="en-US" altLang="en-US" dirty="0"/>
              <a:t>  or </a:t>
            </a:r>
            <a:r>
              <a:rPr lang="en-US" altLang="en-US" dirty="0">
                <a:hlinkClick r:id="rId4"/>
              </a:rPr>
              <a:t>jonathan.segev@intel.com</a:t>
            </a:r>
            <a:r>
              <a:rPr lang="en-US" altLang="en-US" dirty="0"/>
              <a:t> </a:t>
            </a:r>
          </a:p>
          <a:p>
            <a:r>
              <a:rPr lang="en-US" altLang="en-US" dirty="0"/>
              <a:t>Documentation</a:t>
            </a:r>
          </a:p>
          <a:p>
            <a:pPr lvl="1"/>
            <a:r>
              <a:rPr lang="en-US" altLang="en-US" dirty="0">
                <a:hlinkClick r:id="rId5"/>
              </a:rPr>
              <a:t>https://mentor.ieee.org/802.11/documents</a:t>
            </a:r>
            <a:endParaRPr lang="en-US" altLang="en-US" dirty="0"/>
          </a:p>
          <a:p>
            <a:pPr lvl="1"/>
            <a:r>
              <a:rPr lang="en-US" altLang="en-US" dirty="0"/>
              <a:t>Use “</a:t>
            </a:r>
            <a:r>
              <a:rPr lang="en-US" altLang="en-US" dirty="0" err="1"/>
              <a:t>TGaz</a:t>
            </a:r>
            <a:r>
              <a:rPr lang="en-US" altLang="en-US" dirty="0"/>
              <a:t>” folder for documents relating to the </a:t>
            </a:r>
            <a:r>
              <a:rPr lang="en-US" altLang="en-US" dirty="0" err="1"/>
              <a:t>TGaz</a:t>
            </a:r>
            <a:r>
              <a:rPr lang="en-US" altLang="en-US" dirty="0"/>
              <a:t> activity.</a:t>
            </a:r>
          </a:p>
          <a:p>
            <a:pPr lvl="1"/>
            <a:endParaRPr lang="en-US" alt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19728</TotalTime>
  <Words>2810</Words>
  <Application>Microsoft Office PowerPoint</Application>
  <PresentationFormat>Widescreen</PresentationFormat>
  <Paragraphs>384</Paragraphs>
  <Slides>35</Slides>
  <Notes>11</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35</vt:i4>
      </vt:variant>
    </vt:vector>
  </HeadingPairs>
  <TitlesOfParts>
    <vt:vector size="42" baseType="lpstr">
      <vt:lpstr>Arial</vt:lpstr>
      <vt:lpstr>Calibri</vt:lpstr>
      <vt:lpstr>Monotype Sorts</vt:lpstr>
      <vt:lpstr>Montserrat</vt:lpstr>
      <vt:lpstr>Times New Roman</vt:lpstr>
      <vt:lpstr>Office Theme</vt:lpstr>
      <vt:lpstr>Document</vt:lpstr>
      <vt:lpstr>TGaz Next Generation Positioning  Jan. – Mar. Teleconference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Teleconference Agenda January 29th </vt:lpstr>
      <vt:lpstr>Review submissions</vt:lpstr>
      <vt:lpstr>Submission 11-20-0159</vt:lpstr>
      <vt:lpstr>Submission Pipeline and Scheduled Telecons</vt:lpstr>
      <vt:lpstr>Submission Pipeline and Scheduled Telecons</vt:lpstr>
      <vt:lpstr>AOB?</vt:lpstr>
      <vt:lpstr>Adjourn</vt:lpstr>
      <vt:lpstr>Backup</vt:lpstr>
      <vt:lpstr>Motion to adopt text</vt:lpstr>
      <vt:lpstr>802.11 Template Instructions 2/4</vt:lpstr>
      <vt:lpstr>802.11 Template Instructions 3/4</vt:lpstr>
      <vt:lpstr>802.11 Template Instructions 4/4 Recommendations</vt:lpstr>
      <vt:lpstr>PowerPoint Presentation</vt:lpstr>
      <vt:lpstr>PowerPoint Presentation</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151</cp:revision>
  <cp:lastPrinted>1601-01-01T00:00:00Z</cp:lastPrinted>
  <dcterms:created xsi:type="dcterms:W3CDTF">2018-08-06T10:28:59Z</dcterms:created>
  <dcterms:modified xsi:type="dcterms:W3CDTF">2020-01-29T22:07:00Z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b50bd406-0910-4797-b7b3-c3ea4bfb5186</vt:lpwstr>
  </property>
  <property fmtid="{D5CDD505-2E9C-101B-9397-08002B2CF9AE}" pid="3" name="CTP_TimeStamp">
    <vt:lpwstr>2019-10-09 18:34:23Z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