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57"/>
  </p:notesMasterIdLst>
  <p:handoutMasterIdLst>
    <p:handoutMasterId r:id="rId58"/>
  </p:handoutMasterIdLst>
  <p:sldIdLst>
    <p:sldId id="256" r:id="rId2"/>
    <p:sldId id="265" r:id="rId3"/>
    <p:sldId id="257" r:id="rId4"/>
    <p:sldId id="266" r:id="rId5"/>
    <p:sldId id="268" r:id="rId6"/>
    <p:sldId id="269" r:id="rId7"/>
    <p:sldId id="270" r:id="rId8"/>
    <p:sldId id="271" r:id="rId9"/>
    <p:sldId id="276" r:id="rId10"/>
    <p:sldId id="407" r:id="rId11"/>
    <p:sldId id="408" r:id="rId12"/>
    <p:sldId id="409" r:id="rId13"/>
    <p:sldId id="410" r:id="rId14"/>
    <p:sldId id="411" r:id="rId15"/>
    <p:sldId id="412" r:id="rId16"/>
    <p:sldId id="413" r:id="rId17"/>
    <p:sldId id="272" r:id="rId18"/>
    <p:sldId id="414" r:id="rId19"/>
    <p:sldId id="415" r:id="rId20"/>
    <p:sldId id="332" r:id="rId21"/>
    <p:sldId id="333" r:id="rId22"/>
    <p:sldId id="335" r:id="rId23"/>
    <p:sldId id="321" r:id="rId24"/>
    <p:sldId id="334" r:id="rId25"/>
    <p:sldId id="418" r:id="rId26"/>
    <p:sldId id="322" r:id="rId27"/>
    <p:sldId id="323" r:id="rId28"/>
    <p:sldId id="324" r:id="rId29"/>
    <p:sldId id="325" r:id="rId30"/>
    <p:sldId id="326" r:id="rId31"/>
    <p:sldId id="316" r:id="rId32"/>
    <p:sldId id="416" r:id="rId33"/>
    <p:sldId id="318" r:id="rId34"/>
    <p:sldId id="317" r:id="rId35"/>
    <p:sldId id="319" r:id="rId36"/>
    <p:sldId id="320" r:id="rId37"/>
    <p:sldId id="327" r:id="rId38"/>
    <p:sldId id="417" r:id="rId39"/>
    <p:sldId id="328" r:id="rId40"/>
    <p:sldId id="419" r:id="rId41"/>
    <p:sldId id="420" r:id="rId42"/>
    <p:sldId id="329" r:id="rId43"/>
    <p:sldId id="421" r:id="rId44"/>
    <p:sldId id="422" r:id="rId45"/>
    <p:sldId id="423" r:id="rId46"/>
    <p:sldId id="330" r:id="rId47"/>
    <p:sldId id="331" r:id="rId48"/>
    <p:sldId id="315" r:id="rId49"/>
    <p:sldId id="312" r:id="rId50"/>
    <p:sldId id="259" r:id="rId51"/>
    <p:sldId id="260" r:id="rId52"/>
    <p:sldId id="261" r:id="rId53"/>
    <p:sldId id="262" r:id="rId54"/>
    <p:sldId id="263" r:id="rId55"/>
    <p:sldId id="264" r:id="rId56"/>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F1D38888-79E6-4B8F-A7E5-96BDED502F2F}">
          <p14:sldIdLst>
            <p14:sldId id="256"/>
            <p14:sldId id="265"/>
            <p14:sldId id="257"/>
            <p14:sldId id="266"/>
            <p14:sldId id="268"/>
            <p14:sldId id="269"/>
            <p14:sldId id="270"/>
            <p14:sldId id="271"/>
            <p14:sldId id="276"/>
            <p14:sldId id="407"/>
            <p14:sldId id="408"/>
            <p14:sldId id="409"/>
            <p14:sldId id="410"/>
            <p14:sldId id="411"/>
            <p14:sldId id="412"/>
            <p14:sldId id="413"/>
            <p14:sldId id="272"/>
            <p14:sldId id="414"/>
            <p14:sldId id="415"/>
            <p14:sldId id="332"/>
            <p14:sldId id="333"/>
            <p14:sldId id="335"/>
          </p14:sldIdLst>
        </p14:section>
        <p14:section name="Day 1" id="{000247A0-A865-4345-B575-B5F5D49437B2}">
          <p14:sldIdLst>
            <p14:sldId id="321"/>
            <p14:sldId id="334"/>
            <p14:sldId id="418"/>
            <p14:sldId id="322"/>
            <p14:sldId id="323"/>
            <p14:sldId id="324"/>
            <p14:sldId id="325"/>
            <p14:sldId id="326"/>
          </p14:sldIdLst>
        </p14:section>
        <p14:section name="Day 2" id="{AF565E1E-37B3-4982-AAA3-17998117A1D0}">
          <p14:sldIdLst>
            <p14:sldId id="316"/>
            <p14:sldId id="416"/>
            <p14:sldId id="318"/>
            <p14:sldId id="317"/>
            <p14:sldId id="319"/>
            <p14:sldId id="320"/>
          </p14:sldIdLst>
        </p14:section>
        <p14:section name="Day 3" id="{66D45CB4-F18B-4B34-86EC-8409242C5830}">
          <p14:sldIdLst>
            <p14:sldId id="327"/>
            <p14:sldId id="417"/>
            <p14:sldId id="328"/>
            <p14:sldId id="419"/>
            <p14:sldId id="420"/>
            <p14:sldId id="329"/>
            <p14:sldId id="421"/>
            <p14:sldId id="422"/>
            <p14:sldId id="423"/>
            <p14:sldId id="330"/>
            <p14:sldId id="331"/>
          </p14:sldIdLst>
        </p14:section>
        <p14:section name="Backup" id="{1FC769A7-662B-4189-A698-EDDE10EBAB06}">
          <p14:sldIdLst>
            <p14:sldId id="315"/>
            <p14:sldId id="312"/>
            <p14:sldId id="259"/>
            <p14:sldId id="260"/>
            <p14:sldId id="261"/>
            <p14:sldId id="262"/>
            <p14:sldId id="263"/>
            <p14:sldId id="264"/>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395" autoAdjust="0"/>
    <p:restoredTop sz="94660"/>
  </p:normalViewPr>
  <p:slideViewPr>
    <p:cSldViewPr>
      <p:cViewPr>
        <p:scale>
          <a:sx n="75" d="100"/>
          <a:sy n="75" d="100"/>
        </p:scale>
        <p:origin x="456" y="72"/>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notesMaster" Target="notesMasters/notesMaster1.xml"/><Relationship Id="rId61"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3/11/2020</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35</a:t>
            </a:fld>
            <a:endParaRPr lang="en-US"/>
          </a:p>
        </p:txBody>
      </p:sp>
    </p:spTree>
    <p:extLst>
      <p:ext uri="{BB962C8B-B14F-4D97-AF65-F5344CB8AC3E}">
        <p14:creationId xmlns:p14="http://schemas.microsoft.com/office/powerpoint/2010/main" val="61424822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38</a:t>
            </a:fld>
            <a:endParaRPr lang="en-US"/>
          </a:p>
        </p:txBody>
      </p:sp>
    </p:spTree>
    <p:extLst>
      <p:ext uri="{BB962C8B-B14F-4D97-AF65-F5344CB8AC3E}">
        <p14:creationId xmlns:p14="http://schemas.microsoft.com/office/powerpoint/2010/main" val="128279024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46</a:t>
            </a:fld>
            <a:endParaRPr lang="en-US"/>
          </a:p>
        </p:txBody>
      </p:sp>
    </p:spTree>
    <p:extLst>
      <p:ext uri="{BB962C8B-B14F-4D97-AF65-F5344CB8AC3E}">
        <p14:creationId xmlns:p14="http://schemas.microsoft.com/office/powerpoint/2010/main" val="211838163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50</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51</a:t>
            </a:fld>
            <a:endParaRPr lang="en-US"/>
          </a:p>
        </p:txBody>
      </p:sp>
      <p:sp>
        <p:nvSpPr>
          <p:cNvPr id="16385"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52</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53</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54</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55</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17</a:t>
            </a:fld>
            <a:endParaRPr lang="en-US"/>
          </a:p>
        </p:txBody>
      </p:sp>
    </p:spTree>
    <p:extLst>
      <p:ext uri="{BB962C8B-B14F-4D97-AF65-F5344CB8AC3E}">
        <p14:creationId xmlns:p14="http://schemas.microsoft.com/office/powerpoint/2010/main" val="184888360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21</a:t>
            </a:fld>
            <a:endParaRPr lang="en-US"/>
          </a:p>
        </p:txBody>
      </p:sp>
    </p:spTree>
    <p:extLst>
      <p:ext uri="{BB962C8B-B14F-4D97-AF65-F5344CB8AC3E}">
        <p14:creationId xmlns:p14="http://schemas.microsoft.com/office/powerpoint/2010/main" val="229333729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22</a:t>
            </a:fld>
            <a:endParaRPr lang="en-US"/>
          </a:p>
        </p:txBody>
      </p:sp>
    </p:spTree>
    <p:extLst>
      <p:ext uri="{BB962C8B-B14F-4D97-AF65-F5344CB8AC3E}">
        <p14:creationId xmlns:p14="http://schemas.microsoft.com/office/powerpoint/2010/main" val="132091107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24</a:t>
            </a:fld>
            <a:endParaRPr lang="en-US"/>
          </a:p>
        </p:txBody>
      </p:sp>
    </p:spTree>
    <p:extLst>
      <p:ext uri="{BB962C8B-B14F-4D97-AF65-F5344CB8AC3E}">
        <p14:creationId xmlns:p14="http://schemas.microsoft.com/office/powerpoint/2010/main" val="98023223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27</a:t>
            </a:fld>
            <a:endParaRPr lang="en-US"/>
          </a:p>
        </p:txBody>
      </p:sp>
    </p:spTree>
    <p:extLst>
      <p:ext uri="{BB962C8B-B14F-4D97-AF65-F5344CB8AC3E}">
        <p14:creationId xmlns:p14="http://schemas.microsoft.com/office/powerpoint/2010/main" val="44075418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29</a:t>
            </a:fld>
            <a:endParaRPr lang="en-US"/>
          </a:p>
        </p:txBody>
      </p:sp>
    </p:spTree>
    <p:extLst>
      <p:ext uri="{BB962C8B-B14F-4D97-AF65-F5344CB8AC3E}">
        <p14:creationId xmlns:p14="http://schemas.microsoft.com/office/powerpoint/2010/main" val="293702362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32</a:t>
            </a:fld>
            <a:endParaRPr lang="en-US"/>
          </a:p>
        </p:txBody>
      </p:sp>
    </p:spTree>
    <p:extLst>
      <p:ext uri="{BB962C8B-B14F-4D97-AF65-F5344CB8AC3E}">
        <p14:creationId xmlns:p14="http://schemas.microsoft.com/office/powerpoint/2010/main" val="17261133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March 2020</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March 2020</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March 2020</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March 2020</a:t>
            </a:r>
            <a:endParaRPr lang="en-GB"/>
          </a:p>
        </p:txBody>
      </p:sp>
      <p:sp>
        <p:nvSpPr>
          <p:cNvPr id="6" name="Footer Placeholder 5"/>
          <p:cNvSpPr>
            <a:spLocks noGrp="1"/>
          </p:cNvSpPr>
          <p:nvPr>
            <p:ph type="ftr" idx="11"/>
          </p:nvPr>
        </p:nvSpPr>
        <p:spPr/>
        <p:txBody>
          <a:bodyPr/>
          <a:lstStyle>
            <a:lvl1pPr>
              <a:defRPr/>
            </a:lvl1pPr>
          </a:lstStyle>
          <a:p>
            <a:r>
              <a:rPr lang="en-GB"/>
              <a:t>Jonathan Segev, Intel corporation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March 2020</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March 2020</a:t>
            </a:r>
            <a:endParaRPr lang="en-GB"/>
          </a:p>
        </p:txBody>
      </p:sp>
      <p:sp>
        <p:nvSpPr>
          <p:cNvPr id="4" name="Footer Placeholder 3"/>
          <p:cNvSpPr>
            <a:spLocks noGrp="1"/>
          </p:cNvSpPr>
          <p:nvPr>
            <p:ph type="ftr" idx="11"/>
          </p:nvPr>
        </p:nvSpPr>
        <p:spPr/>
        <p:txBody>
          <a:bodyPr/>
          <a:lstStyle>
            <a:lvl1pPr>
              <a:defRPr/>
            </a:lvl1pPr>
          </a:lstStyle>
          <a:p>
            <a:r>
              <a:rPr lang="en-GB"/>
              <a:t>Jonathan Segev, Intel corporation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March 2020</a:t>
            </a:r>
            <a:endParaRPr lang="en-GB"/>
          </a:p>
        </p:txBody>
      </p:sp>
      <p:sp>
        <p:nvSpPr>
          <p:cNvPr id="3" name="Footer Placeholder 2"/>
          <p:cNvSpPr>
            <a:spLocks noGrp="1"/>
          </p:cNvSpPr>
          <p:nvPr>
            <p:ph type="ftr" idx="11"/>
          </p:nvPr>
        </p:nvSpPr>
        <p:spPr/>
        <p:txBody>
          <a:bodyPr/>
          <a:lstStyle>
            <a:lvl1pPr>
              <a:defRPr/>
            </a:lvl1pPr>
          </a:lstStyle>
          <a:p>
            <a:r>
              <a:rPr lang="en-GB"/>
              <a:t>Jonathan Segev, Intel corporation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March 2020</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March 2020</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March 2020</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802.11-20/0237r3</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8" Type="http://schemas.openxmlformats.org/officeDocument/2006/relationships/hyperlink" Target="http://www.ieee802.org/11/Rules/rules.shtml" TargetMode="External"/><Relationship Id="rId3" Type="http://schemas.openxmlformats.org/officeDocument/2006/relationships/hyperlink" Target="https://mentor.ieee.org/802-ec/dcn/17/ec-17-0090-22-0PNP-ieee-802-lmsc-operations-manual.pdf" TargetMode="External"/><Relationship Id="rId7" Type="http://schemas.openxmlformats.org/officeDocument/2006/relationships/hyperlink" Target="https://mentor.ieee.org/802-ec/dcn/16/ec-16-0180-05-00EC-ieee-802-participation-slide.pptx" TargetMode="External"/><Relationship Id="rId2" Type="http://schemas.openxmlformats.org/officeDocument/2006/relationships/hyperlink" Target="http://standards.ieee.org/board/aud/LMSC.pdf" TargetMode="External"/><Relationship Id="rId1" Type="http://schemas.openxmlformats.org/officeDocument/2006/relationships/slideLayout" Target="../slideLayouts/slideLayout2.xml"/><Relationship Id="rId6" Type="http://schemas.openxmlformats.org/officeDocument/2006/relationships/hyperlink" Target="https://mentor.ieee.org/802-ec/dcn/17/ec-17-0120-27-0PNP-ieee-802-lmsc-chairs-guidelines.pdf" TargetMode="External"/><Relationship Id="rId5" Type="http://schemas.openxmlformats.org/officeDocument/2006/relationships/hyperlink" Target="http://grouper.ieee.org/groups/802/PNP/approved/IEEE_802_LMSC_OM_approved_120725.pdf" TargetMode="External"/><Relationship Id="rId10" Type="http://schemas.openxmlformats.org/officeDocument/2006/relationships/hyperlink" Target="https://mentor.ieee.org/802.11/dcn/14/11-14-0629-22-0000-802-11-operations-manual.docx" TargetMode="External"/><Relationship Id="rId4" Type="http://schemas.openxmlformats.org/officeDocument/2006/relationships/hyperlink" Target="http://www.ieee802.org/PNP/approved/IEEE_802_WG_PandP_v19.pdf" TargetMode="External"/><Relationship Id="rId9" Type="http://schemas.openxmlformats.org/officeDocument/2006/relationships/hyperlink" Target="http://www.ieee802.org/devdocs.shtml"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hyperlink" Target="mailto:jonathan.segev@intel.com" TargetMode="External"/><Relationship Id="rId2" Type="http://schemas.openxmlformats.org/officeDocument/2006/relationships/hyperlink" Target="mailto:roywant@google.com" TargetMode="Externa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hyperlink" Target="mailto:jonathan.segev@intel.com" TargetMode="External"/><Relationship Id="rId2" Type="http://schemas.openxmlformats.org/officeDocument/2006/relationships/hyperlink" Target="mailto:roywant@google.com" TargetMode="Externa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mentor.ieee.org/802.11/poll-vote?p=35700008&amp;t=35700008&amp;fc=aMTEw%21cODAyLjEx" TargetMode="External"/><Relationship Id="rId2" Type="http://schemas.openxmlformats.org/officeDocument/2006/relationships/hyperlink" Target="https://imat.ieee.org/" TargetMode="External"/><Relationship Id="rId1" Type="http://schemas.openxmlformats.org/officeDocument/2006/relationships/slideLayout" Target="../slideLayouts/slideLayout2.xml"/><Relationship Id="rId4" Type="http://schemas.openxmlformats.org/officeDocument/2006/relationships/hyperlink" Target="https://mentor.ieee.org/802.11/documents?is_dcn=DCN,%20Title,%20Author%20or%20Affiliation&amp;is_group=00az" TargetMode="Externa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TGaz</a:t>
            </a:r>
            <a:r>
              <a:rPr lang="en-US" altLang="en-US" dirty="0"/>
              <a:t> Next Generation Positioning </a:t>
            </a:r>
            <a:br>
              <a:rPr lang="en-US" altLang="en-US" dirty="0"/>
            </a:br>
            <a:r>
              <a:rPr lang="en-US" altLang="en-US" dirty="0"/>
              <a:t>March Ad Hoc Agenda</a:t>
            </a:r>
            <a:endParaRPr lang="en-GB" dirty="0"/>
          </a:p>
        </p:txBody>
      </p:sp>
      <p:sp>
        <p:nvSpPr>
          <p:cNvPr id="3074" name="Rectangle 2"/>
          <p:cNvSpPr>
            <a:spLocks noGrp="1" noChangeArrowheads="1"/>
          </p:cNvSpPr>
          <p:nvPr>
            <p:ph type="subTitle" idx="1"/>
          </p:nvPr>
        </p:nvSpPr>
        <p:spPr>
          <a:xfrm>
            <a:off x="1828800" y="1731664"/>
            <a:ext cx="8534400" cy="476250"/>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2020-03-11</a:t>
            </a:r>
          </a:p>
        </p:txBody>
      </p:sp>
      <p:sp>
        <p:nvSpPr>
          <p:cNvPr id="6" name="Date Placeholder 3"/>
          <p:cNvSpPr>
            <a:spLocks noGrp="1"/>
          </p:cNvSpPr>
          <p:nvPr>
            <p:ph type="dt" idx="10"/>
          </p:nvPr>
        </p:nvSpPr>
        <p:spPr/>
        <p:txBody>
          <a:bodyPr/>
          <a:lstStyle/>
          <a:p>
            <a:r>
              <a:rPr lang="en-US"/>
              <a:t>March 2020</a:t>
            </a:r>
            <a:endParaRPr lang="en-GB" dirty="0"/>
          </a:p>
        </p:txBody>
      </p:sp>
      <p:sp>
        <p:nvSpPr>
          <p:cNvPr id="7" name="Footer Placeholder 4"/>
          <p:cNvSpPr>
            <a:spLocks noGrp="1"/>
          </p:cNvSpPr>
          <p:nvPr>
            <p:ph type="ftr" idx="11"/>
          </p:nvPr>
        </p:nvSpPr>
        <p:spPr/>
        <p:txBody>
          <a:bodyPr/>
          <a:lstStyle/>
          <a:p>
            <a:r>
              <a:rPr lang="en-GB"/>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40735990"/>
              </p:ext>
            </p:extLst>
          </p:nvPr>
        </p:nvGraphicFramePr>
        <p:xfrm>
          <a:off x="993775" y="2354586"/>
          <a:ext cx="10628313" cy="2457450"/>
        </p:xfrm>
        <a:graphic>
          <a:graphicData uri="http://schemas.openxmlformats.org/presentationml/2006/ole">
            <mc:AlternateContent xmlns:mc="http://schemas.openxmlformats.org/markup-compatibility/2006">
              <mc:Choice xmlns:v="urn:schemas-microsoft-com:vml" Requires="v">
                <p:oleObj spid="_x0000_s3172" name="Document" r:id="rId4" imgW="10797356" imgH="2534496" progId="Word.Document.8">
                  <p:embed/>
                </p:oleObj>
              </mc:Choice>
              <mc:Fallback>
                <p:oleObj name="Document" r:id="rId4" imgW="10797356" imgH="2534496" progId="Word.Document.8">
                  <p:embed/>
                  <p:pic>
                    <p:nvPicPr>
                      <p:cNvPr id="0" name="Picture 3"/>
                      <p:cNvPicPr>
                        <a:picLocks noChangeAspect="1" noChangeArrowheads="1"/>
                      </p:cNvPicPr>
                      <p:nvPr/>
                    </p:nvPicPr>
                    <p:blipFill>
                      <a:blip r:embed="rId5"/>
                      <a:srcRect/>
                      <a:stretch>
                        <a:fillRect/>
                      </a:stretch>
                    </p:blipFill>
                    <p:spPr bwMode="auto">
                      <a:xfrm>
                        <a:off x="993775" y="2354586"/>
                        <a:ext cx="10628313" cy="2457450"/>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69381D-498F-4C09-A385-5E7B21EFC3D5}"/>
              </a:ext>
            </a:extLst>
          </p:cNvPr>
          <p:cNvSpPr>
            <a:spLocks noGrp="1"/>
          </p:cNvSpPr>
          <p:nvPr>
            <p:ph type="title"/>
          </p:nvPr>
        </p:nvSpPr>
        <p:spPr/>
        <p:txBody>
          <a:bodyPr/>
          <a:lstStyle/>
          <a:p>
            <a:r>
              <a:rPr lang="en-US" altLang="en-US" dirty="0"/>
              <a:t>Instructions for Chairs of </a:t>
            </a:r>
            <a:br>
              <a:rPr lang="en-US" altLang="en-US" dirty="0"/>
            </a:br>
            <a:r>
              <a:rPr lang="en-US" altLang="en-US" dirty="0"/>
              <a:t>standards development activities</a:t>
            </a:r>
            <a:endParaRPr lang="en-US" dirty="0"/>
          </a:p>
        </p:txBody>
      </p:sp>
      <p:sp>
        <p:nvSpPr>
          <p:cNvPr id="3" name="Content Placeholder 2">
            <a:extLst>
              <a:ext uri="{FF2B5EF4-FFF2-40B4-BE49-F238E27FC236}">
                <a16:creationId xmlns:a16="http://schemas.microsoft.com/office/drawing/2014/main" id="{FCC9B7F8-4564-4C97-B98D-59A952A879D7}"/>
              </a:ext>
            </a:extLst>
          </p:cNvPr>
          <p:cNvSpPr>
            <a:spLocks noGrp="1"/>
          </p:cNvSpPr>
          <p:nvPr>
            <p:ph idx="1"/>
          </p:nvPr>
        </p:nvSpPr>
        <p:spPr/>
        <p:txBody>
          <a:bodyPr/>
          <a:lstStyle/>
          <a:p>
            <a:pPr>
              <a:spcBef>
                <a:spcPts val="0"/>
              </a:spcBef>
              <a:spcAft>
                <a:spcPts val="0"/>
              </a:spcAft>
              <a:buClrTx/>
              <a:buSzPct val="120000"/>
              <a:buFont typeface="Arial" panose="020B0604020202020204" pitchFamily="34" charset="0"/>
              <a:buChar char="•"/>
            </a:pPr>
            <a:r>
              <a:rPr lang="en-US" altLang="en-US" sz="2133" dirty="0">
                <a:latin typeface="Montserrat" panose="00000500000000000000" pitchFamily="2" charset="0"/>
                <a:cs typeface="Calibri" pitchFamily="34" charset="0"/>
              </a:rPr>
              <a:t>At the beginning of each standards development meeting the chair or a designee is to:</a:t>
            </a:r>
          </a:p>
          <a:p>
            <a:pPr marL="714375" lvl="2" indent="-342900">
              <a:buSzPct val="150000"/>
              <a:buFont typeface="Arial" panose="020B0604020202020204" pitchFamily="34" charset="0"/>
              <a:buChar char="•"/>
            </a:pPr>
            <a:r>
              <a:rPr lang="en-US" altLang="en-US" sz="1867" dirty="0"/>
              <a:t>Show the following slides (or provide them beforehand)</a:t>
            </a:r>
          </a:p>
          <a:p>
            <a:pPr marL="714375" lvl="2" indent="-342900">
              <a:buSzPct val="150000"/>
              <a:buFont typeface="Arial" panose="020B0604020202020204" pitchFamily="34" charset="0"/>
              <a:buChar char="•"/>
            </a:pPr>
            <a:r>
              <a:rPr lang="en-US" altLang="en-US" sz="1867" dirty="0"/>
              <a:t>Advise the standards development group participants that: </a:t>
            </a:r>
          </a:p>
          <a:p>
            <a:pPr marL="714375" lvl="2" indent="-342900">
              <a:buSzPct val="150000"/>
              <a:buFont typeface="Arial" panose="020B0604020202020204" pitchFamily="34" charset="0"/>
              <a:buChar char="•"/>
            </a:pPr>
            <a:r>
              <a:rPr lang="en-US" altLang="en-US" sz="1867" dirty="0"/>
              <a:t>IEEE SA’s copyright policy is described in Clause 7 of the IEEE SA Standards Board Bylaws and Clause 6.1 of the IEEE SA Standards Board Operations Manual;</a:t>
            </a:r>
          </a:p>
          <a:p>
            <a:pPr marL="714375" lvl="2" indent="-342900">
              <a:buSzPct val="150000"/>
              <a:buFont typeface="Arial" panose="020B0604020202020204" pitchFamily="34" charset="0"/>
              <a:buChar char="•"/>
            </a:pPr>
            <a:r>
              <a:rPr lang="en-US" altLang="en-US" sz="1867" dirty="0"/>
              <a:t>Any material submitted during standards development, whether verbal, recorded, or in written form, is a Contribution and shall comply with the IEEE SA Copyright Policy; </a:t>
            </a:r>
          </a:p>
          <a:p>
            <a:pPr marL="714375" lvl="2" indent="-342900">
              <a:buSzPct val="150000"/>
              <a:buFont typeface="Arial" panose="020B0604020202020204" pitchFamily="34" charset="0"/>
              <a:buChar char="•"/>
            </a:pPr>
            <a:r>
              <a:rPr lang="en-US" altLang="en-US" sz="1867" dirty="0"/>
              <a:t>Instruct the Secretary to record in the minutes of the relevant meeting: </a:t>
            </a:r>
          </a:p>
          <a:p>
            <a:pPr marL="714375" lvl="2" indent="-342900">
              <a:buSzPct val="150000"/>
              <a:buFont typeface="Arial" panose="020B0604020202020204" pitchFamily="34" charset="0"/>
              <a:buChar char="•"/>
            </a:pPr>
            <a:r>
              <a:rPr lang="en-US" altLang="en-US" sz="1867" dirty="0"/>
              <a:t>That the foregoing information was provided and that the copyright slides were shown (or provided beforehand). </a:t>
            </a:r>
          </a:p>
          <a:p>
            <a:endParaRPr lang="en-US" dirty="0"/>
          </a:p>
        </p:txBody>
      </p:sp>
      <p:sp>
        <p:nvSpPr>
          <p:cNvPr id="4" name="Slide Number Placeholder 3">
            <a:extLst>
              <a:ext uri="{FF2B5EF4-FFF2-40B4-BE49-F238E27FC236}">
                <a16:creationId xmlns:a16="http://schemas.microsoft.com/office/drawing/2014/main" id="{C4C408C7-984E-4847-B383-5EA6A6453288}"/>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id="{6A5591B6-54E4-4223-8222-2A70F3CAF68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A7920B7-5FE0-48DA-BAD8-840E92CF33D9}"/>
              </a:ext>
            </a:extLst>
          </p:cNvPr>
          <p:cNvSpPr>
            <a:spLocks noGrp="1"/>
          </p:cNvSpPr>
          <p:nvPr>
            <p:ph type="dt" idx="15"/>
          </p:nvPr>
        </p:nvSpPr>
        <p:spPr/>
        <p:txBody>
          <a:bodyPr/>
          <a:lstStyle/>
          <a:p>
            <a:r>
              <a:rPr lang="en-US"/>
              <a:t>Mar. 2020</a:t>
            </a:r>
            <a:endParaRPr lang="en-GB" dirty="0"/>
          </a:p>
        </p:txBody>
      </p:sp>
    </p:spTree>
    <p:extLst>
      <p:ext uri="{BB962C8B-B14F-4D97-AF65-F5344CB8AC3E}">
        <p14:creationId xmlns:p14="http://schemas.microsoft.com/office/powerpoint/2010/main" val="55566304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0C00A3-DB52-46F6-8BA3-8C6D8FF5DEBE}"/>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0CC06F6C-0FB2-4558-ABFA-963A2CE51776}"/>
              </a:ext>
            </a:extLst>
          </p:cNvPr>
          <p:cNvSpPr>
            <a:spLocks noGrp="1"/>
          </p:cNvSpPr>
          <p:nvPr>
            <p:ph idx="1"/>
          </p:nvPr>
        </p:nvSpPr>
        <p:spPr/>
        <p:txBody>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a:p>
            <a:endParaRPr lang="en-US" dirty="0"/>
          </a:p>
        </p:txBody>
      </p:sp>
      <p:sp>
        <p:nvSpPr>
          <p:cNvPr id="4" name="Slide Number Placeholder 3">
            <a:extLst>
              <a:ext uri="{FF2B5EF4-FFF2-40B4-BE49-F238E27FC236}">
                <a16:creationId xmlns:a16="http://schemas.microsoft.com/office/drawing/2014/main" id="{A2CB711C-7186-4CEE-93A2-5B6066F641EB}"/>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902AB1CD-967A-4C97-BD34-D9BC1AF6A29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DC4397C-3B7B-4F45-BF1C-6EA5A0FA6867}"/>
              </a:ext>
            </a:extLst>
          </p:cNvPr>
          <p:cNvSpPr>
            <a:spLocks noGrp="1"/>
          </p:cNvSpPr>
          <p:nvPr>
            <p:ph type="dt" idx="15"/>
          </p:nvPr>
        </p:nvSpPr>
        <p:spPr/>
        <p:txBody>
          <a:bodyPr/>
          <a:lstStyle/>
          <a:p>
            <a:r>
              <a:rPr lang="en-US"/>
              <a:t>Mar. 2020</a:t>
            </a:r>
            <a:endParaRPr lang="en-GB" dirty="0"/>
          </a:p>
        </p:txBody>
      </p:sp>
    </p:spTree>
    <p:extLst>
      <p:ext uri="{BB962C8B-B14F-4D97-AF65-F5344CB8AC3E}">
        <p14:creationId xmlns:p14="http://schemas.microsoft.com/office/powerpoint/2010/main" val="297391365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A867B5-056F-4B22-A63A-98560D29CB8B}"/>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7671ACA1-CCAE-47EC-BBF1-CCE10AC9F0D1}"/>
              </a:ext>
            </a:extLst>
          </p:cNvPr>
          <p:cNvSpPr>
            <a:spLocks noGrp="1"/>
          </p:cNvSpPr>
          <p:nvPr>
            <p:ph idx="1"/>
          </p:nvPr>
        </p:nvSpPr>
        <p:spPr>
          <a:xfrm>
            <a:off x="914401" y="1700809"/>
            <a:ext cx="10361084" cy="4393606"/>
          </a:xfrm>
        </p:spPr>
        <p:txBody>
          <a:bodyPr/>
          <a:lstStyle/>
          <a:p>
            <a:pPr marL="400050">
              <a:buSzPct val="150000"/>
              <a:buFont typeface="Arial" panose="020B0604020202020204" pitchFamily="34" charset="0"/>
              <a:buChar char="•"/>
            </a:pPr>
            <a:r>
              <a:rPr lang="en-US" sz="1800" dirty="0"/>
              <a:t>The IEEE SA Copyright Policy is described in the IEEE SA Standards Board Bylaws and IEEE SA Standards Board Operations Manual”</a:t>
            </a:r>
          </a:p>
          <a:p>
            <a:pPr marL="800100" lvl="1">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sz="1600" dirty="0">
                <a:hlinkClick r:id="rId2"/>
              </a:rPr>
              <a:t>https://standards.ieee.org/about/policies/bylaws/sect6-7.html#7</a:t>
            </a:r>
            <a:br>
              <a:rPr lang="en-US" sz="1600" dirty="0"/>
            </a:br>
            <a:r>
              <a:rPr lang="en-US" sz="1800" dirty="0"/>
              <a:t>	Clause 6.1 of the IEEE SA Standards Board Operations Manual</a:t>
            </a:r>
            <a:br>
              <a:rPr lang="en-US" sz="1800" dirty="0"/>
            </a:br>
            <a:r>
              <a:rPr lang="en-US" sz="1800" dirty="0"/>
              <a:t>	</a:t>
            </a:r>
            <a:r>
              <a:rPr lang="en-US" sz="1600" dirty="0">
                <a:hlinkClick r:id="rId3"/>
              </a:rPr>
              <a:t>https://standards.ieee.org/about/policies/opman/sect6.html</a:t>
            </a:r>
            <a:endParaRPr lang="en-US" sz="1600" dirty="0"/>
          </a:p>
          <a:p>
            <a:pPr marL="400050">
              <a:buSzPct val="150000"/>
              <a:buFont typeface="Arial" panose="020B0604020202020204" pitchFamily="34" charset="0"/>
              <a:buChar char="•"/>
            </a:pPr>
            <a:r>
              <a:rPr lang="en-US" sz="1800" dirty="0"/>
              <a:t>IEEE SA Copyright Permission</a:t>
            </a:r>
          </a:p>
          <a:p>
            <a:pPr marL="800100" lvl="1">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400050">
              <a:buSzPct val="150000"/>
              <a:buFont typeface="Arial" panose="020B0604020202020204" pitchFamily="34" charset="0"/>
              <a:buChar char="•"/>
            </a:pPr>
            <a:r>
              <a:rPr lang="en-US" sz="1800" dirty="0"/>
              <a:t>IEEE SA Copyright FAQs</a:t>
            </a:r>
          </a:p>
          <a:p>
            <a:pPr marL="800100" lvl="1">
              <a:buSzPct val="150000"/>
              <a:buFont typeface="Arial" panose="020B0604020202020204" pitchFamily="34" charset="0"/>
              <a:buChar char="•"/>
            </a:pPr>
            <a:r>
              <a:rPr lang="en-US" sz="1600" dirty="0">
                <a:hlinkClick r:id="rId5"/>
              </a:rPr>
              <a:t>http://standards.ieee.org/faqs/copyrights.html/</a:t>
            </a:r>
            <a:endParaRPr lang="en-US" sz="1600" dirty="0"/>
          </a:p>
          <a:p>
            <a:pPr marL="400050">
              <a:buSzPct val="150000"/>
              <a:buFont typeface="Arial" panose="020B0604020202020204" pitchFamily="34" charset="0"/>
              <a:buChar char="•"/>
            </a:pPr>
            <a:r>
              <a:rPr lang="en-US" sz="1800" dirty="0"/>
              <a:t>IEEE SA Best Practices for IEEE Standards Development </a:t>
            </a:r>
          </a:p>
          <a:p>
            <a:pPr marL="800100" lvl="1">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400050">
              <a:buSzPct val="150000"/>
              <a:buFont typeface="Arial" panose="020B0604020202020204" pitchFamily="34" charset="0"/>
              <a:buChar char="•"/>
            </a:pPr>
            <a:r>
              <a:rPr lang="en-US" sz="1800" dirty="0"/>
              <a:t>Distribution of Draft Standards (see 6.1.3 of the SASB Operations Manual)</a:t>
            </a:r>
          </a:p>
          <a:p>
            <a:pPr marL="800100" lvl="1">
              <a:buSzPct val="150000"/>
              <a:buFont typeface="Arial" panose="020B0604020202020204" pitchFamily="34" charset="0"/>
              <a:buChar char="•"/>
            </a:pPr>
            <a:r>
              <a:rPr lang="en-US" sz="1600" dirty="0">
                <a:hlinkClick r:id="rId3"/>
              </a:rPr>
              <a:t>https://standards.ieee.org/about/policies/opman/sect6.html</a:t>
            </a:r>
            <a:endParaRPr lang="en-US" sz="1600" dirty="0"/>
          </a:p>
          <a:p>
            <a:pPr marL="1200150" lvl="2" indent="-285750">
              <a:buSzPct val="150000"/>
              <a:buFont typeface="Arial" panose="020B0604020202020204" pitchFamily="34" charset="0"/>
              <a:buChar char="•"/>
            </a:pPr>
            <a:endParaRPr lang="en-US" altLang="en-US" sz="1600" dirty="0"/>
          </a:p>
          <a:p>
            <a:endParaRPr lang="en-US" dirty="0"/>
          </a:p>
        </p:txBody>
      </p:sp>
      <p:sp>
        <p:nvSpPr>
          <p:cNvPr id="4" name="Slide Number Placeholder 3">
            <a:extLst>
              <a:ext uri="{FF2B5EF4-FFF2-40B4-BE49-F238E27FC236}">
                <a16:creationId xmlns:a16="http://schemas.microsoft.com/office/drawing/2014/main" id="{0244AEF8-B7C8-4DB3-9F05-59E54AA53D93}"/>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02D09226-2F44-4C45-81F3-123E0BBC550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3F1F8B9-0E84-4058-9F56-76BABF9321DE}"/>
              </a:ext>
            </a:extLst>
          </p:cNvPr>
          <p:cNvSpPr>
            <a:spLocks noGrp="1"/>
          </p:cNvSpPr>
          <p:nvPr>
            <p:ph type="dt" idx="15"/>
          </p:nvPr>
        </p:nvSpPr>
        <p:spPr/>
        <p:txBody>
          <a:bodyPr/>
          <a:lstStyle/>
          <a:p>
            <a:r>
              <a:rPr lang="en-US"/>
              <a:t>Mar. 2020</a:t>
            </a:r>
            <a:endParaRPr lang="en-GB" dirty="0"/>
          </a:p>
        </p:txBody>
      </p:sp>
    </p:spTree>
    <p:extLst>
      <p:ext uri="{BB962C8B-B14F-4D97-AF65-F5344CB8AC3E}">
        <p14:creationId xmlns:p14="http://schemas.microsoft.com/office/powerpoint/2010/main" val="263788576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D5DEE-C8DA-4C6B-8BED-5EA3EF765966}"/>
              </a:ext>
            </a:extLst>
          </p:cNvPr>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a:extLst>
              <a:ext uri="{FF2B5EF4-FFF2-40B4-BE49-F238E27FC236}">
                <a16:creationId xmlns:a16="http://schemas.microsoft.com/office/drawing/2014/main" id="{7C9C6ED2-3037-4E43-8F84-9580D81E57F4}"/>
              </a:ext>
            </a:extLst>
          </p:cNvPr>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a:p>
            <a:endParaRPr lang="en-US" dirty="0"/>
          </a:p>
        </p:txBody>
      </p:sp>
      <p:sp>
        <p:nvSpPr>
          <p:cNvPr id="4" name="Slide Number Placeholder 3">
            <a:extLst>
              <a:ext uri="{FF2B5EF4-FFF2-40B4-BE49-F238E27FC236}">
                <a16:creationId xmlns:a16="http://schemas.microsoft.com/office/drawing/2014/main" id="{EE6641B8-FC1C-4C01-BDA8-2FDEE38EE1EC}"/>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F8DECA6E-672A-4DCF-8287-9FDE96C3C22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7C40B0B-DEA2-4E68-BDD5-D6DC977CCFFE}"/>
              </a:ext>
            </a:extLst>
          </p:cNvPr>
          <p:cNvSpPr>
            <a:spLocks noGrp="1"/>
          </p:cNvSpPr>
          <p:nvPr>
            <p:ph type="dt" idx="15"/>
          </p:nvPr>
        </p:nvSpPr>
        <p:spPr/>
        <p:txBody>
          <a:bodyPr/>
          <a:lstStyle/>
          <a:p>
            <a:r>
              <a:rPr lang="en-US"/>
              <a:t>Mar. 2020</a:t>
            </a:r>
            <a:endParaRPr lang="en-GB" dirty="0"/>
          </a:p>
        </p:txBody>
      </p:sp>
    </p:spTree>
    <p:extLst>
      <p:ext uri="{BB962C8B-B14F-4D97-AF65-F5344CB8AC3E}">
        <p14:creationId xmlns:p14="http://schemas.microsoft.com/office/powerpoint/2010/main" val="40728732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F40E08-CCA3-4D3E-AEAE-A7FACF56B421}"/>
              </a:ext>
            </a:extLst>
          </p:cNvPr>
          <p:cNvSpPr>
            <a:spLocks noGrp="1"/>
          </p:cNvSpPr>
          <p:nvPr>
            <p:ph type="title"/>
          </p:nvPr>
        </p:nvSpPr>
        <p:spPr>
          <a:xfrm>
            <a:off x="914401" y="685801"/>
            <a:ext cx="10361084" cy="798983"/>
          </a:xfrm>
        </p:spPr>
        <p:txBody>
          <a:bodyPr/>
          <a:lstStyle/>
          <a:p>
            <a:r>
              <a:rPr lang="en-US" sz="2800" dirty="0"/>
              <a:t>Participants in the IEEE-SA “individual process” shall</a:t>
            </a:r>
            <a:br>
              <a:rPr lang="en-US" sz="2800" dirty="0"/>
            </a:br>
            <a:r>
              <a:rPr lang="en-US" sz="2800" dirty="0"/>
              <a:t>act independently of others, including employers</a:t>
            </a:r>
          </a:p>
        </p:txBody>
      </p:sp>
      <p:sp>
        <p:nvSpPr>
          <p:cNvPr id="3" name="Content Placeholder 2">
            <a:extLst>
              <a:ext uri="{FF2B5EF4-FFF2-40B4-BE49-F238E27FC236}">
                <a16:creationId xmlns:a16="http://schemas.microsoft.com/office/drawing/2014/main" id="{F526F47A-3B9D-4696-A759-6B3DFB860B77}"/>
              </a:ext>
            </a:extLst>
          </p:cNvPr>
          <p:cNvSpPr>
            <a:spLocks noGrp="1"/>
          </p:cNvSpPr>
          <p:nvPr>
            <p:ph idx="1"/>
          </p:nvPr>
        </p:nvSpPr>
        <p:spPr>
          <a:xfrm>
            <a:off x="914401" y="1700809"/>
            <a:ext cx="10361084" cy="4393606"/>
          </a:xfrm>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a:p>
            <a:endParaRPr lang="en-US" dirty="0"/>
          </a:p>
        </p:txBody>
      </p:sp>
      <p:sp>
        <p:nvSpPr>
          <p:cNvPr id="4" name="Slide Number Placeholder 3">
            <a:extLst>
              <a:ext uri="{FF2B5EF4-FFF2-40B4-BE49-F238E27FC236}">
                <a16:creationId xmlns:a16="http://schemas.microsoft.com/office/drawing/2014/main" id="{59D86CC0-33BF-4C00-A7A4-C5103662E342}"/>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96261505-27DD-41D0-8E2B-B9D15FA0F58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FE19497-391C-4125-BC18-B393DE4B555B}"/>
              </a:ext>
            </a:extLst>
          </p:cNvPr>
          <p:cNvSpPr>
            <a:spLocks noGrp="1"/>
          </p:cNvSpPr>
          <p:nvPr>
            <p:ph type="dt" idx="15"/>
          </p:nvPr>
        </p:nvSpPr>
        <p:spPr/>
        <p:txBody>
          <a:bodyPr/>
          <a:lstStyle/>
          <a:p>
            <a:r>
              <a:rPr lang="en-US"/>
              <a:t>Mar. 2020</a:t>
            </a:r>
            <a:endParaRPr lang="en-GB" dirty="0"/>
          </a:p>
        </p:txBody>
      </p:sp>
    </p:spTree>
    <p:extLst>
      <p:ext uri="{BB962C8B-B14F-4D97-AF65-F5344CB8AC3E}">
        <p14:creationId xmlns:p14="http://schemas.microsoft.com/office/powerpoint/2010/main" val="339168806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2A7BD1-9BED-4378-8F03-6216A076641D}"/>
              </a:ext>
            </a:extLst>
          </p:cNvPr>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a:extLst>
              <a:ext uri="{FF2B5EF4-FFF2-40B4-BE49-F238E27FC236}">
                <a16:creationId xmlns:a16="http://schemas.microsoft.com/office/drawing/2014/main" id="{895D588B-82FF-4BB6-9D77-8D907E5547A7}"/>
              </a:ext>
            </a:extLst>
          </p:cNvPr>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a:p>
            <a:endParaRPr lang="en-US" dirty="0"/>
          </a:p>
        </p:txBody>
      </p:sp>
      <p:sp>
        <p:nvSpPr>
          <p:cNvPr id="4" name="Slide Number Placeholder 3">
            <a:extLst>
              <a:ext uri="{FF2B5EF4-FFF2-40B4-BE49-F238E27FC236}">
                <a16:creationId xmlns:a16="http://schemas.microsoft.com/office/drawing/2014/main" id="{2D1327A7-BCDD-471B-880B-68C5DC7672EC}"/>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28F3C2B7-DAF1-4549-9719-366CD8CE2C6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9DF7CC4-8212-49D5-BF5F-10757093C41C}"/>
              </a:ext>
            </a:extLst>
          </p:cNvPr>
          <p:cNvSpPr>
            <a:spLocks noGrp="1"/>
          </p:cNvSpPr>
          <p:nvPr>
            <p:ph type="dt" idx="15"/>
          </p:nvPr>
        </p:nvSpPr>
        <p:spPr/>
        <p:txBody>
          <a:bodyPr/>
          <a:lstStyle/>
          <a:p>
            <a:r>
              <a:rPr lang="en-US"/>
              <a:t>Mar. 2020</a:t>
            </a:r>
            <a:endParaRPr lang="en-GB" dirty="0"/>
          </a:p>
        </p:txBody>
      </p:sp>
    </p:spTree>
    <p:extLst>
      <p:ext uri="{BB962C8B-B14F-4D97-AF65-F5344CB8AC3E}">
        <p14:creationId xmlns:p14="http://schemas.microsoft.com/office/powerpoint/2010/main" val="195890080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97D9D7-C959-48E2-8347-87FB53507919}"/>
              </a:ext>
            </a:extLst>
          </p:cNvPr>
          <p:cNvSpPr>
            <a:spLocks noGrp="1"/>
          </p:cNvSpPr>
          <p:nvPr>
            <p:ph type="title"/>
          </p:nvPr>
        </p:nvSpPr>
        <p:spPr/>
        <p:txBody>
          <a:bodyPr/>
          <a:lstStyle/>
          <a:p>
            <a:r>
              <a:rPr lang="en-US" dirty="0"/>
              <a:t>IEEE SA Policy Documents</a:t>
            </a:r>
          </a:p>
        </p:txBody>
      </p:sp>
      <p:sp>
        <p:nvSpPr>
          <p:cNvPr id="3" name="Content Placeholder 2">
            <a:extLst>
              <a:ext uri="{FF2B5EF4-FFF2-40B4-BE49-F238E27FC236}">
                <a16:creationId xmlns:a16="http://schemas.microsoft.com/office/drawing/2014/main" id="{E82EEE88-48DE-4859-8699-DF7E4EC8F6ED}"/>
              </a:ext>
            </a:extLst>
          </p:cNvPr>
          <p:cNvSpPr>
            <a:spLocks noGrp="1"/>
          </p:cNvSpPr>
          <p:nvPr>
            <p:ph idx="1"/>
          </p:nvPr>
        </p:nvSpPr>
        <p:spPr>
          <a:xfrm>
            <a:off x="914401" y="1751013"/>
            <a:ext cx="10361084" cy="4343401"/>
          </a:xfrm>
        </p:spPr>
        <p:txBody>
          <a:bodyPr/>
          <a:lstStyle/>
          <a:p>
            <a:r>
              <a:rPr lang="en-US" dirty="0"/>
              <a:t>IEEE Code of Ethics</a:t>
            </a:r>
          </a:p>
          <a:p>
            <a:pPr lvl="1"/>
            <a:r>
              <a:rPr lang="en-US" dirty="0">
                <a:hlinkClick r:id="rId2"/>
              </a:rPr>
              <a:t>http://www.ieee.org/about/corporate/governance/p7-8.html</a:t>
            </a:r>
            <a:r>
              <a:rPr lang="en-US" dirty="0"/>
              <a:t> </a:t>
            </a:r>
          </a:p>
          <a:p>
            <a:r>
              <a:rPr lang="en-US" dirty="0"/>
              <a:t>IEEE Standards Association (IEEE-SA) Affiliation FAQ</a:t>
            </a:r>
          </a:p>
          <a:p>
            <a:pPr lvl="1"/>
            <a:r>
              <a:rPr lang="en-US" dirty="0">
                <a:hlinkClick r:id="rId3"/>
              </a:rPr>
              <a:t>http://standards.ieee.org/faqs/affiliation.html</a:t>
            </a:r>
            <a:r>
              <a:rPr lang="en-US" dirty="0"/>
              <a:t> </a:t>
            </a:r>
          </a:p>
          <a:p>
            <a:r>
              <a:rPr lang="en-US" dirty="0"/>
              <a:t>Antitrust and Competition Policy</a:t>
            </a:r>
          </a:p>
          <a:p>
            <a:pPr lvl="1"/>
            <a:r>
              <a:rPr lang="en-US" dirty="0">
                <a:hlinkClick r:id="rId4"/>
              </a:rPr>
              <a:t>http://standards.ieee.org/resources/antitrust-guidelines.pdf</a:t>
            </a:r>
            <a:r>
              <a:rPr lang="en-US" dirty="0"/>
              <a:t>  </a:t>
            </a:r>
            <a:endParaRPr lang="en-US" dirty="0">
              <a:hlinkClick r:id="rId5"/>
            </a:endParaRPr>
          </a:p>
          <a:p>
            <a:r>
              <a:rPr lang="en-US" dirty="0"/>
              <a:t>Letter of Assurance Form</a:t>
            </a:r>
          </a:p>
          <a:p>
            <a:pPr lvl="1"/>
            <a:r>
              <a:rPr lang="en-US" dirty="0">
                <a:hlinkClick r:id="rId6"/>
              </a:rPr>
              <a:t>http://standards.ieee.org/develop/policies/bylaws/sect6-7.html#loa</a:t>
            </a:r>
            <a:r>
              <a:rPr lang="en-US" dirty="0"/>
              <a:t> </a:t>
            </a:r>
          </a:p>
          <a:p>
            <a:pPr lvl="1"/>
            <a:r>
              <a:rPr lang="en-US" dirty="0">
                <a:hlinkClick r:id="rId5"/>
              </a:rPr>
              <a:t>https://development.standards.ieee.org/myproject/Public//mytools/mob/loa.pdf</a:t>
            </a:r>
          </a:p>
          <a:p>
            <a:r>
              <a:rPr lang="en-US" dirty="0"/>
              <a:t>IEEE-SA Patent Committee FAQ &amp; Patent slides</a:t>
            </a:r>
          </a:p>
          <a:p>
            <a:pPr lvl="1"/>
            <a:r>
              <a:rPr lang="en-US" dirty="0">
                <a:hlinkClick r:id="rId7"/>
              </a:rPr>
              <a:t>http://standards.ieee.org/board/pat/faq.pdf</a:t>
            </a:r>
            <a:r>
              <a:rPr lang="en-US" dirty="0"/>
              <a:t> and </a:t>
            </a:r>
            <a:r>
              <a:rPr lang="en-US" dirty="0">
                <a:hlinkClick r:id="rId5"/>
              </a:rPr>
              <a:t>http://standards.ieee.org/board/pat/pat-slideset.ppt</a:t>
            </a:r>
            <a:r>
              <a:rPr lang="en-US" dirty="0"/>
              <a:t> </a:t>
            </a:r>
          </a:p>
          <a:p>
            <a:pPr>
              <a:buNone/>
            </a:pPr>
            <a:endParaRPr lang="en-GB" sz="1200" dirty="0"/>
          </a:p>
          <a:p>
            <a:endParaRPr lang="en-US" dirty="0"/>
          </a:p>
        </p:txBody>
      </p:sp>
      <p:sp>
        <p:nvSpPr>
          <p:cNvPr id="4" name="Slide Number Placeholder 3">
            <a:extLst>
              <a:ext uri="{FF2B5EF4-FFF2-40B4-BE49-F238E27FC236}">
                <a16:creationId xmlns:a16="http://schemas.microsoft.com/office/drawing/2014/main" id="{860BF99C-1593-4E31-B040-51A5B30284AC}"/>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BBAD4E8E-71BA-45BE-9C0D-60E8520D27E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3E165B6-163C-4F2F-A330-74EE3956B570}"/>
              </a:ext>
            </a:extLst>
          </p:cNvPr>
          <p:cNvSpPr>
            <a:spLocks noGrp="1"/>
          </p:cNvSpPr>
          <p:nvPr>
            <p:ph type="dt" idx="15"/>
          </p:nvPr>
        </p:nvSpPr>
        <p:spPr/>
        <p:txBody>
          <a:bodyPr/>
          <a:lstStyle/>
          <a:p>
            <a:r>
              <a:rPr lang="en-US"/>
              <a:t>Mar. 2020</a:t>
            </a:r>
            <a:endParaRPr lang="en-GB" dirty="0"/>
          </a:p>
        </p:txBody>
      </p:sp>
    </p:spTree>
    <p:extLst>
      <p:ext uri="{BB962C8B-B14F-4D97-AF65-F5344CB8AC3E}">
        <p14:creationId xmlns:p14="http://schemas.microsoft.com/office/powerpoint/2010/main" val="219355251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a:xfrm>
            <a:off x="914400" y="1830391"/>
            <a:ext cx="10798223" cy="4264024"/>
          </a:xfrm>
        </p:spPr>
        <p:txBody>
          <a:bodyPr/>
          <a:lstStyle/>
          <a:p>
            <a:pPr lvl="0" defTabSz="914400" eaLnBrk="0" hangingPunct="0">
              <a:spcBef>
                <a:spcPct val="20000"/>
              </a:spcBef>
              <a:buClrTx/>
              <a:buSzTx/>
              <a:buFontTx/>
              <a:buChar char="•"/>
              <a:defRPr/>
            </a:pPr>
            <a:endParaRPr lang="en-US" dirty="0"/>
          </a:p>
          <a:p>
            <a:pPr lvl="0" defTabSz="914400" eaLnBrk="0" hangingPunct="0">
              <a:spcBef>
                <a:spcPct val="20000"/>
              </a:spcBef>
              <a:buClrTx/>
              <a:buSzTx/>
              <a:buFontTx/>
              <a:buChar char="•"/>
              <a:defRPr/>
            </a:pPr>
            <a:r>
              <a:rPr lang="en-US" dirty="0"/>
              <a:t>The current version of the IEEE-SA Standards Board Bylaws is available at: </a:t>
            </a:r>
          </a:p>
          <a:p>
            <a:pPr lvl="1" defTabSz="914400" eaLnBrk="0" hangingPunct="0">
              <a:spcBef>
                <a:spcPct val="20000"/>
              </a:spcBef>
              <a:buClrTx/>
              <a:buSzTx/>
              <a:defRPr/>
            </a:pPr>
            <a:r>
              <a:rPr lang="en-US" sz="2400" dirty="0">
                <a:hlinkClick r:id="rId3"/>
              </a:rPr>
              <a:t>http://standards.ieee.org/develop/policies/bylaws/index.html</a:t>
            </a:r>
            <a:r>
              <a:rPr lang="en-US" sz="2400" dirty="0"/>
              <a:t> (HTML version) </a:t>
            </a:r>
          </a:p>
          <a:p>
            <a:pPr lvl="1" defTabSz="914400" eaLnBrk="0" hangingPunct="0">
              <a:spcBef>
                <a:spcPct val="20000"/>
              </a:spcBef>
              <a:buClrTx/>
              <a:buSzTx/>
              <a:defRPr/>
            </a:pPr>
            <a:r>
              <a:rPr lang="en-US" sz="2400" dirty="0">
                <a:hlinkClick r:id="rId4"/>
              </a:rPr>
              <a:t>http://standards.ieee.org/develop/policies/bylaws/sb_bylaws.pdf</a:t>
            </a:r>
            <a:r>
              <a:rPr lang="en-US" sz="2400" dirty="0"/>
              <a:t> (PDF version)</a:t>
            </a:r>
            <a:r>
              <a:rPr lang="en-US" sz="1800" dirty="0"/>
              <a:t> </a:t>
            </a:r>
          </a:p>
          <a:p>
            <a:pPr lvl="0" defTabSz="914400" eaLnBrk="0" hangingPunct="0">
              <a:spcBef>
                <a:spcPct val="20000"/>
              </a:spcBef>
              <a:buClrTx/>
              <a:buSzTx/>
              <a:defRPr/>
            </a:pPr>
            <a:br>
              <a:rPr lang="en-US" sz="1600" dirty="0"/>
            </a:br>
            <a:endParaRPr lang="en-US" sz="1600" dirty="0"/>
          </a:p>
          <a:p>
            <a:pPr lvl="0" defTabSz="914400" eaLnBrk="0" hangingPunct="0">
              <a:spcBef>
                <a:spcPct val="20000"/>
              </a:spcBef>
              <a:buClrTx/>
              <a:buSzTx/>
              <a:buFontTx/>
              <a:buChar char="•"/>
              <a:defRPr/>
            </a:pPr>
            <a:r>
              <a:rPr lang="en-US" dirty="0"/>
              <a:t>The current version of the IEEE-SA Standards Board Operations Manual is available at: </a:t>
            </a:r>
          </a:p>
          <a:p>
            <a:pPr lvl="1" defTabSz="914400" eaLnBrk="0" hangingPunct="0">
              <a:spcBef>
                <a:spcPct val="20000"/>
              </a:spcBef>
              <a:buClrTx/>
              <a:buSzTx/>
              <a:defRPr/>
            </a:pPr>
            <a:r>
              <a:rPr lang="en-US" sz="2400" dirty="0">
                <a:hlinkClick r:id="rId5"/>
              </a:rPr>
              <a:t>http://standards.ieee.org/develop/policies/opman/index.html</a:t>
            </a:r>
            <a:r>
              <a:rPr lang="en-US" sz="2400" dirty="0"/>
              <a:t> (HTML version) </a:t>
            </a:r>
          </a:p>
          <a:p>
            <a:pPr lvl="1" defTabSz="914400" eaLnBrk="0" hangingPunct="0">
              <a:spcBef>
                <a:spcPct val="20000"/>
              </a:spcBef>
              <a:buClrTx/>
              <a:buSzTx/>
              <a:defRPr/>
            </a:pPr>
            <a:r>
              <a:rPr lang="en-US" sz="2400" dirty="0">
                <a:hlinkClick r:id="rId6"/>
              </a:rPr>
              <a:t>http://standards.ieee.org/develop/policies/opman/sb_om.pdf</a:t>
            </a:r>
            <a:r>
              <a:rPr lang="en-US" sz="2400" dirty="0"/>
              <a:t> (PDF version)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 2020</a:t>
            </a:r>
            <a:endParaRPr lang="en-GB" dirty="0"/>
          </a:p>
        </p:txBody>
      </p:sp>
    </p:spTree>
    <p:extLst>
      <p:ext uri="{BB962C8B-B14F-4D97-AF65-F5344CB8AC3E}">
        <p14:creationId xmlns:p14="http://schemas.microsoft.com/office/powerpoint/2010/main" val="266467412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9EAFFD-A63C-4806-B36A-FDB3DA79B804}"/>
              </a:ext>
            </a:extLst>
          </p:cNvPr>
          <p:cNvSpPr>
            <a:spLocks noGrp="1"/>
          </p:cNvSpPr>
          <p:nvPr>
            <p:ph type="title"/>
          </p:nvPr>
        </p:nvSpPr>
        <p:spPr/>
        <p:txBody>
          <a:bodyPr/>
          <a:lstStyle/>
          <a:p>
            <a:r>
              <a:rPr lang="en-US" dirty="0"/>
              <a:t>IEEE 802 Ground Rules</a:t>
            </a:r>
          </a:p>
        </p:txBody>
      </p:sp>
      <p:sp>
        <p:nvSpPr>
          <p:cNvPr id="3" name="Content Placeholder 2">
            <a:extLst>
              <a:ext uri="{FF2B5EF4-FFF2-40B4-BE49-F238E27FC236}">
                <a16:creationId xmlns:a16="http://schemas.microsoft.com/office/drawing/2014/main" id="{AA2E66CF-1199-4401-85E7-EC54CBC31898}"/>
              </a:ext>
            </a:extLst>
          </p:cNvPr>
          <p:cNvSpPr>
            <a:spLocks noGrp="1"/>
          </p:cNvSpPr>
          <p:nvPr>
            <p:ph idx="1"/>
          </p:nvPr>
        </p:nvSpPr>
        <p:spPr/>
        <p:txBody>
          <a:bodyPr/>
          <a:lstStyle/>
          <a:p>
            <a:pPr indent="-457200">
              <a:buFont typeface="Arial" panose="020B0604020202020204" pitchFamily="34" charset="0"/>
              <a:buChar char="•"/>
            </a:pPr>
            <a:r>
              <a:rPr lang="en-US" dirty="0">
                <a:cs typeface="DejaVu Sans" pitchFamily="34" charset="0"/>
              </a:rPr>
              <a:t>Respect … give it, get it</a:t>
            </a:r>
          </a:p>
          <a:p>
            <a:pPr indent="-457200">
              <a:buFont typeface="Arial" panose="020B0604020202020204" pitchFamily="34" charset="0"/>
              <a:buChar char="•"/>
            </a:pPr>
            <a:r>
              <a:rPr lang="en-US" dirty="0">
                <a:cs typeface="DejaVu Sans" pitchFamily="34" charset="0"/>
              </a:rPr>
              <a:t>NO product pitches</a:t>
            </a:r>
          </a:p>
          <a:p>
            <a:pPr indent="-457200">
              <a:buFont typeface="Arial" panose="020B0604020202020204" pitchFamily="34" charset="0"/>
              <a:buChar char="•"/>
            </a:pPr>
            <a:r>
              <a:rPr lang="en-US" dirty="0">
                <a:cs typeface="DejaVu Sans" pitchFamily="34" charset="0"/>
              </a:rPr>
              <a:t>NO corporate pitches</a:t>
            </a:r>
          </a:p>
          <a:p>
            <a:pPr indent="-457200">
              <a:buFont typeface="Arial" panose="020B0604020202020204" pitchFamily="34" charset="0"/>
              <a:buChar char="•"/>
            </a:pPr>
            <a:r>
              <a:rPr lang="en-US" dirty="0">
                <a:cs typeface="DejaVu Sans" pitchFamily="34" charset="0"/>
              </a:rPr>
              <a:t>NO prices</a:t>
            </a:r>
          </a:p>
          <a:p>
            <a:pPr indent="-457200">
              <a:buFont typeface="Arial" panose="020B0604020202020204" pitchFamily="34" charset="0"/>
              <a:buChar char="•"/>
            </a:pPr>
            <a:r>
              <a:rPr lang="en-US" dirty="0">
                <a:cs typeface="DejaVu Sans" pitchFamily="34" charset="0"/>
              </a:rPr>
              <a:t>NO restrictive notices – (no confidentially notices in email)</a:t>
            </a:r>
          </a:p>
          <a:p>
            <a:pPr indent="-457200">
              <a:buFont typeface="Arial" panose="020B0604020202020204" pitchFamily="34" charset="0"/>
              <a:buChar char="•"/>
            </a:pPr>
            <a:r>
              <a:rPr lang="en-US" dirty="0">
                <a:cs typeface="DejaVu Sans" pitchFamily="34" charset="0"/>
              </a:rPr>
              <a:t>Presentations must be openly available</a:t>
            </a:r>
          </a:p>
          <a:p>
            <a:endParaRPr lang="en-US" dirty="0"/>
          </a:p>
        </p:txBody>
      </p:sp>
      <p:sp>
        <p:nvSpPr>
          <p:cNvPr id="4" name="Slide Number Placeholder 3">
            <a:extLst>
              <a:ext uri="{FF2B5EF4-FFF2-40B4-BE49-F238E27FC236}">
                <a16:creationId xmlns:a16="http://schemas.microsoft.com/office/drawing/2014/main" id="{2F38F93E-E7B4-4037-B49B-013B2239B90B}"/>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2DC6924C-5B2A-4369-BAF1-60422B9B5FC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34D0F77-3728-49EB-902A-704204CA4083}"/>
              </a:ext>
            </a:extLst>
          </p:cNvPr>
          <p:cNvSpPr>
            <a:spLocks noGrp="1"/>
          </p:cNvSpPr>
          <p:nvPr>
            <p:ph type="dt" idx="15"/>
          </p:nvPr>
        </p:nvSpPr>
        <p:spPr/>
        <p:txBody>
          <a:bodyPr/>
          <a:lstStyle/>
          <a:p>
            <a:r>
              <a:rPr lang="en-US"/>
              <a:t>Mar. 2020</a:t>
            </a:r>
            <a:endParaRPr lang="en-GB" dirty="0"/>
          </a:p>
        </p:txBody>
      </p:sp>
    </p:spTree>
    <p:extLst>
      <p:ext uri="{BB962C8B-B14F-4D97-AF65-F5344CB8AC3E}">
        <p14:creationId xmlns:p14="http://schemas.microsoft.com/office/powerpoint/2010/main" val="296573538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AE60AC-FC90-43B0-A5DF-6AE8F7E48DA7}"/>
              </a:ext>
            </a:extLst>
          </p:cNvPr>
          <p:cNvSpPr>
            <a:spLocks noGrp="1"/>
          </p:cNvSpPr>
          <p:nvPr>
            <p:ph type="title"/>
          </p:nvPr>
        </p:nvSpPr>
        <p:spPr>
          <a:xfrm>
            <a:off x="914401" y="685801"/>
            <a:ext cx="10361084" cy="763591"/>
          </a:xfrm>
        </p:spPr>
        <p:txBody>
          <a:bodyPr/>
          <a:lstStyle/>
          <a:p>
            <a:r>
              <a:rPr lang="en-US" dirty="0"/>
              <a:t>IEEE 802 Rules Documents </a:t>
            </a:r>
          </a:p>
        </p:txBody>
      </p:sp>
      <p:sp>
        <p:nvSpPr>
          <p:cNvPr id="3" name="Content Placeholder 2">
            <a:extLst>
              <a:ext uri="{FF2B5EF4-FFF2-40B4-BE49-F238E27FC236}">
                <a16:creationId xmlns:a16="http://schemas.microsoft.com/office/drawing/2014/main" id="{53129AE0-154C-44C2-BB01-C9AED5640D70}"/>
              </a:ext>
            </a:extLst>
          </p:cNvPr>
          <p:cNvSpPr>
            <a:spLocks noGrp="1"/>
          </p:cNvSpPr>
          <p:nvPr>
            <p:ph idx="1"/>
          </p:nvPr>
        </p:nvSpPr>
        <p:spPr>
          <a:xfrm>
            <a:off x="914401" y="1340768"/>
            <a:ext cx="10361084" cy="4768080"/>
          </a:xfrm>
        </p:spPr>
        <p:txBody>
          <a:bodyPr/>
          <a:lstStyle/>
          <a:p>
            <a:r>
              <a:rPr lang="en-US" sz="2000" dirty="0"/>
              <a:t>IEEE 802 Policies &amp; Procedures (Approved June 2014)</a:t>
            </a:r>
          </a:p>
          <a:p>
            <a:pPr lvl="1"/>
            <a:r>
              <a:rPr lang="en-US" sz="1800" dirty="0">
                <a:hlinkClick r:id="rId2"/>
              </a:rPr>
              <a:t>http://standards.ieee.org/board/aud/LMSC.pdf</a:t>
            </a:r>
            <a:endParaRPr lang="en-US" sz="1800" dirty="0"/>
          </a:p>
          <a:p>
            <a:r>
              <a:rPr lang="en-US" sz="2000" dirty="0"/>
              <a:t>IEEE 802 Operations Manual (Approved 13 July 2018)</a:t>
            </a:r>
          </a:p>
          <a:p>
            <a:pPr lvl="1">
              <a:lnSpc>
                <a:spcPct val="80000"/>
              </a:lnSpc>
              <a:defRPr/>
            </a:pPr>
            <a:r>
              <a:rPr lang="en-US" altLang="en-US" sz="1800" dirty="0">
                <a:hlinkClick r:id="rId3"/>
              </a:rPr>
              <a:t>https://mentor.ieee.org/802-ec/dcn/17/ec-17-0090-22-0PNP-ieee-802-lmsc-operations-manual.pdf</a:t>
            </a:r>
            <a:r>
              <a:rPr lang="en-US" altLang="en-US" sz="1800" dirty="0"/>
              <a:t> </a:t>
            </a:r>
          </a:p>
          <a:p>
            <a:pPr>
              <a:lnSpc>
                <a:spcPct val="80000"/>
              </a:lnSpc>
              <a:defRPr/>
            </a:pPr>
            <a:r>
              <a:rPr lang="en-US" sz="2000" dirty="0"/>
              <a:t>IEEE 802 Working Group Policies &amp; Procedures (29 July 2016)</a:t>
            </a:r>
            <a:r>
              <a:rPr lang="en-US" altLang="en-US" sz="2000" dirty="0"/>
              <a:t> </a:t>
            </a:r>
          </a:p>
          <a:p>
            <a:pPr lvl="1"/>
            <a:r>
              <a:rPr lang="en-US" altLang="en-US" sz="1800" dirty="0">
                <a:hlinkClick r:id="rId4"/>
              </a:rPr>
              <a:t>http://www.ieee802.org/PNP/approved/IEEE_802_WG_PandP_v19.pdf</a:t>
            </a:r>
            <a:r>
              <a:rPr lang="en-US" altLang="en-US" sz="1800" dirty="0"/>
              <a:t> </a:t>
            </a:r>
          </a:p>
          <a:p>
            <a:r>
              <a:rPr lang="en-US" sz="2000" dirty="0"/>
              <a:t>IEEE 802 LMSC Chair's Guidelines (Approved 13 July 2018)</a:t>
            </a:r>
            <a:endParaRPr lang="en-US" sz="2000" dirty="0">
              <a:hlinkClick r:id="rId5"/>
            </a:endParaRPr>
          </a:p>
          <a:p>
            <a:pPr lvl="1"/>
            <a:r>
              <a:rPr lang="en-US" sz="1800" dirty="0">
                <a:hlinkClick r:id="rId6"/>
              </a:rPr>
              <a:t>https://mentor.ieee.org/802-ec/dcn/17/ec-17-0120-27-0PNP-ieee-802-lmsc-chairs-guidelines.pdf</a:t>
            </a:r>
            <a:r>
              <a:rPr lang="en-US" sz="1800" dirty="0"/>
              <a:t> </a:t>
            </a:r>
          </a:p>
          <a:p>
            <a:r>
              <a:rPr lang="en-US" sz="2000" dirty="0"/>
              <a:t>Participation in IEEE 802 Meetings</a:t>
            </a:r>
          </a:p>
          <a:p>
            <a:pPr lvl="1"/>
            <a:r>
              <a:rPr lang="en-US" sz="1800" u="sng" dirty="0">
                <a:hlinkClick r:id="rId7"/>
              </a:rPr>
              <a:t>https://mentor.ieee.org/802-ec/dcn/16/ec-16-0180-05-00EC-ieee-802-participation-slide.pptx</a:t>
            </a:r>
            <a:endParaRPr lang="en-US" sz="1600" dirty="0"/>
          </a:p>
          <a:p>
            <a:r>
              <a:rPr lang="en-US" sz="2000" dirty="0"/>
              <a:t>Policies and Procedures hierarchy: </a:t>
            </a:r>
            <a:r>
              <a:rPr lang="en-US" sz="2000" b="0" dirty="0">
                <a:hlinkClick r:id="rId8"/>
              </a:rPr>
              <a:t>http://www.ieee802.org/11/Rules/rules.shtml</a:t>
            </a:r>
            <a:endParaRPr lang="en-US" sz="2000" b="0" dirty="0"/>
          </a:p>
          <a:p>
            <a:pPr marL="342900" lvl="1" indent="-342900">
              <a:buFontTx/>
              <a:buChar char="•"/>
            </a:pPr>
            <a:r>
              <a:rPr lang="en-US" altLang="en-US" sz="1800" b="1" dirty="0"/>
              <a:t>IEEE 802 Procedural document website: </a:t>
            </a:r>
            <a:r>
              <a:rPr lang="en-US" altLang="en-US" sz="1800" dirty="0">
                <a:hlinkClick r:id="rId9"/>
              </a:rPr>
              <a:t>http://www.ieee802.org/devdocs.shtml</a:t>
            </a:r>
            <a:r>
              <a:rPr lang="en-US" altLang="en-US" sz="1800" dirty="0"/>
              <a:t> </a:t>
            </a:r>
          </a:p>
          <a:p>
            <a:r>
              <a:rPr lang="en-US" sz="2000" dirty="0"/>
              <a:t>IEEE 802.11 WG Operations Manual (Approved 13 July 2018):</a:t>
            </a:r>
          </a:p>
          <a:p>
            <a:pPr lvl="1"/>
            <a:r>
              <a:rPr lang="en-US" altLang="en-US" sz="1800" dirty="0">
                <a:hlinkClick r:id="rId10"/>
              </a:rPr>
              <a:t>https://mentor.ieee.org/802.11/dcn/14/11-14-0629-22-0000-802-11-operations-manual.docx</a:t>
            </a:r>
            <a:endParaRPr lang="en-US" sz="1800" dirty="0"/>
          </a:p>
          <a:p>
            <a:endParaRPr lang="en-US" dirty="0"/>
          </a:p>
        </p:txBody>
      </p:sp>
      <p:sp>
        <p:nvSpPr>
          <p:cNvPr id="4" name="Slide Number Placeholder 3">
            <a:extLst>
              <a:ext uri="{FF2B5EF4-FFF2-40B4-BE49-F238E27FC236}">
                <a16:creationId xmlns:a16="http://schemas.microsoft.com/office/drawing/2014/main" id="{F7AB0DEE-B75D-4F9D-8547-3D3A0FCBB9A3}"/>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0F91ADEB-41AD-4208-8901-68E8AF7B8E9E}"/>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AC68828-28ED-4DFE-BE1B-A085FB5C0529}"/>
              </a:ext>
            </a:extLst>
          </p:cNvPr>
          <p:cNvSpPr>
            <a:spLocks noGrp="1"/>
          </p:cNvSpPr>
          <p:nvPr>
            <p:ph type="dt" idx="15"/>
          </p:nvPr>
        </p:nvSpPr>
        <p:spPr/>
        <p:txBody>
          <a:bodyPr/>
          <a:lstStyle/>
          <a:p>
            <a:r>
              <a:rPr lang="en-US"/>
              <a:t>Mar. 2020</a:t>
            </a:r>
            <a:endParaRPr lang="en-GB" dirty="0"/>
          </a:p>
        </p:txBody>
      </p:sp>
    </p:spTree>
    <p:extLst>
      <p:ext uri="{BB962C8B-B14F-4D97-AF65-F5344CB8AC3E}">
        <p14:creationId xmlns:p14="http://schemas.microsoft.com/office/powerpoint/2010/main" val="25149861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4400" dirty="0">
                <a:cs typeface="Times New Roman" panose="02020603050405020304" pitchFamily="18" charset="0"/>
              </a:rPr>
              <a:t>Ad Hoc Agenda </a:t>
            </a:r>
          </a:p>
          <a:p>
            <a:pPr algn="ctr">
              <a:lnSpc>
                <a:spcPct val="90000"/>
              </a:lnSpc>
              <a:buFontTx/>
              <a:buNone/>
            </a:pPr>
            <a:endParaRPr lang="en-US" altLang="en-US" dirty="0">
              <a:cs typeface="Times New Roman" panose="02020603050405020304" pitchFamily="18" charset="0"/>
            </a:endParaRPr>
          </a:p>
          <a:p>
            <a:pPr marL="1524000">
              <a:lnSpc>
                <a:spcPct val="90000"/>
              </a:lnSpc>
              <a:buFontTx/>
              <a:buNone/>
            </a:pPr>
            <a:r>
              <a:rPr lang="en-US" altLang="en-US" dirty="0">
                <a:cs typeface="Times New Roman" panose="02020603050405020304" pitchFamily="18" charset="0"/>
              </a:rPr>
              <a:t>Chair: </a:t>
            </a:r>
            <a:r>
              <a:rPr lang="en-US" altLang="en-US" b="0" dirty="0">
                <a:cs typeface="Times New Roman" panose="02020603050405020304" pitchFamily="18" charset="0"/>
              </a:rPr>
              <a:t>Jonathan Segev </a:t>
            </a:r>
            <a:r>
              <a:rPr lang="en-US" altLang="en-US" sz="1800" b="0" dirty="0">
                <a:cs typeface="Times New Roman" panose="02020603050405020304" pitchFamily="18" charset="0"/>
              </a:rPr>
              <a:t>(Intel Corporation)</a:t>
            </a:r>
          </a:p>
          <a:p>
            <a:pPr marL="1524000">
              <a:lnSpc>
                <a:spcPct val="90000"/>
              </a:lnSpc>
            </a:pPr>
            <a:r>
              <a:rPr lang="en-US" altLang="en-US" dirty="0">
                <a:cs typeface="Times New Roman" panose="02020603050405020304" pitchFamily="18" charset="0"/>
              </a:rPr>
              <a:t>Vice Chair: </a:t>
            </a:r>
            <a:r>
              <a:rPr lang="en-US" altLang="en-US" b="0" dirty="0">
                <a:cs typeface="Times New Roman" panose="02020603050405020304" pitchFamily="18" charset="0"/>
              </a:rPr>
              <a:t>Assaf Kasher </a:t>
            </a:r>
            <a:r>
              <a:rPr lang="en-US" altLang="en-US" sz="1800" b="0" dirty="0">
                <a:cs typeface="Times New Roman" panose="02020603050405020304" pitchFamily="18" charset="0"/>
              </a:rPr>
              <a:t>(Qualcomm)</a:t>
            </a:r>
          </a:p>
          <a:p>
            <a:pPr marL="1524000">
              <a:lnSpc>
                <a:spcPct val="90000"/>
              </a:lnSpc>
              <a:buFontTx/>
              <a:buNone/>
            </a:pPr>
            <a:r>
              <a:rPr lang="en-US" altLang="en-US" dirty="0">
                <a:cs typeface="Times New Roman" panose="02020603050405020304" pitchFamily="18" charset="0"/>
              </a:rPr>
              <a:t>Technical Editor: </a:t>
            </a:r>
            <a:r>
              <a:rPr lang="en-US" altLang="en-US" b="0" dirty="0">
                <a:cs typeface="Times New Roman" panose="02020603050405020304" pitchFamily="18" charset="0"/>
              </a:rPr>
              <a:t>Chao Chun Wang </a:t>
            </a:r>
            <a:r>
              <a:rPr lang="en-US" altLang="en-US" sz="1800" b="0" dirty="0">
                <a:cs typeface="Times New Roman" panose="02020603050405020304" pitchFamily="18" charset="0"/>
              </a:rPr>
              <a:t>(</a:t>
            </a:r>
            <a:r>
              <a:rPr lang="en-US" altLang="en-US" sz="1800" b="0" dirty="0" err="1">
                <a:cs typeface="Times New Roman" panose="02020603050405020304" pitchFamily="18" charset="0"/>
              </a:rPr>
              <a:t>MediaTek</a:t>
            </a:r>
            <a:r>
              <a:rPr lang="en-US" altLang="en-US" sz="1800" b="0" dirty="0">
                <a:cs typeface="Times New Roman" panose="02020603050405020304" pitchFamily="18" charset="0"/>
              </a:rPr>
              <a:t>), </a:t>
            </a:r>
            <a:r>
              <a:rPr lang="en-US" altLang="en-US" b="0" dirty="0">
                <a:cs typeface="Times New Roman" panose="02020603050405020304" pitchFamily="18" charset="0"/>
              </a:rPr>
              <a:t>Roy Want </a:t>
            </a:r>
            <a:r>
              <a:rPr lang="en-US" altLang="en-US" sz="1800" b="0" dirty="0">
                <a:cs typeface="Times New Roman" panose="02020603050405020304" pitchFamily="18" charset="0"/>
              </a:rPr>
              <a:t>(Google)</a:t>
            </a:r>
          </a:p>
          <a:p>
            <a:pPr marL="1524000">
              <a:lnSpc>
                <a:spcPct val="90000"/>
              </a:lnSpc>
              <a:buFontTx/>
              <a:buNone/>
            </a:pPr>
            <a:r>
              <a:rPr lang="en-US" altLang="en-US" dirty="0">
                <a:cs typeface="Times New Roman" panose="02020603050405020304" pitchFamily="18" charset="0"/>
              </a:rPr>
              <a:t>Secretary (acting)</a:t>
            </a:r>
            <a:r>
              <a:rPr lang="en-US" altLang="en-US" b="0" dirty="0">
                <a:cs typeface="Times New Roman" panose="02020603050405020304" pitchFamily="18" charset="0"/>
              </a:rPr>
              <a:t>: Roy Want (Google)</a:t>
            </a:r>
            <a:endParaRPr lang="en-US" altLang="en-US" sz="1800" b="0" dirty="0">
              <a:cs typeface="Times New Roman" panose="02020603050405020304" pitchFamily="18"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IEEE 802.11</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Task Group AZ</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Next Generation Positioning </a:t>
            </a:r>
            <a:endParaRPr lang="en-US" sz="4000" dirty="0"/>
          </a:p>
        </p:txBody>
      </p:sp>
    </p:spTree>
    <p:extLst>
      <p:ext uri="{BB962C8B-B14F-4D97-AF65-F5344CB8AC3E}">
        <p14:creationId xmlns:p14="http://schemas.microsoft.com/office/powerpoint/2010/main" val="15585008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Agenda for the Ad hoc</a:t>
            </a:r>
            <a:endParaRPr lang="en-US" dirty="0"/>
          </a:p>
        </p:txBody>
      </p:sp>
      <p:sp>
        <p:nvSpPr>
          <p:cNvPr id="3" name="Content Placeholder 2"/>
          <p:cNvSpPr>
            <a:spLocks noGrp="1"/>
          </p:cNvSpPr>
          <p:nvPr>
            <p:ph idx="1"/>
          </p:nvPr>
        </p:nvSpPr>
        <p:spPr>
          <a:xfrm>
            <a:off x="914401" y="1628801"/>
            <a:ext cx="10361084" cy="4465614"/>
          </a:xfrm>
        </p:spPr>
        <p:txBody>
          <a:bodyPr/>
          <a:lstStyle/>
          <a:p>
            <a:pPr algn="just">
              <a:spcBef>
                <a:spcPct val="20000"/>
              </a:spcBef>
              <a:buFontTx/>
              <a:buChar char="•"/>
            </a:pPr>
            <a:r>
              <a:rPr lang="en-US" altLang="en-US" sz="2000" b="0" dirty="0"/>
              <a:t>Review IEEE-SA patent policy, duty to inform, call for potential essential patents, guidelines for anti-trust and competition laws, participation on individual basis and copyrights policy in IEEE 802 meeting, equitable consideration of all viewpoints. </a:t>
            </a:r>
          </a:p>
          <a:p>
            <a:pPr algn="just">
              <a:spcBef>
                <a:spcPct val="20000"/>
              </a:spcBef>
              <a:buFontTx/>
              <a:buChar char="•"/>
            </a:pPr>
            <a:r>
              <a:rPr lang="en-US" altLang="en-US" sz="2000" b="0" dirty="0"/>
              <a:t>Agenda setting for the week.</a:t>
            </a:r>
          </a:p>
          <a:p>
            <a:pPr algn="just">
              <a:spcBef>
                <a:spcPct val="20000"/>
              </a:spcBef>
              <a:buFontTx/>
              <a:buChar char="•"/>
            </a:pPr>
            <a:r>
              <a:rPr lang="en-US" altLang="en-US" sz="2000" b="0" dirty="0"/>
              <a:t>Update on way forward from CAC.</a:t>
            </a:r>
          </a:p>
          <a:p>
            <a:pPr algn="just">
              <a:spcBef>
                <a:spcPct val="20000"/>
              </a:spcBef>
              <a:buFontTx/>
              <a:buChar char="•"/>
            </a:pPr>
            <a:r>
              <a:rPr lang="en-US" altLang="en-US" sz="2000" b="0" dirty="0"/>
              <a:t>Consider comment resolution submission. </a:t>
            </a:r>
          </a:p>
          <a:p>
            <a:pPr algn="just">
              <a:spcBef>
                <a:spcPct val="20000"/>
              </a:spcBef>
              <a:buFontTx/>
              <a:buChar char="•"/>
            </a:pPr>
            <a:r>
              <a:rPr lang="en-US" altLang="en-US" sz="2000" b="0" dirty="0"/>
              <a:t>AOB </a:t>
            </a:r>
          </a:p>
          <a:p>
            <a:pPr algn="just">
              <a:spcBef>
                <a:spcPct val="20000"/>
              </a:spcBef>
              <a:buFontTx/>
              <a:buChar char="•"/>
            </a:pPr>
            <a:r>
              <a:rPr lang="en-US" altLang="en-US" sz="2000" b="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61854859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meeting (1)</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056410183"/>
              </p:ext>
            </p:extLst>
          </p:nvPr>
        </p:nvGraphicFramePr>
        <p:xfrm>
          <a:off x="914401" y="1340768"/>
          <a:ext cx="10460567" cy="4571856"/>
        </p:xfrm>
        <a:graphic>
          <a:graphicData uri="http://schemas.openxmlformats.org/drawingml/2006/table">
            <a:tbl>
              <a:tblPr firstRow="1" bandRow="1">
                <a:tableStyleId>{21E4AEA4-8DFA-4A89-87EB-49C32662AFE0}</a:tableStyleId>
              </a:tblPr>
              <a:tblGrid>
                <a:gridCol w="1566971">
                  <a:extLst>
                    <a:ext uri="{9D8B030D-6E8A-4147-A177-3AD203B41FA5}">
                      <a16:colId xmlns:a16="http://schemas.microsoft.com/office/drawing/2014/main" val="20000"/>
                    </a:ext>
                  </a:extLst>
                </a:gridCol>
                <a:gridCol w="2015607">
                  <a:extLst>
                    <a:ext uri="{9D8B030D-6E8A-4147-A177-3AD203B41FA5}">
                      <a16:colId xmlns:a16="http://schemas.microsoft.com/office/drawing/2014/main" val="20001"/>
                    </a:ext>
                  </a:extLst>
                </a:gridCol>
                <a:gridCol w="4552289">
                  <a:extLst>
                    <a:ext uri="{9D8B030D-6E8A-4147-A177-3AD203B41FA5}">
                      <a16:colId xmlns:a16="http://schemas.microsoft.com/office/drawing/2014/main" val="20002"/>
                    </a:ext>
                  </a:extLst>
                </a:gridCol>
                <a:gridCol w="2325700">
                  <a:extLst>
                    <a:ext uri="{9D8B030D-6E8A-4147-A177-3AD203B41FA5}">
                      <a16:colId xmlns:a16="http://schemas.microsoft.com/office/drawing/2014/main" val="20003"/>
                    </a:ext>
                  </a:extLst>
                </a:gridCol>
              </a:tblGrid>
              <a:tr h="332739">
                <a:tc>
                  <a:txBody>
                    <a:bodyPr/>
                    <a:lstStyle/>
                    <a:p>
                      <a:pPr algn="ctr"/>
                      <a:r>
                        <a:rPr lang="en-US" sz="1800" dirty="0"/>
                        <a:t>DCN</a:t>
                      </a:r>
                    </a:p>
                  </a:txBody>
                  <a:tcPr marR="36000" marT="45712" marB="45712"/>
                </a:tc>
                <a:tc>
                  <a:txBody>
                    <a:bodyPr/>
                    <a:lstStyle/>
                    <a:p>
                      <a:pPr algn="ctr"/>
                      <a:r>
                        <a:rPr lang="en-US" sz="1800" dirty="0"/>
                        <a:t>Presenter</a:t>
                      </a:r>
                    </a:p>
                  </a:txBody>
                  <a:tcPr marR="36000" marT="45712" marB="45712"/>
                </a:tc>
                <a:tc>
                  <a:txBody>
                    <a:bodyPr/>
                    <a:lstStyle/>
                    <a:p>
                      <a:pPr algn="ctr"/>
                      <a:r>
                        <a:rPr lang="en-US" sz="1800" dirty="0"/>
                        <a:t>Title</a:t>
                      </a:r>
                    </a:p>
                  </a:txBody>
                  <a:tcPr marR="36000" marT="45712" marB="45712"/>
                </a:tc>
                <a:tc>
                  <a:txBody>
                    <a:bodyPr/>
                    <a:lstStyle/>
                    <a:p>
                      <a:pPr algn="ctr"/>
                      <a:r>
                        <a:rPr lang="en-US" sz="1800" dirty="0"/>
                        <a:t>Topic</a:t>
                      </a:r>
                    </a:p>
                  </a:txBody>
                  <a:tcPr marR="36000" marT="45712" marB="45712"/>
                </a:tc>
                <a:extLst>
                  <a:ext uri="{0D108BD9-81ED-4DB2-BD59-A6C34878D82A}">
                    <a16:rowId xmlns:a16="http://schemas.microsoft.com/office/drawing/2014/main" val="10000"/>
                  </a:ext>
                </a:extLst>
              </a:tr>
              <a:tr h="332739">
                <a:tc>
                  <a:txBody>
                    <a:bodyPr/>
                    <a:lstStyle/>
                    <a:p>
                      <a:pPr marL="0" algn="l" defTabSz="914400" rtl="0" eaLnBrk="1" latinLnBrk="0" hangingPunct="1"/>
                      <a:r>
                        <a:rPr lang="en-US" sz="1800" kern="1200" dirty="0">
                          <a:solidFill>
                            <a:schemeClr val="dk1"/>
                          </a:solidFill>
                          <a:latin typeface="+mn-lt"/>
                          <a:ea typeface="+mn-ea"/>
                          <a:cs typeface="+mn-cs"/>
                        </a:rPr>
                        <a:t>11-20-0237</a:t>
                      </a:r>
                    </a:p>
                  </a:txBody>
                  <a:tcPr marT="45712" marB="45712"/>
                </a:tc>
                <a:tc>
                  <a:txBody>
                    <a:bodyPr/>
                    <a:lstStyle/>
                    <a:p>
                      <a:pPr marL="0" algn="l" defTabSz="914400" rtl="0" eaLnBrk="1" latinLnBrk="0" hangingPunct="1"/>
                      <a:r>
                        <a:rPr lang="en-US" sz="1800" kern="1200" dirty="0">
                          <a:solidFill>
                            <a:schemeClr val="dk1"/>
                          </a:solidFill>
                          <a:latin typeface="+mn-lt"/>
                          <a:ea typeface="+mn-ea"/>
                          <a:cs typeface="+mn-cs"/>
                        </a:rPr>
                        <a:t>Jonathan Segev</a:t>
                      </a:r>
                    </a:p>
                  </a:txBody>
                  <a:tcPr marT="45712" marB="45712"/>
                </a:tc>
                <a:tc>
                  <a:txBody>
                    <a:bodyPr/>
                    <a:lstStyle/>
                    <a:p>
                      <a:pPr marL="0" algn="l" defTabSz="914400" rtl="0" eaLnBrk="1" latinLnBrk="0" hangingPunct="1"/>
                      <a:r>
                        <a:rPr lang="en-US" sz="1800" kern="1200" dirty="0" err="1">
                          <a:solidFill>
                            <a:schemeClr val="dk1"/>
                          </a:solidFill>
                          <a:latin typeface="+mn-lt"/>
                          <a:ea typeface="+mn-ea"/>
                          <a:cs typeface="+mn-cs"/>
                        </a:rPr>
                        <a:t>TGaz</a:t>
                      </a:r>
                      <a:r>
                        <a:rPr lang="en-US" sz="1800" kern="1200" dirty="0">
                          <a:solidFill>
                            <a:schemeClr val="dk1"/>
                          </a:solidFill>
                          <a:latin typeface="+mn-lt"/>
                          <a:ea typeface="+mn-ea"/>
                          <a:cs typeface="+mn-cs"/>
                        </a:rPr>
                        <a:t> March Ad</a:t>
                      </a:r>
                      <a:r>
                        <a:rPr lang="en-US" sz="1800" kern="1200" baseline="0" dirty="0">
                          <a:solidFill>
                            <a:schemeClr val="dk1"/>
                          </a:solidFill>
                          <a:latin typeface="+mn-lt"/>
                          <a:ea typeface="+mn-ea"/>
                          <a:cs typeface="+mn-cs"/>
                        </a:rPr>
                        <a:t>-Hoc</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a:solidFill>
                            <a:schemeClr val="dk1"/>
                          </a:solidFill>
                          <a:latin typeface="+mn-lt"/>
                          <a:ea typeface="+mn-ea"/>
                          <a:cs typeface="+mn-cs"/>
                        </a:rPr>
                        <a:t>Agenda Deck</a:t>
                      </a:r>
                    </a:p>
                  </a:txBody>
                  <a:tcPr marT="45712" marB="45712"/>
                </a:tc>
                <a:extLst>
                  <a:ext uri="{0D108BD9-81ED-4DB2-BD59-A6C34878D82A}">
                    <a16:rowId xmlns:a16="http://schemas.microsoft.com/office/drawing/2014/main" val="10001"/>
                  </a:ext>
                </a:extLst>
              </a:tr>
              <a:tr h="182872">
                <a:tc>
                  <a:txBody>
                    <a:bodyPr/>
                    <a:lstStyle/>
                    <a:p>
                      <a:pPr marL="0" algn="l" defTabSz="914400" rtl="0" eaLnBrk="1" latinLnBrk="0" hangingPunct="1"/>
                      <a:r>
                        <a:rPr lang="en-US" sz="1800" kern="1200" dirty="0">
                          <a:solidFill>
                            <a:schemeClr val="dk1"/>
                          </a:solidFill>
                          <a:effectLst/>
                          <a:latin typeface="+mn-lt"/>
                          <a:ea typeface="+mn-ea"/>
                          <a:cs typeface="+mn-cs"/>
                        </a:rPr>
                        <a:t>11-20-0255</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a:solidFill>
                            <a:schemeClr val="dk1"/>
                          </a:solidFill>
                          <a:effectLst/>
                          <a:latin typeface="+mn-lt"/>
                          <a:ea typeface="+mn-ea"/>
                          <a:cs typeface="+mn-cs"/>
                        </a:rPr>
                        <a:t>Nehru Bhandaru</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a:solidFill>
                            <a:schemeClr val="dk1"/>
                          </a:solidFill>
                          <a:effectLst/>
                          <a:latin typeface="+mn-lt"/>
                          <a:ea typeface="+mn-ea"/>
                          <a:cs typeface="+mn-cs"/>
                        </a:rPr>
                        <a:t>lb249 CRs </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a:solidFill>
                            <a:schemeClr val="dk1"/>
                          </a:solidFill>
                          <a:latin typeface="+mn-lt"/>
                          <a:ea typeface="+mn-ea"/>
                          <a:cs typeface="+mn-cs"/>
                        </a:rPr>
                        <a:t>CR</a:t>
                      </a:r>
                    </a:p>
                  </a:txBody>
                  <a:tcPr marT="45712" marB="45712"/>
                </a:tc>
                <a:extLst>
                  <a:ext uri="{0D108BD9-81ED-4DB2-BD59-A6C34878D82A}">
                    <a16:rowId xmlns:a16="http://schemas.microsoft.com/office/drawing/2014/main" val="10002"/>
                  </a:ext>
                </a:extLst>
              </a:tr>
              <a:tr h="182872">
                <a:tc>
                  <a:txBody>
                    <a:bodyPr/>
                    <a:lstStyle/>
                    <a:p>
                      <a:pPr marL="0" algn="l" defTabSz="914400" rtl="0" eaLnBrk="1" latinLnBrk="0" hangingPunct="1"/>
                      <a:r>
                        <a:rPr lang="fr-FR" sz="1800" kern="1200" dirty="0">
                          <a:solidFill>
                            <a:schemeClr val="dk1"/>
                          </a:solidFill>
                          <a:effectLst/>
                          <a:latin typeface="+mn-lt"/>
                          <a:ea typeface="+mn-ea"/>
                          <a:cs typeface="+mn-cs"/>
                        </a:rPr>
                        <a:t>11-20-0366 </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800" kern="1200" dirty="0">
                          <a:solidFill>
                            <a:schemeClr val="dk1"/>
                          </a:solidFill>
                          <a:effectLst/>
                          <a:latin typeface="+mn-lt"/>
                          <a:ea typeface="+mn-ea"/>
                          <a:cs typeface="+mn-cs"/>
                        </a:rPr>
                        <a:t>comment resolution LB249 - Section 9.1.3.1.19 </a:t>
                      </a:r>
                      <a:endParaRPr lang="en-US" sz="1800" kern="1200" dirty="0">
                        <a:solidFill>
                          <a:schemeClr val="dk1"/>
                        </a:solidFill>
                        <a:effectLst/>
                        <a:latin typeface="+mn-lt"/>
                        <a:ea typeface="+mn-ea"/>
                        <a:cs typeface="+mn-cs"/>
                      </a:endParaRPr>
                    </a:p>
                  </a:txBody>
                  <a:tcPr marT="45712" marB="45712"/>
                </a:tc>
                <a:tc>
                  <a:txBody>
                    <a:bodyPr/>
                    <a:lstStyle/>
                    <a:p>
                      <a:pPr marL="0" algn="l" defTabSz="914400" rtl="0" eaLnBrk="1" latinLnBrk="0" hangingPunct="1"/>
                      <a:r>
                        <a:rPr lang="en-US" sz="1800" kern="1200" dirty="0">
                          <a:solidFill>
                            <a:schemeClr val="dk1"/>
                          </a:solidFill>
                          <a:latin typeface="+mn-lt"/>
                          <a:ea typeface="+mn-ea"/>
                          <a:cs typeface="+mn-cs"/>
                        </a:rPr>
                        <a:t>CR</a:t>
                      </a:r>
                    </a:p>
                  </a:txBody>
                  <a:tcPr marT="45712" marB="45712"/>
                </a:tc>
                <a:extLst>
                  <a:ext uri="{0D108BD9-81ED-4DB2-BD59-A6C34878D82A}">
                    <a16:rowId xmlns:a16="http://schemas.microsoft.com/office/drawing/2014/main" val="10003"/>
                  </a:ext>
                </a:extLst>
              </a:tr>
              <a:tr h="182872">
                <a:tc>
                  <a:txBody>
                    <a:bodyPr/>
                    <a:lstStyle/>
                    <a:p>
                      <a:pPr marL="0" algn="l" defTabSz="914400" rtl="0" eaLnBrk="1" latinLnBrk="0" hangingPunct="1"/>
                      <a:r>
                        <a:rPr lang="en-US" sz="1800" kern="1200" dirty="0">
                          <a:solidFill>
                            <a:schemeClr val="dk1"/>
                          </a:solidFill>
                          <a:latin typeface="+mn-lt"/>
                          <a:ea typeface="+mn-ea"/>
                          <a:cs typeface="+mn-cs"/>
                        </a:rPr>
                        <a:t>11-20-0368</a:t>
                      </a:r>
                    </a:p>
                  </a:txBody>
                  <a:tcPr marT="45712" marB="45712"/>
                </a:tc>
                <a:tc>
                  <a:txBody>
                    <a:bodyPr/>
                    <a:lstStyle/>
                    <a:p>
                      <a:pPr marL="0" algn="l" defTabSz="914400" rtl="0" eaLnBrk="1" latinLnBrk="0" hangingPunct="1"/>
                      <a:r>
                        <a:rPr lang="en-US" sz="1800" kern="1200" dirty="0">
                          <a:solidFill>
                            <a:schemeClr val="dk1"/>
                          </a:solidFill>
                          <a:latin typeface="+mn-lt"/>
                          <a:ea typeface="+mn-ea"/>
                          <a:cs typeface="+mn-cs"/>
                        </a:rPr>
                        <a:t>Christian Berger</a:t>
                      </a:r>
                    </a:p>
                  </a:txBody>
                  <a:tcPr marT="45712" marB="45712"/>
                </a:tc>
                <a:tc>
                  <a:txBody>
                    <a:bodyPr/>
                    <a:lstStyle/>
                    <a:p>
                      <a:pPr marL="0" algn="l" defTabSz="914400" rtl="0" eaLnBrk="1" latinLnBrk="0" hangingPunct="1"/>
                      <a:r>
                        <a:rPr lang="fr-FR" sz="1800" kern="1200" dirty="0">
                          <a:solidFill>
                            <a:schemeClr val="dk1"/>
                          </a:solidFill>
                          <a:effectLst/>
                          <a:latin typeface="+mn-lt"/>
                          <a:ea typeface="+mn-ea"/>
                          <a:cs typeface="+mn-cs"/>
                        </a:rPr>
                        <a:t>comment resolution LB249 - Section 11.22.6.4.3 part 2 </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a:solidFill>
                            <a:schemeClr val="dk1"/>
                          </a:solidFill>
                          <a:latin typeface="+mn-lt"/>
                          <a:ea typeface="+mn-ea"/>
                          <a:cs typeface="+mn-cs"/>
                        </a:rPr>
                        <a:t>CR</a:t>
                      </a:r>
                    </a:p>
                  </a:txBody>
                  <a:tcPr marT="45712" marB="45712"/>
                </a:tc>
                <a:extLst>
                  <a:ext uri="{0D108BD9-81ED-4DB2-BD59-A6C34878D82A}">
                    <a16:rowId xmlns:a16="http://schemas.microsoft.com/office/drawing/2014/main" val="10004"/>
                  </a:ext>
                </a:extLst>
              </a:tr>
              <a:tr h="182872">
                <a:tc>
                  <a:txBody>
                    <a:bodyPr/>
                    <a:lstStyle/>
                    <a:p>
                      <a:pPr marL="0" algn="l" defTabSz="914400" rtl="0" eaLnBrk="1" latinLnBrk="0" hangingPunct="1"/>
                      <a:r>
                        <a:rPr lang="en-US" sz="1800" kern="1200" dirty="0">
                          <a:solidFill>
                            <a:schemeClr val="dk1"/>
                          </a:solidFill>
                          <a:latin typeface="+mn-lt"/>
                          <a:ea typeface="+mn-ea"/>
                          <a:cs typeface="+mn-cs"/>
                        </a:rPr>
                        <a:t>11-20-0340</a:t>
                      </a:r>
                    </a:p>
                  </a:txBody>
                  <a:tcPr marT="45712" marB="45712"/>
                </a:tc>
                <a:tc>
                  <a:txBody>
                    <a:bodyPr/>
                    <a:lstStyle/>
                    <a:p>
                      <a:pPr marL="0" algn="l" defTabSz="914400" rtl="0" eaLnBrk="1" latinLnBrk="0" hangingPunct="1"/>
                      <a:r>
                        <a:rPr lang="en-US" sz="1800" kern="1200" dirty="0">
                          <a:solidFill>
                            <a:schemeClr val="dk1"/>
                          </a:solidFill>
                          <a:effectLst/>
                          <a:latin typeface="+mn-lt"/>
                          <a:ea typeface="+mn-ea"/>
                          <a:cs typeface="+mn-cs"/>
                        </a:rPr>
                        <a:t>Girish Madpuwar</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a:solidFill>
                            <a:schemeClr val="dk1"/>
                          </a:solidFill>
                          <a:effectLst/>
                          <a:latin typeface="+mn-lt"/>
                          <a:ea typeface="+mn-ea"/>
                          <a:cs typeface="+mn-cs"/>
                        </a:rPr>
                        <a:t>LB249 FTM negotiation and exchange </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a:solidFill>
                            <a:schemeClr val="dk1"/>
                          </a:solidFill>
                          <a:latin typeface="+mn-lt"/>
                          <a:ea typeface="+mn-ea"/>
                          <a:cs typeface="+mn-cs"/>
                        </a:rPr>
                        <a:t>CR</a:t>
                      </a:r>
                    </a:p>
                  </a:txBody>
                  <a:tcPr marT="45712" marB="45712"/>
                </a:tc>
                <a:extLst>
                  <a:ext uri="{0D108BD9-81ED-4DB2-BD59-A6C34878D82A}">
                    <a16:rowId xmlns:a16="http://schemas.microsoft.com/office/drawing/2014/main" val="10005"/>
                  </a:ext>
                </a:extLst>
              </a:tr>
              <a:tr h="182872">
                <a:tc>
                  <a:txBody>
                    <a:bodyPr/>
                    <a:lstStyle/>
                    <a:p>
                      <a:pPr marL="0" algn="l" defTabSz="914400" rtl="0" eaLnBrk="1" latinLnBrk="0" hangingPunct="1"/>
                      <a:r>
                        <a:rPr lang="en-US" sz="1800" kern="1200" dirty="0">
                          <a:solidFill>
                            <a:schemeClr val="dk1"/>
                          </a:solidFill>
                          <a:latin typeface="+mn-lt"/>
                          <a:ea typeface="+mn-ea"/>
                          <a:cs typeface="+mn-cs"/>
                        </a:rPr>
                        <a:t>11-20-0374</a:t>
                      </a:r>
                    </a:p>
                  </a:txBody>
                  <a:tcPr marT="45712" marB="45712"/>
                </a:tc>
                <a:tc>
                  <a:txBody>
                    <a:bodyPr/>
                    <a:lstStyle/>
                    <a:p>
                      <a:pPr marL="0" algn="l" defTabSz="914400" rtl="0" eaLnBrk="1" latinLnBrk="0" hangingPunct="1"/>
                      <a:r>
                        <a:rPr lang="en-US" sz="1800" kern="1200" dirty="0">
                          <a:solidFill>
                            <a:schemeClr val="dk1"/>
                          </a:solidFill>
                          <a:latin typeface="+mn-lt"/>
                          <a:ea typeface="+mn-ea"/>
                          <a:cs typeface="+mn-cs"/>
                        </a:rPr>
                        <a:t>Ahmet </a:t>
                      </a:r>
                      <a:r>
                        <a:rPr lang="en-US" sz="1800" kern="1200" dirty="0" err="1">
                          <a:solidFill>
                            <a:schemeClr val="dk1"/>
                          </a:solidFill>
                          <a:latin typeface="+mn-lt"/>
                          <a:ea typeface="+mn-ea"/>
                          <a:cs typeface="+mn-cs"/>
                        </a:rPr>
                        <a:t>Cepni</a:t>
                      </a:r>
                      <a:endParaRPr lang="en-US" sz="1800" kern="1200" dirty="0">
                        <a:solidFill>
                          <a:schemeClr val="dk1"/>
                        </a:solidFill>
                        <a:latin typeface="+mn-lt"/>
                        <a:ea typeface="+mn-ea"/>
                        <a:cs typeface="+mn-cs"/>
                      </a:endParaRPr>
                    </a:p>
                  </a:txBody>
                  <a:tcPr marT="45712" marB="45712"/>
                </a:tc>
                <a:tc>
                  <a:txBody>
                    <a:bodyPr/>
                    <a:lstStyle/>
                    <a:p>
                      <a:pPr algn="l"/>
                      <a:r>
                        <a:rPr lang="en-US" sz="1800" kern="1200" dirty="0">
                          <a:solidFill>
                            <a:schemeClr val="dk1"/>
                          </a:solidFill>
                          <a:effectLst/>
                          <a:latin typeface="+mn-lt"/>
                          <a:ea typeface="+mn-ea"/>
                          <a:cs typeface="+mn-cs"/>
                        </a:rPr>
                        <a:t>Computational attacks on 11az PHY Secure Ranging</a:t>
                      </a:r>
                      <a:endParaRPr lang="en-US" sz="1800" b="0" dirty="0">
                        <a:effectLst/>
                      </a:endParaRPr>
                    </a:p>
                  </a:txBody>
                  <a:tcPr anchor="ctr"/>
                </a:tc>
                <a:tc>
                  <a:txBody>
                    <a:bodyPr/>
                    <a:lstStyle/>
                    <a:p>
                      <a:pPr marL="0" algn="l" defTabSz="914400" rtl="0" eaLnBrk="1" latinLnBrk="0" hangingPunct="1"/>
                      <a:r>
                        <a:rPr lang="en-US" sz="1800" kern="1200" dirty="0">
                          <a:solidFill>
                            <a:schemeClr val="dk1"/>
                          </a:solidFill>
                          <a:latin typeface="+mn-lt"/>
                          <a:ea typeface="+mn-ea"/>
                          <a:cs typeface="+mn-cs"/>
                        </a:rPr>
                        <a:t>CR</a:t>
                      </a:r>
                    </a:p>
                  </a:txBody>
                  <a:tcPr marT="45712" marB="45712"/>
                </a:tc>
                <a:extLst>
                  <a:ext uri="{0D108BD9-81ED-4DB2-BD59-A6C34878D82A}">
                    <a16:rowId xmlns:a16="http://schemas.microsoft.com/office/drawing/2014/main" val="10006"/>
                  </a:ext>
                </a:extLst>
              </a:tr>
              <a:tr h="182872">
                <a:tc>
                  <a:txBody>
                    <a:bodyPr/>
                    <a:lstStyle/>
                    <a:p>
                      <a:pPr marL="0" algn="l" defTabSz="914400" rtl="0" eaLnBrk="1" latinLnBrk="0" hangingPunct="1"/>
                      <a:r>
                        <a:rPr lang="en-US" sz="1800" kern="1200" dirty="0">
                          <a:solidFill>
                            <a:schemeClr val="dk1"/>
                          </a:solidFill>
                          <a:latin typeface="+mn-lt"/>
                          <a:ea typeface="+mn-ea"/>
                          <a:cs typeface="+mn-cs"/>
                        </a:rPr>
                        <a:t>11-20-0375</a:t>
                      </a:r>
                    </a:p>
                  </a:txBody>
                  <a:tcPr marT="45712" marB="45712"/>
                </a:tc>
                <a:tc>
                  <a:txBody>
                    <a:bodyPr/>
                    <a:lstStyle/>
                    <a:p>
                      <a:pPr marL="0" algn="l" defTabSz="914400" rtl="0" eaLnBrk="1" latinLnBrk="0" hangingPunct="1"/>
                      <a:r>
                        <a:rPr lang="en-US" sz="1800" kern="1200" dirty="0">
                          <a:solidFill>
                            <a:schemeClr val="dk1"/>
                          </a:solidFill>
                          <a:latin typeface="+mn-lt"/>
                          <a:ea typeface="+mn-ea"/>
                          <a:cs typeface="+mn-cs"/>
                        </a:rPr>
                        <a:t>Tianyu Wu</a:t>
                      </a:r>
                    </a:p>
                  </a:txBody>
                  <a:tcPr marT="45712" marB="45712"/>
                </a:tc>
                <a:tc>
                  <a:txBody>
                    <a:bodyPr/>
                    <a:lstStyle/>
                    <a:p>
                      <a:pPr algn="l"/>
                      <a:r>
                        <a:rPr lang="en-US" sz="1800" kern="1200" dirty="0">
                          <a:solidFill>
                            <a:schemeClr val="dk1"/>
                          </a:solidFill>
                          <a:effectLst/>
                          <a:latin typeface="+mn-lt"/>
                          <a:ea typeface="+mn-ea"/>
                          <a:cs typeface="+mn-cs"/>
                        </a:rPr>
                        <a:t>Improved secure LTF</a:t>
                      </a:r>
                      <a:endParaRPr lang="en-US" sz="1800" b="0" dirty="0">
                        <a:effectLst/>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dk1"/>
                          </a:solidFill>
                          <a:latin typeface="+mn-lt"/>
                          <a:ea typeface="+mn-ea"/>
                          <a:cs typeface="+mn-cs"/>
                        </a:rPr>
                        <a:t>CR</a:t>
                      </a:r>
                    </a:p>
                  </a:txBody>
                  <a:tcPr anchor="ctr"/>
                </a:tc>
                <a:extLst>
                  <a:ext uri="{0D108BD9-81ED-4DB2-BD59-A6C34878D82A}">
                    <a16:rowId xmlns:a16="http://schemas.microsoft.com/office/drawing/2014/main" val="10007"/>
                  </a:ext>
                </a:extLst>
              </a:tr>
              <a:tr h="182872">
                <a:tc>
                  <a:txBody>
                    <a:bodyPr/>
                    <a:lstStyle/>
                    <a:p>
                      <a:pPr marL="0" algn="l" defTabSz="914400" rtl="0" eaLnBrk="1" latinLnBrk="0" hangingPunct="1"/>
                      <a:r>
                        <a:rPr lang="en-US" sz="1800" kern="1200" dirty="0">
                          <a:solidFill>
                            <a:schemeClr val="dk1"/>
                          </a:solidFill>
                          <a:latin typeface="+mn-lt"/>
                          <a:ea typeface="+mn-ea"/>
                          <a:cs typeface="+mn-cs"/>
                        </a:rPr>
                        <a:t>11-20-0378</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dk1"/>
                          </a:solidFill>
                          <a:latin typeface="+mn-lt"/>
                          <a:ea typeface="+mn-ea"/>
                          <a:cs typeface="+mn-cs"/>
                        </a:rPr>
                        <a:t>Christian Berger</a:t>
                      </a:r>
                    </a:p>
                  </a:txBody>
                  <a:tcPr marT="45712" marB="45712"/>
                </a:tc>
                <a:tc>
                  <a:txBody>
                    <a:bodyPr/>
                    <a:lstStyle/>
                    <a:p>
                      <a:pPr marL="0" algn="l" defTabSz="914400" rtl="0" eaLnBrk="1" latinLnBrk="0" hangingPunct="1"/>
                      <a:r>
                        <a:rPr lang="en-US" sz="1800" kern="1200" dirty="0">
                          <a:solidFill>
                            <a:schemeClr val="dk1"/>
                          </a:solidFill>
                          <a:effectLst/>
                          <a:latin typeface="+mn-lt"/>
                          <a:ea typeface="+mn-ea"/>
                          <a:cs typeface="+mn-cs"/>
                        </a:rPr>
                        <a:t>Secure LTF Attacker Simulation</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a:solidFill>
                            <a:schemeClr val="dk1"/>
                          </a:solidFill>
                          <a:latin typeface="+mn-lt"/>
                          <a:ea typeface="+mn-ea"/>
                          <a:cs typeface="+mn-cs"/>
                        </a:rPr>
                        <a:t>CR</a:t>
                      </a:r>
                    </a:p>
                  </a:txBody>
                  <a:tcPr marT="45712" marB="45712"/>
                </a:tc>
                <a:extLst>
                  <a:ext uri="{0D108BD9-81ED-4DB2-BD59-A6C34878D82A}">
                    <a16:rowId xmlns:a16="http://schemas.microsoft.com/office/drawing/2014/main" val="10008"/>
                  </a:ext>
                </a:extLst>
              </a:tr>
              <a:tr h="182872">
                <a:tc>
                  <a:txBody>
                    <a:bodyPr/>
                    <a:lstStyle/>
                    <a:p>
                      <a:pPr marL="0" algn="l" defTabSz="914400" rtl="0" eaLnBrk="1" latinLnBrk="0" hangingPunct="1"/>
                      <a:r>
                        <a:rPr lang="en-US" sz="1800" kern="1200" dirty="0">
                          <a:solidFill>
                            <a:schemeClr val="dk1"/>
                          </a:solidFill>
                          <a:latin typeface="+mn-lt"/>
                          <a:ea typeface="+mn-ea"/>
                          <a:cs typeface="+mn-cs"/>
                        </a:rPr>
                        <a:t>11-20-0379</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dk1"/>
                          </a:solidFill>
                          <a:latin typeface="+mn-lt"/>
                          <a:ea typeface="+mn-ea"/>
                          <a:cs typeface="+mn-cs"/>
                        </a:rPr>
                        <a:t>Niranjan </a:t>
                      </a:r>
                      <a:r>
                        <a:rPr lang="en-US" sz="1800" kern="1200" dirty="0" err="1">
                          <a:solidFill>
                            <a:schemeClr val="dk1"/>
                          </a:solidFill>
                          <a:latin typeface="+mn-lt"/>
                          <a:ea typeface="+mn-ea"/>
                          <a:cs typeface="+mn-cs"/>
                        </a:rPr>
                        <a:t>Grandhe</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a:solidFill>
                            <a:schemeClr val="dk1"/>
                          </a:solidFill>
                          <a:effectLst/>
                          <a:latin typeface="+mn-lt"/>
                          <a:ea typeface="+mn-ea"/>
                          <a:cs typeface="+mn-cs"/>
                        </a:rPr>
                        <a:t>CR for Section 11.22.6.4.4</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a:solidFill>
                            <a:schemeClr val="dk1"/>
                          </a:solidFill>
                          <a:latin typeface="+mn-lt"/>
                          <a:ea typeface="+mn-ea"/>
                          <a:cs typeface="+mn-cs"/>
                        </a:rPr>
                        <a:t>CR</a:t>
                      </a:r>
                    </a:p>
                  </a:txBody>
                  <a:tcPr marT="45712" marB="45712"/>
                </a:tc>
                <a:extLst>
                  <a:ext uri="{0D108BD9-81ED-4DB2-BD59-A6C34878D82A}">
                    <a16:rowId xmlns:a16="http://schemas.microsoft.com/office/drawing/2014/main" val="1223977836"/>
                  </a:ext>
                </a:extLst>
              </a:tr>
              <a:tr h="182872">
                <a:tc>
                  <a:txBody>
                    <a:bodyPr/>
                    <a:lstStyle/>
                    <a:p>
                      <a:pPr marL="0" algn="l" defTabSz="914400" rtl="0" eaLnBrk="1" latinLnBrk="0" hangingPunct="1"/>
                      <a:r>
                        <a:rPr lang="en-US" sz="1800" kern="1200" dirty="0">
                          <a:solidFill>
                            <a:schemeClr val="dk1"/>
                          </a:solidFill>
                          <a:latin typeface="+mn-lt"/>
                          <a:ea typeface="+mn-ea"/>
                          <a:cs typeface="+mn-cs"/>
                        </a:rPr>
                        <a:t>11-20-0383</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dk1"/>
                          </a:solidFill>
                          <a:latin typeface="+mn-lt"/>
                          <a:ea typeface="+mn-ea"/>
                          <a:cs typeface="+mn-cs"/>
                        </a:rPr>
                        <a:t>Feng Jiang</a:t>
                      </a:r>
                    </a:p>
                  </a:txBody>
                  <a:tcPr marT="45712" marB="45712"/>
                </a:tc>
                <a:tc>
                  <a:txBody>
                    <a:bodyPr/>
                    <a:lstStyle/>
                    <a:p>
                      <a:pPr marL="0" algn="l" defTabSz="914400" rtl="0" eaLnBrk="1" latinLnBrk="0" hangingPunct="1"/>
                      <a:r>
                        <a:rPr lang="en-US" sz="1800" b="0" kern="1200" dirty="0">
                          <a:solidFill>
                            <a:schemeClr val="dk1"/>
                          </a:solidFill>
                          <a:effectLst/>
                          <a:latin typeface="+mn-lt"/>
                          <a:ea typeface="+mn-ea"/>
                          <a:cs typeface="+mn-cs"/>
                        </a:rPr>
                        <a:t>Attacker Detection Using Secured NDP</a:t>
                      </a:r>
                      <a:endParaRPr lang="en-US" sz="1800" b="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a:solidFill>
                            <a:schemeClr val="dk1"/>
                          </a:solidFill>
                          <a:latin typeface="+mn-lt"/>
                          <a:ea typeface="+mn-ea"/>
                          <a:cs typeface="+mn-cs"/>
                        </a:rPr>
                        <a:t>CR</a:t>
                      </a:r>
                    </a:p>
                  </a:txBody>
                  <a:tcPr marT="45712" marB="45712"/>
                </a:tc>
                <a:extLst>
                  <a:ext uri="{0D108BD9-81ED-4DB2-BD59-A6C34878D82A}">
                    <a16:rowId xmlns:a16="http://schemas.microsoft.com/office/drawing/2014/main" val="250390475"/>
                  </a:ext>
                </a:extLst>
              </a:tr>
            </a:tbl>
          </a:graphicData>
        </a:graphic>
      </p:graphicFrame>
    </p:spTree>
    <p:extLst>
      <p:ext uri="{BB962C8B-B14F-4D97-AF65-F5344CB8AC3E}">
        <p14:creationId xmlns:p14="http://schemas.microsoft.com/office/powerpoint/2010/main" val="219221797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meeting (1)</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540510067"/>
              </p:ext>
            </p:extLst>
          </p:nvPr>
        </p:nvGraphicFramePr>
        <p:xfrm>
          <a:off x="914401" y="1340768"/>
          <a:ext cx="10460567" cy="3322208"/>
        </p:xfrm>
        <a:graphic>
          <a:graphicData uri="http://schemas.openxmlformats.org/drawingml/2006/table">
            <a:tbl>
              <a:tblPr firstRow="1" bandRow="1">
                <a:tableStyleId>{21E4AEA4-8DFA-4A89-87EB-49C32662AFE0}</a:tableStyleId>
              </a:tblPr>
              <a:tblGrid>
                <a:gridCol w="1566971">
                  <a:extLst>
                    <a:ext uri="{9D8B030D-6E8A-4147-A177-3AD203B41FA5}">
                      <a16:colId xmlns:a16="http://schemas.microsoft.com/office/drawing/2014/main" val="20000"/>
                    </a:ext>
                  </a:extLst>
                </a:gridCol>
                <a:gridCol w="2015607">
                  <a:extLst>
                    <a:ext uri="{9D8B030D-6E8A-4147-A177-3AD203B41FA5}">
                      <a16:colId xmlns:a16="http://schemas.microsoft.com/office/drawing/2014/main" val="20001"/>
                    </a:ext>
                  </a:extLst>
                </a:gridCol>
                <a:gridCol w="4552289">
                  <a:extLst>
                    <a:ext uri="{9D8B030D-6E8A-4147-A177-3AD203B41FA5}">
                      <a16:colId xmlns:a16="http://schemas.microsoft.com/office/drawing/2014/main" val="20002"/>
                    </a:ext>
                  </a:extLst>
                </a:gridCol>
                <a:gridCol w="2325700">
                  <a:extLst>
                    <a:ext uri="{9D8B030D-6E8A-4147-A177-3AD203B41FA5}">
                      <a16:colId xmlns:a16="http://schemas.microsoft.com/office/drawing/2014/main" val="20003"/>
                    </a:ext>
                  </a:extLst>
                </a:gridCol>
              </a:tblGrid>
              <a:tr h="332739">
                <a:tc>
                  <a:txBody>
                    <a:bodyPr/>
                    <a:lstStyle/>
                    <a:p>
                      <a:pPr algn="ctr"/>
                      <a:r>
                        <a:rPr lang="en-US" sz="2000" dirty="0"/>
                        <a:t>DCN</a:t>
                      </a:r>
                    </a:p>
                  </a:txBody>
                  <a:tcPr marR="36000" marT="45712" marB="45712"/>
                </a:tc>
                <a:tc>
                  <a:txBody>
                    <a:bodyPr/>
                    <a:lstStyle/>
                    <a:p>
                      <a:pPr algn="ctr"/>
                      <a:r>
                        <a:rPr lang="en-US" sz="2000" dirty="0"/>
                        <a:t>Presenter</a:t>
                      </a:r>
                    </a:p>
                  </a:txBody>
                  <a:tcPr marR="36000" marT="45712" marB="45712"/>
                </a:tc>
                <a:tc>
                  <a:txBody>
                    <a:bodyPr/>
                    <a:lstStyle/>
                    <a:p>
                      <a:pPr algn="ctr"/>
                      <a:r>
                        <a:rPr lang="en-US" sz="2000" dirty="0"/>
                        <a:t>Title</a:t>
                      </a:r>
                    </a:p>
                  </a:txBody>
                  <a:tcPr marR="36000" marT="45712" marB="45712"/>
                </a:tc>
                <a:tc>
                  <a:txBody>
                    <a:bodyPr/>
                    <a:lstStyle/>
                    <a:p>
                      <a:pPr algn="ctr"/>
                      <a:r>
                        <a:rPr lang="en-US" sz="2000" dirty="0"/>
                        <a:t>Topic</a:t>
                      </a:r>
                    </a:p>
                  </a:txBody>
                  <a:tcPr marR="36000" marT="45712" marB="45712"/>
                </a:tc>
                <a:extLst>
                  <a:ext uri="{0D108BD9-81ED-4DB2-BD59-A6C34878D82A}">
                    <a16:rowId xmlns:a16="http://schemas.microsoft.com/office/drawing/2014/main" val="10000"/>
                  </a:ext>
                </a:extLst>
              </a:tr>
              <a:tr h="332739">
                <a:tc>
                  <a:txBody>
                    <a:bodyPr/>
                    <a:lstStyle/>
                    <a:p>
                      <a:pPr marL="0" algn="l" defTabSz="914400" rtl="0" eaLnBrk="1" latinLnBrk="0" hangingPunct="1"/>
                      <a:r>
                        <a:rPr lang="en-US" sz="1800" kern="1200" dirty="0">
                          <a:solidFill>
                            <a:schemeClr val="dk1"/>
                          </a:solidFill>
                          <a:latin typeface="+mn-lt"/>
                          <a:ea typeface="+mn-ea"/>
                          <a:cs typeface="+mn-cs"/>
                        </a:rPr>
                        <a:t>11-20-385</a:t>
                      </a:r>
                    </a:p>
                  </a:txBody>
                  <a:tcPr marT="45712" marB="45712"/>
                </a:tc>
                <a:tc>
                  <a:txBody>
                    <a:bodyPr/>
                    <a:lstStyle/>
                    <a:p>
                      <a:pPr marL="0" algn="l" defTabSz="914400" rtl="0" eaLnBrk="1" latinLnBrk="0" hangingPunct="1"/>
                      <a:r>
                        <a:rPr lang="en-US" sz="1800" kern="1200" dirty="0">
                          <a:solidFill>
                            <a:schemeClr val="dk1"/>
                          </a:solidFill>
                          <a:latin typeface="+mn-lt"/>
                          <a:ea typeface="+mn-ea"/>
                          <a:cs typeface="+mn-cs"/>
                        </a:rPr>
                        <a:t>Erik Lindskog</a:t>
                      </a:r>
                    </a:p>
                  </a:txBody>
                  <a:tcPr marT="45712" marB="45712"/>
                </a:tc>
                <a:tc>
                  <a:txBody>
                    <a:bodyPr/>
                    <a:lstStyle/>
                    <a:p>
                      <a:pPr marL="0" algn="l" defTabSz="914400" rtl="0" eaLnBrk="1" latinLnBrk="0" hangingPunct="1"/>
                      <a:r>
                        <a:rPr lang="en-US" sz="1800" kern="1200" dirty="0">
                          <a:solidFill>
                            <a:schemeClr val="dk1"/>
                          </a:solidFill>
                          <a:latin typeface="+mn-lt"/>
                          <a:ea typeface="+mn-ea"/>
                          <a:cs typeface="+mn-cs"/>
                        </a:rPr>
                        <a:t>Some passive ranging considerations</a:t>
                      </a:r>
                    </a:p>
                  </a:txBody>
                  <a:tcPr marT="45712" marB="45712"/>
                </a:tc>
                <a:tc>
                  <a:txBody>
                    <a:bodyPr/>
                    <a:lstStyle/>
                    <a:p>
                      <a:r>
                        <a:rPr lang="en-US" dirty="0"/>
                        <a:t>CR</a:t>
                      </a:r>
                    </a:p>
                  </a:txBody>
                  <a:tcPr marT="45712" marB="45712"/>
                </a:tc>
                <a:extLst>
                  <a:ext uri="{0D108BD9-81ED-4DB2-BD59-A6C34878D82A}">
                    <a16:rowId xmlns:a16="http://schemas.microsoft.com/office/drawing/2014/main" val="10001"/>
                  </a:ext>
                </a:extLst>
              </a:tr>
              <a:tr h="207288">
                <a:tc>
                  <a:txBody>
                    <a:bodyPr/>
                    <a:lstStyle/>
                    <a:p>
                      <a:pPr marL="0" algn="l" defTabSz="914400" rtl="0" eaLnBrk="1" latinLnBrk="0" hangingPunct="1"/>
                      <a:r>
                        <a:rPr lang="en-US" sz="1800" kern="1200" dirty="0">
                          <a:solidFill>
                            <a:schemeClr val="dk1"/>
                          </a:solidFill>
                          <a:latin typeface="+mn-lt"/>
                          <a:ea typeface="+mn-ea"/>
                          <a:cs typeface="+mn-cs"/>
                        </a:rPr>
                        <a:t>11-20-381</a:t>
                      </a:r>
                    </a:p>
                  </a:txBody>
                  <a:tcPr marT="45712" marB="45712"/>
                </a:tc>
                <a:tc>
                  <a:txBody>
                    <a:bodyPr/>
                    <a:lstStyle/>
                    <a:p>
                      <a:pPr marL="0" algn="l" defTabSz="914400" rtl="0" eaLnBrk="1" latinLnBrk="0" hangingPunct="1"/>
                      <a:r>
                        <a:rPr lang="en-US" sz="1800" kern="1200" dirty="0">
                          <a:solidFill>
                            <a:schemeClr val="dk1"/>
                          </a:solidFill>
                          <a:latin typeface="+mn-lt"/>
                          <a:ea typeface="+mn-ea"/>
                          <a:cs typeface="+mn-cs"/>
                        </a:rPr>
                        <a:t>Qinghua Li</a:t>
                      </a:r>
                    </a:p>
                  </a:txBody>
                  <a:tcPr marT="45712" marB="45712"/>
                </a:tc>
                <a:tc>
                  <a:txBody>
                    <a:bodyPr/>
                    <a:lstStyle/>
                    <a:p>
                      <a:pPr marL="0" algn="l" defTabSz="914400" rtl="0" eaLnBrk="1" latinLnBrk="0" hangingPunct="1"/>
                      <a:r>
                        <a:rPr lang="en-US" sz="1800" kern="1200" dirty="0">
                          <a:solidFill>
                            <a:schemeClr val="dk1"/>
                          </a:solidFill>
                          <a:latin typeface="+mn-lt"/>
                          <a:ea typeface="+mn-ea"/>
                          <a:cs typeface="+mn-cs"/>
                        </a:rPr>
                        <a:t>On brute force attack to 11az secured mode</a:t>
                      </a:r>
                    </a:p>
                  </a:txBody>
                  <a:tcPr marT="45712" marB="45712"/>
                </a:tc>
                <a:tc>
                  <a:txBody>
                    <a:bodyPr/>
                    <a:lstStyle/>
                    <a:p>
                      <a:r>
                        <a:rPr lang="en-US" dirty="0"/>
                        <a:t>CR</a:t>
                      </a:r>
                    </a:p>
                  </a:txBody>
                  <a:tcPr marT="45712" marB="45712"/>
                </a:tc>
                <a:extLst>
                  <a:ext uri="{0D108BD9-81ED-4DB2-BD59-A6C34878D82A}">
                    <a16:rowId xmlns:a16="http://schemas.microsoft.com/office/drawing/2014/main" val="10002"/>
                  </a:ext>
                </a:extLst>
              </a:tr>
              <a:tr h="182872">
                <a:tc>
                  <a:txBody>
                    <a:bodyPr/>
                    <a:lstStyle/>
                    <a:p>
                      <a:pPr marL="0" algn="l" defTabSz="914400" rtl="0" eaLnBrk="1" latinLnBrk="0" hangingPunct="1"/>
                      <a:r>
                        <a:rPr lang="en-US" sz="1800" kern="1200" dirty="0">
                          <a:solidFill>
                            <a:schemeClr val="dk1"/>
                          </a:solidFill>
                          <a:latin typeface="+mn-lt"/>
                          <a:ea typeface="+mn-ea"/>
                          <a:cs typeface="+mn-cs"/>
                        </a:rPr>
                        <a:t>11-20-187</a:t>
                      </a:r>
                    </a:p>
                  </a:txBody>
                  <a:tcPr marT="45712" marB="45712"/>
                </a:tc>
                <a:tc>
                  <a:txBody>
                    <a:bodyPr/>
                    <a:lstStyle/>
                    <a:p>
                      <a:pPr marL="0" algn="l" defTabSz="914400" rtl="0" eaLnBrk="1" latinLnBrk="0" hangingPunct="1"/>
                      <a:r>
                        <a:rPr lang="en-US" sz="1800" kern="1200" dirty="0">
                          <a:solidFill>
                            <a:schemeClr val="dk1"/>
                          </a:solidFill>
                          <a:latin typeface="+mn-lt"/>
                          <a:ea typeface="+mn-ea"/>
                          <a:cs typeface="+mn-cs"/>
                        </a:rPr>
                        <a:t>Ganesh Venkatesan</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dk1"/>
                          </a:solidFill>
                          <a:effectLst/>
                          <a:latin typeface="+mn-lt"/>
                          <a:ea typeface="+mn-ea"/>
                          <a:cs typeface="+mn-cs"/>
                        </a:rPr>
                        <a:t>Resolution to CID 3578</a:t>
                      </a:r>
                    </a:p>
                  </a:txBody>
                  <a:tcPr marT="45712" marB="45712"/>
                </a:tc>
                <a:tc>
                  <a:txBody>
                    <a:bodyPr/>
                    <a:lstStyle/>
                    <a:p>
                      <a:r>
                        <a:rPr lang="en-US" dirty="0"/>
                        <a:t>CR</a:t>
                      </a:r>
                    </a:p>
                  </a:txBody>
                  <a:tcPr marT="45712" marB="45712"/>
                </a:tc>
                <a:extLst>
                  <a:ext uri="{0D108BD9-81ED-4DB2-BD59-A6C34878D82A}">
                    <a16:rowId xmlns:a16="http://schemas.microsoft.com/office/drawing/2014/main" val="10003"/>
                  </a:ext>
                </a:extLst>
              </a:tr>
              <a:tr h="182872">
                <a:tc>
                  <a:txBody>
                    <a:bodyPr/>
                    <a:lstStyle/>
                    <a:p>
                      <a:pPr marL="0" algn="l" defTabSz="914400" rtl="0" eaLnBrk="1" latinLnBrk="0" hangingPunct="1"/>
                      <a:r>
                        <a:rPr lang="en-US" sz="1800" kern="1200" dirty="0">
                          <a:solidFill>
                            <a:schemeClr val="dk1"/>
                          </a:solidFill>
                          <a:latin typeface="+mn-lt"/>
                          <a:ea typeface="+mn-ea"/>
                          <a:cs typeface="+mn-cs"/>
                        </a:rPr>
                        <a:t>11-20-388</a:t>
                      </a:r>
                    </a:p>
                  </a:txBody>
                  <a:tcPr marT="45712" marB="45712"/>
                </a:tc>
                <a:tc>
                  <a:txBody>
                    <a:bodyPr/>
                    <a:lstStyle/>
                    <a:p>
                      <a:pPr marL="0" algn="l" defTabSz="914400" rtl="0" eaLnBrk="1" latinLnBrk="0" hangingPunct="1"/>
                      <a:r>
                        <a:rPr lang="en-US" sz="1800" kern="1200" dirty="0">
                          <a:solidFill>
                            <a:schemeClr val="dk1"/>
                          </a:solidFill>
                          <a:latin typeface="+mn-lt"/>
                          <a:ea typeface="+mn-ea"/>
                          <a:cs typeface="+mn-cs"/>
                        </a:rPr>
                        <a:t>Assaf Kasher</a:t>
                      </a:r>
                    </a:p>
                  </a:txBody>
                  <a:tcPr marT="45712" marB="45712"/>
                </a:tc>
                <a:tc>
                  <a:txBody>
                    <a:bodyPr/>
                    <a:lstStyle/>
                    <a:p>
                      <a:pPr marL="0" algn="l" defTabSz="914400" rtl="0" eaLnBrk="1" latinLnBrk="0" hangingPunct="1"/>
                      <a:r>
                        <a:rPr lang="en-US" sz="1800" kern="1200" dirty="0">
                          <a:solidFill>
                            <a:schemeClr val="dk1"/>
                          </a:solidFill>
                          <a:latin typeface="+mn-lt"/>
                          <a:ea typeface="+mn-ea"/>
                          <a:cs typeface="+mn-cs"/>
                        </a:rPr>
                        <a:t>LB 249 clause 9.4 CIDs </a:t>
                      </a:r>
                    </a:p>
                  </a:txBody>
                  <a:tcPr marT="45712" marB="45712"/>
                </a:tc>
                <a:tc>
                  <a:txBody>
                    <a:bodyPr/>
                    <a:lstStyle/>
                    <a:p>
                      <a:r>
                        <a:rPr lang="en-US" dirty="0"/>
                        <a:t>CR</a:t>
                      </a:r>
                    </a:p>
                  </a:txBody>
                  <a:tcPr marT="45712" marB="45712"/>
                </a:tc>
                <a:extLst>
                  <a:ext uri="{0D108BD9-81ED-4DB2-BD59-A6C34878D82A}">
                    <a16:rowId xmlns:a16="http://schemas.microsoft.com/office/drawing/2014/main" val="10004"/>
                  </a:ext>
                </a:extLst>
              </a:tr>
              <a:tr h="182872">
                <a:tc>
                  <a:txBody>
                    <a:bodyPr/>
                    <a:lstStyle/>
                    <a:p>
                      <a:pPr marL="0" algn="l" defTabSz="914400" rtl="0" eaLnBrk="1" latinLnBrk="0" hangingPunct="1"/>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800" kern="1200" dirty="0">
                        <a:solidFill>
                          <a:schemeClr val="dk1"/>
                        </a:solidFill>
                        <a:latin typeface="+mn-lt"/>
                        <a:ea typeface="+mn-ea"/>
                        <a:cs typeface="+mn-cs"/>
                      </a:endParaRPr>
                    </a:p>
                  </a:txBody>
                  <a:tcPr marT="45712" marB="45712"/>
                </a:tc>
                <a:tc>
                  <a:txBody>
                    <a:bodyPr/>
                    <a:lstStyle/>
                    <a:p>
                      <a:endParaRPr lang="en-US" dirty="0"/>
                    </a:p>
                  </a:txBody>
                  <a:tcPr marT="45712" marB="45712"/>
                </a:tc>
                <a:extLst>
                  <a:ext uri="{0D108BD9-81ED-4DB2-BD59-A6C34878D82A}">
                    <a16:rowId xmlns:a16="http://schemas.microsoft.com/office/drawing/2014/main" val="10005"/>
                  </a:ext>
                </a:extLst>
              </a:tr>
              <a:tr h="182872">
                <a:tc>
                  <a:txBody>
                    <a:bodyPr/>
                    <a:lstStyle/>
                    <a:p>
                      <a:pPr marL="0" algn="l" defTabSz="914400" rtl="0" eaLnBrk="1" latinLnBrk="0" hangingPunct="1"/>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800" kern="1200" dirty="0">
                        <a:solidFill>
                          <a:schemeClr val="dk1"/>
                        </a:solidFill>
                        <a:latin typeface="+mn-lt"/>
                        <a:ea typeface="+mn-ea"/>
                        <a:cs typeface="+mn-cs"/>
                      </a:endParaRPr>
                    </a:p>
                  </a:txBody>
                  <a:tcPr marT="45712" marB="45712"/>
                </a:tc>
                <a:tc>
                  <a:txBody>
                    <a:bodyPr/>
                    <a:lstStyle/>
                    <a:p>
                      <a:pPr algn="l"/>
                      <a:endParaRPr lang="en-US" b="0" dirty="0">
                        <a:effectLst/>
                      </a:endParaRPr>
                    </a:p>
                  </a:txBody>
                  <a:tcPr anchor="ctr"/>
                </a:tc>
                <a:tc>
                  <a:txBody>
                    <a:bodyPr/>
                    <a:lstStyle/>
                    <a:p>
                      <a:endParaRPr lang="en-US" dirty="0"/>
                    </a:p>
                  </a:txBody>
                  <a:tcPr marT="45712" marB="45712"/>
                </a:tc>
                <a:extLst>
                  <a:ext uri="{0D108BD9-81ED-4DB2-BD59-A6C34878D82A}">
                    <a16:rowId xmlns:a16="http://schemas.microsoft.com/office/drawing/2014/main" val="10006"/>
                  </a:ext>
                </a:extLst>
              </a:tr>
              <a:tr h="182872">
                <a:tc>
                  <a:txBody>
                    <a:bodyPr/>
                    <a:lstStyle/>
                    <a:p>
                      <a:pPr marL="0" algn="l" defTabSz="914400" rtl="0" eaLnBrk="1" latinLnBrk="0" hangingPunct="1"/>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800" kern="1200" dirty="0">
                        <a:solidFill>
                          <a:schemeClr val="dk1"/>
                        </a:solidFill>
                        <a:latin typeface="+mn-lt"/>
                        <a:ea typeface="+mn-ea"/>
                        <a:cs typeface="+mn-cs"/>
                      </a:endParaRPr>
                    </a:p>
                  </a:txBody>
                  <a:tcPr marT="45712" marB="45712"/>
                </a:tc>
                <a:tc>
                  <a:txBody>
                    <a:bodyPr/>
                    <a:lstStyle/>
                    <a:p>
                      <a:pPr algn="l"/>
                      <a:endParaRPr lang="en-US" b="0" dirty="0">
                        <a:effectLst/>
                      </a:endParaRPr>
                    </a:p>
                  </a:txBody>
                  <a:tcPr anchor="ctr"/>
                </a:tc>
                <a:tc>
                  <a:txBody>
                    <a:bodyPr/>
                    <a:lstStyle/>
                    <a:p>
                      <a:endParaRPr lang="en-US" dirty="0"/>
                    </a:p>
                  </a:txBody>
                  <a:tcPr anchor="ctr"/>
                </a:tc>
                <a:extLst>
                  <a:ext uri="{0D108BD9-81ED-4DB2-BD59-A6C34878D82A}">
                    <a16:rowId xmlns:a16="http://schemas.microsoft.com/office/drawing/2014/main" val="10007"/>
                  </a:ext>
                </a:extLst>
              </a:tr>
              <a:tr h="182872">
                <a:tc>
                  <a:txBody>
                    <a:bodyPr/>
                    <a:lstStyle/>
                    <a:p>
                      <a:pPr marL="0" algn="l" defTabSz="914400" rtl="0" eaLnBrk="1" latinLnBrk="0" hangingPunct="1"/>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800" kern="1200" dirty="0">
                        <a:solidFill>
                          <a:schemeClr val="dk1"/>
                        </a:solidFill>
                        <a:latin typeface="+mn-lt"/>
                        <a:ea typeface="+mn-ea"/>
                        <a:cs typeface="+mn-cs"/>
                      </a:endParaRPr>
                    </a:p>
                  </a:txBody>
                  <a:tcPr marT="45712" marB="45712"/>
                </a:tc>
                <a:tc>
                  <a:txBody>
                    <a:bodyPr/>
                    <a:lstStyle/>
                    <a:p>
                      <a:endParaRPr lang="en-US" dirty="0"/>
                    </a:p>
                  </a:txBody>
                  <a:tcPr marT="45712" marB="45712"/>
                </a:tc>
                <a:extLst>
                  <a:ext uri="{0D108BD9-81ED-4DB2-BD59-A6C34878D82A}">
                    <a16:rowId xmlns:a16="http://schemas.microsoft.com/office/drawing/2014/main" val="10008"/>
                  </a:ext>
                </a:extLst>
              </a:tr>
            </a:tbl>
          </a:graphicData>
        </a:graphic>
      </p:graphicFrame>
    </p:spTree>
    <p:extLst>
      <p:ext uri="{BB962C8B-B14F-4D97-AF65-F5344CB8AC3E}">
        <p14:creationId xmlns:p14="http://schemas.microsoft.com/office/powerpoint/2010/main" val="190652500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dirty="0">
                <a:solidFill>
                  <a:schemeClr val="tx2"/>
                </a:solidFill>
              </a:rPr>
              <a:t>March Ad Hoc Day 1</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(1min)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(8 min).</a:t>
            </a:r>
          </a:p>
          <a:p>
            <a:pPr algn="just">
              <a:spcBef>
                <a:spcPct val="20000"/>
              </a:spcBef>
              <a:buFontTx/>
              <a:buChar char="•"/>
            </a:pPr>
            <a:r>
              <a:rPr lang="en-US" altLang="en-US" sz="1800" b="0" dirty="0"/>
              <a:t>Agenda setting (35min).</a:t>
            </a:r>
          </a:p>
          <a:p>
            <a:pPr algn="just">
              <a:spcBef>
                <a:spcPct val="20000"/>
              </a:spcBef>
              <a:buFontTx/>
              <a:buChar char="•"/>
            </a:pPr>
            <a:r>
              <a:rPr lang="en-US" altLang="en-US" sz="1800" b="0" dirty="0"/>
              <a:t>Update from CAC on way forward.</a:t>
            </a:r>
          </a:p>
          <a:p>
            <a:pPr algn="just">
              <a:spcBef>
                <a:spcPct val="20000"/>
              </a:spcBef>
              <a:buFontTx/>
              <a:buChar char="•"/>
            </a:pPr>
            <a:r>
              <a:rPr lang="en-US" altLang="en-US" sz="1800" b="0" dirty="0"/>
              <a:t>Review submissions (as time permits)</a:t>
            </a:r>
          </a:p>
          <a:p>
            <a:pPr algn="just">
              <a:spcBef>
                <a:spcPct val="20000"/>
              </a:spcBef>
              <a:buFontTx/>
              <a:buChar char="•"/>
            </a:pPr>
            <a:r>
              <a:rPr lang="en-US" sz="1800" b="0" dirty="0"/>
              <a:t>Recess</a:t>
            </a:r>
          </a:p>
          <a:p>
            <a:pPr algn="just">
              <a:spcBef>
                <a:spcPct val="20000"/>
              </a:spcBef>
              <a:buFontTx/>
              <a:buChar char="•"/>
            </a:pPr>
            <a:endParaRPr lang="en-US" sz="1800" b="0" dirty="0"/>
          </a:p>
          <a:p>
            <a:pPr algn="just">
              <a:spcBef>
                <a:spcPct val="20000"/>
              </a:spcBef>
              <a:buFontTx/>
              <a:buChar char="•"/>
            </a:pPr>
            <a:r>
              <a:rPr lang="en-US" sz="1800" dirty="0"/>
              <a:t>Logistics</a:t>
            </a:r>
            <a:r>
              <a:rPr lang="en-US" sz="1800" b="0" dirty="0"/>
              <a:t>:</a:t>
            </a:r>
          </a:p>
          <a:p>
            <a:pPr lvl="1" algn="just">
              <a:spcBef>
                <a:spcPct val="20000"/>
              </a:spcBef>
              <a:buFontTx/>
              <a:buChar char="•"/>
            </a:pPr>
            <a:r>
              <a:rPr lang="en-US" sz="1800" dirty="0"/>
              <a:t>10:45 – 11:00 coffee break </a:t>
            </a:r>
          </a:p>
          <a:p>
            <a:pPr lvl="1" algn="just">
              <a:spcBef>
                <a:spcPct val="20000"/>
              </a:spcBef>
              <a:buFontTx/>
              <a:buChar char="•"/>
            </a:pPr>
            <a:r>
              <a:rPr lang="en-US" sz="1800" dirty="0"/>
              <a:t>12:00 – 13:00 lunch (depending on discuss)</a:t>
            </a:r>
          </a:p>
          <a:p>
            <a:pPr lvl="1" algn="just">
              <a:spcBef>
                <a:spcPct val="20000"/>
              </a:spcBef>
              <a:buFontTx/>
              <a:buChar char="•"/>
            </a:pPr>
            <a:r>
              <a:rPr lang="en-US" sz="1600" dirty="0"/>
              <a:t>14:45 – 15:00 coffee break</a:t>
            </a:r>
          </a:p>
          <a:p>
            <a:pPr lvl="1" algn="just">
              <a:spcBef>
                <a:spcPct val="20000"/>
              </a:spcBef>
              <a:buFontTx/>
              <a:buChar char="•"/>
            </a:pPr>
            <a:r>
              <a:rPr lang="en-US" sz="1600" dirty="0"/>
              <a:t>16:00 - 16:10  coffee break</a:t>
            </a:r>
          </a:p>
          <a:p>
            <a:pPr lvl="1" algn="just">
              <a:spcBef>
                <a:spcPct val="20000"/>
              </a:spcBef>
              <a:buFontTx/>
              <a:buChar char="•"/>
            </a:pPr>
            <a:r>
              <a:rPr lang="en-US" altLang="en-US" sz="1600" b="0" dirty="0"/>
              <a:t>17:30 Recess</a:t>
            </a:r>
          </a:p>
          <a:p>
            <a:pPr algn="just">
              <a:spcBef>
                <a:spcPct val="20000"/>
              </a:spcBef>
              <a:buFontTx/>
              <a:buChar char="•"/>
            </a:pPr>
            <a:endParaRPr lang="en-US" altLang="en-US" sz="1800" b="0" dirty="0"/>
          </a:p>
          <a:p>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43939710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dirty="0">
                <a:solidFill>
                  <a:schemeClr val="tx2"/>
                </a:solidFill>
              </a:rPr>
              <a:t>March Ad Hoc Day 1</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378856445"/>
              </p:ext>
            </p:extLst>
          </p:nvPr>
        </p:nvGraphicFramePr>
        <p:xfrm>
          <a:off x="929215" y="1628800"/>
          <a:ext cx="10460568" cy="3291752"/>
        </p:xfrm>
        <a:graphic>
          <a:graphicData uri="http://schemas.openxmlformats.org/drawingml/2006/table">
            <a:tbl>
              <a:tblPr firstRow="1" bandRow="1">
                <a:tableStyleId>{21E4AEA4-8DFA-4A89-87EB-49C32662AFE0}</a:tableStyleId>
              </a:tblPr>
              <a:tblGrid>
                <a:gridCol w="1561279">
                  <a:extLst>
                    <a:ext uri="{9D8B030D-6E8A-4147-A177-3AD203B41FA5}">
                      <a16:colId xmlns:a16="http://schemas.microsoft.com/office/drawing/2014/main" val="20000"/>
                    </a:ext>
                  </a:extLst>
                </a:gridCol>
                <a:gridCol w="1805306">
                  <a:extLst>
                    <a:ext uri="{9D8B030D-6E8A-4147-A177-3AD203B41FA5}">
                      <a16:colId xmlns:a16="http://schemas.microsoft.com/office/drawing/2014/main" val="20001"/>
                    </a:ext>
                  </a:extLst>
                </a:gridCol>
                <a:gridCol w="4392488">
                  <a:extLst>
                    <a:ext uri="{9D8B030D-6E8A-4147-A177-3AD203B41FA5}">
                      <a16:colId xmlns:a16="http://schemas.microsoft.com/office/drawing/2014/main" val="20002"/>
                    </a:ext>
                  </a:extLst>
                </a:gridCol>
                <a:gridCol w="1449804">
                  <a:extLst>
                    <a:ext uri="{9D8B030D-6E8A-4147-A177-3AD203B41FA5}">
                      <a16:colId xmlns:a16="http://schemas.microsoft.com/office/drawing/2014/main" val="20003"/>
                    </a:ext>
                  </a:extLst>
                </a:gridCol>
                <a:gridCol w="1251691">
                  <a:extLst>
                    <a:ext uri="{9D8B030D-6E8A-4147-A177-3AD203B41FA5}">
                      <a16:colId xmlns:a16="http://schemas.microsoft.com/office/drawing/2014/main" val="20004"/>
                    </a:ext>
                  </a:extLst>
                </a:gridCol>
              </a:tblGrid>
              <a:tr h="305408">
                <a:tc>
                  <a:txBody>
                    <a:bodyPr/>
                    <a:lstStyle/>
                    <a:p>
                      <a:r>
                        <a:rPr lang="en-US" sz="1800" dirty="0"/>
                        <a:t>DCN</a:t>
                      </a:r>
                    </a:p>
                  </a:txBody>
                  <a:tcPr marT="45712" marB="45712"/>
                </a:tc>
                <a:tc>
                  <a:txBody>
                    <a:bodyPr/>
                    <a:lstStyle/>
                    <a:p>
                      <a:r>
                        <a:rPr lang="en-US" sz="1800" dirty="0"/>
                        <a:t>Presenter</a:t>
                      </a:r>
                    </a:p>
                  </a:txBody>
                  <a:tcPr marT="45712" marB="45712"/>
                </a:tc>
                <a:tc>
                  <a:txBody>
                    <a:bodyPr/>
                    <a:lstStyle/>
                    <a:p>
                      <a:r>
                        <a:rPr lang="en-US" sz="1800" dirty="0"/>
                        <a:t>Title</a:t>
                      </a:r>
                    </a:p>
                  </a:txBody>
                  <a:tcPr marT="45712" marB="45712"/>
                </a:tc>
                <a:tc>
                  <a:txBody>
                    <a:bodyPr/>
                    <a:lstStyle/>
                    <a:p>
                      <a:r>
                        <a:rPr lang="en-US" sz="1800" dirty="0"/>
                        <a:t>Topic</a:t>
                      </a:r>
                    </a:p>
                  </a:txBody>
                  <a:tcPr marT="45712" marB="45712"/>
                </a:tc>
                <a:tc>
                  <a:txBody>
                    <a:bodyPr/>
                    <a:lstStyle/>
                    <a:p>
                      <a:r>
                        <a:rPr lang="en-US" sz="1800" dirty="0"/>
                        <a:t>Time</a:t>
                      </a:r>
                      <a:r>
                        <a:rPr lang="en-US" sz="1800" baseline="0" dirty="0"/>
                        <a:t> allocation</a:t>
                      </a:r>
                      <a:endParaRPr lang="en-US" sz="1800" dirty="0"/>
                    </a:p>
                  </a:txBody>
                  <a:tcPr marT="45712" marB="45712"/>
                </a:tc>
                <a:extLst>
                  <a:ext uri="{0D108BD9-81ED-4DB2-BD59-A6C34878D82A}">
                    <a16:rowId xmlns:a16="http://schemas.microsoft.com/office/drawing/2014/main" val="10000"/>
                  </a:ext>
                </a:extLst>
              </a:tr>
              <a:tr h="305408">
                <a:tc>
                  <a:txBody>
                    <a:bodyPr/>
                    <a:lstStyle/>
                    <a:p>
                      <a:pPr marL="0" algn="l" defTabSz="914400" rtl="0" eaLnBrk="1" latinLnBrk="0" hangingPunct="1"/>
                      <a:r>
                        <a:rPr lang="en-US" sz="1800" kern="1200" dirty="0">
                          <a:solidFill>
                            <a:schemeClr val="dk1"/>
                          </a:solidFill>
                          <a:latin typeface="+mn-lt"/>
                          <a:ea typeface="+mn-ea"/>
                          <a:cs typeface="+mn-cs"/>
                        </a:rPr>
                        <a:t>11-20-0237</a:t>
                      </a:r>
                    </a:p>
                  </a:txBody>
                  <a:tcPr marT="45712" marB="45712"/>
                </a:tc>
                <a:tc>
                  <a:txBody>
                    <a:bodyPr/>
                    <a:lstStyle/>
                    <a:p>
                      <a:pPr marL="0" algn="l" defTabSz="914400" rtl="0" eaLnBrk="1" latinLnBrk="0" hangingPunct="1"/>
                      <a:r>
                        <a:rPr lang="en-US" sz="1800" kern="1200" dirty="0">
                          <a:solidFill>
                            <a:schemeClr val="dk1"/>
                          </a:solidFill>
                          <a:latin typeface="+mn-lt"/>
                          <a:ea typeface="+mn-ea"/>
                          <a:cs typeface="+mn-cs"/>
                        </a:rPr>
                        <a:t>Jonathan Segev</a:t>
                      </a:r>
                    </a:p>
                  </a:txBody>
                  <a:tcPr marT="45712" marB="45712"/>
                </a:tc>
                <a:tc>
                  <a:txBody>
                    <a:bodyPr/>
                    <a:lstStyle/>
                    <a:p>
                      <a:pPr marL="0" algn="l" defTabSz="914400" rtl="0" eaLnBrk="1" latinLnBrk="0" hangingPunct="1"/>
                      <a:r>
                        <a:rPr lang="en-US" sz="1800" kern="1200" dirty="0" err="1">
                          <a:solidFill>
                            <a:schemeClr val="dk1"/>
                          </a:solidFill>
                          <a:latin typeface="+mn-lt"/>
                          <a:ea typeface="+mn-ea"/>
                          <a:cs typeface="+mn-cs"/>
                        </a:rPr>
                        <a:t>TGaz</a:t>
                      </a:r>
                      <a:r>
                        <a:rPr lang="en-US" sz="1800" kern="1200" dirty="0">
                          <a:solidFill>
                            <a:schemeClr val="dk1"/>
                          </a:solidFill>
                          <a:latin typeface="+mn-lt"/>
                          <a:ea typeface="+mn-ea"/>
                          <a:cs typeface="+mn-cs"/>
                        </a:rPr>
                        <a:t> March</a:t>
                      </a:r>
                      <a:r>
                        <a:rPr lang="en-US" sz="1800" kern="1200" baseline="0" dirty="0">
                          <a:solidFill>
                            <a:schemeClr val="dk1"/>
                          </a:solidFill>
                          <a:latin typeface="+mn-lt"/>
                          <a:ea typeface="+mn-ea"/>
                          <a:cs typeface="+mn-cs"/>
                        </a:rPr>
                        <a:t> Ad hoc </a:t>
                      </a:r>
                      <a:r>
                        <a:rPr lang="en-US" sz="1800" kern="1200" dirty="0">
                          <a:solidFill>
                            <a:schemeClr val="dk1"/>
                          </a:solidFill>
                          <a:latin typeface="+mn-lt"/>
                          <a:ea typeface="+mn-ea"/>
                          <a:cs typeface="+mn-cs"/>
                        </a:rPr>
                        <a:t>Agenda</a:t>
                      </a:r>
                    </a:p>
                  </a:txBody>
                  <a:tcPr marT="45712" marB="45712"/>
                </a:tc>
                <a:tc>
                  <a:txBody>
                    <a:bodyPr/>
                    <a:lstStyle/>
                    <a:p>
                      <a:pPr marL="0" algn="l" defTabSz="914400" rtl="0" eaLnBrk="1" latinLnBrk="0" hangingPunct="1"/>
                      <a:r>
                        <a:rPr lang="en-US" sz="1800" kern="1200" dirty="0">
                          <a:solidFill>
                            <a:schemeClr val="dk1"/>
                          </a:solidFill>
                          <a:latin typeface="+mn-lt"/>
                          <a:ea typeface="+mn-ea"/>
                          <a:cs typeface="+mn-cs"/>
                        </a:rPr>
                        <a:t>Agenda</a:t>
                      </a:r>
                    </a:p>
                  </a:txBody>
                  <a:tcPr marT="45712" marB="45712"/>
                </a:tc>
                <a:tc>
                  <a:txBody>
                    <a:bodyPr/>
                    <a:lstStyle/>
                    <a:p>
                      <a:r>
                        <a:rPr lang="en-US" sz="1800" kern="1200" dirty="0">
                          <a:solidFill>
                            <a:schemeClr val="dk1"/>
                          </a:solidFill>
                          <a:latin typeface="+mn-lt"/>
                          <a:ea typeface="+mn-ea"/>
                          <a:cs typeface="+mn-cs"/>
                        </a:rPr>
                        <a:t>45min</a:t>
                      </a:r>
                    </a:p>
                  </a:txBody>
                  <a:tcPr marT="45712" marB="45712"/>
                </a:tc>
                <a:extLst>
                  <a:ext uri="{0D108BD9-81ED-4DB2-BD59-A6C34878D82A}">
                    <a16:rowId xmlns:a16="http://schemas.microsoft.com/office/drawing/2014/main" val="10001"/>
                  </a:ext>
                </a:extLst>
              </a:tr>
              <a:tr h="365752">
                <a:tc>
                  <a:txBody>
                    <a:bodyPr/>
                    <a:lstStyle/>
                    <a:p>
                      <a:pPr marL="0" algn="l" defTabSz="914400" rtl="0" eaLnBrk="1" latinLnBrk="0" hangingPunct="1"/>
                      <a:r>
                        <a:rPr lang="en-US" sz="1800" kern="1200" dirty="0">
                          <a:solidFill>
                            <a:schemeClr val="dk1"/>
                          </a:solidFill>
                          <a:effectLst/>
                          <a:latin typeface="+mn-lt"/>
                          <a:ea typeface="+mn-ea"/>
                          <a:cs typeface="+mn-cs"/>
                        </a:rPr>
                        <a:t>11-20-0255</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a:solidFill>
                            <a:schemeClr val="dk1"/>
                          </a:solidFill>
                          <a:effectLst/>
                          <a:latin typeface="+mn-lt"/>
                          <a:ea typeface="+mn-ea"/>
                          <a:cs typeface="+mn-cs"/>
                        </a:rPr>
                        <a:t>Nehru Bhandaru</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a:solidFill>
                            <a:schemeClr val="dk1"/>
                          </a:solidFill>
                          <a:effectLst/>
                          <a:latin typeface="+mn-lt"/>
                          <a:ea typeface="+mn-ea"/>
                          <a:cs typeface="+mn-cs"/>
                        </a:rPr>
                        <a:t>lb249 CRs </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a:solidFill>
                            <a:schemeClr val="dk1"/>
                          </a:solidFill>
                          <a:latin typeface="+mn-lt"/>
                          <a:ea typeface="+mn-ea"/>
                          <a:cs typeface="+mn-cs"/>
                        </a:rPr>
                        <a:t>CR</a:t>
                      </a:r>
                    </a:p>
                  </a:txBody>
                  <a:tcPr marT="45712" marB="45712"/>
                </a:tc>
                <a:tc>
                  <a:txBody>
                    <a:bodyPr/>
                    <a:lstStyle/>
                    <a:p>
                      <a:r>
                        <a:rPr lang="en-US" sz="1800" dirty="0"/>
                        <a:t>70m </a:t>
                      </a:r>
                    </a:p>
                  </a:txBody>
                  <a:tcPr marT="45712" marB="45712"/>
                </a:tc>
                <a:extLst>
                  <a:ext uri="{0D108BD9-81ED-4DB2-BD59-A6C34878D82A}">
                    <a16:rowId xmlns:a16="http://schemas.microsoft.com/office/drawing/2014/main" val="10002"/>
                  </a:ext>
                </a:extLst>
              </a:tr>
              <a:tr h="365752">
                <a:tc>
                  <a:txBody>
                    <a:bodyPr/>
                    <a:lstStyle/>
                    <a:p>
                      <a:pPr marL="0" algn="l" defTabSz="914400" rtl="0" eaLnBrk="1" latinLnBrk="0" hangingPunct="1"/>
                      <a:r>
                        <a:rPr lang="en-US" sz="1800" kern="1200" dirty="0">
                          <a:solidFill>
                            <a:schemeClr val="dk1"/>
                          </a:solidFill>
                          <a:latin typeface="+mn-lt"/>
                          <a:ea typeface="+mn-ea"/>
                          <a:cs typeface="+mn-cs"/>
                        </a:rPr>
                        <a:t>11-20-0368</a:t>
                      </a:r>
                    </a:p>
                  </a:txBody>
                  <a:tcPr marT="45712" marB="45712"/>
                </a:tc>
                <a:tc>
                  <a:txBody>
                    <a:bodyPr/>
                    <a:lstStyle/>
                    <a:p>
                      <a:pPr marL="0" algn="l" defTabSz="914400" rtl="0" eaLnBrk="1" latinLnBrk="0" hangingPunct="1"/>
                      <a:r>
                        <a:rPr lang="en-US" sz="1800" kern="1200" dirty="0">
                          <a:solidFill>
                            <a:schemeClr val="dk1"/>
                          </a:solidFill>
                          <a:latin typeface="+mn-lt"/>
                          <a:ea typeface="+mn-ea"/>
                          <a:cs typeface="+mn-cs"/>
                        </a:rPr>
                        <a:t>Christian Berger</a:t>
                      </a:r>
                    </a:p>
                  </a:txBody>
                  <a:tcPr marT="45712" marB="45712"/>
                </a:tc>
                <a:tc>
                  <a:txBody>
                    <a:bodyPr/>
                    <a:lstStyle/>
                    <a:p>
                      <a:pPr marL="0" algn="l" defTabSz="914400" rtl="0" eaLnBrk="1" latinLnBrk="0" hangingPunct="1"/>
                      <a:r>
                        <a:rPr lang="fr-FR" sz="1800" kern="1200" dirty="0">
                          <a:solidFill>
                            <a:schemeClr val="dk1"/>
                          </a:solidFill>
                          <a:effectLst/>
                          <a:latin typeface="+mn-lt"/>
                          <a:ea typeface="+mn-ea"/>
                          <a:cs typeface="+mn-cs"/>
                        </a:rPr>
                        <a:t>comment resolution LB249 - Section 11.22.6.4.3 part 2 </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a:solidFill>
                            <a:schemeClr val="dk1"/>
                          </a:solidFill>
                          <a:latin typeface="+mn-lt"/>
                          <a:ea typeface="+mn-ea"/>
                          <a:cs typeface="+mn-cs"/>
                        </a:rPr>
                        <a:t>CR</a:t>
                      </a:r>
                    </a:p>
                  </a:txBody>
                  <a:tcPr marT="45712" marB="45712"/>
                </a:tc>
                <a:tc>
                  <a:txBody>
                    <a:bodyPr/>
                    <a:lstStyle/>
                    <a:p>
                      <a:r>
                        <a:rPr lang="en-US" sz="1800" dirty="0"/>
                        <a:t>70min</a:t>
                      </a:r>
                    </a:p>
                  </a:txBody>
                  <a:tcPr marT="45712" marB="45712"/>
                </a:tc>
                <a:extLst>
                  <a:ext uri="{0D108BD9-81ED-4DB2-BD59-A6C34878D82A}">
                    <a16:rowId xmlns:a16="http://schemas.microsoft.com/office/drawing/2014/main" val="10004"/>
                  </a:ext>
                </a:extLst>
              </a:tr>
              <a:tr h="365752">
                <a:tc>
                  <a:txBody>
                    <a:bodyPr/>
                    <a:lstStyle/>
                    <a:p>
                      <a:pPr marL="0" algn="l" defTabSz="914400" rtl="0" eaLnBrk="1" latinLnBrk="0" hangingPunct="1"/>
                      <a:r>
                        <a:rPr lang="en-US" sz="1800" kern="1200" dirty="0">
                          <a:solidFill>
                            <a:schemeClr val="dk1"/>
                          </a:solidFill>
                          <a:latin typeface="+mn-lt"/>
                          <a:ea typeface="+mn-ea"/>
                          <a:cs typeface="+mn-cs"/>
                        </a:rPr>
                        <a:t>11-20-0379</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dk1"/>
                          </a:solidFill>
                          <a:latin typeface="+mn-lt"/>
                          <a:ea typeface="+mn-ea"/>
                          <a:cs typeface="+mn-cs"/>
                        </a:rPr>
                        <a:t>Niranjan </a:t>
                      </a:r>
                      <a:r>
                        <a:rPr lang="en-US" sz="1800" kern="1200" dirty="0" err="1">
                          <a:solidFill>
                            <a:schemeClr val="dk1"/>
                          </a:solidFill>
                          <a:latin typeface="+mn-lt"/>
                          <a:ea typeface="+mn-ea"/>
                          <a:cs typeface="+mn-cs"/>
                        </a:rPr>
                        <a:t>Grandhe</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a:solidFill>
                            <a:schemeClr val="dk1"/>
                          </a:solidFill>
                          <a:effectLst/>
                          <a:latin typeface="+mn-lt"/>
                          <a:ea typeface="+mn-ea"/>
                          <a:cs typeface="+mn-cs"/>
                        </a:rPr>
                        <a:t>CR for Section 11.22.6.4.4</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a:solidFill>
                            <a:schemeClr val="dk1"/>
                          </a:solidFill>
                          <a:latin typeface="+mn-lt"/>
                          <a:ea typeface="+mn-ea"/>
                          <a:cs typeface="+mn-cs"/>
                        </a:rPr>
                        <a:t>CR</a:t>
                      </a:r>
                    </a:p>
                  </a:txBody>
                  <a:tcPr marT="45712" marB="45712"/>
                </a:tc>
                <a:tc>
                  <a:txBody>
                    <a:bodyPr/>
                    <a:lstStyle/>
                    <a:p>
                      <a:r>
                        <a:rPr lang="en-US" sz="1800" dirty="0"/>
                        <a:t>120min </a:t>
                      </a:r>
                    </a:p>
                  </a:txBody>
                  <a:tcPr marT="45712" marB="45712"/>
                </a:tc>
                <a:extLst>
                  <a:ext uri="{0D108BD9-81ED-4DB2-BD59-A6C34878D82A}">
                    <a16:rowId xmlns:a16="http://schemas.microsoft.com/office/drawing/2014/main" val="1579053578"/>
                  </a:ext>
                </a:extLst>
              </a:tr>
              <a:tr h="365752">
                <a:tc>
                  <a:txBody>
                    <a:bodyPr/>
                    <a:lstStyle/>
                    <a:p>
                      <a:pPr marL="0" algn="l" defTabSz="914400" rtl="0" eaLnBrk="1" latinLnBrk="0" hangingPunct="1"/>
                      <a:r>
                        <a:rPr lang="fr-FR" sz="1800" kern="1200" dirty="0">
                          <a:solidFill>
                            <a:schemeClr val="dk1"/>
                          </a:solidFill>
                          <a:effectLst/>
                          <a:latin typeface="+mn-lt"/>
                          <a:ea typeface="+mn-ea"/>
                          <a:cs typeface="+mn-cs"/>
                        </a:rPr>
                        <a:t>11-20-0366 </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800" kern="1200" dirty="0">
                          <a:solidFill>
                            <a:schemeClr val="dk1"/>
                          </a:solidFill>
                          <a:effectLst/>
                          <a:latin typeface="+mn-lt"/>
                          <a:ea typeface="+mn-ea"/>
                          <a:cs typeface="+mn-cs"/>
                        </a:rPr>
                        <a:t>comment resolution LB249 - Section 9.1.3.1.19 – follow up</a:t>
                      </a:r>
                      <a:endParaRPr lang="en-US" sz="1800" kern="1200" dirty="0">
                        <a:solidFill>
                          <a:schemeClr val="dk1"/>
                        </a:solidFill>
                        <a:effectLst/>
                        <a:latin typeface="+mn-lt"/>
                        <a:ea typeface="+mn-ea"/>
                        <a:cs typeface="+mn-cs"/>
                      </a:endParaRPr>
                    </a:p>
                  </a:txBody>
                  <a:tcPr marT="45712" marB="45712"/>
                </a:tc>
                <a:tc>
                  <a:txBody>
                    <a:bodyPr/>
                    <a:lstStyle/>
                    <a:p>
                      <a:pPr marL="0" algn="l" defTabSz="914400" rtl="0" eaLnBrk="1" latinLnBrk="0" hangingPunct="1"/>
                      <a:r>
                        <a:rPr lang="en-US" sz="1800" kern="1200" dirty="0">
                          <a:solidFill>
                            <a:schemeClr val="dk1"/>
                          </a:solidFill>
                          <a:latin typeface="+mn-lt"/>
                          <a:ea typeface="+mn-ea"/>
                          <a:cs typeface="+mn-cs"/>
                        </a:rPr>
                        <a:t>CR</a:t>
                      </a:r>
                    </a:p>
                  </a:txBody>
                  <a:tcPr marT="45712" marB="45712"/>
                </a:tc>
                <a:tc>
                  <a:txBody>
                    <a:bodyPr/>
                    <a:lstStyle/>
                    <a:p>
                      <a:r>
                        <a:rPr lang="en-US" sz="1800" dirty="0"/>
                        <a:t>30min</a:t>
                      </a:r>
                    </a:p>
                  </a:txBody>
                  <a:tcPr marT="45712" marB="45712"/>
                </a:tc>
                <a:extLst>
                  <a:ext uri="{0D108BD9-81ED-4DB2-BD59-A6C34878D82A}">
                    <a16:rowId xmlns:a16="http://schemas.microsoft.com/office/drawing/2014/main" val="2178071982"/>
                  </a:ext>
                </a:extLst>
              </a:tr>
            </a:tbl>
          </a:graphicData>
        </a:graphic>
      </p:graphicFrame>
    </p:spTree>
    <p:extLst>
      <p:ext uri="{BB962C8B-B14F-4D97-AF65-F5344CB8AC3E}">
        <p14:creationId xmlns:p14="http://schemas.microsoft.com/office/powerpoint/2010/main" val="112640715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E9FFFD-6446-41E9-B0EF-529EBA1EA49D}"/>
              </a:ext>
            </a:extLst>
          </p:cNvPr>
          <p:cNvSpPr>
            <a:spLocks noGrp="1"/>
          </p:cNvSpPr>
          <p:nvPr>
            <p:ph type="title"/>
          </p:nvPr>
        </p:nvSpPr>
        <p:spPr/>
        <p:txBody>
          <a:bodyPr/>
          <a:lstStyle/>
          <a:p>
            <a:r>
              <a:rPr lang="en-US" dirty="0"/>
              <a:t>Start time for Day 2 and Day 3</a:t>
            </a:r>
          </a:p>
        </p:txBody>
      </p:sp>
      <p:sp>
        <p:nvSpPr>
          <p:cNvPr id="3" name="Content Placeholder 2">
            <a:extLst>
              <a:ext uri="{FF2B5EF4-FFF2-40B4-BE49-F238E27FC236}">
                <a16:creationId xmlns:a16="http://schemas.microsoft.com/office/drawing/2014/main" id="{C7D8CDCD-393B-4E49-804D-C079C93D55E7}"/>
              </a:ext>
            </a:extLst>
          </p:cNvPr>
          <p:cNvSpPr>
            <a:spLocks noGrp="1"/>
          </p:cNvSpPr>
          <p:nvPr>
            <p:ph idx="1"/>
          </p:nvPr>
        </p:nvSpPr>
        <p:spPr/>
        <p:txBody>
          <a:bodyPr/>
          <a:lstStyle/>
          <a:p>
            <a:r>
              <a:rPr lang="en-US" b="0" dirty="0"/>
              <a:t>Per request to have a start time of 10:00 AM for day 2, start time is set to 10:00 AM for day 2 only.</a:t>
            </a:r>
          </a:p>
          <a:p>
            <a:r>
              <a:rPr lang="en-US" b="0" dirty="0"/>
              <a:t>Note that day 3 start time is without change. </a:t>
            </a:r>
          </a:p>
          <a:p>
            <a:endParaRPr lang="en-US" dirty="0"/>
          </a:p>
        </p:txBody>
      </p:sp>
      <p:sp>
        <p:nvSpPr>
          <p:cNvPr id="4" name="Slide Number Placeholder 3">
            <a:extLst>
              <a:ext uri="{FF2B5EF4-FFF2-40B4-BE49-F238E27FC236}">
                <a16:creationId xmlns:a16="http://schemas.microsoft.com/office/drawing/2014/main" id="{DF570900-EC2B-4EF1-984F-F310DF4A9A36}"/>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93D555CA-A075-4559-B052-7A8F2C4F8DC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259B5-EF27-4EB1-94FC-CA2BA6E6017B}"/>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58931059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Review</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52054624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Submission 11-20-255</a:t>
            </a:r>
          </a:p>
        </p:txBody>
      </p:sp>
      <p:sp>
        <p:nvSpPr>
          <p:cNvPr id="3" name="Content Placeholder 2"/>
          <p:cNvSpPr>
            <a:spLocks noGrp="1"/>
          </p:cNvSpPr>
          <p:nvPr>
            <p:ph idx="1"/>
          </p:nvPr>
        </p:nvSpPr>
        <p:spPr/>
        <p:txBody>
          <a:bodyPr/>
          <a:lstStyle/>
          <a:p>
            <a:pPr marL="0" indent="0"/>
            <a:r>
              <a:rPr lang="en-US" dirty="0" err="1"/>
              <a:t>Strawpoll</a:t>
            </a:r>
            <a:endParaRPr lang="en-US" dirty="0"/>
          </a:p>
          <a:p>
            <a:pPr marL="0" indent="0"/>
            <a:r>
              <a:rPr lang="en-US" b="0" dirty="0"/>
              <a:t>Agree to the resolutions depicted by document 11-20-255r1 for CIDs 3517, 3514, 3515, 3522, 3406, 3519, 3407, 3408, 3536, 3409, 3414, 3833, 3448 and 3521.</a:t>
            </a:r>
          </a:p>
          <a:p>
            <a:pPr marL="0" indent="0"/>
            <a:endParaRPr lang="en-US" b="0" dirty="0"/>
          </a:p>
          <a:p>
            <a:pPr marL="0" indent="0"/>
            <a:r>
              <a:rPr lang="en-US" b="0" dirty="0"/>
              <a:t>Results (Y/N/A): 7/0/1</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28464013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Submission 11-20-366</a:t>
            </a:r>
          </a:p>
        </p:txBody>
      </p:sp>
      <p:sp>
        <p:nvSpPr>
          <p:cNvPr id="3" name="Content Placeholder 2"/>
          <p:cNvSpPr>
            <a:spLocks noGrp="1"/>
          </p:cNvSpPr>
          <p:nvPr>
            <p:ph idx="1"/>
          </p:nvPr>
        </p:nvSpPr>
        <p:spPr/>
        <p:txBody>
          <a:bodyPr/>
          <a:lstStyle/>
          <a:p>
            <a:pPr marL="0" indent="0"/>
            <a:r>
              <a:rPr lang="en-US" b="0" dirty="0" err="1"/>
              <a:t>Strawpoll</a:t>
            </a:r>
            <a:endParaRPr lang="en-US" b="0" dirty="0"/>
          </a:p>
          <a:p>
            <a:pPr marL="0" indent="0"/>
            <a:r>
              <a:rPr lang="en-US" b="0" dirty="0"/>
              <a:t>Agree to adopt the resolutions depicted by document 11-20-366r? for CID ?? and ??.</a:t>
            </a:r>
          </a:p>
          <a:p>
            <a:pPr marL="0" indent="0"/>
            <a:endParaRPr lang="en-US" b="0" dirty="0"/>
          </a:p>
          <a:p>
            <a:pPr marL="0" indent="0"/>
            <a:r>
              <a:rPr lang="en-US" b="0" dirty="0"/>
              <a:t>Results (Y/N/A):</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96622963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6069085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indent="12700" algn="just">
              <a:spcBef>
                <a:spcPct val="20000"/>
              </a:spcBef>
            </a:pPr>
            <a:r>
              <a:rPr lang="en-US" altLang="en-US" dirty="0"/>
              <a:t>This presentation contains the agenda for IEEE 802.11 </a:t>
            </a:r>
            <a:r>
              <a:rPr lang="en-US" altLang="en-US" dirty="0" err="1"/>
              <a:t>TGaz</a:t>
            </a:r>
            <a:r>
              <a:rPr lang="en-US" altLang="en-US" dirty="0"/>
              <a:t> Next Generation Positioning for the 2020 March ad-hoc.</a:t>
            </a:r>
          </a:p>
          <a:p>
            <a:pPr indent="12700" algn="just">
              <a:spcBef>
                <a:spcPct val="20000"/>
              </a:spcBef>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March 2020</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Recess</a:t>
            </a:r>
          </a:p>
        </p:txBody>
      </p:sp>
      <p:sp>
        <p:nvSpPr>
          <p:cNvPr id="3" name="Content Placeholder 2"/>
          <p:cNvSpPr>
            <a:spLocks noGrp="1"/>
          </p:cNvSpPr>
          <p:nvPr>
            <p:ph idx="1"/>
          </p:nvPr>
        </p:nvSpPr>
        <p:spPr/>
        <p:txBody>
          <a:bodyPr/>
          <a:lstStyle/>
          <a:p>
            <a:endParaRPr lang="en-US" sz="4000" dirty="0"/>
          </a:p>
          <a:p>
            <a:endParaRPr lang="en-US" sz="4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26797649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dirty="0">
                <a:solidFill>
                  <a:schemeClr val="tx2"/>
                </a:solidFill>
              </a:rPr>
              <a:t>March Ad Hoc Day 2</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(1min)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(8 min).</a:t>
            </a:r>
          </a:p>
          <a:p>
            <a:pPr algn="just">
              <a:spcBef>
                <a:spcPct val="20000"/>
              </a:spcBef>
              <a:buFontTx/>
              <a:buChar char="•"/>
            </a:pPr>
            <a:r>
              <a:rPr lang="en-US" sz="1800" b="0" dirty="0"/>
              <a:t>Attendance reminder - Please send an e-mail to Roy Want (</a:t>
            </a:r>
            <a:r>
              <a:rPr lang="en-US" sz="1800" b="0" dirty="0">
                <a:hlinkClick r:id="rId2"/>
              </a:rPr>
              <a:t>roywant@google.com</a:t>
            </a:r>
            <a:r>
              <a:rPr lang="en-US" sz="1800" b="0" dirty="0"/>
              <a:t>)  and/or Jonathan Segev (</a:t>
            </a:r>
            <a:r>
              <a:rPr lang="en-US" sz="1800" b="0" dirty="0">
                <a:hlinkClick r:id="rId3"/>
              </a:rPr>
              <a:t>jonathan.segev@intel.com</a:t>
            </a:r>
            <a:r>
              <a:rPr lang="en-US" sz="1800" b="0" dirty="0"/>
              <a:t>) . </a:t>
            </a:r>
          </a:p>
          <a:p>
            <a:pPr algn="just">
              <a:spcBef>
                <a:spcPct val="20000"/>
              </a:spcBef>
              <a:buFontTx/>
              <a:buChar char="•"/>
            </a:pPr>
            <a:r>
              <a:rPr lang="en-US" altLang="en-US" sz="1800" b="0" dirty="0"/>
              <a:t>Agenda setting (5 min).</a:t>
            </a:r>
          </a:p>
          <a:p>
            <a:pPr algn="just">
              <a:spcBef>
                <a:spcPct val="20000"/>
              </a:spcBef>
              <a:buFontTx/>
              <a:buChar char="•"/>
            </a:pPr>
            <a:r>
              <a:rPr lang="en-US" altLang="en-US" sz="1800" b="0" dirty="0"/>
              <a:t>Review submissions.</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algn="just">
              <a:spcBef>
                <a:spcPct val="20000"/>
              </a:spcBef>
              <a:buFontTx/>
              <a:buChar char="•"/>
            </a:pPr>
            <a:r>
              <a:rPr lang="en-US" sz="1800" dirty="0"/>
              <a:t>Logistics</a:t>
            </a:r>
            <a:r>
              <a:rPr lang="en-US" sz="1800" b="0" dirty="0"/>
              <a:t>:</a:t>
            </a:r>
          </a:p>
          <a:p>
            <a:pPr lvl="1" algn="just">
              <a:spcBef>
                <a:spcPct val="20000"/>
              </a:spcBef>
              <a:buFontTx/>
              <a:buChar char="•"/>
            </a:pPr>
            <a:r>
              <a:rPr lang="en-US" sz="1800" dirty="0"/>
              <a:t>Start day for D2 set to 10:00 AM. </a:t>
            </a:r>
          </a:p>
          <a:p>
            <a:pPr lvl="1" algn="just">
              <a:spcBef>
                <a:spcPct val="20000"/>
              </a:spcBef>
              <a:buFontTx/>
              <a:buChar char="•"/>
            </a:pPr>
            <a:r>
              <a:rPr lang="en-US" sz="1800" dirty="0"/>
              <a:t>11:00 – 11:10 coffee break </a:t>
            </a:r>
          </a:p>
          <a:p>
            <a:pPr lvl="1" algn="just">
              <a:spcBef>
                <a:spcPct val="20000"/>
              </a:spcBef>
              <a:buFontTx/>
              <a:buChar char="•"/>
            </a:pPr>
            <a:r>
              <a:rPr lang="en-US" sz="1800" dirty="0"/>
              <a:t>12:00 – 13:00 lunch (depending on discuss)</a:t>
            </a:r>
          </a:p>
          <a:p>
            <a:pPr lvl="1" algn="just">
              <a:spcBef>
                <a:spcPct val="20000"/>
              </a:spcBef>
              <a:buFontTx/>
              <a:buChar char="•"/>
            </a:pPr>
            <a:r>
              <a:rPr lang="en-US" sz="1600" dirty="0"/>
              <a:t>14:45 – 15:00 coffee break</a:t>
            </a:r>
          </a:p>
          <a:p>
            <a:pPr lvl="1" algn="just">
              <a:spcBef>
                <a:spcPct val="20000"/>
              </a:spcBef>
              <a:buFontTx/>
              <a:buChar char="•"/>
            </a:pPr>
            <a:r>
              <a:rPr lang="en-US" sz="1600" dirty="0"/>
              <a:t>16:00 - 16:10  coffee break</a:t>
            </a:r>
          </a:p>
          <a:p>
            <a:pPr lvl="1" algn="just">
              <a:spcBef>
                <a:spcPct val="20000"/>
              </a:spcBef>
              <a:buFontTx/>
              <a:buChar char="•"/>
            </a:pPr>
            <a:r>
              <a:rPr lang="en-US" altLang="en-US" sz="1600" dirty="0"/>
              <a:t>17:30 Recess</a:t>
            </a:r>
          </a:p>
          <a:p>
            <a:pPr marL="0" indent="0" algn="just">
              <a:spcBef>
                <a:spcPct val="20000"/>
              </a:spcBef>
            </a:pPr>
            <a:endParaRPr lang="en-US" sz="1800" b="0" dirty="0"/>
          </a:p>
          <a:p>
            <a:pPr lvl="1" algn="just">
              <a:spcBef>
                <a:spcPct val="20000"/>
              </a:spcBef>
              <a:buFontTx/>
              <a:buChar char="•"/>
            </a:pPr>
            <a:endParaRPr lang="en-US" sz="1600" dirty="0"/>
          </a:p>
          <a:p>
            <a:pPr lvl="1" algn="just">
              <a:spcBef>
                <a:spcPct val="20000"/>
              </a:spcBef>
              <a:buFontTx/>
              <a:buChar char="•"/>
            </a:pPr>
            <a:endParaRPr lang="en-US" sz="1600" dirty="0"/>
          </a:p>
          <a:p>
            <a:pPr lvl="1" algn="just">
              <a:spcBef>
                <a:spcPct val="20000"/>
              </a:spcBef>
              <a:buFontTx/>
              <a:buChar char="•"/>
            </a:pPr>
            <a:endParaRPr lang="en-US" altLang="en-US" sz="1600" b="0" dirty="0"/>
          </a:p>
          <a:p>
            <a:pPr algn="just">
              <a:spcBef>
                <a:spcPct val="20000"/>
              </a:spcBef>
              <a:buFontTx/>
              <a:buChar char="•"/>
            </a:pPr>
            <a:endParaRPr lang="en-US" altLang="en-US" sz="1800" b="0" dirty="0"/>
          </a:p>
          <a:p>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412690097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dirty="0">
                <a:solidFill>
                  <a:schemeClr val="tx2"/>
                </a:solidFill>
              </a:rPr>
              <a:t>March Ad Hoc Day 2</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3082456878"/>
              </p:ext>
            </p:extLst>
          </p:nvPr>
        </p:nvGraphicFramePr>
        <p:xfrm>
          <a:off x="929215" y="1628800"/>
          <a:ext cx="10460568" cy="5943480"/>
        </p:xfrm>
        <a:graphic>
          <a:graphicData uri="http://schemas.openxmlformats.org/drawingml/2006/table">
            <a:tbl>
              <a:tblPr firstRow="1" bandRow="1">
                <a:tableStyleId>{21E4AEA4-8DFA-4A89-87EB-49C32662AFE0}</a:tableStyleId>
              </a:tblPr>
              <a:tblGrid>
                <a:gridCol w="1561279">
                  <a:extLst>
                    <a:ext uri="{9D8B030D-6E8A-4147-A177-3AD203B41FA5}">
                      <a16:colId xmlns:a16="http://schemas.microsoft.com/office/drawing/2014/main" val="20000"/>
                    </a:ext>
                  </a:extLst>
                </a:gridCol>
                <a:gridCol w="1805306">
                  <a:extLst>
                    <a:ext uri="{9D8B030D-6E8A-4147-A177-3AD203B41FA5}">
                      <a16:colId xmlns:a16="http://schemas.microsoft.com/office/drawing/2014/main" val="20001"/>
                    </a:ext>
                  </a:extLst>
                </a:gridCol>
                <a:gridCol w="4680520">
                  <a:extLst>
                    <a:ext uri="{9D8B030D-6E8A-4147-A177-3AD203B41FA5}">
                      <a16:colId xmlns:a16="http://schemas.microsoft.com/office/drawing/2014/main" val="20002"/>
                    </a:ext>
                  </a:extLst>
                </a:gridCol>
                <a:gridCol w="1161772">
                  <a:extLst>
                    <a:ext uri="{9D8B030D-6E8A-4147-A177-3AD203B41FA5}">
                      <a16:colId xmlns:a16="http://schemas.microsoft.com/office/drawing/2014/main" val="20003"/>
                    </a:ext>
                  </a:extLst>
                </a:gridCol>
                <a:gridCol w="1251691">
                  <a:extLst>
                    <a:ext uri="{9D8B030D-6E8A-4147-A177-3AD203B41FA5}">
                      <a16:colId xmlns:a16="http://schemas.microsoft.com/office/drawing/2014/main" val="20004"/>
                    </a:ext>
                  </a:extLst>
                </a:gridCol>
              </a:tblGrid>
              <a:tr h="305408">
                <a:tc>
                  <a:txBody>
                    <a:bodyPr/>
                    <a:lstStyle/>
                    <a:p>
                      <a:r>
                        <a:rPr lang="en-US" sz="1800" dirty="0"/>
                        <a:t>DCN</a:t>
                      </a:r>
                    </a:p>
                  </a:txBody>
                  <a:tcPr marT="45712" marB="45712"/>
                </a:tc>
                <a:tc>
                  <a:txBody>
                    <a:bodyPr/>
                    <a:lstStyle/>
                    <a:p>
                      <a:r>
                        <a:rPr lang="en-US" sz="1800" dirty="0"/>
                        <a:t>Presenter</a:t>
                      </a:r>
                    </a:p>
                  </a:txBody>
                  <a:tcPr marT="45712" marB="45712"/>
                </a:tc>
                <a:tc>
                  <a:txBody>
                    <a:bodyPr/>
                    <a:lstStyle/>
                    <a:p>
                      <a:r>
                        <a:rPr lang="en-US" sz="1800" dirty="0"/>
                        <a:t>Title</a:t>
                      </a:r>
                    </a:p>
                  </a:txBody>
                  <a:tcPr marT="45712" marB="45712"/>
                </a:tc>
                <a:tc>
                  <a:txBody>
                    <a:bodyPr/>
                    <a:lstStyle/>
                    <a:p>
                      <a:r>
                        <a:rPr lang="en-US" sz="1800" dirty="0"/>
                        <a:t>Topic</a:t>
                      </a:r>
                    </a:p>
                  </a:txBody>
                  <a:tcPr marT="45712" marB="45712"/>
                </a:tc>
                <a:tc>
                  <a:txBody>
                    <a:bodyPr/>
                    <a:lstStyle/>
                    <a:p>
                      <a:r>
                        <a:rPr lang="en-US" sz="1800" dirty="0"/>
                        <a:t>Time</a:t>
                      </a:r>
                      <a:r>
                        <a:rPr lang="en-US" sz="1800" baseline="0" dirty="0"/>
                        <a:t> allocation</a:t>
                      </a:r>
                      <a:endParaRPr lang="en-US" sz="1800" dirty="0"/>
                    </a:p>
                  </a:txBody>
                  <a:tcPr marT="45712" marB="45712"/>
                </a:tc>
                <a:extLst>
                  <a:ext uri="{0D108BD9-81ED-4DB2-BD59-A6C34878D82A}">
                    <a16:rowId xmlns:a16="http://schemas.microsoft.com/office/drawing/2014/main" val="10000"/>
                  </a:ext>
                </a:extLst>
              </a:tr>
              <a:tr h="305408">
                <a:tc>
                  <a:txBody>
                    <a:bodyPr/>
                    <a:lstStyle/>
                    <a:p>
                      <a:pPr marL="0" algn="l" defTabSz="914400" rtl="0" eaLnBrk="1" latinLnBrk="0" hangingPunct="1"/>
                      <a:r>
                        <a:rPr lang="en-US" sz="1800" kern="1200" dirty="0">
                          <a:solidFill>
                            <a:schemeClr val="dk1"/>
                          </a:solidFill>
                          <a:latin typeface="+mn-lt"/>
                          <a:ea typeface="+mn-ea"/>
                          <a:cs typeface="+mn-cs"/>
                        </a:rPr>
                        <a:t>11-20-0237</a:t>
                      </a:r>
                    </a:p>
                  </a:txBody>
                  <a:tcPr marT="45712" marB="45712"/>
                </a:tc>
                <a:tc>
                  <a:txBody>
                    <a:bodyPr/>
                    <a:lstStyle/>
                    <a:p>
                      <a:pPr marL="0" algn="l" defTabSz="914400" rtl="0" eaLnBrk="1" latinLnBrk="0" hangingPunct="1"/>
                      <a:r>
                        <a:rPr lang="en-US" sz="1800" kern="1200" dirty="0">
                          <a:solidFill>
                            <a:schemeClr val="dk1"/>
                          </a:solidFill>
                          <a:latin typeface="+mn-lt"/>
                          <a:ea typeface="+mn-ea"/>
                          <a:cs typeface="+mn-cs"/>
                        </a:rPr>
                        <a:t>Jonathan Segev</a:t>
                      </a:r>
                    </a:p>
                  </a:txBody>
                  <a:tcPr marT="45712" marB="45712"/>
                </a:tc>
                <a:tc>
                  <a:txBody>
                    <a:bodyPr/>
                    <a:lstStyle/>
                    <a:p>
                      <a:pPr marL="0" algn="l" defTabSz="914400" rtl="0" eaLnBrk="1" latinLnBrk="0" hangingPunct="1"/>
                      <a:r>
                        <a:rPr lang="en-US" sz="1800" kern="1200" dirty="0" err="1">
                          <a:solidFill>
                            <a:schemeClr val="dk1"/>
                          </a:solidFill>
                          <a:latin typeface="+mn-lt"/>
                          <a:ea typeface="+mn-ea"/>
                          <a:cs typeface="+mn-cs"/>
                        </a:rPr>
                        <a:t>TGaz</a:t>
                      </a:r>
                      <a:r>
                        <a:rPr lang="en-US" sz="1800" kern="1200" dirty="0">
                          <a:solidFill>
                            <a:schemeClr val="dk1"/>
                          </a:solidFill>
                          <a:latin typeface="+mn-lt"/>
                          <a:ea typeface="+mn-ea"/>
                          <a:cs typeface="+mn-cs"/>
                        </a:rPr>
                        <a:t> March</a:t>
                      </a:r>
                      <a:r>
                        <a:rPr lang="en-US" sz="1800" kern="1200" baseline="0" dirty="0">
                          <a:solidFill>
                            <a:schemeClr val="dk1"/>
                          </a:solidFill>
                          <a:latin typeface="+mn-lt"/>
                          <a:ea typeface="+mn-ea"/>
                          <a:cs typeface="+mn-cs"/>
                        </a:rPr>
                        <a:t> Ad hoc </a:t>
                      </a:r>
                      <a:r>
                        <a:rPr lang="en-US" sz="1800" kern="1200" dirty="0">
                          <a:solidFill>
                            <a:schemeClr val="dk1"/>
                          </a:solidFill>
                          <a:latin typeface="+mn-lt"/>
                          <a:ea typeface="+mn-ea"/>
                          <a:cs typeface="+mn-cs"/>
                        </a:rPr>
                        <a:t>Agenda</a:t>
                      </a:r>
                    </a:p>
                  </a:txBody>
                  <a:tcPr marT="45712" marB="45712"/>
                </a:tc>
                <a:tc>
                  <a:txBody>
                    <a:bodyPr/>
                    <a:lstStyle/>
                    <a:p>
                      <a:pPr marL="0" algn="l" defTabSz="914400" rtl="0" eaLnBrk="1" latinLnBrk="0" hangingPunct="1"/>
                      <a:r>
                        <a:rPr lang="en-US" sz="1800" kern="1200" dirty="0">
                          <a:solidFill>
                            <a:schemeClr val="dk1"/>
                          </a:solidFill>
                          <a:latin typeface="+mn-lt"/>
                          <a:ea typeface="+mn-ea"/>
                          <a:cs typeface="+mn-cs"/>
                        </a:rPr>
                        <a:t>Agenda</a:t>
                      </a:r>
                    </a:p>
                  </a:txBody>
                  <a:tcPr marT="45712" marB="45712"/>
                </a:tc>
                <a:tc>
                  <a:txBody>
                    <a:bodyPr/>
                    <a:lstStyle/>
                    <a:p>
                      <a:r>
                        <a:rPr lang="en-US" sz="1800" kern="1200" dirty="0">
                          <a:solidFill>
                            <a:schemeClr val="dk1"/>
                          </a:solidFill>
                          <a:latin typeface="+mn-lt"/>
                          <a:ea typeface="+mn-ea"/>
                          <a:cs typeface="+mn-cs"/>
                        </a:rPr>
                        <a:t>20min</a:t>
                      </a:r>
                    </a:p>
                  </a:txBody>
                  <a:tcPr marT="45712" marB="45712"/>
                </a:tc>
                <a:extLst>
                  <a:ext uri="{0D108BD9-81ED-4DB2-BD59-A6C34878D82A}">
                    <a16:rowId xmlns:a16="http://schemas.microsoft.com/office/drawing/2014/main" val="10001"/>
                  </a:ext>
                </a:extLst>
              </a:tr>
              <a:tr h="365752">
                <a:tc>
                  <a:txBody>
                    <a:bodyPr/>
                    <a:lstStyle/>
                    <a:p>
                      <a:pPr marL="0" algn="l" defTabSz="914400" rtl="0" eaLnBrk="1" latinLnBrk="0" hangingPunct="1"/>
                      <a:r>
                        <a:rPr lang="en-US" sz="1800" kern="1200" dirty="0">
                          <a:solidFill>
                            <a:schemeClr val="dk1"/>
                          </a:solidFill>
                          <a:latin typeface="+mn-lt"/>
                          <a:ea typeface="+mn-ea"/>
                          <a:cs typeface="+mn-cs"/>
                        </a:rPr>
                        <a:t>11-20-0374</a:t>
                      </a:r>
                    </a:p>
                  </a:txBody>
                  <a:tcPr marT="45712" marB="45712"/>
                </a:tc>
                <a:tc>
                  <a:txBody>
                    <a:bodyPr/>
                    <a:lstStyle/>
                    <a:p>
                      <a:pPr marL="0" algn="l" defTabSz="914400" rtl="0" eaLnBrk="1" latinLnBrk="0" hangingPunct="1"/>
                      <a:r>
                        <a:rPr lang="en-US" sz="1800" kern="1200" dirty="0">
                          <a:solidFill>
                            <a:schemeClr val="dk1"/>
                          </a:solidFill>
                          <a:latin typeface="+mn-lt"/>
                          <a:ea typeface="+mn-ea"/>
                          <a:cs typeface="+mn-cs"/>
                        </a:rPr>
                        <a:t>Ahmet </a:t>
                      </a:r>
                      <a:r>
                        <a:rPr lang="en-US" sz="1800" kern="1200" dirty="0" err="1">
                          <a:solidFill>
                            <a:schemeClr val="dk1"/>
                          </a:solidFill>
                          <a:latin typeface="+mn-lt"/>
                          <a:ea typeface="+mn-ea"/>
                          <a:cs typeface="+mn-cs"/>
                        </a:rPr>
                        <a:t>Cepni</a:t>
                      </a:r>
                      <a:endParaRPr lang="en-US" sz="1800" kern="1200" dirty="0">
                        <a:solidFill>
                          <a:schemeClr val="dk1"/>
                        </a:solidFill>
                        <a:latin typeface="+mn-lt"/>
                        <a:ea typeface="+mn-ea"/>
                        <a:cs typeface="+mn-cs"/>
                      </a:endParaRPr>
                    </a:p>
                  </a:txBody>
                  <a:tcPr marT="45712" marB="45712"/>
                </a:tc>
                <a:tc>
                  <a:txBody>
                    <a:bodyPr/>
                    <a:lstStyle/>
                    <a:p>
                      <a:pPr algn="l"/>
                      <a:r>
                        <a:rPr lang="en-US" sz="1800" kern="1200" dirty="0">
                          <a:solidFill>
                            <a:schemeClr val="dk1"/>
                          </a:solidFill>
                          <a:effectLst/>
                          <a:latin typeface="+mn-lt"/>
                          <a:ea typeface="+mn-ea"/>
                          <a:cs typeface="+mn-cs"/>
                        </a:rPr>
                        <a:t>Computational attacks on 11az PHY Secure Ranging</a:t>
                      </a:r>
                      <a:endParaRPr lang="en-US" sz="1800" b="0" dirty="0">
                        <a:effectLst/>
                      </a:endParaRPr>
                    </a:p>
                  </a:txBody>
                  <a:tcPr anchor="ctr"/>
                </a:tc>
                <a:tc>
                  <a:txBody>
                    <a:bodyPr/>
                    <a:lstStyle/>
                    <a:p>
                      <a:pPr marL="0" algn="l" defTabSz="914400" rtl="0" eaLnBrk="1" latinLnBrk="0" hangingPunct="1"/>
                      <a:r>
                        <a:rPr lang="en-US" sz="1800" kern="1200" dirty="0">
                          <a:solidFill>
                            <a:schemeClr val="dk1"/>
                          </a:solidFill>
                          <a:latin typeface="+mn-lt"/>
                          <a:ea typeface="+mn-ea"/>
                          <a:cs typeface="+mn-cs"/>
                        </a:rPr>
                        <a:t>CR</a:t>
                      </a:r>
                    </a:p>
                  </a:txBody>
                  <a:tcPr marT="45712" marB="45712"/>
                </a:tc>
                <a:tc>
                  <a:txBody>
                    <a:bodyPr/>
                    <a:lstStyle/>
                    <a:p>
                      <a:r>
                        <a:rPr lang="en-US" sz="1800" dirty="0"/>
                        <a:t>45min</a:t>
                      </a:r>
                    </a:p>
                  </a:txBody>
                  <a:tcPr marT="45712" marB="45712"/>
                </a:tc>
                <a:extLst>
                  <a:ext uri="{0D108BD9-81ED-4DB2-BD59-A6C34878D82A}">
                    <a16:rowId xmlns:a16="http://schemas.microsoft.com/office/drawing/2014/main" val="10003"/>
                  </a:ext>
                </a:extLst>
              </a:tr>
              <a:tr h="365752">
                <a:tc>
                  <a:txBody>
                    <a:bodyPr/>
                    <a:lstStyle/>
                    <a:p>
                      <a:pPr marL="0" algn="l" defTabSz="914400" rtl="0" eaLnBrk="1" latinLnBrk="0" hangingPunct="1"/>
                      <a:r>
                        <a:rPr lang="en-US" sz="1800" kern="1200" dirty="0">
                          <a:solidFill>
                            <a:schemeClr val="dk1"/>
                          </a:solidFill>
                          <a:latin typeface="+mn-lt"/>
                          <a:ea typeface="+mn-ea"/>
                          <a:cs typeface="+mn-cs"/>
                        </a:rPr>
                        <a:t>11-20-0375</a:t>
                      </a:r>
                    </a:p>
                  </a:txBody>
                  <a:tcPr marT="45712" marB="45712"/>
                </a:tc>
                <a:tc>
                  <a:txBody>
                    <a:bodyPr/>
                    <a:lstStyle/>
                    <a:p>
                      <a:pPr marL="0" algn="l" defTabSz="914400" rtl="0" eaLnBrk="1" latinLnBrk="0" hangingPunct="1"/>
                      <a:r>
                        <a:rPr lang="en-US" sz="1800" kern="1200" dirty="0">
                          <a:solidFill>
                            <a:schemeClr val="dk1"/>
                          </a:solidFill>
                          <a:latin typeface="+mn-lt"/>
                          <a:ea typeface="+mn-ea"/>
                          <a:cs typeface="+mn-cs"/>
                        </a:rPr>
                        <a:t>Tianyu Wu</a:t>
                      </a:r>
                    </a:p>
                  </a:txBody>
                  <a:tcPr marT="45712" marB="45712"/>
                </a:tc>
                <a:tc>
                  <a:txBody>
                    <a:bodyPr/>
                    <a:lstStyle/>
                    <a:p>
                      <a:pPr algn="l"/>
                      <a:r>
                        <a:rPr lang="en-US" sz="1800" kern="1200" dirty="0">
                          <a:solidFill>
                            <a:schemeClr val="dk1"/>
                          </a:solidFill>
                          <a:effectLst/>
                          <a:latin typeface="+mn-lt"/>
                          <a:ea typeface="+mn-ea"/>
                          <a:cs typeface="+mn-cs"/>
                        </a:rPr>
                        <a:t>Improved secure LTF</a:t>
                      </a:r>
                      <a:endParaRPr lang="en-US" sz="1800" b="0" dirty="0">
                        <a:effectLst/>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dk1"/>
                          </a:solidFill>
                          <a:latin typeface="+mn-lt"/>
                          <a:ea typeface="+mn-ea"/>
                          <a:cs typeface="+mn-cs"/>
                        </a:rPr>
                        <a:t>CR</a:t>
                      </a:r>
                    </a:p>
                  </a:txBody>
                  <a:tcPr anchor="ctr"/>
                </a:tc>
                <a:tc>
                  <a:txBody>
                    <a:bodyPr/>
                    <a:lstStyle/>
                    <a:p>
                      <a:r>
                        <a:rPr lang="en-US" sz="1800" dirty="0"/>
                        <a:t>45min</a:t>
                      </a:r>
                    </a:p>
                  </a:txBody>
                  <a:tcPr marT="45712" marB="45712"/>
                </a:tc>
                <a:extLst>
                  <a:ext uri="{0D108BD9-81ED-4DB2-BD59-A6C34878D82A}">
                    <a16:rowId xmlns:a16="http://schemas.microsoft.com/office/drawing/2014/main" val="10004"/>
                  </a:ext>
                </a:extLst>
              </a:tr>
              <a:tr h="365752">
                <a:tc>
                  <a:txBody>
                    <a:bodyPr/>
                    <a:lstStyle/>
                    <a:p>
                      <a:pPr marL="0" algn="l" defTabSz="914400" rtl="0" eaLnBrk="1" latinLnBrk="0" hangingPunct="1"/>
                      <a:r>
                        <a:rPr lang="en-US" sz="1800" kern="1200" dirty="0">
                          <a:solidFill>
                            <a:schemeClr val="dk1"/>
                          </a:solidFill>
                          <a:latin typeface="+mn-lt"/>
                          <a:ea typeface="+mn-ea"/>
                          <a:cs typeface="+mn-cs"/>
                        </a:rPr>
                        <a:t>11-20-0378</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dk1"/>
                          </a:solidFill>
                          <a:latin typeface="+mn-lt"/>
                          <a:ea typeface="+mn-ea"/>
                          <a:cs typeface="+mn-cs"/>
                        </a:rPr>
                        <a:t>Christian Berger</a:t>
                      </a:r>
                    </a:p>
                  </a:txBody>
                  <a:tcPr marT="45712" marB="45712"/>
                </a:tc>
                <a:tc>
                  <a:txBody>
                    <a:bodyPr/>
                    <a:lstStyle/>
                    <a:p>
                      <a:pPr marL="0" algn="l" defTabSz="914400" rtl="0" eaLnBrk="1" latinLnBrk="0" hangingPunct="1"/>
                      <a:r>
                        <a:rPr lang="en-US" sz="1800" kern="1200" dirty="0">
                          <a:solidFill>
                            <a:schemeClr val="dk1"/>
                          </a:solidFill>
                          <a:effectLst/>
                          <a:latin typeface="+mn-lt"/>
                          <a:ea typeface="+mn-ea"/>
                          <a:cs typeface="+mn-cs"/>
                        </a:rPr>
                        <a:t>Secure LTF Attacker Simulation</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a:solidFill>
                            <a:schemeClr val="dk1"/>
                          </a:solidFill>
                          <a:latin typeface="+mn-lt"/>
                          <a:ea typeface="+mn-ea"/>
                          <a:cs typeface="+mn-cs"/>
                        </a:rPr>
                        <a:t>CR</a:t>
                      </a:r>
                    </a:p>
                  </a:txBody>
                  <a:tcPr marT="45712" marB="45712"/>
                </a:tc>
                <a:tc>
                  <a:txBody>
                    <a:bodyPr/>
                    <a:lstStyle/>
                    <a:p>
                      <a:r>
                        <a:rPr lang="en-US" sz="1800" dirty="0"/>
                        <a:t>45min</a:t>
                      </a:r>
                    </a:p>
                  </a:txBody>
                  <a:tcPr marT="45712" marB="45712"/>
                </a:tc>
                <a:extLst>
                  <a:ext uri="{0D108BD9-81ED-4DB2-BD59-A6C34878D82A}">
                    <a16:rowId xmlns:a16="http://schemas.microsoft.com/office/drawing/2014/main" val="1579053578"/>
                  </a:ext>
                </a:extLst>
              </a:tr>
              <a:tr h="365752">
                <a:tc>
                  <a:txBody>
                    <a:bodyPr/>
                    <a:lstStyle/>
                    <a:p>
                      <a:pPr marL="0" algn="l" defTabSz="914400" rtl="0" eaLnBrk="1" latinLnBrk="0" hangingPunct="1"/>
                      <a:r>
                        <a:rPr lang="en-US" sz="1800" kern="1200" dirty="0">
                          <a:solidFill>
                            <a:schemeClr val="dk1"/>
                          </a:solidFill>
                          <a:latin typeface="+mn-lt"/>
                          <a:ea typeface="+mn-ea"/>
                          <a:cs typeface="+mn-cs"/>
                        </a:rPr>
                        <a:t>11-20-0381</a:t>
                      </a:r>
                    </a:p>
                  </a:txBody>
                  <a:tcPr marT="45712" marB="45712"/>
                </a:tc>
                <a:tc>
                  <a:txBody>
                    <a:bodyPr/>
                    <a:lstStyle/>
                    <a:p>
                      <a:pPr marL="0" algn="l" defTabSz="914400" rtl="0" eaLnBrk="1" latinLnBrk="0" hangingPunct="1"/>
                      <a:r>
                        <a:rPr lang="en-US" sz="1800" kern="1200" dirty="0">
                          <a:solidFill>
                            <a:schemeClr val="dk1"/>
                          </a:solidFill>
                          <a:latin typeface="+mn-lt"/>
                          <a:ea typeface="+mn-ea"/>
                          <a:cs typeface="+mn-cs"/>
                        </a:rPr>
                        <a:t>Qinghua Li</a:t>
                      </a:r>
                    </a:p>
                  </a:txBody>
                  <a:tcPr marT="45712" marB="45712"/>
                </a:tc>
                <a:tc>
                  <a:txBody>
                    <a:bodyPr/>
                    <a:lstStyle/>
                    <a:p>
                      <a:pPr marL="0" algn="l" defTabSz="914400" rtl="0" eaLnBrk="1" latinLnBrk="0" hangingPunct="1"/>
                      <a:r>
                        <a:rPr lang="en-US" sz="1800" kern="1200" dirty="0">
                          <a:solidFill>
                            <a:schemeClr val="dk1"/>
                          </a:solidFill>
                          <a:latin typeface="+mn-lt"/>
                          <a:ea typeface="+mn-ea"/>
                          <a:cs typeface="+mn-cs"/>
                        </a:rPr>
                        <a:t>On brute force attack to 11az secured mode</a:t>
                      </a:r>
                    </a:p>
                  </a:txBody>
                  <a:tcPr marT="45712" marB="45712"/>
                </a:tc>
                <a:tc>
                  <a:txBody>
                    <a:bodyPr/>
                    <a:lstStyle/>
                    <a:p>
                      <a:r>
                        <a:rPr lang="en-US" dirty="0"/>
                        <a:t>CR</a:t>
                      </a:r>
                    </a:p>
                  </a:txBody>
                  <a:tcPr marT="45712" marB="45712"/>
                </a:tc>
                <a:tc>
                  <a:txBody>
                    <a:bodyPr/>
                    <a:lstStyle/>
                    <a:p>
                      <a:pPr marL="0" algn="l" defTabSz="914400" rtl="0" eaLnBrk="1" latinLnBrk="0" hangingPunct="1"/>
                      <a:r>
                        <a:rPr lang="en-US" sz="1800" kern="1200" dirty="0">
                          <a:solidFill>
                            <a:schemeClr val="dk1"/>
                          </a:solidFill>
                          <a:latin typeface="+mn-lt"/>
                          <a:ea typeface="+mn-ea"/>
                          <a:cs typeface="+mn-cs"/>
                        </a:rPr>
                        <a:t>45min</a:t>
                      </a:r>
                    </a:p>
                  </a:txBody>
                  <a:tcPr marT="45712" marB="45712"/>
                </a:tc>
                <a:extLst>
                  <a:ext uri="{0D108BD9-81ED-4DB2-BD59-A6C34878D82A}">
                    <a16:rowId xmlns:a16="http://schemas.microsoft.com/office/drawing/2014/main" val="894348824"/>
                  </a:ext>
                </a:extLst>
              </a:tr>
              <a:tr h="365752">
                <a:tc>
                  <a:txBody>
                    <a:bodyPr/>
                    <a:lstStyle/>
                    <a:p>
                      <a:pPr marL="0" algn="l" defTabSz="914400" rtl="0" eaLnBrk="1" latinLnBrk="0" hangingPunct="1"/>
                      <a:r>
                        <a:rPr lang="en-US" sz="1800" kern="1200" dirty="0">
                          <a:solidFill>
                            <a:schemeClr val="dk1"/>
                          </a:solidFill>
                          <a:latin typeface="+mn-lt"/>
                          <a:ea typeface="+mn-ea"/>
                          <a:cs typeface="+mn-cs"/>
                        </a:rPr>
                        <a:t>11-20-0383</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dk1"/>
                          </a:solidFill>
                          <a:latin typeface="+mn-lt"/>
                          <a:ea typeface="+mn-ea"/>
                          <a:cs typeface="+mn-cs"/>
                        </a:rPr>
                        <a:t>Feng Jiang</a:t>
                      </a:r>
                    </a:p>
                  </a:txBody>
                  <a:tcPr marT="45712" marB="45712"/>
                </a:tc>
                <a:tc>
                  <a:txBody>
                    <a:bodyPr/>
                    <a:lstStyle/>
                    <a:p>
                      <a:pPr marL="0" algn="l" defTabSz="914400" rtl="0" eaLnBrk="1" latinLnBrk="0" hangingPunct="1"/>
                      <a:r>
                        <a:rPr lang="en-US" sz="1800" b="0" kern="1200" dirty="0">
                          <a:solidFill>
                            <a:schemeClr val="dk1"/>
                          </a:solidFill>
                          <a:effectLst/>
                          <a:latin typeface="+mn-lt"/>
                          <a:ea typeface="+mn-ea"/>
                          <a:cs typeface="+mn-cs"/>
                        </a:rPr>
                        <a:t>Attacker Detection Using Secured NDP</a:t>
                      </a:r>
                      <a:endParaRPr lang="en-US" sz="1800" b="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a:solidFill>
                            <a:schemeClr val="dk1"/>
                          </a:solidFill>
                          <a:latin typeface="+mn-lt"/>
                          <a:ea typeface="+mn-ea"/>
                          <a:cs typeface="+mn-cs"/>
                        </a:rPr>
                        <a:t>CR</a:t>
                      </a:r>
                    </a:p>
                  </a:txBody>
                  <a:tcPr marT="45712" marB="45712"/>
                </a:tc>
                <a:tc>
                  <a:txBody>
                    <a:bodyPr/>
                    <a:lstStyle/>
                    <a:p>
                      <a:r>
                        <a:rPr lang="en-US" sz="1800" dirty="0"/>
                        <a:t>45min</a:t>
                      </a:r>
                    </a:p>
                  </a:txBody>
                  <a:tcPr marT="45712" marB="45712"/>
                </a:tc>
                <a:extLst>
                  <a:ext uri="{0D108BD9-81ED-4DB2-BD59-A6C34878D82A}">
                    <a16:rowId xmlns:a16="http://schemas.microsoft.com/office/drawing/2014/main" val="2859493452"/>
                  </a:ext>
                </a:extLst>
              </a:tr>
              <a:tr h="365752">
                <a:tc>
                  <a:txBody>
                    <a:bodyPr/>
                    <a:lstStyle/>
                    <a:p>
                      <a:pPr marL="0" algn="l" defTabSz="914400" rtl="0" eaLnBrk="1" latinLnBrk="0" hangingPunct="1"/>
                      <a:r>
                        <a:rPr lang="en-US" sz="1800" kern="1200" dirty="0">
                          <a:solidFill>
                            <a:schemeClr val="dk1"/>
                          </a:solidFill>
                          <a:latin typeface="+mn-lt"/>
                          <a:ea typeface="+mn-ea"/>
                          <a:cs typeface="+mn-cs"/>
                        </a:rPr>
                        <a:t>11-20-0187</a:t>
                      </a:r>
                    </a:p>
                  </a:txBody>
                  <a:tcPr marT="45712" marB="45712"/>
                </a:tc>
                <a:tc>
                  <a:txBody>
                    <a:bodyPr/>
                    <a:lstStyle/>
                    <a:p>
                      <a:pPr marL="0" algn="l" defTabSz="914400" rtl="0" eaLnBrk="1" latinLnBrk="0" hangingPunct="1"/>
                      <a:r>
                        <a:rPr lang="en-US" sz="1800" kern="1200" dirty="0">
                          <a:solidFill>
                            <a:schemeClr val="dk1"/>
                          </a:solidFill>
                          <a:latin typeface="+mn-lt"/>
                          <a:ea typeface="+mn-ea"/>
                          <a:cs typeface="+mn-cs"/>
                        </a:rPr>
                        <a:t>Ganesh Venkatesan</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dk1"/>
                          </a:solidFill>
                          <a:effectLst/>
                          <a:latin typeface="+mn-lt"/>
                          <a:ea typeface="+mn-ea"/>
                          <a:cs typeface="+mn-cs"/>
                        </a:rPr>
                        <a:t>Resolution to CID 3578</a:t>
                      </a:r>
                    </a:p>
                  </a:txBody>
                  <a:tcPr marT="45712" marB="45712"/>
                </a:tc>
                <a:tc>
                  <a:txBody>
                    <a:bodyPr/>
                    <a:lstStyle/>
                    <a:p>
                      <a:r>
                        <a:rPr lang="en-US" dirty="0"/>
                        <a:t>CR</a:t>
                      </a:r>
                    </a:p>
                  </a:txBody>
                  <a:tcPr marT="45712" marB="45712"/>
                </a:tc>
                <a:tc>
                  <a:txBody>
                    <a:bodyPr/>
                    <a:lstStyle/>
                    <a:p>
                      <a:r>
                        <a:rPr lang="en-US" sz="1800" dirty="0"/>
                        <a:t>15min (as time permits)</a:t>
                      </a:r>
                    </a:p>
                  </a:txBody>
                  <a:tcPr marT="45712" marB="45712"/>
                </a:tc>
                <a:extLst>
                  <a:ext uri="{0D108BD9-81ED-4DB2-BD59-A6C34878D82A}">
                    <a16:rowId xmlns:a16="http://schemas.microsoft.com/office/drawing/2014/main" val="916365328"/>
                  </a:ext>
                </a:extLst>
              </a:tr>
              <a:tr h="365752">
                <a:tc>
                  <a:txBody>
                    <a:bodyPr/>
                    <a:lstStyle/>
                    <a:p>
                      <a:pPr marL="0" algn="l" defTabSz="914400" rtl="0" eaLnBrk="1" latinLnBrk="0" hangingPunct="1"/>
                      <a:r>
                        <a:rPr lang="en-US" sz="1800" kern="1200" dirty="0">
                          <a:solidFill>
                            <a:schemeClr val="dk1"/>
                          </a:solidFill>
                          <a:latin typeface="+mn-lt"/>
                          <a:ea typeface="+mn-ea"/>
                          <a:cs typeface="+mn-cs"/>
                        </a:rPr>
                        <a:t>11-20-0368</a:t>
                      </a:r>
                    </a:p>
                  </a:txBody>
                  <a:tcPr marT="45712" marB="45712"/>
                </a:tc>
                <a:tc>
                  <a:txBody>
                    <a:bodyPr/>
                    <a:lstStyle/>
                    <a:p>
                      <a:pPr marL="0" algn="l" defTabSz="914400" rtl="0" eaLnBrk="1" latinLnBrk="0" hangingPunct="1"/>
                      <a:r>
                        <a:rPr lang="en-US" sz="1800" kern="1200" dirty="0">
                          <a:solidFill>
                            <a:schemeClr val="dk1"/>
                          </a:solidFill>
                          <a:latin typeface="+mn-lt"/>
                          <a:ea typeface="+mn-ea"/>
                          <a:cs typeface="+mn-cs"/>
                        </a:rPr>
                        <a:t>Christian Berger</a:t>
                      </a:r>
                    </a:p>
                  </a:txBody>
                  <a:tcPr marT="45712" marB="45712"/>
                </a:tc>
                <a:tc>
                  <a:txBody>
                    <a:bodyPr/>
                    <a:lstStyle/>
                    <a:p>
                      <a:pPr marL="0" algn="l" defTabSz="914400" rtl="0" eaLnBrk="1" latinLnBrk="0" hangingPunct="1"/>
                      <a:r>
                        <a:rPr lang="fr-FR" sz="1800" kern="1200" dirty="0">
                          <a:solidFill>
                            <a:schemeClr val="dk1"/>
                          </a:solidFill>
                          <a:effectLst/>
                          <a:latin typeface="+mn-lt"/>
                          <a:ea typeface="+mn-ea"/>
                          <a:cs typeface="+mn-cs"/>
                        </a:rPr>
                        <a:t>comment resolution LB249 - Section 11.22.6.4.3 part 2 </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a:solidFill>
                            <a:schemeClr val="dk1"/>
                          </a:solidFill>
                          <a:latin typeface="+mn-lt"/>
                          <a:ea typeface="+mn-ea"/>
                          <a:cs typeface="+mn-cs"/>
                        </a:rPr>
                        <a:t>CR</a:t>
                      </a:r>
                    </a:p>
                  </a:txBody>
                  <a:tcPr marT="45712" marB="45712"/>
                </a:tc>
                <a:tc>
                  <a:txBody>
                    <a:bodyPr/>
                    <a:lstStyle/>
                    <a:p>
                      <a:r>
                        <a:rPr lang="en-US" sz="1800" dirty="0"/>
                        <a:t>70min</a:t>
                      </a:r>
                    </a:p>
                  </a:txBody>
                  <a:tcPr marT="45712" marB="45712"/>
                </a:tc>
                <a:extLst>
                  <a:ext uri="{0D108BD9-81ED-4DB2-BD59-A6C34878D82A}">
                    <a16:rowId xmlns:a16="http://schemas.microsoft.com/office/drawing/2014/main" val="750400685"/>
                  </a:ext>
                </a:extLst>
              </a:tr>
              <a:tr h="365752">
                <a:tc>
                  <a:txBody>
                    <a:bodyPr/>
                    <a:lstStyle/>
                    <a:p>
                      <a:pPr marL="0" algn="l" defTabSz="914400" rtl="0" eaLnBrk="1" latinLnBrk="0" hangingPunct="1"/>
                      <a:r>
                        <a:rPr lang="en-US" sz="1800" kern="1200" dirty="0">
                          <a:solidFill>
                            <a:schemeClr val="dk1"/>
                          </a:solidFill>
                          <a:latin typeface="+mn-lt"/>
                          <a:ea typeface="+mn-ea"/>
                          <a:cs typeface="+mn-cs"/>
                        </a:rPr>
                        <a:t>11-20-0379</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dk1"/>
                          </a:solidFill>
                          <a:latin typeface="+mn-lt"/>
                          <a:ea typeface="+mn-ea"/>
                          <a:cs typeface="+mn-cs"/>
                        </a:rPr>
                        <a:t>Niranjan </a:t>
                      </a:r>
                      <a:r>
                        <a:rPr lang="en-US" sz="1800" kern="1200" dirty="0" err="1">
                          <a:solidFill>
                            <a:schemeClr val="dk1"/>
                          </a:solidFill>
                          <a:latin typeface="+mn-lt"/>
                          <a:ea typeface="+mn-ea"/>
                          <a:cs typeface="+mn-cs"/>
                        </a:rPr>
                        <a:t>Grandhe</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a:solidFill>
                            <a:schemeClr val="dk1"/>
                          </a:solidFill>
                          <a:effectLst/>
                          <a:latin typeface="+mn-lt"/>
                          <a:ea typeface="+mn-ea"/>
                          <a:cs typeface="+mn-cs"/>
                        </a:rPr>
                        <a:t>CR for Section 11.22.6.4.4</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a:solidFill>
                            <a:schemeClr val="dk1"/>
                          </a:solidFill>
                          <a:latin typeface="+mn-lt"/>
                          <a:ea typeface="+mn-ea"/>
                          <a:cs typeface="+mn-cs"/>
                        </a:rPr>
                        <a:t>CR</a:t>
                      </a:r>
                    </a:p>
                  </a:txBody>
                  <a:tcPr marT="45712" marB="45712"/>
                </a:tc>
                <a:tc>
                  <a:txBody>
                    <a:bodyPr/>
                    <a:lstStyle/>
                    <a:p>
                      <a:r>
                        <a:rPr lang="en-US" sz="1800" dirty="0"/>
                        <a:t>120min </a:t>
                      </a:r>
                    </a:p>
                  </a:txBody>
                  <a:tcPr marT="45712" marB="45712"/>
                </a:tc>
                <a:extLst>
                  <a:ext uri="{0D108BD9-81ED-4DB2-BD59-A6C34878D82A}">
                    <a16:rowId xmlns:a16="http://schemas.microsoft.com/office/drawing/2014/main" val="103703860"/>
                  </a:ext>
                </a:extLst>
              </a:tr>
              <a:tr h="365752">
                <a:tc>
                  <a:txBody>
                    <a:bodyPr/>
                    <a:lstStyle/>
                    <a:p>
                      <a:pPr marL="0" algn="l" defTabSz="914400" rtl="0" eaLnBrk="1" latinLnBrk="0" hangingPunct="1"/>
                      <a:r>
                        <a:rPr lang="fr-FR" sz="1800" kern="1200" dirty="0">
                          <a:solidFill>
                            <a:schemeClr val="dk1"/>
                          </a:solidFill>
                          <a:effectLst/>
                          <a:latin typeface="+mn-lt"/>
                          <a:ea typeface="+mn-ea"/>
                          <a:cs typeface="+mn-cs"/>
                        </a:rPr>
                        <a:t>11-20-0366 </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800" kern="1200" dirty="0">
                          <a:solidFill>
                            <a:schemeClr val="dk1"/>
                          </a:solidFill>
                          <a:effectLst/>
                          <a:latin typeface="+mn-lt"/>
                          <a:ea typeface="+mn-ea"/>
                          <a:cs typeface="+mn-cs"/>
                        </a:rPr>
                        <a:t>comment resolution LB249 - Section 9.1.3.1.19 – follow up</a:t>
                      </a:r>
                      <a:endParaRPr lang="en-US" sz="1800" kern="1200" dirty="0">
                        <a:solidFill>
                          <a:schemeClr val="dk1"/>
                        </a:solidFill>
                        <a:effectLst/>
                        <a:latin typeface="+mn-lt"/>
                        <a:ea typeface="+mn-ea"/>
                        <a:cs typeface="+mn-cs"/>
                      </a:endParaRPr>
                    </a:p>
                  </a:txBody>
                  <a:tcPr marT="45712" marB="45712"/>
                </a:tc>
                <a:tc>
                  <a:txBody>
                    <a:bodyPr/>
                    <a:lstStyle/>
                    <a:p>
                      <a:pPr marL="0" algn="l" defTabSz="914400" rtl="0" eaLnBrk="1" latinLnBrk="0" hangingPunct="1"/>
                      <a:r>
                        <a:rPr lang="en-US" sz="1800" kern="1200" dirty="0">
                          <a:solidFill>
                            <a:schemeClr val="dk1"/>
                          </a:solidFill>
                          <a:latin typeface="+mn-lt"/>
                          <a:ea typeface="+mn-ea"/>
                          <a:cs typeface="+mn-cs"/>
                        </a:rPr>
                        <a:t>CR</a:t>
                      </a:r>
                    </a:p>
                  </a:txBody>
                  <a:tcPr marT="45712" marB="45712"/>
                </a:tc>
                <a:tc>
                  <a:txBody>
                    <a:bodyPr/>
                    <a:lstStyle/>
                    <a:p>
                      <a:r>
                        <a:rPr lang="en-US" sz="1800" dirty="0"/>
                        <a:t>30min</a:t>
                      </a:r>
                    </a:p>
                  </a:txBody>
                  <a:tcPr marT="45712" marB="45712"/>
                </a:tc>
                <a:extLst>
                  <a:ext uri="{0D108BD9-81ED-4DB2-BD59-A6C34878D82A}">
                    <a16:rowId xmlns:a16="http://schemas.microsoft.com/office/drawing/2014/main" val="2059678474"/>
                  </a:ext>
                </a:extLst>
              </a:tr>
            </a:tbl>
          </a:graphicData>
        </a:graphic>
      </p:graphicFrame>
    </p:spTree>
    <p:extLst>
      <p:ext uri="{BB962C8B-B14F-4D97-AF65-F5344CB8AC3E}">
        <p14:creationId xmlns:p14="http://schemas.microsoft.com/office/powerpoint/2010/main" val="265239289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Review</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31061736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Submission 11-19-622</a:t>
            </a:r>
          </a:p>
        </p:txBody>
      </p:sp>
      <p:sp>
        <p:nvSpPr>
          <p:cNvPr id="3" name="Content Placeholder 2"/>
          <p:cNvSpPr>
            <a:spLocks noGrp="1"/>
          </p:cNvSpPr>
          <p:nvPr>
            <p:ph idx="1"/>
          </p:nvPr>
        </p:nvSpPr>
        <p:spPr/>
        <p:txBody>
          <a:bodyPr/>
          <a:lstStyle/>
          <a:p>
            <a:pPr marL="0" indent="0"/>
            <a:r>
              <a:rPr lang="en-US" dirty="0" err="1"/>
              <a:t>Strawpoll</a:t>
            </a:r>
            <a:endParaRPr lang="en-US" dirty="0"/>
          </a:p>
          <a:p>
            <a:pPr marL="0" indent="0"/>
            <a:r>
              <a:rPr lang="en-US" b="0" dirty="0"/>
              <a:t>Agree to adopt the resolutions depicted by document 11-19-622r1 for CIDs </a:t>
            </a:r>
            <a:r>
              <a:rPr lang="en-GB" b="0" dirty="0"/>
              <a:t>1009, 2020, 1486, 1487, 1758, 2391, 1488, 1913 1735, 1093</a:t>
            </a:r>
            <a:r>
              <a:rPr lang="en-US" b="0" dirty="0"/>
              <a:t>.</a:t>
            </a:r>
          </a:p>
          <a:p>
            <a:pPr marL="0" indent="0"/>
            <a:endParaRPr lang="en-US" b="0" dirty="0"/>
          </a:p>
          <a:p>
            <a:pPr marL="0" indent="0"/>
            <a:r>
              <a:rPr lang="en-US" b="0" dirty="0"/>
              <a:t>Results (Y/N/A): 8/0/0</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418072965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05973688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Recess</a:t>
            </a:r>
          </a:p>
        </p:txBody>
      </p:sp>
      <p:sp>
        <p:nvSpPr>
          <p:cNvPr id="3" name="Content Placeholder 2"/>
          <p:cNvSpPr>
            <a:spLocks noGrp="1"/>
          </p:cNvSpPr>
          <p:nvPr>
            <p:ph idx="1"/>
          </p:nvPr>
        </p:nvSpPr>
        <p:spPr/>
        <p:txBody>
          <a:bodyPr/>
          <a:lstStyle/>
          <a:p>
            <a:endParaRPr lang="en-US" sz="4000" dirty="0"/>
          </a:p>
          <a:p>
            <a:endParaRPr lang="en-US" sz="4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66937134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dirty="0">
                <a:solidFill>
                  <a:schemeClr val="tx2"/>
                </a:solidFill>
              </a:rPr>
              <a:t>March Ad Hoc Day 3</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(2min)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(8 min).</a:t>
            </a:r>
          </a:p>
          <a:p>
            <a:pPr algn="just">
              <a:spcBef>
                <a:spcPct val="20000"/>
              </a:spcBef>
              <a:buFontTx/>
              <a:buChar char="•"/>
            </a:pPr>
            <a:r>
              <a:rPr lang="en-US" sz="1800" b="0" dirty="0"/>
              <a:t>Attendance reminder - Please send an e-mail to Roy Want (</a:t>
            </a:r>
            <a:r>
              <a:rPr lang="en-US" sz="1800" b="0" dirty="0">
                <a:hlinkClick r:id="rId2"/>
              </a:rPr>
              <a:t>roywant@google.com</a:t>
            </a:r>
            <a:r>
              <a:rPr lang="en-US" sz="1800" b="0" dirty="0"/>
              <a:t>)  and/or Jonathan Segev (</a:t>
            </a:r>
            <a:r>
              <a:rPr lang="en-US" sz="1800" b="0" dirty="0">
                <a:hlinkClick r:id="rId3"/>
              </a:rPr>
              <a:t>jonathan.segev@intel.com</a:t>
            </a:r>
            <a:r>
              <a:rPr lang="en-US" sz="1800" b="0" dirty="0"/>
              <a:t>) . </a:t>
            </a:r>
          </a:p>
          <a:p>
            <a:pPr algn="just">
              <a:spcBef>
                <a:spcPct val="20000"/>
              </a:spcBef>
              <a:buFontTx/>
              <a:buChar char="•"/>
            </a:pPr>
            <a:r>
              <a:rPr lang="en-US" altLang="en-US" sz="1800" b="0" dirty="0"/>
              <a:t>Agenda setting (10 min).</a:t>
            </a:r>
          </a:p>
          <a:p>
            <a:pPr algn="just">
              <a:spcBef>
                <a:spcPct val="20000"/>
              </a:spcBef>
              <a:buFontTx/>
              <a:buChar char="•"/>
            </a:pPr>
            <a:r>
              <a:rPr lang="en-US" altLang="en-US" sz="1800" b="0" dirty="0"/>
              <a:t>Logistics for the ad hoc (5min).</a:t>
            </a:r>
          </a:p>
          <a:p>
            <a:pPr algn="just">
              <a:spcBef>
                <a:spcPct val="20000"/>
              </a:spcBef>
              <a:buFontTx/>
              <a:buChar char="•"/>
            </a:pPr>
            <a:r>
              <a:rPr lang="en-US" altLang="en-US" sz="1800" b="0" dirty="0"/>
              <a:t>Review submissions.</a:t>
            </a:r>
          </a:p>
          <a:p>
            <a:pPr algn="just">
              <a:spcBef>
                <a:spcPct val="20000"/>
              </a:spcBef>
              <a:buFontTx/>
              <a:buChar char="•"/>
            </a:pPr>
            <a:r>
              <a:rPr lang="en-US" sz="1800" b="0" dirty="0"/>
              <a:t>SP of submission 11-20-0375 (10:00 am special order – 30min)</a:t>
            </a:r>
            <a:endParaRPr lang="fr-FR" sz="1600" dirty="0"/>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lvl="1" algn="just">
              <a:spcBef>
                <a:spcPct val="20000"/>
              </a:spcBef>
              <a:buFontTx/>
              <a:buChar char="•"/>
            </a:pPr>
            <a:endParaRPr lang="en-US" sz="1600" dirty="0"/>
          </a:p>
          <a:p>
            <a:pPr lvl="1" algn="just">
              <a:spcBef>
                <a:spcPct val="20000"/>
              </a:spcBef>
              <a:buFontTx/>
              <a:buChar char="•"/>
            </a:pPr>
            <a:endParaRPr lang="en-US" sz="1600" dirty="0"/>
          </a:p>
          <a:p>
            <a:pPr lvl="1" algn="just">
              <a:spcBef>
                <a:spcPct val="20000"/>
              </a:spcBef>
              <a:buFontTx/>
              <a:buChar char="•"/>
            </a:pPr>
            <a:endParaRPr lang="en-US" altLang="en-US" sz="1600" b="0" dirty="0"/>
          </a:p>
          <a:p>
            <a:pPr algn="just">
              <a:spcBef>
                <a:spcPct val="20000"/>
              </a:spcBef>
              <a:buFontTx/>
              <a:buChar char="•"/>
            </a:pPr>
            <a:endParaRPr lang="en-US" altLang="en-US" sz="1800" b="0" dirty="0"/>
          </a:p>
          <a:p>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02797780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438943"/>
          </a:xfrm>
        </p:spPr>
        <p:txBody>
          <a:bodyPr/>
          <a:lstStyle/>
          <a:p>
            <a:r>
              <a:rPr lang="en-US" dirty="0">
                <a:solidFill>
                  <a:schemeClr val="tx2"/>
                </a:solidFill>
              </a:rPr>
              <a:t>March Ad Hoc Day 3</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2926713469"/>
              </p:ext>
            </p:extLst>
          </p:nvPr>
        </p:nvGraphicFramePr>
        <p:xfrm>
          <a:off x="349098" y="1141099"/>
          <a:ext cx="11593288" cy="5234509"/>
        </p:xfrm>
        <a:graphic>
          <a:graphicData uri="http://schemas.openxmlformats.org/drawingml/2006/table">
            <a:tbl>
              <a:tblPr firstRow="1" bandRow="1">
                <a:tableStyleId>{21E4AEA4-8DFA-4A89-87EB-49C32662AFE0}</a:tableStyleId>
              </a:tblPr>
              <a:tblGrid>
                <a:gridCol w="1730342">
                  <a:extLst>
                    <a:ext uri="{9D8B030D-6E8A-4147-A177-3AD203B41FA5}">
                      <a16:colId xmlns:a16="http://schemas.microsoft.com/office/drawing/2014/main" val="20000"/>
                    </a:ext>
                  </a:extLst>
                </a:gridCol>
                <a:gridCol w="2000793">
                  <a:extLst>
                    <a:ext uri="{9D8B030D-6E8A-4147-A177-3AD203B41FA5}">
                      <a16:colId xmlns:a16="http://schemas.microsoft.com/office/drawing/2014/main" val="20001"/>
                    </a:ext>
                  </a:extLst>
                </a:gridCol>
                <a:gridCol w="4868127">
                  <a:extLst>
                    <a:ext uri="{9D8B030D-6E8A-4147-A177-3AD203B41FA5}">
                      <a16:colId xmlns:a16="http://schemas.microsoft.com/office/drawing/2014/main" val="20002"/>
                    </a:ext>
                  </a:extLst>
                </a:gridCol>
                <a:gridCol w="1606796">
                  <a:extLst>
                    <a:ext uri="{9D8B030D-6E8A-4147-A177-3AD203B41FA5}">
                      <a16:colId xmlns:a16="http://schemas.microsoft.com/office/drawing/2014/main" val="20003"/>
                    </a:ext>
                  </a:extLst>
                </a:gridCol>
                <a:gridCol w="1387230">
                  <a:extLst>
                    <a:ext uri="{9D8B030D-6E8A-4147-A177-3AD203B41FA5}">
                      <a16:colId xmlns:a16="http://schemas.microsoft.com/office/drawing/2014/main" val="20004"/>
                    </a:ext>
                  </a:extLst>
                </a:gridCol>
              </a:tblGrid>
              <a:tr h="527860">
                <a:tc>
                  <a:txBody>
                    <a:bodyPr/>
                    <a:lstStyle/>
                    <a:p>
                      <a:r>
                        <a:rPr lang="en-US" sz="1600" dirty="0"/>
                        <a:t>DCN</a:t>
                      </a:r>
                    </a:p>
                  </a:txBody>
                  <a:tcPr marT="45712" marB="45712"/>
                </a:tc>
                <a:tc>
                  <a:txBody>
                    <a:bodyPr/>
                    <a:lstStyle/>
                    <a:p>
                      <a:r>
                        <a:rPr lang="en-US" sz="1600" dirty="0"/>
                        <a:t>Presenter</a:t>
                      </a:r>
                    </a:p>
                  </a:txBody>
                  <a:tcPr marT="45712" marB="45712"/>
                </a:tc>
                <a:tc>
                  <a:txBody>
                    <a:bodyPr/>
                    <a:lstStyle/>
                    <a:p>
                      <a:r>
                        <a:rPr lang="en-US" sz="1600" dirty="0"/>
                        <a:t>Title</a:t>
                      </a:r>
                    </a:p>
                  </a:txBody>
                  <a:tcPr marT="45712" marB="45712"/>
                </a:tc>
                <a:tc>
                  <a:txBody>
                    <a:bodyPr/>
                    <a:lstStyle/>
                    <a:p>
                      <a:r>
                        <a:rPr lang="en-US" sz="1600" dirty="0"/>
                        <a:t>Topic</a:t>
                      </a:r>
                    </a:p>
                  </a:txBody>
                  <a:tcPr marT="45712" marB="45712"/>
                </a:tc>
                <a:tc>
                  <a:txBody>
                    <a:bodyPr/>
                    <a:lstStyle/>
                    <a:p>
                      <a:r>
                        <a:rPr lang="en-US" sz="1600" dirty="0"/>
                        <a:t>Time</a:t>
                      </a:r>
                      <a:r>
                        <a:rPr lang="en-US" sz="1600" baseline="0" dirty="0"/>
                        <a:t> allocation</a:t>
                      </a:r>
                      <a:endParaRPr lang="en-US" sz="1600" dirty="0"/>
                    </a:p>
                  </a:txBody>
                  <a:tcPr marT="45712" marB="45712"/>
                </a:tc>
                <a:extLst>
                  <a:ext uri="{0D108BD9-81ED-4DB2-BD59-A6C34878D82A}">
                    <a16:rowId xmlns:a16="http://schemas.microsoft.com/office/drawing/2014/main" val="10000"/>
                  </a:ext>
                </a:extLst>
              </a:tr>
              <a:tr h="301629">
                <a:tc>
                  <a:txBody>
                    <a:bodyPr/>
                    <a:lstStyle/>
                    <a:p>
                      <a:pPr marL="0" algn="l" defTabSz="914400" rtl="0" eaLnBrk="1" latinLnBrk="0" hangingPunct="1"/>
                      <a:r>
                        <a:rPr lang="en-US" sz="1600" kern="1200" dirty="0">
                          <a:solidFill>
                            <a:schemeClr val="dk1"/>
                          </a:solidFill>
                          <a:latin typeface="+mn-lt"/>
                          <a:ea typeface="+mn-ea"/>
                          <a:cs typeface="+mn-cs"/>
                        </a:rPr>
                        <a:t>11-20-0237</a:t>
                      </a:r>
                    </a:p>
                  </a:txBody>
                  <a:tcPr marT="45712" marB="45712"/>
                </a:tc>
                <a:tc>
                  <a:txBody>
                    <a:bodyPr/>
                    <a:lstStyle/>
                    <a:p>
                      <a:pPr marL="0" algn="l" defTabSz="914400" rtl="0" eaLnBrk="1" latinLnBrk="0" hangingPunct="1"/>
                      <a:r>
                        <a:rPr lang="en-US" sz="1600" kern="1200" dirty="0">
                          <a:solidFill>
                            <a:schemeClr val="dk1"/>
                          </a:solidFill>
                          <a:latin typeface="+mn-lt"/>
                          <a:ea typeface="+mn-ea"/>
                          <a:cs typeface="+mn-cs"/>
                        </a:rPr>
                        <a:t>Jonathan Segev</a:t>
                      </a:r>
                    </a:p>
                  </a:txBody>
                  <a:tcPr marT="45712" marB="45712"/>
                </a:tc>
                <a:tc>
                  <a:txBody>
                    <a:bodyPr/>
                    <a:lstStyle/>
                    <a:p>
                      <a:pPr marL="0" algn="l" defTabSz="914400" rtl="0" eaLnBrk="1" latinLnBrk="0" hangingPunct="1"/>
                      <a:r>
                        <a:rPr lang="en-US" sz="1600" kern="1200" dirty="0" err="1">
                          <a:solidFill>
                            <a:schemeClr val="dk1"/>
                          </a:solidFill>
                          <a:latin typeface="+mn-lt"/>
                          <a:ea typeface="+mn-ea"/>
                          <a:cs typeface="+mn-cs"/>
                        </a:rPr>
                        <a:t>TGaz</a:t>
                      </a:r>
                      <a:r>
                        <a:rPr lang="en-US" sz="1600" kern="1200" dirty="0">
                          <a:solidFill>
                            <a:schemeClr val="dk1"/>
                          </a:solidFill>
                          <a:latin typeface="+mn-lt"/>
                          <a:ea typeface="+mn-ea"/>
                          <a:cs typeface="+mn-cs"/>
                        </a:rPr>
                        <a:t> March</a:t>
                      </a:r>
                      <a:r>
                        <a:rPr lang="en-US" sz="1600" kern="1200" baseline="0" dirty="0">
                          <a:solidFill>
                            <a:schemeClr val="dk1"/>
                          </a:solidFill>
                          <a:latin typeface="+mn-lt"/>
                          <a:ea typeface="+mn-ea"/>
                          <a:cs typeface="+mn-cs"/>
                        </a:rPr>
                        <a:t> Ad hoc </a:t>
                      </a:r>
                      <a:r>
                        <a:rPr lang="en-US" sz="1600" kern="1200" dirty="0">
                          <a:solidFill>
                            <a:schemeClr val="dk1"/>
                          </a:solidFill>
                          <a:latin typeface="+mn-lt"/>
                          <a:ea typeface="+mn-ea"/>
                          <a:cs typeface="+mn-cs"/>
                        </a:rPr>
                        <a:t>Agenda</a:t>
                      </a:r>
                    </a:p>
                  </a:txBody>
                  <a:tcPr marT="45712" marB="45712"/>
                </a:tc>
                <a:tc>
                  <a:txBody>
                    <a:bodyPr/>
                    <a:lstStyle/>
                    <a:p>
                      <a:pPr marL="0" algn="l" defTabSz="914400" rtl="0" eaLnBrk="1" latinLnBrk="0" hangingPunct="1"/>
                      <a:r>
                        <a:rPr lang="en-US" sz="1600" kern="1200" dirty="0">
                          <a:solidFill>
                            <a:schemeClr val="dk1"/>
                          </a:solidFill>
                          <a:latin typeface="+mn-lt"/>
                          <a:ea typeface="+mn-ea"/>
                          <a:cs typeface="+mn-cs"/>
                        </a:rPr>
                        <a:t>Agenda</a:t>
                      </a:r>
                    </a:p>
                  </a:txBody>
                  <a:tcPr marT="45712" marB="45712"/>
                </a:tc>
                <a:tc>
                  <a:txBody>
                    <a:bodyPr/>
                    <a:lstStyle/>
                    <a:p>
                      <a:r>
                        <a:rPr lang="en-US" sz="1600" kern="1200" dirty="0">
                          <a:solidFill>
                            <a:schemeClr val="dk1"/>
                          </a:solidFill>
                          <a:latin typeface="+mn-lt"/>
                          <a:ea typeface="+mn-ea"/>
                          <a:cs typeface="+mn-cs"/>
                        </a:rPr>
                        <a:t>45min</a:t>
                      </a:r>
                    </a:p>
                  </a:txBody>
                  <a:tcPr marT="45712" marB="45712"/>
                </a:tc>
                <a:extLst>
                  <a:ext uri="{0D108BD9-81ED-4DB2-BD59-A6C34878D82A}">
                    <a16:rowId xmlns:a16="http://schemas.microsoft.com/office/drawing/2014/main" val="10001"/>
                  </a:ext>
                </a:extLst>
              </a:tr>
              <a:tr h="301629">
                <a:tc>
                  <a:txBody>
                    <a:bodyPr/>
                    <a:lstStyle/>
                    <a:p>
                      <a:r>
                        <a:rPr lang="en-US" sz="1600" dirty="0"/>
                        <a:t>11-20-0237</a:t>
                      </a:r>
                    </a:p>
                  </a:txBody>
                  <a:tcPr marT="45712" marB="45712"/>
                </a:tc>
                <a:tc>
                  <a:txBody>
                    <a:bodyPr/>
                    <a:lstStyle/>
                    <a:p>
                      <a:r>
                        <a:rPr lang="en-US" sz="1600" dirty="0"/>
                        <a:t>Roy Want</a:t>
                      </a:r>
                    </a:p>
                  </a:txBody>
                  <a:tcPr marT="45712" marB="45712"/>
                </a:tc>
                <a:tc>
                  <a:txBody>
                    <a:bodyPr/>
                    <a:lstStyle/>
                    <a:p>
                      <a:r>
                        <a:rPr lang="en-US" sz="1600" dirty="0"/>
                        <a:t>Editorial comments draft</a:t>
                      </a:r>
                    </a:p>
                  </a:txBody>
                  <a:tcPr marT="45712" marB="45712"/>
                </a:tc>
                <a:tc>
                  <a:txBody>
                    <a:bodyPr/>
                    <a:lstStyle/>
                    <a:p>
                      <a:r>
                        <a:rPr lang="en-US" sz="1600" dirty="0"/>
                        <a:t>Draft</a:t>
                      </a:r>
                    </a:p>
                  </a:txBody>
                  <a:tcPr marT="45712" marB="45712"/>
                </a:tc>
                <a:tc>
                  <a:txBody>
                    <a:bodyPr/>
                    <a:lstStyle/>
                    <a:p>
                      <a:r>
                        <a:rPr lang="en-US" sz="1600" dirty="0"/>
                        <a:t>10min</a:t>
                      </a:r>
                    </a:p>
                  </a:txBody>
                  <a:tcPr marT="45712" marB="45712"/>
                </a:tc>
                <a:extLst>
                  <a:ext uri="{0D108BD9-81ED-4DB2-BD59-A6C34878D82A}">
                    <a16:rowId xmlns:a16="http://schemas.microsoft.com/office/drawing/2014/main" val="3485957969"/>
                  </a:ext>
                </a:extLst>
              </a:tr>
              <a:tr h="754093">
                <a:tc>
                  <a:txBody>
                    <a:bodyPr/>
                    <a:lstStyle/>
                    <a:p>
                      <a:pPr marL="0" algn="l" defTabSz="914400" rtl="0" eaLnBrk="1" latinLnBrk="0" hangingPunct="1"/>
                      <a:r>
                        <a:rPr lang="en-US" sz="1600" kern="1200" dirty="0">
                          <a:solidFill>
                            <a:schemeClr val="dk1"/>
                          </a:solidFill>
                          <a:latin typeface="+mn-lt"/>
                          <a:ea typeface="+mn-ea"/>
                          <a:cs typeface="+mn-cs"/>
                        </a:rPr>
                        <a:t>11-20-0340</a:t>
                      </a:r>
                    </a:p>
                  </a:txBody>
                  <a:tcPr marT="45712" marB="45712"/>
                </a:tc>
                <a:tc>
                  <a:txBody>
                    <a:bodyPr/>
                    <a:lstStyle/>
                    <a:p>
                      <a:pPr marL="0" algn="l" defTabSz="914400" rtl="0" eaLnBrk="1" latinLnBrk="0" hangingPunct="1"/>
                      <a:r>
                        <a:rPr lang="en-US" sz="1600" kern="1200" dirty="0">
                          <a:solidFill>
                            <a:schemeClr val="dk1"/>
                          </a:solidFill>
                          <a:effectLst/>
                          <a:latin typeface="+mn-lt"/>
                          <a:ea typeface="+mn-ea"/>
                          <a:cs typeface="+mn-cs"/>
                        </a:rPr>
                        <a:t>Girish Madpuwar</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a:solidFill>
                            <a:schemeClr val="dk1"/>
                          </a:solidFill>
                          <a:effectLst/>
                          <a:latin typeface="+mn-lt"/>
                          <a:ea typeface="+mn-ea"/>
                          <a:cs typeface="+mn-cs"/>
                        </a:rPr>
                        <a:t>LB249 FTM negotiation and exchange</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a:solidFill>
                            <a:schemeClr val="dk1"/>
                          </a:solidFill>
                          <a:latin typeface="+mn-lt"/>
                          <a:ea typeface="+mn-ea"/>
                          <a:cs typeface="+mn-cs"/>
                        </a:rPr>
                        <a:t>CR</a:t>
                      </a:r>
                    </a:p>
                  </a:txBody>
                  <a:tcPr marT="45712" marB="45712"/>
                </a:tc>
                <a:tc>
                  <a:txBody>
                    <a:bodyPr/>
                    <a:lstStyle/>
                    <a:p>
                      <a:r>
                        <a:rPr lang="en-US" sz="1600" dirty="0"/>
                        <a:t>150min </a:t>
                      </a:r>
                    </a:p>
                    <a:p>
                      <a:r>
                        <a:rPr lang="en-US" sz="1600" dirty="0"/>
                        <a:t>(hard scheduled)</a:t>
                      </a:r>
                    </a:p>
                  </a:txBody>
                  <a:tcPr marT="45712" marB="45712"/>
                </a:tc>
                <a:extLst>
                  <a:ext uri="{0D108BD9-81ED-4DB2-BD59-A6C34878D82A}">
                    <a16:rowId xmlns:a16="http://schemas.microsoft.com/office/drawing/2014/main" val="4225360647"/>
                  </a:ext>
                </a:extLst>
              </a:tr>
              <a:tr h="301636">
                <a:tc>
                  <a:txBody>
                    <a:bodyPr/>
                    <a:lstStyle/>
                    <a:p>
                      <a:pPr marL="0" algn="l" defTabSz="914400" rtl="0" eaLnBrk="1" latinLnBrk="0" hangingPunct="1"/>
                      <a:r>
                        <a:rPr lang="en-US" sz="1600" b="0" dirty="0"/>
                        <a:t>11-20-0375</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a:solidFill>
                            <a:schemeClr val="dk1"/>
                          </a:solidFill>
                          <a:latin typeface="+mn-lt"/>
                          <a:ea typeface="+mn-ea"/>
                          <a:cs typeface="+mn-cs"/>
                        </a:rPr>
                        <a:t>Tianyu Wu</a:t>
                      </a:r>
                    </a:p>
                  </a:txBody>
                  <a:tcPr marT="45712" marB="45712"/>
                </a:tc>
                <a:tc>
                  <a:txBody>
                    <a:bodyPr/>
                    <a:lstStyle/>
                    <a:p>
                      <a:pPr algn="l"/>
                      <a:r>
                        <a:rPr lang="en-US" sz="1600" kern="1200" dirty="0">
                          <a:solidFill>
                            <a:schemeClr val="dk1"/>
                          </a:solidFill>
                          <a:effectLst/>
                          <a:latin typeface="+mn-lt"/>
                          <a:ea typeface="+mn-ea"/>
                          <a:cs typeface="+mn-cs"/>
                        </a:rPr>
                        <a:t>Improved secure LTF</a:t>
                      </a:r>
                      <a:endParaRPr lang="en-US" sz="1600" b="0" dirty="0">
                        <a:effectLst/>
                      </a:endParaRPr>
                    </a:p>
                  </a:txBody>
                  <a:tcPr marT="45712" marB="45712"/>
                </a:tc>
                <a:tc>
                  <a:txBody>
                    <a:bodyPr/>
                    <a:lstStyle/>
                    <a:p>
                      <a:r>
                        <a:rPr lang="en-US" sz="1600" dirty="0"/>
                        <a:t>SP</a:t>
                      </a:r>
                    </a:p>
                  </a:txBody>
                  <a:tcPr marT="45712" marB="45712"/>
                </a:tc>
                <a:tc>
                  <a:txBody>
                    <a:bodyPr/>
                    <a:lstStyle/>
                    <a:p>
                      <a:r>
                        <a:rPr lang="en-US" sz="1600" dirty="0"/>
                        <a:t>30min</a:t>
                      </a:r>
                    </a:p>
                  </a:txBody>
                  <a:tcPr marT="45712" marB="45712"/>
                </a:tc>
                <a:extLst>
                  <a:ext uri="{0D108BD9-81ED-4DB2-BD59-A6C34878D82A}">
                    <a16:rowId xmlns:a16="http://schemas.microsoft.com/office/drawing/2014/main" val="10003"/>
                  </a:ext>
                </a:extLst>
              </a:tr>
              <a:tr h="301629">
                <a:tc>
                  <a:txBody>
                    <a:bodyPr/>
                    <a:lstStyle/>
                    <a:p>
                      <a:pPr marL="0" algn="l" defTabSz="914400" rtl="0" eaLnBrk="1" latinLnBrk="0" hangingPunct="1"/>
                      <a:r>
                        <a:rPr lang="en-US" sz="1600" kern="1200" dirty="0">
                          <a:solidFill>
                            <a:schemeClr val="dk1"/>
                          </a:solidFill>
                          <a:latin typeface="+mn-lt"/>
                          <a:ea typeface="+mn-ea"/>
                          <a:cs typeface="+mn-cs"/>
                        </a:rPr>
                        <a:t>11-20-388</a:t>
                      </a:r>
                    </a:p>
                  </a:txBody>
                  <a:tcPr marT="45712" marB="45712"/>
                </a:tc>
                <a:tc>
                  <a:txBody>
                    <a:bodyPr/>
                    <a:lstStyle/>
                    <a:p>
                      <a:pPr marL="0" algn="l" defTabSz="914400" rtl="0" eaLnBrk="1" latinLnBrk="0" hangingPunct="1"/>
                      <a:r>
                        <a:rPr lang="en-US" sz="1600" kern="1200" dirty="0">
                          <a:solidFill>
                            <a:schemeClr val="dk1"/>
                          </a:solidFill>
                          <a:latin typeface="+mn-lt"/>
                          <a:ea typeface="+mn-ea"/>
                          <a:cs typeface="+mn-cs"/>
                        </a:rPr>
                        <a:t>Assaf Kasher</a:t>
                      </a:r>
                    </a:p>
                  </a:txBody>
                  <a:tcPr marT="45712" marB="45712"/>
                </a:tc>
                <a:tc>
                  <a:txBody>
                    <a:bodyPr/>
                    <a:lstStyle/>
                    <a:p>
                      <a:pPr marL="0" algn="l" defTabSz="914400" rtl="0" eaLnBrk="1" latinLnBrk="0" hangingPunct="1"/>
                      <a:r>
                        <a:rPr lang="en-US" sz="1600" kern="1200" dirty="0">
                          <a:solidFill>
                            <a:schemeClr val="dk1"/>
                          </a:solidFill>
                          <a:latin typeface="+mn-lt"/>
                          <a:ea typeface="+mn-ea"/>
                          <a:cs typeface="+mn-cs"/>
                        </a:rPr>
                        <a:t>LB 249 clause 9.4 CIDs </a:t>
                      </a:r>
                    </a:p>
                  </a:txBody>
                  <a:tcPr marT="45712" marB="45712"/>
                </a:tc>
                <a:tc>
                  <a:txBody>
                    <a:bodyPr/>
                    <a:lstStyle/>
                    <a:p>
                      <a:r>
                        <a:rPr lang="en-US" sz="1600" dirty="0"/>
                        <a:t>CR</a:t>
                      </a:r>
                    </a:p>
                  </a:txBody>
                  <a:tcPr marT="45712" marB="45712"/>
                </a:tc>
                <a:tc>
                  <a:txBody>
                    <a:bodyPr/>
                    <a:lstStyle/>
                    <a:p>
                      <a:r>
                        <a:rPr lang="en-US" sz="1600" dirty="0"/>
                        <a:t>40min</a:t>
                      </a:r>
                    </a:p>
                  </a:txBody>
                  <a:tcPr marT="45712" marB="45712"/>
                </a:tc>
                <a:extLst>
                  <a:ext uri="{0D108BD9-81ED-4DB2-BD59-A6C34878D82A}">
                    <a16:rowId xmlns:a16="http://schemas.microsoft.com/office/drawing/2014/main" val="10004"/>
                  </a:ext>
                </a:extLst>
              </a:tr>
              <a:tr h="527860">
                <a:tc>
                  <a:txBody>
                    <a:bodyPr/>
                    <a:lstStyle/>
                    <a:p>
                      <a:pPr marL="0" algn="l" defTabSz="914400" rtl="0" eaLnBrk="1" latinLnBrk="0" hangingPunct="1"/>
                      <a:r>
                        <a:rPr lang="fr-FR" sz="1600" kern="1200" dirty="0">
                          <a:solidFill>
                            <a:schemeClr val="dk1"/>
                          </a:solidFill>
                          <a:effectLst/>
                          <a:latin typeface="+mn-lt"/>
                          <a:ea typeface="+mn-ea"/>
                          <a:cs typeface="+mn-cs"/>
                        </a:rPr>
                        <a:t>11-20-0366 </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600" kern="1200" dirty="0">
                          <a:solidFill>
                            <a:schemeClr val="dk1"/>
                          </a:solidFill>
                          <a:effectLst/>
                          <a:latin typeface="+mn-lt"/>
                          <a:ea typeface="+mn-ea"/>
                          <a:cs typeface="+mn-cs"/>
                        </a:rPr>
                        <a:t>comment resolution LB249 - Section 9.1.3.1.19 – follow up</a:t>
                      </a:r>
                      <a:endParaRPr lang="en-US" sz="1600" kern="1200" dirty="0">
                        <a:solidFill>
                          <a:schemeClr val="dk1"/>
                        </a:solidFill>
                        <a:effectLst/>
                        <a:latin typeface="+mn-lt"/>
                        <a:ea typeface="+mn-ea"/>
                        <a:cs typeface="+mn-cs"/>
                      </a:endParaRPr>
                    </a:p>
                  </a:txBody>
                  <a:tcPr marT="45712" marB="45712"/>
                </a:tc>
                <a:tc>
                  <a:txBody>
                    <a:bodyPr/>
                    <a:lstStyle/>
                    <a:p>
                      <a:pPr marL="0" algn="l" defTabSz="914400" rtl="0" eaLnBrk="1" latinLnBrk="0" hangingPunct="1"/>
                      <a:r>
                        <a:rPr lang="en-US" sz="1600" kern="1200" dirty="0">
                          <a:solidFill>
                            <a:schemeClr val="dk1"/>
                          </a:solidFill>
                          <a:latin typeface="+mn-lt"/>
                          <a:ea typeface="+mn-ea"/>
                          <a:cs typeface="+mn-cs"/>
                        </a:rPr>
                        <a:t>CR</a:t>
                      </a:r>
                    </a:p>
                  </a:txBody>
                  <a:tcPr marT="45712" marB="45712"/>
                </a:tc>
                <a:tc>
                  <a:txBody>
                    <a:bodyPr/>
                    <a:lstStyle/>
                    <a:p>
                      <a:r>
                        <a:rPr lang="en-US" sz="1600" dirty="0"/>
                        <a:t>30min</a:t>
                      </a:r>
                    </a:p>
                  </a:txBody>
                  <a:tcPr marT="45712" marB="45712"/>
                </a:tc>
                <a:extLst>
                  <a:ext uri="{0D108BD9-81ED-4DB2-BD59-A6C34878D82A}">
                    <a16:rowId xmlns:a16="http://schemas.microsoft.com/office/drawing/2014/main" val="804049371"/>
                  </a:ext>
                </a:extLst>
              </a:tr>
              <a:tr h="527860">
                <a:tc>
                  <a:txBody>
                    <a:bodyPr/>
                    <a:lstStyle/>
                    <a:p>
                      <a:pPr marL="0" algn="l" defTabSz="914400" rtl="0" eaLnBrk="1" latinLnBrk="0" hangingPunct="1"/>
                      <a:r>
                        <a:rPr lang="en-US" sz="1600" kern="1200" dirty="0">
                          <a:solidFill>
                            <a:schemeClr val="dk1"/>
                          </a:solidFill>
                          <a:latin typeface="+mn-lt"/>
                          <a:ea typeface="+mn-ea"/>
                          <a:cs typeface="+mn-cs"/>
                        </a:rPr>
                        <a:t>11-20-0379</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Niranjan </a:t>
                      </a:r>
                      <a:r>
                        <a:rPr lang="en-US" sz="1600" kern="1200" dirty="0" err="1">
                          <a:solidFill>
                            <a:schemeClr val="dk1"/>
                          </a:solidFill>
                          <a:latin typeface="+mn-lt"/>
                          <a:ea typeface="+mn-ea"/>
                          <a:cs typeface="+mn-cs"/>
                        </a:rPr>
                        <a:t>Grandhe</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a:solidFill>
                            <a:schemeClr val="dk1"/>
                          </a:solidFill>
                          <a:effectLst/>
                          <a:latin typeface="+mn-lt"/>
                          <a:ea typeface="+mn-ea"/>
                          <a:cs typeface="+mn-cs"/>
                        </a:rPr>
                        <a:t>CR for Section 11.22.6.4.4</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a:solidFill>
                            <a:schemeClr val="dk1"/>
                          </a:solidFill>
                          <a:latin typeface="+mn-lt"/>
                          <a:ea typeface="+mn-ea"/>
                          <a:cs typeface="+mn-cs"/>
                        </a:rPr>
                        <a:t>CR</a:t>
                      </a:r>
                    </a:p>
                  </a:txBody>
                  <a:tcPr marT="45712" marB="45712"/>
                </a:tc>
                <a:tc>
                  <a:txBody>
                    <a:bodyPr/>
                    <a:lstStyle/>
                    <a:p>
                      <a:r>
                        <a:rPr lang="en-US" sz="1600" dirty="0"/>
                        <a:t>120min  as time permits</a:t>
                      </a:r>
                    </a:p>
                  </a:txBody>
                  <a:tcPr marT="45712" marB="45712"/>
                </a:tc>
                <a:extLst>
                  <a:ext uri="{0D108BD9-81ED-4DB2-BD59-A6C34878D82A}">
                    <a16:rowId xmlns:a16="http://schemas.microsoft.com/office/drawing/2014/main" val="1579053578"/>
                  </a:ext>
                </a:extLst>
              </a:tr>
              <a:tr h="527860">
                <a:tc>
                  <a:txBody>
                    <a:bodyPr/>
                    <a:lstStyle/>
                    <a:p>
                      <a:pPr marL="0" algn="l" defTabSz="914400" rtl="0" eaLnBrk="1" latinLnBrk="0" hangingPunct="1"/>
                      <a:r>
                        <a:rPr lang="en-US" sz="1600" kern="1200" dirty="0">
                          <a:solidFill>
                            <a:schemeClr val="dk1"/>
                          </a:solidFill>
                          <a:latin typeface="+mn-lt"/>
                          <a:ea typeface="+mn-ea"/>
                          <a:cs typeface="+mn-cs"/>
                        </a:rPr>
                        <a:t>11-20-0368</a:t>
                      </a:r>
                    </a:p>
                  </a:txBody>
                  <a:tcPr marT="45712" marB="45712"/>
                </a:tc>
                <a:tc>
                  <a:txBody>
                    <a:bodyPr/>
                    <a:lstStyle/>
                    <a:p>
                      <a:pPr marL="0" algn="l" defTabSz="914400" rtl="0" eaLnBrk="1" latinLnBrk="0" hangingPunct="1"/>
                      <a:r>
                        <a:rPr lang="en-US" sz="1600" kern="1200" dirty="0">
                          <a:solidFill>
                            <a:schemeClr val="dk1"/>
                          </a:solidFill>
                          <a:latin typeface="+mn-lt"/>
                          <a:ea typeface="+mn-ea"/>
                          <a:cs typeface="+mn-cs"/>
                        </a:rPr>
                        <a:t>Christian Berger</a:t>
                      </a:r>
                    </a:p>
                  </a:txBody>
                  <a:tcPr marT="45712" marB="45712"/>
                </a:tc>
                <a:tc>
                  <a:txBody>
                    <a:bodyPr/>
                    <a:lstStyle/>
                    <a:p>
                      <a:pPr marL="0" algn="l" defTabSz="914400" rtl="0" eaLnBrk="1" latinLnBrk="0" hangingPunct="1"/>
                      <a:r>
                        <a:rPr lang="fr-FR" sz="1600" kern="1200" dirty="0">
                          <a:solidFill>
                            <a:schemeClr val="dk1"/>
                          </a:solidFill>
                          <a:effectLst/>
                          <a:latin typeface="+mn-lt"/>
                          <a:ea typeface="+mn-ea"/>
                          <a:cs typeface="+mn-cs"/>
                        </a:rPr>
                        <a:t>comment resolution LB249 - Section 11.22.6.4.3 part 2 </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a:solidFill>
                            <a:schemeClr val="dk1"/>
                          </a:solidFill>
                          <a:latin typeface="+mn-lt"/>
                          <a:ea typeface="+mn-ea"/>
                          <a:cs typeface="+mn-cs"/>
                        </a:rPr>
                        <a:t>CR</a:t>
                      </a:r>
                    </a:p>
                  </a:txBody>
                  <a:tcPr marT="45712" marB="45712"/>
                </a:tc>
                <a:tc>
                  <a:txBody>
                    <a:bodyPr/>
                    <a:lstStyle/>
                    <a:p>
                      <a:r>
                        <a:rPr lang="en-US" sz="1600" dirty="0"/>
                        <a:t>40min – as time permits</a:t>
                      </a:r>
                    </a:p>
                  </a:txBody>
                  <a:tcPr marT="45712" marB="45712"/>
                </a:tc>
                <a:extLst>
                  <a:ext uri="{0D108BD9-81ED-4DB2-BD59-A6C34878D82A}">
                    <a16:rowId xmlns:a16="http://schemas.microsoft.com/office/drawing/2014/main" val="2178071982"/>
                  </a:ext>
                </a:extLst>
              </a:tr>
              <a:tr h="754093">
                <a:tc>
                  <a:txBody>
                    <a:bodyPr/>
                    <a:lstStyle/>
                    <a:p>
                      <a:pPr marL="0" algn="l" defTabSz="914400" rtl="0" eaLnBrk="1" latinLnBrk="0" hangingPunct="1"/>
                      <a:r>
                        <a:rPr lang="en-US" sz="1600" kern="1200" dirty="0">
                          <a:solidFill>
                            <a:schemeClr val="dk1"/>
                          </a:solidFill>
                          <a:latin typeface="+mn-lt"/>
                          <a:ea typeface="+mn-ea"/>
                          <a:cs typeface="+mn-cs"/>
                        </a:rPr>
                        <a:t>11-20-0385</a:t>
                      </a:r>
                    </a:p>
                  </a:txBody>
                  <a:tcPr marT="45712" marB="45712"/>
                </a:tc>
                <a:tc>
                  <a:txBody>
                    <a:bodyPr/>
                    <a:lstStyle/>
                    <a:p>
                      <a:pPr marL="0" algn="l" defTabSz="914400" rtl="0" eaLnBrk="1" latinLnBrk="0" hangingPunct="1"/>
                      <a:r>
                        <a:rPr lang="en-US" sz="1600" kern="1200" dirty="0">
                          <a:solidFill>
                            <a:schemeClr val="dk1"/>
                          </a:solidFill>
                          <a:latin typeface="+mn-lt"/>
                          <a:ea typeface="+mn-ea"/>
                          <a:cs typeface="+mn-cs"/>
                        </a:rPr>
                        <a:t>Erik Lindskog</a:t>
                      </a:r>
                    </a:p>
                  </a:txBody>
                  <a:tcPr marT="45712" marB="45712"/>
                </a:tc>
                <a:tc>
                  <a:txBody>
                    <a:bodyPr/>
                    <a:lstStyle/>
                    <a:p>
                      <a:pPr marL="0" algn="l" defTabSz="914400" rtl="0" eaLnBrk="1" latinLnBrk="0" hangingPunct="1"/>
                      <a:r>
                        <a:rPr lang="en-US" sz="1600" kern="1200" dirty="0">
                          <a:solidFill>
                            <a:schemeClr val="dk1"/>
                          </a:solidFill>
                          <a:latin typeface="+mn-lt"/>
                          <a:ea typeface="+mn-ea"/>
                          <a:cs typeface="+mn-cs"/>
                        </a:rPr>
                        <a:t>Some passive ranging considerations</a:t>
                      </a:r>
                    </a:p>
                  </a:txBody>
                  <a:tcPr marT="45712" marB="45712"/>
                </a:tc>
                <a:tc>
                  <a:txBody>
                    <a:bodyPr/>
                    <a:lstStyle/>
                    <a:p>
                      <a:r>
                        <a:rPr lang="en-US" sz="1600" dirty="0"/>
                        <a:t>CR</a:t>
                      </a:r>
                    </a:p>
                  </a:txBody>
                  <a:tcPr marT="45712" marB="45712"/>
                </a:tc>
                <a:tc>
                  <a:txBody>
                    <a:bodyPr/>
                    <a:lstStyle/>
                    <a:p>
                      <a:r>
                        <a:rPr lang="en-US" sz="1600" dirty="0"/>
                        <a:t>45min (as time permits)</a:t>
                      </a:r>
                    </a:p>
                  </a:txBody>
                  <a:tcPr marT="45712" marB="45712"/>
                </a:tc>
                <a:extLst>
                  <a:ext uri="{0D108BD9-81ED-4DB2-BD59-A6C34878D82A}">
                    <a16:rowId xmlns:a16="http://schemas.microsoft.com/office/drawing/2014/main" val="4244121663"/>
                  </a:ext>
                </a:extLst>
              </a:tr>
            </a:tbl>
          </a:graphicData>
        </a:graphic>
      </p:graphicFrame>
    </p:spTree>
    <p:extLst>
      <p:ext uri="{BB962C8B-B14F-4D97-AF65-F5344CB8AC3E}">
        <p14:creationId xmlns:p14="http://schemas.microsoft.com/office/powerpoint/2010/main" val="15849697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Review</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8511226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sz="4400" dirty="0"/>
              <a:t>Logistics</a:t>
            </a:r>
            <a:endParaRPr lang="en-US" sz="4400" dirty="0"/>
          </a:p>
        </p:txBody>
      </p:sp>
      <p:sp>
        <p:nvSpPr>
          <p:cNvPr id="3" name="Content Placeholder 2"/>
          <p:cNvSpPr>
            <a:spLocks noGrp="1"/>
          </p:cNvSpPr>
          <p:nvPr>
            <p:ph idx="1"/>
          </p:nvPr>
        </p:nvSpPr>
        <p:spPr/>
        <p:txBody>
          <a:bodyPr/>
          <a:lstStyle/>
          <a:p>
            <a:pPr marL="457200" indent="-457200"/>
            <a:r>
              <a:rPr lang="en-US" altLang="en-US" dirty="0"/>
              <a:t>Registration:</a:t>
            </a:r>
            <a:endParaRPr lang="en-US" altLang="en-US" dirty="0">
              <a:hlinkClick r:id="rId2"/>
            </a:endParaRPr>
          </a:p>
          <a:p>
            <a:pPr marL="446088" lvl="1" indent="0"/>
            <a:r>
              <a:rPr lang="en-US" dirty="0"/>
              <a:t>To enter Intel and make use of its facility please register your planned attendance if you haven’t done so yet </a:t>
            </a:r>
            <a:r>
              <a:rPr lang="en-US" dirty="0">
                <a:hlinkClick r:id="rId3"/>
              </a:rPr>
              <a:t>here</a:t>
            </a:r>
            <a:r>
              <a:rPr lang="en-US" dirty="0"/>
              <a:t> please to Jonathan Segev (jonathan.segev@intel.com).</a:t>
            </a:r>
            <a:endParaRPr lang="en-US" altLang="en-US" dirty="0"/>
          </a:p>
          <a:p>
            <a:r>
              <a:rPr lang="en-US" altLang="en-US" dirty="0"/>
              <a:t>Documentation</a:t>
            </a:r>
          </a:p>
          <a:p>
            <a:pPr lvl="1"/>
            <a:r>
              <a:rPr lang="en-US" altLang="en-US" dirty="0">
                <a:hlinkClick r:id="rId4"/>
              </a:rPr>
              <a:t>https://mentor.ieee.org/802.11/documents</a:t>
            </a:r>
            <a:endParaRPr lang="en-US" altLang="en-US" dirty="0"/>
          </a:p>
          <a:p>
            <a:pPr lvl="1"/>
            <a:r>
              <a:rPr lang="en-US" altLang="en-US" dirty="0"/>
              <a:t>Use “</a:t>
            </a:r>
            <a:r>
              <a:rPr lang="en-US" altLang="en-US" dirty="0" err="1"/>
              <a:t>TGaz</a:t>
            </a:r>
            <a:r>
              <a:rPr lang="en-US" altLang="en-US" dirty="0"/>
              <a:t>” folder for documents relating to the </a:t>
            </a:r>
            <a:r>
              <a:rPr lang="en-US" altLang="en-US" dirty="0" err="1"/>
              <a:t>TGaz</a:t>
            </a:r>
            <a:r>
              <a:rPr lang="en-US" altLang="en-US" dirty="0"/>
              <a:t> activity.</a:t>
            </a:r>
          </a:p>
          <a:p>
            <a:pPr lvl="1"/>
            <a:endParaRPr lang="en-US" altLang="en-US" dirty="0"/>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76176718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BDC9C4-EFF2-4285-8FF7-7FFB36727298}"/>
              </a:ext>
            </a:extLst>
          </p:cNvPr>
          <p:cNvSpPr>
            <a:spLocks noGrp="1"/>
          </p:cNvSpPr>
          <p:nvPr>
            <p:ph type="title"/>
          </p:nvPr>
        </p:nvSpPr>
        <p:spPr/>
        <p:txBody>
          <a:bodyPr/>
          <a:lstStyle/>
          <a:p>
            <a:r>
              <a:rPr lang="en-US" dirty="0"/>
              <a:t>11-20-375 </a:t>
            </a:r>
            <a:r>
              <a:rPr lang="en-US" dirty="0" err="1"/>
              <a:t>Strawpoll</a:t>
            </a:r>
            <a:endParaRPr lang="en-US" dirty="0"/>
          </a:p>
        </p:txBody>
      </p:sp>
      <p:sp>
        <p:nvSpPr>
          <p:cNvPr id="3" name="Content Placeholder 2">
            <a:extLst>
              <a:ext uri="{FF2B5EF4-FFF2-40B4-BE49-F238E27FC236}">
                <a16:creationId xmlns:a16="http://schemas.microsoft.com/office/drawing/2014/main" id="{3A6C2A54-5EE2-4159-9431-1BB3D3DB408C}"/>
              </a:ext>
            </a:extLst>
          </p:cNvPr>
          <p:cNvSpPr>
            <a:spLocks noGrp="1"/>
          </p:cNvSpPr>
          <p:nvPr>
            <p:ph idx="1"/>
          </p:nvPr>
        </p:nvSpPr>
        <p:spPr/>
        <p:txBody>
          <a:bodyPr/>
          <a:lstStyle/>
          <a:p>
            <a:r>
              <a:rPr lang="en-US" dirty="0"/>
              <a:t>Ground rules:</a:t>
            </a:r>
          </a:p>
          <a:p>
            <a:r>
              <a:rPr lang="en-US" b="0" dirty="0"/>
              <a:t>We will have discussion.</a:t>
            </a:r>
          </a:p>
          <a:p>
            <a:pPr>
              <a:buFont typeface="Arial" panose="020B0604020202020204" pitchFamily="34" charset="0"/>
              <a:buChar char="•"/>
            </a:pPr>
            <a:r>
              <a:rPr lang="en-US" b="0" dirty="0"/>
              <a:t>There would be a first round for comments, each commenter speaks for 1 min and then moving to next commenter.</a:t>
            </a:r>
          </a:p>
          <a:p>
            <a:pPr>
              <a:buFont typeface="Arial" panose="020B0604020202020204" pitchFamily="34" charset="0"/>
              <a:buChar char="•"/>
            </a:pPr>
            <a:r>
              <a:rPr lang="en-US" b="0" dirty="0"/>
              <a:t>After first round call for 2</a:t>
            </a:r>
            <a:r>
              <a:rPr lang="en-US" b="0" baseline="30000" dirty="0"/>
              <a:t>nd</a:t>
            </a:r>
            <a:r>
              <a:rPr lang="en-US" b="0" dirty="0"/>
              <a:t> round of comments 1 min </a:t>
            </a:r>
          </a:p>
          <a:p>
            <a:pPr>
              <a:buFont typeface="Arial" panose="020B0604020202020204" pitchFamily="34" charset="0"/>
              <a:buChar char="•"/>
            </a:pPr>
            <a:r>
              <a:rPr lang="en-US" b="0" dirty="0"/>
              <a:t>Then run the SP.</a:t>
            </a:r>
          </a:p>
          <a:p>
            <a:pPr>
              <a:buFont typeface="Arial" panose="020B0604020202020204" pitchFamily="34" charset="0"/>
              <a:buChar char="•"/>
            </a:pPr>
            <a:endParaRPr lang="en-US" dirty="0"/>
          </a:p>
          <a:p>
            <a:endParaRPr lang="en-US" dirty="0"/>
          </a:p>
        </p:txBody>
      </p:sp>
      <p:sp>
        <p:nvSpPr>
          <p:cNvPr id="4" name="Slide Number Placeholder 3">
            <a:extLst>
              <a:ext uri="{FF2B5EF4-FFF2-40B4-BE49-F238E27FC236}">
                <a16:creationId xmlns:a16="http://schemas.microsoft.com/office/drawing/2014/main" id="{B87091E5-8F75-47B1-A0B8-B26091978C9D}"/>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A740071C-5602-4A47-A686-88FFB6B8CDC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AF9E91E-ADB0-4D54-83D1-29E2043A3B06}"/>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53787328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3065A2-B54C-4C13-BCDE-C5346DFD8ED8}"/>
              </a:ext>
            </a:extLst>
          </p:cNvPr>
          <p:cNvSpPr>
            <a:spLocks noGrp="1"/>
          </p:cNvSpPr>
          <p:nvPr>
            <p:ph type="title"/>
          </p:nvPr>
        </p:nvSpPr>
        <p:spPr/>
        <p:txBody>
          <a:bodyPr/>
          <a:lstStyle/>
          <a:p>
            <a:r>
              <a:rPr lang="en-US" dirty="0"/>
              <a:t>Submission 11-20-375</a:t>
            </a:r>
          </a:p>
        </p:txBody>
      </p:sp>
      <p:sp>
        <p:nvSpPr>
          <p:cNvPr id="3" name="Content Placeholder 2">
            <a:extLst>
              <a:ext uri="{FF2B5EF4-FFF2-40B4-BE49-F238E27FC236}">
                <a16:creationId xmlns:a16="http://schemas.microsoft.com/office/drawing/2014/main" id="{C92C78AA-580E-4896-94DB-287B3C4225D4}"/>
              </a:ext>
            </a:extLst>
          </p:cNvPr>
          <p:cNvSpPr>
            <a:spLocks noGrp="1"/>
          </p:cNvSpPr>
          <p:nvPr>
            <p:ph idx="1"/>
          </p:nvPr>
        </p:nvSpPr>
        <p:spPr/>
        <p:txBody>
          <a:bodyPr/>
          <a:lstStyle/>
          <a:p>
            <a:r>
              <a:rPr lang="en-US" dirty="0" err="1"/>
              <a:t>Strawpoll</a:t>
            </a:r>
            <a:endParaRPr lang="en-US" dirty="0"/>
          </a:p>
          <a:p>
            <a:r>
              <a:rPr lang="en-US" b="0" dirty="0"/>
              <a:t>Do you agree to remove the </a:t>
            </a:r>
            <a:r>
              <a:rPr lang="en-US" b="0" dirty="0" err="1"/>
              <a:t>Golay</a:t>
            </a:r>
            <a:r>
              <a:rPr lang="en-US" b="0" dirty="0"/>
              <a:t> structure and increase the entropy of a secure LTF symbol to a minimum of 244 bits?</a:t>
            </a:r>
          </a:p>
          <a:p>
            <a:pPr lvl="1"/>
            <a:endParaRPr lang="en-US" dirty="0"/>
          </a:p>
          <a:p>
            <a:endParaRPr lang="en-US" b="0" dirty="0"/>
          </a:p>
          <a:p>
            <a:endParaRPr lang="en-US" b="0" dirty="0"/>
          </a:p>
          <a:p>
            <a:r>
              <a:rPr lang="en-US" altLang="ko-KR" b="0" dirty="0"/>
              <a:t>Y/N/A: 11/16/8</a:t>
            </a:r>
            <a:endParaRPr lang="ko-KR" altLang="en-US" b="0" dirty="0"/>
          </a:p>
          <a:p>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id="{1C998638-8753-49E1-94DC-A1E183A55F46}"/>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43326E91-3852-4530-AE71-238E04F9E95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49B9A31-18FD-4C16-B53D-27177BEE8317}"/>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91999812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Submission 11-20-388</a:t>
            </a:r>
          </a:p>
        </p:txBody>
      </p:sp>
      <p:sp>
        <p:nvSpPr>
          <p:cNvPr id="3" name="Content Placeholder 2"/>
          <p:cNvSpPr>
            <a:spLocks noGrp="1"/>
          </p:cNvSpPr>
          <p:nvPr>
            <p:ph idx="1"/>
          </p:nvPr>
        </p:nvSpPr>
        <p:spPr/>
        <p:txBody>
          <a:bodyPr/>
          <a:lstStyle/>
          <a:p>
            <a:pPr marL="0" indent="0"/>
            <a:r>
              <a:rPr lang="en-US" dirty="0" err="1"/>
              <a:t>Strawpoll</a:t>
            </a:r>
            <a:endParaRPr lang="en-US" dirty="0"/>
          </a:p>
          <a:p>
            <a:pPr marL="0" indent="0"/>
            <a:r>
              <a:rPr lang="en-US" b="0" dirty="0"/>
              <a:t>We agree to the resolution depicted in document 11-20-0388r2 for CIDs </a:t>
            </a:r>
            <a:r>
              <a:rPr lang="en-GB" b="0" dirty="0"/>
              <a:t>3648, 3026, 3027, 3262, 3573, 3574, 3575, 3028, 3029, 3638, 3916, 3918, 4002, 3042 and 4003</a:t>
            </a:r>
            <a:r>
              <a:rPr lang="en-US" b="0" dirty="0"/>
              <a:t>.</a:t>
            </a:r>
          </a:p>
          <a:p>
            <a:pPr marL="0" indent="0"/>
            <a:endParaRPr lang="en-US" b="0" dirty="0"/>
          </a:p>
          <a:p>
            <a:pPr marL="0" indent="0"/>
            <a:r>
              <a:rPr lang="en-US" b="0" dirty="0"/>
              <a:t>Results (Y/N/A): 9/0/1</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9847240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D42EEE-3BCF-49B9-9551-CC0F2D298A7F}"/>
              </a:ext>
            </a:extLst>
          </p:cNvPr>
          <p:cNvSpPr>
            <a:spLocks noGrp="1"/>
          </p:cNvSpPr>
          <p:nvPr>
            <p:ph type="title"/>
          </p:nvPr>
        </p:nvSpPr>
        <p:spPr/>
        <p:txBody>
          <a:bodyPr/>
          <a:lstStyle/>
          <a:p>
            <a:r>
              <a:rPr lang="en-US" dirty="0"/>
              <a:t>Submission 11-20-379</a:t>
            </a:r>
          </a:p>
        </p:txBody>
      </p:sp>
      <p:sp>
        <p:nvSpPr>
          <p:cNvPr id="3" name="Content Placeholder 2">
            <a:extLst>
              <a:ext uri="{FF2B5EF4-FFF2-40B4-BE49-F238E27FC236}">
                <a16:creationId xmlns:a16="http://schemas.microsoft.com/office/drawing/2014/main" id="{F6022999-EFBB-44E1-9598-A941CFE49BB5}"/>
              </a:ext>
            </a:extLst>
          </p:cNvPr>
          <p:cNvSpPr>
            <a:spLocks noGrp="1"/>
          </p:cNvSpPr>
          <p:nvPr>
            <p:ph idx="1"/>
          </p:nvPr>
        </p:nvSpPr>
        <p:spPr/>
        <p:txBody>
          <a:bodyPr/>
          <a:lstStyle/>
          <a:p>
            <a:r>
              <a:rPr lang="en-US" dirty="0" err="1"/>
              <a:t>Strawpoll</a:t>
            </a:r>
            <a:endParaRPr lang="en-US" dirty="0"/>
          </a:p>
          <a:p>
            <a:r>
              <a:rPr lang="en-US" b="0" dirty="0"/>
              <a:t>In the formula computing the RSTA RTT do we need to specify conditional sharing of I2R LMR?</a:t>
            </a:r>
          </a:p>
          <a:p>
            <a:endParaRPr lang="en-US" b="0" dirty="0"/>
          </a:p>
          <a:p>
            <a:r>
              <a:rPr lang="en-US" b="0" dirty="0"/>
              <a:t>Results (Y/N/A): 4/5/2</a:t>
            </a:r>
          </a:p>
          <a:p>
            <a:endParaRPr lang="en-US" b="0" dirty="0"/>
          </a:p>
        </p:txBody>
      </p:sp>
      <p:sp>
        <p:nvSpPr>
          <p:cNvPr id="4" name="Slide Number Placeholder 3">
            <a:extLst>
              <a:ext uri="{FF2B5EF4-FFF2-40B4-BE49-F238E27FC236}">
                <a16:creationId xmlns:a16="http://schemas.microsoft.com/office/drawing/2014/main" id="{827DC9D4-D432-4EEF-BF19-43ED25964E97}"/>
              </a:ext>
            </a:extLst>
          </p:cNvPr>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2045D32D-8786-45D5-9F72-9C57329DA82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DF9CD155-3EEA-4353-A7EF-E4E4358B0D79}"/>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622283767"/>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Submission 11-20-379</a:t>
            </a:r>
          </a:p>
        </p:txBody>
      </p:sp>
      <p:sp>
        <p:nvSpPr>
          <p:cNvPr id="3" name="Content Placeholder 2"/>
          <p:cNvSpPr>
            <a:spLocks noGrp="1"/>
          </p:cNvSpPr>
          <p:nvPr>
            <p:ph idx="1"/>
          </p:nvPr>
        </p:nvSpPr>
        <p:spPr>
          <a:xfrm>
            <a:off x="551384" y="1981201"/>
            <a:ext cx="11161241" cy="4113213"/>
          </a:xfrm>
        </p:spPr>
        <p:txBody>
          <a:bodyPr/>
          <a:lstStyle/>
          <a:p>
            <a:pPr marL="0" indent="0"/>
            <a:r>
              <a:rPr lang="en-US" dirty="0" err="1"/>
              <a:t>Strawpoll</a:t>
            </a:r>
            <a:endParaRPr lang="en-US" dirty="0"/>
          </a:p>
          <a:p>
            <a:pPr marL="0" indent="0"/>
            <a:r>
              <a:rPr lang="en-US" b="0" dirty="0"/>
              <a:t>We agree to the resolution depicted in document 11-20-0379r1 for CIDs </a:t>
            </a:r>
            <a:r>
              <a:rPr lang="en-GB" b="0" dirty="0"/>
              <a:t>3722, 3727, 3728, 3730, 3731, 3732, 3733, 3735, 3738, 3739, 3908, 3255, 3256, 3257, 3258, 3742, 3743, 3745, 3746, 3467, 3259, 3747 and 3260.</a:t>
            </a:r>
            <a:endParaRPr lang="en-US" b="0" dirty="0"/>
          </a:p>
          <a:p>
            <a:pPr marL="0" indent="0"/>
            <a:endParaRPr lang="en-US" b="0" dirty="0"/>
          </a:p>
          <a:p>
            <a:pPr marL="0" indent="0"/>
            <a:r>
              <a:rPr lang="en-US" b="0" dirty="0"/>
              <a:t>Results (Y/N/A): 9/0/2</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06226160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Submission 11-20-366</a:t>
            </a:r>
          </a:p>
        </p:txBody>
      </p:sp>
      <p:sp>
        <p:nvSpPr>
          <p:cNvPr id="3" name="Content Placeholder 2"/>
          <p:cNvSpPr>
            <a:spLocks noGrp="1"/>
          </p:cNvSpPr>
          <p:nvPr>
            <p:ph idx="1"/>
          </p:nvPr>
        </p:nvSpPr>
        <p:spPr>
          <a:xfrm>
            <a:off x="551384" y="1981201"/>
            <a:ext cx="11161241" cy="4113213"/>
          </a:xfrm>
        </p:spPr>
        <p:txBody>
          <a:bodyPr/>
          <a:lstStyle/>
          <a:p>
            <a:pPr marL="0" indent="0"/>
            <a:r>
              <a:rPr lang="en-US" dirty="0" err="1"/>
              <a:t>Strawpoll</a:t>
            </a:r>
            <a:endParaRPr lang="en-US" dirty="0"/>
          </a:p>
          <a:p>
            <a:pPr marL="0" indent="0"/>
            <a:r>
              <a:rPr lang="en-US" b="0" dirty="0"/>
              <a:t>We agree to the resolution depicted in document 11-20-0366r2 for CIDs </a:t>
            </a:r>
            <a:r>
              <a:rPr lang="en-GB" b="0" dirty="0"/>
              <a:t>3503, 3504, 3193, 3009, 3101, 3192, 3848, 3894, 3010, 3011, 3222, 3431 and 3710</a:t>
            </a:r>
            <a:r>
              <a:rPr lang="en-US" b="0" dirty="0"/>
              <a:t>.</a:t>
            </a:r>
          </a:p>
          <a:p>
            <a:pPr marL="0" indent="0"/>
            <a:endParaRPr lang="en-US" b="0" dirty="0"/>
          </a:p>
          <a:p>
            <a:pPr marL="0" indent="0"/>
            <a:r>
              <a:rPr lang="en-US" b="0" dirty="0"/>
              <a:t>Results (Y/N/A): 10/0/1</a:t>
            </a:r>
          </a:p>
          <a:p>
            <a:pPr marL="0" indent="0"/>
            <a:endParaRPr 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4148875758"/>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898585142"/>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764703289"/>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a:t>Backup</a:t>
            </a:r>
          </a:p>
        </p:txBody>
      </p:sp>
      <p:sp>
        <p:nvSpPr>
          <p:cNvPr id="3" name="Content Placeholder 2"/>
          <p:cNvSpPr>
            <a:spLocks noGrp="1"/>
          </p:cNvSpPr>
          <p:nvPr>
            <p:ph idx="1"/>
          </p:nvPr>
        </p:nvSpPr>
        <p:spPr/>
        <p:txBody>
          <a:bodyPr/>
          <a:lstStyle/>
          <a:p>
            <a:r>
              <a:rPr lang="en-US"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21284206"/>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to adopt text</a:t>
            </a:r>
          </a:p>
        </p:txBody>
      </p:sp>
      <p:sp>
        <p:nvSpPr>
          <p:cNvPr id="3" name="Content Placeholder 2"/>
          <p:cNvSpPr>
            <a:spLocks noGrp="1"/>
          </p:cNvSpPr>
          <p:nvPr>
            <p:ph idx="1"/>
          </p:nvPr>
        </p:nvSpPr>
        <p:spPr/>
        <p:txBody>
          <a:bodyPr/>
          <a:lstStyle/>
          <a:p>
            <a:r>
              <a:rPr lang="en-US" dirty="0"/>
              <a:t>Motion</a:t>
            </a:r>
          </a:p>
          <a:p>
            <a:pPr marL="0" indent="0"/>
            <a:r>
              <a:rPr lang="en-US" b="0" dirty="0"/>
              <a:t>Move to adopt document 11-18-xxxx r? to the 802.11az draft, instruct the technical editor to incorporate it in the 802.11az draft amendment text and empower the editor to perform editorial changes.</a:t>
            </a:r>
          </a:p>
          <a:p>
            <a:pPr marL="0" indent="0"/>
            <a:endParaRPr lang="en-US" b="0" dirty="0"/>
          </a:p>
          <a:p>
            <a:r>
              <a:rPr lang="en-US" dirty="0"/>
              <a:t>Moved: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6116015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66935"/>
          </a:xfrm>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dirty="0"/>
          </a:p>
        </p:txBody>
      </p:sp>
      <p:sp>
        <p:nvSpPr>
          <p:cNvPr id="3" name="Content Placeholder 2"/>
          <p:cNvSpPr>
            <a:spLocks noGrp="1"/>
          </p:cNvSpPr>
          <p:nvPr>
            <p:ph idx="1"/>
          </p:nvPr>
        </p:nvSpPr>
        <p:spPr>
          <a:xfrm>
            <a:off x="551384" y="1340768"/>
            <a:ext cx="11233248" cy="4753647"/>
          </a:xfrm>
        </p:spPr>
        <p:txBody>
          <a:bodyPr/>
          <a:lstStyle/>
          <a:p>
            <a:pPr marL="0" lvl="0" indent="0" defTabSz="914400" eaLnBrk="0" hangingPunct="0">
              <a:lnSpc>
                <a:spcPct val="80000"/>
              </a:lnSpc>
              <a:spcBef>
                <a:spcPct val="20000"/>
              </a:spcBef>
              <a:spcAft>
                <a:spcPct val="30000"/>
              </a:spcAft>
              <a:buClr>
                <a:srgbClr val="CC3300"/>
              </a:buClr>
              <a:buSzPct val="50000"/>
            </a:pPr>
            <a:r>
              <a:rPr lang="en-US" altLang="en-US" sz="1800" dirty="0">
                <a:latin typeface="Calibri" panose="020F0502020204030204" pitchFamily="34" charset="0"/>
                <a:cs typeface="Calibri" panose="020F0502020204030204" pitchFamily="34" charset="0"/>
              </a:rPr>
              <a:t>The IEEE-SA strongly recommends that at each WG meeting the chair or a designee:</a:t>
            </a:r>
            <a:endParaRPr lang="en-US" altLang="en-US" sz="1800" b="0"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defTabSz="914400" eaLnBrk="0" hangingPunct="0">
              <a:lnSpc>
                <a:spcPct val="2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defTabSz="914400" eaLnBrk="0" hangingPunct="0">
              <a:lnSpc>
                <a:spcPct val="80000"/>
              </a:lnSpc>
              <a:spcBef>
                <a:spcPct val="20000"/>
              </a:spcBef>
              <a:buClr>
                <a:srgbClr val="CC3300"/>
              </a:buClr>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defTabSz="914400" eaLnBrk="0" hangingPunct="0">
              <a:lnSpc>
                <a:spcPct val="80000"/>
              </a:lnSpc>
              <a:spcBef>
                <a:spcPct val="5000"/>
              </a:spcBef>
              <a:buClr>
                <a:srgbClr val="CC3300"/>
              </a:buClr>
              <a:buSzPct val="50000"/>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50000"/>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 2020</a:t>
            </a:r>
            <a:endParaRPr lang="en-GB" dirty="0"/>
          </a:p>
        </p:txBody>
      </p:sp>
    </p:spTree>
    <p:extLst>
      <p:ext uri="{BB962C8B-B14F-4D97-AF65-F5344CB8AC3E}">
        <p14:creationId xmlns:p14="http://schemas.microsoft.com/office/powerpoint/2010/main" val="1237530974"/>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2/4</a:t>
            </a:r>
          </a:p>
        </p:txBody>
      </p:sp>
      <p:sp>
        <p:nvSpPr>
          <p:cNvPr id="6146"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Master, select the top master page (theme slide master).  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Insert, 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Date &amp;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50</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March 2020</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idx="1"/>
          </p:nvPr>
        </p:nvSpPr>
        <p:spPr>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Fields to fill in:	12</a:t>
            </a:r>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51</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March 2020</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2010-03-01</a:t>
            </a:r>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52</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March 2020</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9218" name="Rectangle 2"/>
          <p:cNvSpPr>
            <a:spLocks noGrp="1" noChangeArrowheads="1"/>
          </p:cNvSpPr>
          <p:nvPr>
            <p:ph idx="1"/>
          </p:nvPr>
        </p:nvSpPr>
        <p:spPr>
          <a:ln/>
        </p:spPr>
        <p:txBody>
          <a:bodyPr/>
          <a:lstStyle/>
          <a:p>
            <a:pPr>
              <a:buFont typeface="Times New Roman" pitchFamily="16" charset="0"/>
              <a:buChar char="•"/>
            </a:pPr>
            <a:r>
              <a:rPr lang="en-GB"/>
              <a:t>[begin placing presentation body text here]</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53</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March 2020</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54</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March 2020</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55</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March 2020</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p:txBody>
          <a:bodyPr/>
          <a:lstStyle/>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defTabSz="914400" eaLnBrk="0" hangingPunct="0">
              <a:spcBef>
                <a:spcPct val="20000"/>
              </a:spcBef>
              <a:buClr>
                <a:srgbClr val="CC3300"/>
              </a:buClr>
              <a:buSzPct val="50000"/>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 2020</a:t>
            </a:r>
            <a:endParaRPr lang="en-GB" dirty="0"/>
          </a:p>
        </p:txBody>
      </p:sp>
      <p:sp>
        <p:nvSpPr>
          <p:cNvPr id="7" name="Text Box 1028">
            <a:extLst>
              <a:ext uri="{FF2B5EF4-FFF2-40B4-BE49-F238E27FC236}">
                <a16:creationId xmlns:a16="http://schemas.microsoft.com/office/drawing/2014/main" id="{7AA2D575-91B0-4E34-8C3F-8540C2FF2D4B}"/>
              </a:ext>
            </a:extLst>
          </p:cNvPr>
          <p:cNvSpPr txBox="1">
            <a:spLocks noChangeArrowheads="1"/>
          </p:cNvSpPr>
          <p:nvPr/>
        </p:nvSpPr>
        <p:spPr bwMode="auto">
          <a:xfrm>
            <a:off x="10560496" y="5954713"/>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39729334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551384" y="1751015"/>
            <a:ext cx="11305255" cy="4343400"/>
          </a:xfrm>
        </p:spPr>
        <p:txBody>
          <a:bodyPr/>
          <a:lstStyle/>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Cause an LOA to be submitted to the IEEE-SA (patcom@ieee.org);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Provide the chair of this group with the identity of the holder(s) of any and all such claims as soon as possible;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Speak up now and respond to this Call for Potentially Essential Patents</a:t>
            </a:r>
          </a:p>
          <a:p>
            <a:pPr marL="0" lvl="0" indent="0" defTabSz="914400" eaLnBrk="0" hangingPunct="0">
              <a:spcBef>
                <a:spcPct val="20000"/>
              </a:spcBef>
              <a:buClr>
                <a:srgbClr val="CC3300"/>
              </a:buClr>
              <a:buSzPct val="50000"/>
              <a:defRPr/>
            </a:pPr>
            <a:endParaRPr lang="en-US" altLang="en-US" sz="900" b="0" dirty="0">
              <a:latin typeface="Calibri" pitchFamily="34" charset="0"/>
              <a:cs typeface="Calibri" pitchFamily="34" charset="0"/>
            </a:endParaRPr>
          </a:p>
          <a:p>
            <a:pPr marL="0" lvl="0" indent="0" defTabSz="914400" eaLnBrk="0" hangingPunct="0">
              <a:spcBef>
                <a:spcPct val="20000"/>
              </a:spcBef>
              <a:buClr>
                <a:srgbClr val="CC3300"/>
              </a:buClr>
              <a:buSzPct val="50000"/>
              <a:defRPr/>
            </a:pPr>
            <a:r>
              <a:rPr lang="en-US" altLang="en-US" b="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b="0" dirty="0">
                <a:latin typeface="Calibri" pitchFamily="34" charset="0"/>
                <a:cs typeface="Calibri" pitchFamily="34" charset="0"/>
              </a:rPr>
            </a:br>
            <a:endParaRPr lang="en-US" altLang="en-US" dirty="0">
              <a:latin typeface="Calibri" pitchFamily="34" charset="0"/>
              <a:cs typeface="Calibri"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 2020</a:t>
            </a:r>
            <a:endParaRPr lang="en-GB" dirty="0"/>
          </a:p>
        </p:txBody>
      </p:sp>
      <p:sp>
        <p:nvSpPr>
          <p:cNvPr id="7" name="Text Box 6">
            <a:extLst>
              <a:ext uri="{FF2B5EF4-FFF2-40B4-BE49-F238E27FC236}">
                <a16:creationId xmlns:a16="http://schemas.microsoft.com/office/drawing/2014/main" id="{2C8EC4BB-F0DF-4A88-A78D-DDB80DCE3215}"/>
              </a:ext>
            </a:extLst>
          </p:cNvPr>
          <p:cNvSpPr txBox="1">
            <a:spLocks noChangeArrowheads="1"/>
          </p:cNvSpPr>
          <p:nvPr/>
        </p:nvSpPr>
        <p:spPr bwMode="auto">
          <a:xfrm>
            <a:off x="10799235" y="6094415"/>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365296349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14401" y="1751015"/>
            <a:ext cx="10361084" cy="4343400"/>
          </a:xfrm>
        </p:spPr>
        <p:txBody>
          <a:bodyPr/>
          <a:lstStyle/>
          <a:p>
            <a:pPr lvl="0"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lvl="0" algn="ctr" defTabSz="914400" eaLnBrk="0" hangingPunct="0">
              <a:lnSpc>
                <a:spcPct val="80000"/>
              </a:lnSpc>
              <a:spcBef>
                <a:spcPct val="20000"/>
              </a:spcBef>
              <a:buClr>
                <a:srgbClr val="CC3300"/>
              </a:buClr>
              <a:buSzPct val="50000"/>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lvl="0" algn="ctr" defTabSz="914400" eaLnBrk="0" hangingPunct="0">
              <a:lnSpc>
                <a:spcPct val="80000"/>
              </a:lnSpc>
              <a:spcBef>
                <a:spcPct val="20000"/>
              </a:spcBef>
              <a:buClr>
                <a:srgbClr val="CC3300"/>
              </a:buClr>
              <a:buSzPct val="50000"/>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a:t>
            </a:r>
            <a:r>
              <a:rPr lang="en-US" altLang="en-US" sz="1400" dirty="0">
                <a:latin typeface="Calibri" panose="020F0502020204030204" pitchFamily="34" charset="0"/>
                <a:cs typeface="Calibri" panose="020F0502020204030204" pitchFamily="34" charset="0"/>
                <a:hlinkClick r:id="rId2"/>
              </a:rPr>
              <a:t>http://standards.ieee.org/develop/policies/antitrust.pdf</a:t>
            </a:r>
            <a:r>
              <a:rPr lang="en-US" altLang="en-US" sz="1400" dirty="0">
                <a:latin typeface="Calibri" panose="020F0502020204030204" pitchFamily="34" charset="0"/>
                <a:cs typeface="Calibri" panose="020F0502020204030204" pitchFamily="34" charset="0"/>
              </a:rPr>
              <a:t> </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 2020</a:t>
            </a:r>
            <a:endParaRPr lang="en-GB" dirty="0"/>
          </a:p>
        </p:txBody>
      </p:sp>
      <p:sp>
        <p:nvSpPr>
          <p:cNvPr id="7" name="Text Box 7">
            <a:extLst>
              <a:ext uri="{FF2B5EF4-FFF2-40B4-BE49-F238E27FC236}">
                <a16:creationId xmlns:a16="http://schemas.microsoft.com/office/drawing/2014/main" id="{6EE376DF-B823-47B7-9BF4-6E97CA5FB19A}"/>
              </a:ext>
            </a:extLst>
          </p:cNvPr>
          <p:cNvSpPr txBox="1">
            <a:spLocks noChangeArrowheads="1"/>
          </p:cNvSpPr>
          <p:nvPr/>
        </p:nvSpPr>
        <p:spPr bwMode="auto">
          <a:xfrm>
            <a:off x="10704512" y="6084121"/>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64938007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p:txBody>
          <a:body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2"/>
              </a:rPr>
              <a:t>http://standards.ieee.org/develop/policies/bylaws/sect6-7.html#6</a:t>
            </a:r>
            <a:r>
              <a:rPr lang="en-US" altLang="en-US" sz="1600" b="1" dirty="0">
                <a:solidFill>
                  <a:schemeClr val="tx1"/>
                </a:solidFill>
                <a:latin typeface="Calibri" panose="020F0502020204030204" pitchFamily="34" charset="0"/>
                <a:cs typeface="Calibri" panose="020F0502020204030204" pitchFamily="34" charset="0"/>
              </a:rPr>
              <a:t>) </a:t>
            </a:r>
          </a:p>
          <a:p>
            <a:pPr marL="914400" lvl="2" indent="0">
              <a:lnSpc>
                <a:spcPct val="90000"/>
              </a:lnSpc>
              <a:buSzPct val="150000"/>
            </a:pP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3"/>
              </a:rPr>
              <a:t>http://standards.ieee.org/develop/policies/opman/sect6.html#6.3</a:t>
            </a:r>
            <a:r>
              <a:rPr lang="en-US" altLang="en-US" sz="1600" b="1" dirty="0">
                <a:solidFill>
                  <a:schemeClr val="tx1"/>
                </a:solidFill>
                <a:latin typeface="Calibri" panose="020F0502020204030204" pitchFamily="34" charset="0"/>
                <a:cs typeface="Calibri" panose="020F0502020204030204" pitchFamily="34" charset="0"/>
              </a:rPr>
              <a:t>) </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4"/>
              </a:rPr>
              <a:t>http://standards.ieee.org/about/sasb/patcom/materials.htm</a:t>
            </a:r>
            <a:r>
              <a:rPr lang="en-US" altLang="en-US" b="1" i="1" dirty="0">
                <a:solidFill>
                  <a:schemeClr val="tx1"/>
                </a:solidFill>
                <a:latin typeface="Calibri" panose="020F0502020204030204" pitchFamily="34" charset="0"/>
                <a:cs typeface="Calibri" panose="020F0502020204030204" pitchFamily="34" charset="0"/>
              </a:rPr>
              <a:t> </a:t>
            </a: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a:t>
            </a:r>
            <a:r>
              <a:rPr lang="en-US" altLang="en-US" sz="2800" b="1" dirty="0">
                <a:solidFill>
                  <a:schemeClr val="tx1"/>
                </a:solidFill>
                <a:latin typeface="Calibri" panose="020F0502020204030204" pitchFamily="34" charset="0"/>
                <a:cs typeface="Calibri" panose="020F0502020204030204" pitchFamily="34" charset="0"/>
              </a:rPr>
              <a:t>If you have questions, contact the IEEE-SA Standards Board Patent Committee Administrator at patcom@ieee.org</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 2020</a:t>
            </a:r>
            <a:endParaRPr lang="en-GB" dirty="0"/>
          </a:p>
        </p:txBody>
      </p:sp>
      <p:sp>
        <p:nvSpPr>
          <p:cNvPr id="7" name="Text Box 7">
            <a:extLst>
              <a:ext uri="{FF2B5EF4-FFF2-40B4-BE49-F238E27FC236}">
                <a16:creationId xmlns:a16="http://schemas.microsoft.com/office/drawing/2014/main" id="{2BD2B973-A9A5-4E5A-BD4B-E53956EE2E16}"/>
              </a:ext>
            </a:extLst>
          </p:cNvPr>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71621552"/>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13352</TotalTime>
  <Words>4210</Words>
  <Application>Microsoft Office PowerPoint</Application>
  <PresentationFormat>Widescreen</PresentationFormat>
  <Paragraphs>760</Paragraphs>
  <Slides>55</Slides>
  <Notes>18</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55</vt:i4>
      </vt:variant>
    </vt:vector>
  </HeadingPairs>
  <TitlesOfParts>
    <vt:vector size="62" baseType="lpstr">
      <vt:lpstr>Arial</vt:lpstr>
      <vt:lpstr>Calibri</vt:lpstr>
      <vt:lpstr>Monotype Sorts</vt:lpstr>
      <vt:lpstr>Montserrat</vt:lpstr>
      <vt:lpstr>Times New Roman</vt:lpstr>
      <vt:lpstr>Office Theme</vt:lpstr>
      <vt:lpstr>Document</vt:lpstr>
      <vt:lpstr>TGaz Next Generation Positioning  March Ad Hoc Agenda</vt:lpstr>
      <vt:lpstr>IEEE 802.11 Task Group AZ Next Generation Positioning </vt:lpstr>
      <vt:lpstr>Abstract</vt:lpstr>
      <vt:lpstr>Logistics</vt:lpstr>
      <vt:lpstr>Instructions for the WG Chair</vt:lpstr>
      <vt:lpstr>Participants have a duty to inform the IEEE</vt:lpstr>
      <vt:lpstr>Ways to inform IEEE</vt:lpstr>
      <vt:lpstr>Other guidelines for IEEE WG meetings</vt:lpstr>
      <vt:lpstr>Patent-related information</vt:lpstr>
      <vt:lpstr>Instructions for Chairs of  standards development activities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IEEE SA Policy Documents</vt:lpstr>
      <vt:lpstr>IEEE SA Rules Documents</vt:lpstr>
      <vt:lpstr>IEEE 802 Ground Rules</vt:lpstr>
      <vt:lpstr>IEEE 802 Rules Documents </vt:lpstr>
      <vt:lpstr>Agenda for the Ad hoc</vt:lpstr>
      <vt:lpstr>Submission List for the meeting (1)</vt:lpstr>
      <vt:lpstr>Submission List for the meeting (1)</vt:lpstr>
      <vt:lpstr>March Ad Hoc Day 1</vt:lpstr>
      <vt:lpstr>March Ad Hoc Day 1</vt:lpstr>
      <vt:lpstr>Start time for Day 2 and Day 3</vt:lpstr>
      <vt:lpstr>Submission Review</vt:lpstr>
      <vt:lpstr>CR Submission 11-20-255</vt:lpstr>
      <vt:lpstr>CR Submission 11-20-366</vt:lpstr>
      <vt:lpstr>AOB?</vt:lpstr>
      <vt:lpstr>Recess</vt:lpstr>
      <vt:lpstr>March Ad Hoc Day 2</vt:lpstr>
      <vt:lpstr>March Ad Hoc Day 2</vt:lpstr>
      <vt:lpstr>Submission Review</vt:lpstr>
      <vt:lpstr>CR Submission 11-19-622</vt:lpstr>
      <vt:lpstr>AOB?</vt:lpstr>
      <vt:lpstr>Recess</vt:lpstr>
      <vt:lpstr>March Ad Hoc Day 3</vt:lpstr>
      <vt:lpstr>March Ad Hoc Day 3</vt:lpstr>
      <vt:lpstr>Submission Review</vt:lpstr>
      <vt:lpstr>11-20-375 Strawpoll</vt:lpstr>
      <vt:lpstr>Submission 11-20-375</vt:lpstr>
      <vt:lpstr>CR Submission 11-20-388</vt:lpstr>
      <vt:lpstr>Submission 11-20-379</vt:lpstr>
      <vt:lpstr>CR Submission 11-20-379</vt:lpstr>
      <vt:lpstr>CR Submission 11-20-366</vt:lpstr>
      <vt:lpstr>AOB?</vt:lpstr>
      <vt:lpstr>Adjourn</vt:lpstr>
      <vt:lpstr>Backup</vt:lpstr>
      <vt:lpstr>Motion to adopt text</vt:lpstr>
      <vt:lpstr>802.11 Template Instructions 2/4</vt:lpstr>
      <vt:lpstr>802.11 Template Instructions 3/4</vt:lpstr>
      <vt:lpstr>802.11 Template Instructions 4/4 Recommendations</vt:lpstr>
      <vt:lpstr>PowerPoint Presentation</vt:lpstr>
      <vt:lpstr>PowerPoint Presentation</vt:lpstr>
      <vt:lpstr>References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CTPClassification=CTP_NT</cp:keywords>
  <cp:lastModifiedBy>Segev, Jonathan</cp:lastModifiedBy>
  <cp:revision>165</cp:revision>
  <cp:lastPrinted>1601-01-01T00:00:00Z</cp:lastPrinted>
  <dcterms:created xsi:type="dcterms:W3CDTF">2018-08-06T10:28:59Z</dcterms:created>
  <dcterms:modified xsi:type="dcterms:W3CDTF">2020-03-12T00:30:02Z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d71daa07-79cc-4c30-9e08-61b213e349f3</vt:lpwstr>
  </property>
  <property fmtid="{D5CDD505-2E9C-101B-9397-08002B2CF9AE}" pid="3" name="CTP_TimeStamp">
    <vt:lpwstr>2020-03-11 17:48:28Z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