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8" r:id="rId6"/>
    <p:sldId id="269" r:id="rId7"/>
    <p:sldId id="270" r:id="rId8"/>
    <p:sldId id="271" r:id="rId9"/>
    <p:sldId id="276" r:id="rId10"/>
    <p:sldId id="407" r:id="rId11"/>
    <p:sldId id="408" r:id="rId12"/>
    <p:sldId id="409" r:id="rId13"/>
    <p:sldId id="410" r:id="rId14"/>
    <p:sldId id="411" r:id="rId15"/>
    <p:sldId id="412" r:id="rId16"/>
    <p:sldId id="413" r:id="rId17"/>
    <p:sldId id="272" r:id="rId18"/>
    <p:sldId id="414" r:id="rId19"/>
    <p:sldId id="415" r:id="rId20"/>
    <p:sldId id="332" r:id="rId21"/>
    <p:sldId id="333" r:id="rId22"/>
    <p:sldId id="335" r:id="rId23"/>
    <p:sldId id="321" r:id="rId24"/>
    <p:sldId id="334" r:id="rId25"/>
    <p:sldId id="418" r:id="rId26"/>
    <p:sldId id="322" r:id="rId27"/>
    <p:sldId id="323" r:id="rId28"/>
    <p:sldId id="324" r:id="rId29"/>
    <p:sldId id="325" r:id="rId30"/>
    <p:sldId id="326" r:id="rId31"/>
    <p:sldId id="316" r:id="rId32"/>
    <p:sldId id="416" r:id="rId33"/>
    <p:sldId id="318" r:id="rId34"/>
    <p:sldId id="317" r:id="rId35"/>
    <p:sldId id="319" r:id="rId36"/>
    <p:sldId id="320" r:id="rId37"/>
    <p:sldId id="327" r:id="rId38"/>
    <p:sldId id="417" r:id="rId39"/>
    <p:sldId id="328" r:id="rId40"/>
    <p:sldId id="329" r:id="rId41"/>
    <p:sldId id="330" r:id="rId42"/>
    <p:sldId id="331" r:id="rId43"/>
    <p:sldId id="315" r:id="rId44"/>
    <p:sldId id="312" r:id="rId45"/>
    <p:sldId id="259" r:id="rId46"/>
    <p:sldId id="260" r:id="rId47"/>
    <p:sldId id="261" r:id="rId48"/>
    <p:sldId id="262" r:id="rId49"/>
    <p:sldId id="263" r:id="rId50"/>
    <p:sldId id="264"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8"/>
            <p14:sldId id="269"/>
            <p14:sldId id="270"/>
            <p14:sldId id="271"/>
            <p14:sldId id="276"/>
            <p14:sldId id="407"/>
            <p14:sldId id="408"/>
            <p14:sldId id="409"/>
            <p14:sldId id="410"/>
            <p14:sldId id="411"/>
            <p14:sldId id="412"/>
            <p14:sldId id="413"/>
            <p14:sldId id="272"/>
            <p14:sldId id="414"/>
            <p14:sldId id="415"/>
            <p14:sldId id="332"/>
            <p14:sldId id="333"/>
            <p14:sldId id="335"/>
          </p14:sldIdLst>
        </p14:section>
        <p14:section name="Day 1" id="{000247A0-A865-4345-B575-B5F5D49437B2}">
          <p14:sldIdLst>
            <p14:sldId id="321"/>
            <p14:sldId id="334"/>
            <p14:sldId id="418"/>
            <p14:sldId id="322"/>
            <p14:sldId id="323"/>
            <p14:sldId id="324"/>
            <p14:sldId id="325"/>
            <p14:sldId id="326"/>
          </p14:sldIdLst>
        </p14:section>
        <p14:section name="Day 2" id="{AF565E1E-37B3-4982-AAA3-17998117A1D0}">
          <p14:sldIdLst>
            <p14:sldId id="316"/>
            <p14:sldId id="416"/>
            <p14:sldId id="318"/>
            <p14:sldId id="317"/>
            <p14:sldId id="319"/>
            <p14:sldId id="320"/>
          </p14:sldIdLst>
        </p14:section>
        <p14:section name="Day 3" id="{66D45CB4-F18B-4B34-86EC-8409242C5830}">
          <p14:sldIdLst>
            <p14:sldId id="327"/>
            <p14:sldId id="41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5" autoAdjust="0"/>
    <p:restoredTop sz="94660"/>
  </p:normalViewPr>
  <p:slideViewPr>
    <p:cSldViewPr>
      <p:cViewPr varScale="1">
        <p:scale>
          <a:sx n="76" d="100"/>
          <a:sy n="76" d="100"/>
        </p:scale>
        <p:origin x="44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282790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726113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5700008&amp;t=35700008&amp;fc=aMTEw%21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2020-03-06</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0735990"/>
              </p:ext>
            </p:extLst>
          </p:nvPr>
        </p:nvGraphicFramePr>
        <p:xfrm>
          <a:off x="993775" y="2354586"/>
          <a:ext cx="10628313" cy="2457450"/>
        </p:xfrm>
        <a:graphic>
          <a:graphicData uri="http://schemas.openxmlformats.org/presentationml/2006/ole">
            <mc:AlternateContent xmlns:mc="http://schemas.openxmlformats.org/markup-compatibility/2006">
              <mc:Choice xmlns:v="urn:schemas-microsoft-com:vml" Requires="v">
                <p:oleObj spid="_x0000_s315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354586"/>
                        <a:ext cx="10628313" cy="24574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(Google)</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participation on individual basis and copyrights policy in IEEE 802 meeting, equitable consideration of all viewpoints. </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Update on way forward from CAC.</a:t>
            </a:r>
          </a:p>
          <a:p>
            <a:pPr algn="just">
              <a:spcBef>
                <a:spcPct val="20000"/>
              </a:spcBef>
              <a:buFontTx/>
              <a:buChar char="•"/>
            </a:pPr>
            <a:r>
              <a:rPr lang="en-US" altLang="en-US" sz="2000" b="0" dirty="0"/>
              <a:t>Consider comment resolution submission. </a:t>
            </a:r>
          </a:p>
          <a:p>
            <a:pPr algn="just">
              <a:spcBef>
                <a:spcPct val="20000"/>
              </a:spcBef>
              <a:buFontTx/>
              <a:buChar char="•"/>
            </a:pPr>
            <a:r>
              <a:rPr lang="en-US" altLang="en-US" sz="2000" b="0" dirty="0"/>
              <a:t>AOB </a:t>
            </a:r>
          </a:p>
          <a:p>
            <a:pPr algn="just">
              <a:spcBef>
                <a:spcPct val="20000"/>
              </a:spcBef>
              <a:buFontTx/>
              <a:buChar char="•"/>
            </a:pPr>
            <a:r>
              <a:rPr lang="en-US" alt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6410183"/>
              </p:ext>
            </p:extLst>
          </p:nvPr>
        </p:nvGraphicFramePr>
        <p:xfrm>
          <a:off x="914401" y="1340768"/>
          <a:ext cx="10460567" cy="45718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 Ad</a:t>
                      </a:r>
                      <a:r>
                        <a:rPr lang="en-US" sz="1800" kern="1200" baseline="0" dirty="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fr-FR" sz="1800" kern="1200" dirty="0">
                          <a:solidFill>
                            <a:schemeClr val="dk1"/>
                          </a:solidFill>
                          <a:effectLst/>
                          <a:latin typeface="+mn-lt"/>
                          <a:ea typeface="+mn-ea"/>
                          <a:cs typeface="+mn-cs"/>
                        </a:rPr>
                        <a:t>11-20-0366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FTM negotiation and exchange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Ahmet </a:t>
                      </a:r>
                      <a:r>
                        <a:rPr lang="en-US" sz="1800" kern="1200" dirty="0" err="1">
                          <a:solidFill>
                            <a:schemeClr val="dk1"/>
                          </a:solidFill>
                          <a:latin typeface="+mn-lt"/>
                          <a:ea typeface="+mn-ea"/>
                          <a:cs typeface="+mn-cs"/>
                        </a:rPr>
                        <a:t>Cepni</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Tianyu Wu</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2397783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50390475"/>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0510067"/>
              </p:ext>
            </p:extLst>
          </p:nvPr>
        </p:nvGraphicFramePr>
        <p:xfrm>
          <a:off x="914401" y="1340768"/>
          <a:ext cx="10460567" cy="3322208"/>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800" kern="1200" dirty="0">
                          <a:solidFill>
                            <a:schemeClr val="dk1"/>
                          </a:solidFill>
                          <a:latin typeface="+mn-lt"/>
                          <a:ea typeface="+mn-ea"/>
                          <a:cs typeface="+mn-cs"/>
                        </a:rPr>
                        <a:t>11-20-385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Some passive ranging considerations</a:t>
                      </a:r>
                    </a:p>
                  </a:txBody>
                  <a:tcPr marT="45712" marB="45712"/>
                </a:tc>
                <a:tc>
                  <a:txBody>
                    <a:bodyPr/>
                    <a:lstStyle/>
                    <a:p>
                      <a:r>
                        <a:rPr lang="en-US" dirty="0"/>
                        <a:t>CR</a:t>
                      </a:r>
                    </a:p>
                  </a:txBody>
                  <a:tcPr marT="45712" marB="45712"/>
                </a:tc>
                <a:extLst>
                  <a:ext uri="{0D108BD9-81ED-4DB2-BD59-A6C34878D82A}">
                    <a16:rowId xmlns:a16="http://schemas.microsoft.com/office/drawing/2014/main" val="10001"/>
                  </a:ext>
                </a:extLst>
              </a:tr>
              <a:tr h="207288">
                <a:tc>
                  <a:txBody>
                    <a:bodyPr/>
                    <a:lstStyle/>
                    <a:p>
                      <a:pPr marL="0" algn="l" defTabSz="914400" rtl="0" eaLnBrk="1" latinLnBrk="0" hangingPunct="1"/>
                      <a:r>
                        <a:rPr lang="en-US" sz="1800" kern="1200" dirty="0">
                          <a:solidFill>
                            <a:schemeClr val="dk1"/>
                          </a:solidFill>
                          <a:latin typeface="+mn-lt"/>
                          <a:ea typeface="+mn-ea"/>
                          <a:cs typeface="+mn-cs"/>
                        </a:rPr>
                        <a:t>11-20-381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On brute force attack to 11az secured mode</a:t>
                      </a:r>
                    </a:p>
                  </a:txBody>
                  <a:tcPr marT="45712" marB="45712"/>
                </a:tc>
                <a:tc>
                  <a:txBody>
                    <a:bodyPr/>
                    <a:lstStyle/>
                    <a:p>
                      <a:r>
                        <a:rPr lang="en-US"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11-20-388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LB 249 clause 9.4 CIDs </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Update from CAC on way forward.</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8856445"/>
              </p:ext>
            </p:extLst>
          </p:nvPr>
        </p:nvGraphicFramePr>
        <p:xfrm>
          <a:off x="929215" y="1628800"/>
          <a:ext cx="10460568" cy="3291752"/>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449804">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70m </a:t>
                      </a:r>
                    </a:p>
                  </a:txBody>
                  <a:tcPr marT="45712" marB="45712"/>
                </a:tc>
                <a:extLst>
                  <a:ext uri="{0D108BD9-81ED-4DB2-BD59-A6C34878D82A}">
                    <a16:rowId xmlns:a16="http://schemas.microsoft.com/office/drawing/2014/main" val="10002"/>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70min</a:t>
                      </a:r>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120min </a:t>
                      </a:r>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r>
                        <a:rPr lang="fr-FR" sz="1800" kern="1200" dirty="0">
                          <a:solidFill>
                            <a:schemeClr val="dk1"/>
                          </a:solidFill>
                          <a:effectLst/>
                          <a:latin typeface="+mn-lt"/>
                          <a:ea typeface="+mn-ea"/>
                          <a:cs typeface="+mn-cs"/>
                        </a:rPr>
                        <a:t>11-20-0366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 follow up</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30min</a:t>
                      </a:r>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112640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FFFD-6446-41E9-B0EF-529EBA1EA49D}"/>
              </a:ext>
            </a:extLst>
          </p:cNvPr>
          <p:cNvSpPr>
            <a:spLocks noGrp="1"/>
          </p:cNvSpPr>
          <p:nvPr>
            <p:ph type="title"/>
          </p:nvPr>
        </p:nvSpPr>
        <p:spPr/>
        <p:txBody>
          <a:bodyPr/>
          <a:lstStyle/>
          <a:p>
            <a:r>
              <a:rPr lang="en-US" dirty="0"/>
              <a:t>Start time for Day 2 and Day 3</a:t>
            </a:r>
          </a:p>
        </p:txBody>
      </p:sp>
      <p:sp>
        <p:nvSpPr>
          <p:cNvPr id="3" name="Content Placeholder 2">
            <a:extLst>
              <a:ext uri="{FF2B5EF4-FFF2-40B4-BE49-F238E27FC236}">
                <a16:creationId xmlns:a16="http://schemas.microsoft.com/office/drawing/2014/main" id="{C7D8CDCD-393B-4E49-804D-C079C93D55E7}"/>
              </a:ext>
            </a:extLst>
          </p:cNvPr>
          <p:cNvSpPr>
            <a:spLocks noGrp="1"/>
          </p:cNvSpPr>
          <p:nvPr>
            <p:ph idx="1"/>
          </p:nvPr>
        </p:nvSpPr>
        <p:spPr/>
        <p:txBody>
          <a:bodyPr/>
          <a:lstStyle/>
          <a:p>
            <a:r>
              <a:rPr lang="en-US" b="0" dirty="0"/>
              <a:t>Per request to have a start time of 10:00 AM for day 2, start time is set to 10:00 AM for day 2 only.</a:t>
            </a:r>
          </a:p>
          <a:p>
            <a:r>
              <a:rPr lang="en-US" b="0" dirty="0"/>
              <a:t>Note that day 3 start time is without change. </a:t>
            </a:r>
          </a:p>
          <a:p>
            <a:endParaRPr lang="en-US" dirty="0"/>
          </a:p>
        </p:txBody>
      </p:sp>
      <p:sp>
        <p:nvSpPr>
          <p:cNvPr id="4" name="Slide Number Placeholder 3">
            <a:extLst>
              <a:ext uri="{FF2B5EF4-FFF2-40B4-BE49-F238E27FC236}">
                <a16:creationId xmlns:a16="http://schemas.microsoft.com/office/drawing/2014/main" id="{DF570900-EC2B-4EF1-984F-F310DF4A9A3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3D555CA-A075-4559-B052-7A8F2C4F8D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259B5-EF27-4EB1-94FC-CA2BA6E6017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9310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11-20-255</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11-20-255r1 for CIDs 3517, 3514, 3515, 3522, 3406, 3519, 3407, 3408, 3536, 3409, 3414, 3833, 3448 and 3521.</a:t>
            </a:r>
          </a:p>
          <a:p>
            <a:pPr marL="0" indent="0"/>
            <a:endParaRPr lang="en-US" b="0" dirty="0"/>
          </a:p>
          <a:p>
            <a:pPr marL="0" indent="0"/>
            <a:r>
              <a:rPr lang="en-US" b="0" dirty="0"/>
              <a:t>Results (Y/N/A): 7/0/1</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11-20-366</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11-20-366r? for CID ?? and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66229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2020 March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Start day for D2 set to 10:00 AM. </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dirty="0"/>
              <a:t>17:30 Recess</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008642"/>
              </p:ext>
            </p:extLst>
          </p:nvPr>
        </p:nvGraphicFramePr>
        <p:xfrm>
          <a:off x="929215" y="1628800"/>
          <a:ext cx="10460568" cy="4023288"/>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61772">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Ahmet </a:t>
                      </a:r>
                      <a:r>
                        <a:rPr lang="en-US" sz="1800" kern="1200" dirty="0" err="1">
                          <a:solidFill>
                            <a:schemeClr val="dk1"/>
                          </a:solidFill>
                          <a:latin typeface="+mn-lt"/>
                          <a:ea typeface="+mn-ea"/>
                          <a:cs typeface="+mn-cs"/>
                        </a:rPr>
                        <a:t>Cepni</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Tianyu Wu</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tc>
                  <a:txBody>
                    <a:bodyPr/>
                    <a:lstStyle/>
                    <a:p>
                      <a:r>
                        <a:rPr lang="en-US" sz="1800" dirty="0"/>
                        <a:t>45min</a:t>
                      </a:r>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On brute force attack to 11az secured mode</a:t>
                      </a:r>
                    </a:p>
                  </a:txBody>
                  <a:tcPr marT="45712" marB="45712"/>
                </a:tc>
                <a:tc>
                  <a:txBody>
                    <a:bodyPr/>
                    <a:lstStyle/>
                    <a:p>
                      <a:r>
                        <a:rPr lang="en-US" dirty="0"/>
                        <a:t>CR</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9434882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2859493452"/>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tc>
                  <a:txBody>
                    <a:bodyPr/>
                    <a:lstStyle/>
                    <a:p>
                      <a:r>
                        <a:rPr lang="en-US" sz="1800" dirty="0"/>
                        <a:t>15min (as time permits)</a:t>
                      </a:r>
                    </a:p>
                  </a:txBody>
                  <a:tcPr marT="45712" marB="45712"/>
                </a:tc>
                <a:extLst>
                  <a:ext uri="{0D108BD9-81ED-4DB2-BD59-A6C34878D82A}">
                    <a16:rowId xmlns:a16="http://schemas.microsoft.com/office/drawing/2014/main" val="916365328"/>
                  </a:ext>
                </a:extLst>
              </a:tr>
            </a:tbl>
          </a:graphicData>
        </a:graphic>
      </p:graphicFrame>
    </p:spTree>
    <p:extLst>
      <p:ext uri="{BB962C8B-B14F-4D97-AF65-F5344CB8AC3E}">
        <p14:creationId xmlns:p14="http://schemas.microsoft.com/office/powerpoint/2010/main" val="2652392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11-19-622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adopt the resolutions depicted by document 11-19-622r1 for CIDs </a:t>
            </a:r>
            <a:r>
              <a:rPr lang="en-GB" b="0" dirty="0"/>
              <a:t>1009, 2020, 1486, 1487, 1758, 2391, 1488, 1913 1735, 1093</a:t>
            </a:r>
            <a:r>
              <a:rPr lang="en-US" b="0" dirty="0"/>
              <a:t>.</a:t>
            </a:r>
          </a:p>
          <a:p>
            <a:pPr marL="0" indent="0"/>
            <a:endParaRPr lang="en-US" b="0" dirty="0"/>
          </a:p>
          <a:p>
            <a:pPr marL="0" indent="0"/>
            <a:r>
              <a:rPr lang="en-US" b="0" dirty="0"/>
              <a:t>Results (Y/N/A): 8/0/0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69371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Logistics for the ad hoc (5min).</a:t>
            </a:r>
          </a:p>
          <a:p>
            <a:pPr algn="just">
              <a:spcBef>
                <a:spcPct val="20000"/>
              </a:spcBef>
              <a:buFontTx/>
              <a:buChar char="•"/>
            </a:pPr>
            <a:r>
              <a:rPr lang="en-US" altLang="en-US" sz="1800" b="0" dirty="0"/>
              <a:t>Review submissions.</a:t>
            </a:r>
            <a:endParaRPr lang="fr-FR" sz="160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1045433"/>
              </p:ext>
            </p:extLst>
          </p:nvPr>
        </p:nvGraphicFramePr>
        <p:xfrm>
          <a:off x="929215" y="1628800"/>
          <a:ext cx="10460568" cy="4571888"/>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449804">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182876">
                <a:tc>
                  <a:txBody>
                    <a:bodyPr/>
                    <a:lstStyle/>
                    <a:p>
                      <a:pPr marL="0" algn="l" defTabSz="914400" rtl="0" eaLnBrk="1" latinLnBrk="0" hangingPunct="1"/>
                      <a:r>
                        <a:rPr lang="en-US" sz="18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FTM negotiation and exchange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r>
                        <a:rPr lang="en-US" sz="1800" dirty="0"/>
                        <a:t>150min </a:t>
                      </a:r>
                    </a:p>
                    <a:p>
                      <a:r>
                        <a:rPr lang="en-US" sz="1800" dirty="0"/>
                        <a:t>(hard scheduled)</a:t>
                      </a:r>
                    </a:p>
                  </a:txBody>
                  <a:tcPr marT="45712" marB="45712"/>
                </a:tc>
                <a:extLst>
                  <a:ext uri="{0D108BD9-81ED-4DB2-BD59-A6C34878D82A}">
                    <a16:rowId xmlns:a16="http://schemas.microsoft.com/office/drawing/2014/main" val="10002"/>
                  </a:ext>
                </a:extLst>
              </a:tr>
              <a:tr h="182876">
                <a:tc>
                  <a:txBody>
                    <a:bodyPr/>
                    <a:lstStyle/>
                    <a:p>
                      <a:pPr marL="0" algn="l" defTabSz="914400" rtl="0" eaLnBrk="1" latinLnBrk="0" hangingPunct="1"/>
                      <a:r>
                        <a:rPr lang="en-US" sz="1800" kern="1200" dirty="0">
                          <a:solidFill>
                            <a:schemeClr val="dk1"/>
                          </a:solidFill>
                          <a:latin typeface="+mn-lt"/>
                          <a:ea typeface="+mn-ea"/>
                          <a:cs typeface="+mn-cs"/>
                        </a:rPr>
                        <a:t>11-20-0388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LB 249 clause 9.4 CIDs </a:t>
                      </a:r>
                    </a:p>
                  </a:txBody>
                  <a:tcPr marT="45712" marB="45712"/>
                </a:tc>
                <a:tc>
                  <a:txBody>
                    <a:bodyPr/>
                    <a:lstStyle/>
                    <a:p>
                      <a:r>
                        <a:rPr lang="en-US" dirty="0"/>
                        <a:t>CR</a:t>
                      </a:r>
                    </a:p>
                  </a:txBody>
                  <a:tcPr marT="45712" marB="45712"/>
                </a:tc>
                <a:tc>
                  <a:txBody>
                    <a:bodyPr/>
                    <a:lstStyle/>
                    <a:p>
                      <a:r>
                        <a:rPr lang="en-US" sz="1800" dirty="0"/>
                        <a:t>45min</a:t>
                      </a:r>
                    </a:p>
                  </a:txBody>
                  <a:tcPr marT="45712" marB="45712"/>
                </a:tc>
                <a:extLst>
                  <a:ext uri="{0D108BD9-81ED-4DB2-BD59-A6C34878D82A}">
                    <a16:rowId xmlns:a16="http://schemas.microsoft.com/office/drawing/2014/main" val="3485957969"/>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11-20-0187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Resolution to CID 3578</a:t>
                      </a:r>
                    </a:p>
                  </a:txBody>
                  <a:tcPr marT="45712" marB="45712"/>
                </a:tc>
                <a:tc>
                  <a:txBody>
                    <a:bodyPr/>
                    <a:lstStyle/>
                    <a:p>
                      <a:r>
                        <a:rPr lang="en-US" dirty="0"/>
                        <a:t>CR</a:t>
                      </a:r>
                    </a:p>
                  </a:txBody>
                  <a:tcPr marT="45712" marB="45712"/>
                </a:tc>
                <a:tc>
                  <a:txBody>
                    <a:bodyPr/>
                    <a:lstStyle/>
                    <a:p>
                      <a:r>
                        <a:rPr lang="en-US" sz="1800" dirty="0"/>
                        <a:t>15min</a:t>
                      </a:r>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Some passive ranging considerations</a:t>
                      </a:r>
                    </a:p>
                  </a:txBody>
                  <a:tcPr marT="45712" marB="45712"/>
                </a:tc>
                <a:tc>
                  <a:txBody>
                    <a:bodyPr/>
                    <a:lstStyle/>
                    <a:p>
                      <a:r>
                        <a:rPr lang="en-US" dirty="0"/>
                        <a:t>CR</a:t>
                      </a:r>
                    </a:p>
                  </a:txBody>
                  <a:tcPr marT="45712" marB="45712"/>
                </a:tc>
                <a:tc>
                  <a:txBody>
                    <a:bodyPr/>
                    <a:lstStyle/>
                    <a:p>
                      <a:r>
                        <a:rPr lang="en-US" sz="1800" dirty="0"/>
                        <a:t>45min (as time permits)</a:t>
                      </a:r>
                    </a:p>
                  </a:txBody>
                  <a:tcPr marT="45712" marB="45712"/>
                </a:tc>
                <a:extLst>
                  <a:ext uri="{0D108BD9-81ED-4DB2-BD59-A6C34878D82A}">
                    <a16:rowId xmlns:a16="http://schemas.microsoft.com/office/drawing/2014/main" val="10004"/>
                  </a:ext>
                </a:extLst>
              </a:tr>
              <a:tr h="36575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1584969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Intel and make use of its facility please register your planned attendance if you haven’t done so yet </a:t>
            </a:r>
            <a:r>
              <a:rPr lang="en-US" dirty="0">
                <a:hlinkClick r:id="rId3"/>
              </a:rPr>
              <a:t>here</a:t>
            </a:r>
            <a:r>
              <a:rPr lang="en-US" dirty="0"/>
              <a:t> please to Jonathan Segev (jonathan.segev@intel.com).</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We agree to the resolution depicted in document 11-20-??? for CIDs xxx.</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985851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647032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11482</TotalTime>
  <Words>3808</Words>
  <Application>Microsoft Office PowerPoint</Application>
  <PresentationFormat>Widescreen</PresentationFormat>
  <Paragraphs>680</Paragraphs>
  <Slides>50</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Monotype Sorts</vt:lpstr>
      <vt:lpstr>Montserrat</vt:lpstr>
      <vt:lpstr>Times New Roman</vt:lpstr>
      <vt:lpstr>Office Theme</vt:lpstr>
      <vt:lpstr>Document</vt:lpstr>
      <vt:lpstr>TGaz Next Generation Positioning  March Ad Hoc Agenda</vt:lpstr>
      <vt:lpstr>IEEE 802.11 Task Group AZ Next Generation Positioning </vt:lpstr>
      <vt:lpstr>Abstract</vt:lpstr>
      <vt:lpstr>Logistics</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Agenda for the Ad hoc</vt:lpstr>
      <vt:lpstr>Submission List for the meeting (1)</vt:lpstr>
      <vt:lpstr>Submission List for the meeting (1)</vt:lpstr>
      <vt:lpstr>March Ad Hoc Day 1</vt:lpstr>
      <vt:lpstr>March Ad Hoc Day 1</vt:lpstr>
      <vt:lpstr>Start time for Day 2 and Day 3</vt:lpstr>
      <vt:lpstr>Submission Review</vt:lpstr>
      <vt:lpstr>CR Submission 11-20-255</vt:lpstr>
      <vt:lpstr>CR Submission 11-20-366</vt:lpstr>
      <vt:lpstr>AOB?</vt:lpstr>
      <vt:lpstr>Recess</vt:lpstr>
      <vt:lpstr>March Ad Hoc Day 2</vt:lpstr>
      <vt:lpstr>March Ad Hoc Day 2</vt:lpstr>
      <vt:lpstr>Submission Review</vt:lpstr>
      <vt:lpstr>CR Submission 11-19-622</vt:lpstr>
      <vt:lpstr>AOB?</vt:lpstr>
      <vt:lpstr>Recess</vt:lpstr>
      <vt:lpstr>March Ad Hoc Day 3</vt:lpstr>
      <vt:lpstr>March Ad Hoc Day 3</vt:lpstr>
      <vt:lpstr>Submission Review</vt:lpstr>
      <vt:lpstr>CR Submission 11-20-???</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139</cp:revision>
  <cp:lastPrinted>1601-01-01T00:00:00Z</cp:lastPrinted>
  <dcterms:created xsi:type="dcterms:W3CDTF">2018-08-06T10:28:59Z</dcterms:created>
  <dcterms:modified xsi:type="dcterms:W3CDTF">2020-03-10T00:34:45Z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2020-03-10 00:34:43Z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