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65" r:id="rId3"/>
    <p:sldId id="257" r:id="rId4"/>
    <p:sldId id="266" r:id="rId5"/>
    <p:sldId id="268" r:id="rId6"/>
    <p:sldId id="269" r:id="rId7"/>
    <p:sldId id="270" r:id="rId8"/>
    <p:sldId id="271" r:id="rId9"/>
    <p:sldId id="276" r:id="rId10"/>
    <p:sldId id="407" r:id="rId11"/>
    <p:sldId id="408" r:id="rId12"/>
    <p:sldId id="409" r:id="rId13"/>
    <p:sldId id="410" r:id="rId14"/>
    <p:sldId id="411" r:id="rId15"/>
    <p:sldId id="412" r:id="rId16"/>
    <p:sldId id="413" r:id="rId17"/>
    <p:sldId id="272" r:id="rId18"/>
    <p:sldId id="414" r:id="rId19"/>
    <p:sldId id="415" r:id="rId20"/>
    <p:sldId id="332" r:id="rId21"/>
    <p:sldId id="333" r:id="rId22"/>
    <p:sldId id="335" r:id="rId23"/>
    <p:sldId id="321" r:id="rId24"/>
    <p:sldId id="334" r:id="rId25"/>
    <p:sldId id="322" r:id="rId26"/>
    <p:sldId id="323" r:id="rId27"/>
    <p:sldId id="324" r:id="rId28"/>
    <p:sldId id="325" r:id="rId29"/>
    <p:sldId id="326" r:id="rId30"/>
    <p:sldId id="316" r:id="rId31"/>
    <p:sldId id="416" r:id="rId32"/>
    <p:sldId id="318" r:id="rId33"/>
    <p:sldId id="317" r:id="rId34"/>
    <p:sldId id="319" r:id="rId35"/>
    <p:sldId id="320" r:id="rId36"/>
    <p:sldId id="327" r:id="rId37"/>
    <p:sldId id="417" r:id="rId38"/>
    <p:sldId id="328" r:id="rId39"/>
    <p:sldId id="329" r:id="rId40"/>
    <p:sldId id="330" r:id="rId41"/>
    <p:sldId id="331" r:id="rId42"/>
    <p:sldId id="315" r:id="rId43"/>
    <p:sldId id="312" r:id="rId44"/>
    <p:sldId id="259" r:id="rId45"/>
    <p:sldId id="260" r:id="rId46"/>
    <p:sldId id="261" r:id="rId47"/>
    <p:sldId id="262" r:id="rId48"/>
    <p:sldId id="263" r:id="rId49"/>
    <p:sldId id="264"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8"/>
            <p14:sldId id="269"/>
            <p14:sldId id="270"/>
            <p14:sldId id="271"/>
            <p14:sldId id="276"/>
            <p14:sldId id="407"/>
            <p14:sldId id="408"/>
            <p14:sldId id="409"/>
            <p14:sldId id="410"/>
            <p14:sldId id="411"/>
            <p14:sldId id="412"/>
            <p14:sldId id="413"/>
            <p14:sldId id="272"/>
            <p14:sldId id="414"/>
            <p14:sldId id="415"/>
            <p14:sldId id="332"/>
            <p14:sldId id="333"/>
            <p14:sldId id="335"/>
          </p14:sldIdLst>
        </p14:section>
        <p14:section name="Day 1" id="{000247A0-A865-4345-B575-B5F5D49437B2}">
          <p14:sldIdLst>
            <p14:sldId id="321"/>
            <p14:sldId id="334"/>
            <p14:sldId id="322"/>
            <p14:sldId id="323"/>
            <p14:sldId id="324"/>
            <p14:sldId id="325"/>
            <p14:sldId id="326"/>
          </p14:sldIdLst>
        </p14:section>
        <p14:section name="Day 2" id="{AF565E1E-37B3-4982-AAA3-17998117A1D0}">
          <p14:sldIdLst>
            <p14:sldId id="316"/>
            <p14:sldId id="416"/>
            <p14:sldId id="318"/>
            <p14:sldId id="317"/>
            <p14:sldId id="319"/>
            <p14:sldId id="320"/>
          </p14:sldIdLst>
        </p14:section>
        <p14:section name="Day 3" id="{66D45CB4-F18B-4B34-86EC-8409242C5830}">
          <p14:sldIdLst>
            <p14:sldId id="327"/>
            <p14:sldId id="417"/>
            <p14:sldId id="328"/>
            <p14:sldId id="329"/>
            <p14:sldId id="330"/>
            <p14:sldId id="331"/>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10" d="100"/>
          <a:sy n="110" d="100"/>
        </p:scale>
        <p:origin x="87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1282790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118381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726113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5700008&amp;t=35700008&amp;fc=aMTEw%21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2020-03-06</a:t>
            </a:r>
          </a:p>
        </p:txBody>
      </p:sp>
      <p:sp>
        <p:nvSpPr>
          <p:cNvPr id="6" name="Date Placeholder 3"/>
          <p:cNvSpPr>
            <a:spLocks noGrp="1"/>
          </p:cNvSpPr>
          <p:nvPr>
            <p:ph type="dt" idx="10"/>
          </p:nvPr>
        </p:nvSpPr>
        <p:spPr/>
        <p:txBody>
          <a:bodyPr/>
          <a:lstStyle/>
          <a:p>
            <a:r>
              <a:rPr lang="en-US"/>
              <a:t>March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0735990"/>
              </p:ext>
            </p:extLst>
          </p:nvPr>
        </p:nvGraphicFramePr>
        <p:xfrm>
          <a:off x="993775" y="2354586"/>
          <a:ext cx="10628313" cy="2457450"/>
        </p:xfrm>
        <a:graphic>
          <a:graphicData uri="http://schemas.openxmlformats.org/presentationml/2006/ole">
            <mc:AlternateContent xmlns:mc="http://schemas.openxmlformats.org/markup-compatibility/2006">
              <mc:Choice xmlns:v="urn:schemas-microsoft-com:vml" Requires="v">
                <p:oleObj spid="_x0000_s314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354586"/>
                        <a:ext cx="10628313" cy="24574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Ali Raissinia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participation on individual basis and copyrights policy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a:t>Consider comment resolution submission. </a:t>
            </a:r>
          </a:p>
          <a:p>
            <a:pPr algn="just">
              <a:spcBef>
                <a:spcPct val="20000"/>
              </a:spcBef>
              <a:buFontTx/>
              <a:buChar char="•"/>
            </a:pPr>
            <a:r>
              <a:rPr lang="en-US" altLang="en-US" sz="2000" b="0" dirty="0"/>
              <a:t>Consider any other technical material.</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97210"/>
              </p:ext>
            </p:extLst>
          </p:nvPr>
        </p:nvGraphicFramePr>
        <p:xfrm>
          <a:off x="914401" y="1340768"/>
          <a:ext cx="10460567" cy="45718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 Ad</a:t>
                      </a:r>
                      <a:r>
                        <a:rPr lang="en-US" sz="1800" kern="1200" baseline="0" dirty="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fr-FR" sz="1800" kern="1200" dirty="0">
                          <a:solidFill>
                            <a:schemeClr val="dk1"/>
                          </a:solidFill>
                          <a:effectLst/>
                          <a:latin typeface="+mn-lt"/>
                          <a:ea typeface="+mn-ea"/>
                          <a:cs typeface="+mn-cs"/>
                        </a:rPr>
                        <a:t>11-20-0336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340 LB249 FTM negotiation and exchange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 Wang</a:t>
                      </a: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 Wang</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223977836"/>
                  </a:ext>
                </a:extLst>
              </a:tr>
              <a:tr h="18287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50390475"/>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93046290"/>
              </p:ext>
            </p:extLst>
          </p:nvPr>
        </p:nvGraphicFramePr>
        <p:xfrm>
          <a:off x="914401" y="1340768"/>
          <a:ext cx="10460567" cy="3322208"/>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97780181"/>
              </p:ext>
            </p:extLst>
          </p:nvPr>
        </p:nvGraphicFramePr>
        <p:xfrm>
          <a:off x="929215" y="1628800"/>
          <a:ext cx="10460568" cy="3657504"/>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0002"/>
                  </a:ext>
                </a:extLst>
              </a:tr>
              <a:tr h="365752">
                <a:tc>
                  <a:txBody>
                    <a:bodyPr/>
                    <a:lstStyle/>
                    <a:p>
                      <a:pPr marL="0" algn="l" defTabSz="914400" rtl="0" eaLnBrk="1" latinLnBrk="0" hangingPunct="1"/>
                      <a:r>
                        <a:rPr lang="fr-FR" sz="1800" kern="1200" dirty="0">
                          <a:solidFill>
                            <a:schemeClr val="dk1"/>
                          </a:solidFill>
                          <a:effectLst/>
                          <a:latin typeface="+mn-lt"/>
                          <a:ea typeface="+mn-ea"/>
                          <a:cs typeface="+mn-cs"/>
                        </a:rPr>
                        <a:t>11-20-0336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126407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11-20-???r? for CIDs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11-20-???r? for CID ?? and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2020 March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48222008"/>
              </p:ext>
            </p:extLst>
          </p:nvPr>
        </p:nvGraphicFramePr>
        <p:xfrm>
          <a:off x="929215" y="1628800"/>
          <a:ext cx="10460568" cy="3108904"/>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61772">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11-20-0340</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340 LB249 FTM negotiation and exchange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0002"/>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11-20-0374</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 Wang</a:t>
                      </a:r>
                    </a:p>
                  </a:txBody>
                  <a:tcPr marT="45712" marB="45712"/>
                </a:tc>
                <a:tc>
                  <a:txBody>
                    <a:bodyPr/>
                    <a:lstStyle/>
                    <a:p>
                      <a:pPr algn="l"/>
                      <a:r>
                        <a:rPr lang="en-US" sz="1800" kern="1200" dirty="0">
                          <a:solidFill>
                            <a:schemeClr val="dk1"/>
                          </a:solidFill>
                          <a:effectLst/>
                          <a:latin typeface="+mn-lt"/>
                          <a:ea typeface="+mn-ea"/>
                          <a:cs typeface="+mn-cs"/>
                        </a:rPr>
                        <a:t>Computational attacks on 11az PHY Secure Ranging</a:t>
                      </a:r>
                      <a:endParaRPr lang="en-US" sz="1800" b="0" dirty="0">
                        <a:effectLst/>
                      </a:endParaRPr>
                    </a:p>
                  </a:txBody>
                  <a:tcPr anchor="ctr"/>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11-20-0375</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Qi Wang</a:t>
                      </a:r>
                    </a:p>
                  </a:txBody>
                  <a:tcPr marT="45712" marB="45712"/>
                </a:tc>
                <a:tc>
                  <a:txBody>
                    <a:bodyPr/>
                    <a:lstStyle/>
                    <a:p>
                      <a:pPr algn="l"/>
                      <a:r>
                        <a:rPr lang="en-US" sz="1800" kern="1200" dirty="0">
                          <a:solidFill>
                            <a:schemeClr val="dk1"/>
                          </a:solidFill>
                          <a:effectLst/>
                          <a:latin typeface="+mn-lt"/>
                          <a:ea typeface="+mn-ea"/>
                          <a:cs typeface="+mn-cs"/>
                        </a:rPr>
                        <a:t>Improved secure LTF</a:t>
                      </a:r>
                      <a:endParaRPr lang="en-US" sz="18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a:t>
                      </a:r>
                    </a:p>
                  </a:txBody>
                  <a:tcPr anchor="ctr"/>
                </a:tc>
                <a:tc>
                  <a:txBody>
                    <a:bodyPr/>
                    <a:lstStyle/>
                    <a:p>
                      <a:endParaRPr lang="en-US" sz="1800" dirty="0"/>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Secure LTF Attacker Simulation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11-20-0383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b="0" kern="1200" dirty="0">
                          <a:solidFill>
                            <a:schemeClr val="dk1"/>
                          </a:solidFill>
                          <a:effectLst/>
                          <a:latin typeface="+mn-lt"/>
                          <a:ea typeface="+mn-ea"/>
                          <a:cs typeface="+mn-cs"/>
                        </a:rPr>
                        <a:t>Attacker Detection Using Secured NDP</a:t>
                      </a:r>
                      <a:endParaRPr lang="en-US" sz="1800" b="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2652392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11-19-622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adopt the resolutions depicted by document 11-19-622r1 for CIDs </a:t>
            </a:r>
            <a:r>
              <a:rPr lang="en-GB" b="0" dirty="0"/>
              <a:t>1009, 2020, 1486, 1487, 1758, 2391, 1488, 1913 1735, 1093</a:t>
            </a:r>
            <a:r>
              <a:rPr lang="en-US" b="0" dirty="0"/>
              <a:t>.</a:t>
            </a:r>
          </a:p>
          <a:p>
            <a:pPr marL="0" indent="0"/>
            <a:endParaRPr lang="en-US" b="0" dirty="0"/>
          </a:p>
          <a:p>
            <a:pPr marL="0" indent="0"/>
            <a:r>
              <a:rPr lang="en-US" b="0" dirty="0"/>
              <a:t>Results (Y/N/A): 8/0/0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Recess</a:t>
            </a:r>
          </a:p>
        </p:txBody>
      </p:sp>
      <p:sp>
        <p:nvSpPr>
          <p:cNvPr id="3" name="Content Placeholder 2"/>
          <p:cNvSpPr>
            <a:spLocks noGrp="1"/>
          </p:cNvSpPr>
          <p:nvPr>
            <p:ph idx="1"/>
          </p:nvPr>
        </p:nvSpPr>
        <p:spPr/>
        <p:txBody>
          <a:bodyPr/>
          <a:lstStyle/>
          <a:p>
            <a:endParaRPr lang="en-US" sz="4000" dirty="0"/>
          </a:p>
          <a:p>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693713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Logistics for the ad hoc (5min).</a:t>
            </a:r>
          </a:p>
          <a:p>
            <a:pPr algn="just">
              <a:spcBef>
                <a:spcPct val="20000"/>
              </a:spcBef>
              <a:buFontTx/>
              <a:buChar char="•"/>
            </a:pPr>
            <a:r>
              <a:rPr lang="en-US" altLang="en-US" sz="1800" b="0" dirty="0"/>
              <a:t>Review submissions.</a:t>
            </a:r>
            <a:endParaRPr lang="fr-FR" sz="160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977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March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graphicFrame>
        <p:nvGraphicFramePr>
          <p:cNvPr id="7" name="Table 6"/>
          <p:cNvGraphicFramePr>
            <a:graphicFrameLocks noGrp="1"/>
          </p:cNvGraphicFramePr>
          <p:nvPr/>
        </p:nvGraphicFramePr>
        <p:xfrm>
          <a:off x="929215" y="1628800"/>
          <a:ext cx="10460568" cy="3657504"/>
        </p:xfrm>
        <a:graphic>
          <a:graphicData uri="http://schemas.openxmlformats.org/drawingml/2006/table">
            <a:tbl>
              <a:tblPr firstRow="1" bandRow="1">
                <a:tableStyleId>{21E4AEA4-8DFA-4A89-87EB-49C32662AFE0}</a:tableStyleId>
              </a:tblPr>
              <a:tblGrid>
                <a:gridCol w="1561279">
                  <a:extLst>
                    <a:ext uri="{9D8B030D-6E8A-4147-A177-3AD203B41FA5}">
                      <a16:colId xmlns:a16="http://schemas.microsoft.com/office/drawing/2014/main" val="20000"/>
                    </a:ext>
                  </a:extLst>
                </a:gridCol>
                <a:gridCol w="1805306">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449804">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800" kern="1200" dirty="0">
                          <a:solidFill>
                            <a:schemeClr val="dk1"/>
                          </a:solidFill>
                          <a:latin typeface="+mn-lt"/>
                          <a:ea typeface="+mn-ea"/>
                          <a:cs typeface="+mn-cs"/>
                        </a:rPr>
                        <a:t>11-20-0237</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March</a:t>
                      </a:r>
                      <a:r>
                        <a:rPr lang="en-US" sz="1800" kern="1200" baseline="0" dirty="0">
                          <a:solidFill>
                            <a:schemeClr val="dk1"/>
                          </a:solidFill>
                          <a:latin typeface="+mn-lt"/>
                          <a:ea typeface="+mn-ea"/>
                          <a:cs typeface="+mn-cs"/>
                        </a:rPr>
                        <a:t> Ad hoc </a:t>
                      </a:r>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1"/>
                  </a:ext>
                </a:extLst>
              </a:tr>
              <a:tr h="365752">
                <a:tc>
                  <a:txBody>
                    <a:bodyPr/>
                    <a:lstStyle/>
                    <a:p>
                      <a:pPr marL="0" algn="l" defTabSz="914400" rtl="0" eaLnBrk="1" latinLnBrk="0" hangingPunct="1"/>
                      <a:r>
                        <a:rPr lang="en-US" sz="1800" kern="1200" dirty="0">
                          <a:solidFill>
                            <a:schemeClr val="dk1"/>
                          </a:solidFill>
                          <a:effectLst/>
                          <a:latin typeface="+mn-lt"/>
                          <a:ea typeface="+mn-ea"/>
                          <a:cs typeface="+mn-cs"/>
                        </a:rPr>
                        <a:t>11-20-0255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lb249 CRs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0002"/>
                  </a:ext>
                </a:extLst>
              </a:tr>
              <a:tr h="365752">
                <a:tc>
                  <a:txBody>
                    <a:bodyPr/>
                    <a:lstStyle/>
                    <a:p>
                      <a:pPr marL="0" algn="l" defTabSz="914400" rtl="0" eaLnBrk="1" latinLnBrk="0" hangingPunct="1"/>
                      <a:r>
                        <a:rPr lang="fr-FR" sz="1800" kern="1200" dirty="0">
                          <a:solidFill>
                            <a:schemeClr val="dk1"/>
                          </a:solidFill>
                          <a:effectLst/>
                          <a:latin typeface="+mn-lt"/>
                          <a:ea typeface="+mn-ea"/>
                          <a:cs typeface="+mn-cs"/>
                        </a:rPr>
                        <a:t>11-20-0336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comment resolution LB249 - Section 9.1.3.1.19 </a:t>
                      </a:r>
                      <a:endParaRPr lang="en-US" sz="18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a:p>
                  </a:txBody>
                  <a:tcPr marT="45712" marB="45712"/>
                </a:tc>
                <a:extLst>
                  <a:ext uri="{0D108BD9-81ED-4DB2-BD59-A6C34878D82A}">
                    <a16:rowId xmlns:a16="http://schemas.microsoft.com/office/drawing/2014/main" val="10003"/>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11-20-0368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Christian Berger</a:t>
                      </a:r>
                    </a:p>
                  </a:txBody>
                  <a:tcPr marT="45712" marB="45712"/>
                </a:tc>
                <a:tc>
                  <a:txBody>
                    <a:bodyPr/>
                    <a:lstStyle/>
                    <a:p>
                      <a:pPr marL="0" algn="l" defTabSz="914400" rtl="0" eaLnBrk="1" latinLnBrk="0" hangingPunct="1"/>
                      <a:r>
                        <a:rPr lang="fr-FR" sz="1800" kern="1200" dirty="0">
                          <a:solidFill>
                            <a:schemeClr val="dk1"/>
                          </a:solidFill>
                          <a:effectLst/>
                          <a:latin typeface="+mn-lt"/>
                          <a:ea typeface="+mn-ea"/>
                          <a:cs typeface="+mn-cs"/>
                        </a:rPr>
                        <a:t>comment resolution LB249 - Section 11.22.6.4.3 part 2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0004"/>
                  </a:ext>
                </a:extLst>
              </a:tr>
              <a:tr h="365752">
                <a:tc>
                  <a:txBody>
                    <a:bodyPr/>
                    <a:lstStyle/>
                    <a:p>
                      <a:pPr marL="0" algn="l" defTabSz="914400" rtl="0" eaLnBrk="1" latinLnBrk="0" hangingPunct="1"/>
                      <a:r>
                        <a:rPr lang="en-US" sz="1800" kern="1200" dirty="0">
                          <a:solidFill>
                            <a:schemeClr val="dk1"/>
                          </a:solidFill>
                          <a:latin typeface="+mn-lt"/>
                          <a:ea typeface="+mn-ea"/>
                          <a:cs typeface="+mn-cs"/>
                        </a:rPr>
                        <a:t>11-20-0379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Niranjan </a:t>
                      </a:r>
                      <a:r>
                        <a:rPr lang="en-US" sz="1800" kern="1200" dirty="0" err="1">
                          <a:solidFill>
                            <a:schemeClr val="dk1"/>
                          </a:solidFill>
                          <a:latin typeface="+mn-lt"/>
                          <a:ea typeface="+mn-ea"/>
                          <a:cs typeface="+mn-cs"/>
                        </a:rPr>
                        <a:t>Grandhe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effectLst/>
                          <a:latin typeface="+mn-lt"/>
                          <a:ea typeface="+mn-ea"/>
                          <a:cs typeface="+mn-cs"/>
                        </a:rPr>
                        <a:t>CR for Section 11.22.6.4.4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CR</a:t>
                      </a:r>
                    </a:p>
                  </a:txBody>
                  <a:tcPr marT="45712" marB="45712"/>
                </a:tc>
                <a:tc>
                  <a:txBody>
                    <a:bodyPr/>
                    <a:lstStyle/>
                    <a:p>
                      <a:endParaRPr lang="en-US" sz="1800" dirty="0"/>
                    </a:p>
                  </a:txBody>
                  <a:tcPr marT="45712" marB="45712"/>
                </a:tc>
                <a:extLst>
                  <a:ext uri="{0D108BD9-81ED-4DB2-BD59-A6C34878D82A}">
                    <a16:rowId xmlns:a16="http://schemas.microsoft.com/office/drawing/2014/main" val="1579053578"/>
                  </a:ext>
                </a:extLst>
              </a:tr>
              <a:tr h="36575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sz="1800" dirty="0"/>
                    </a:p>
                  </a:txBody>
                  <a:tcPr marT="45712" marB="45712"/>
                </a:tc>
                <a:extLst>
                  <a:ext uri="{0D108BD9-81ED-4DB2-BD59-A6C34878D82A}">
                    <a16:rowId xmlns:a16="http://schemas.microsoft.com/office/drawing/2014/main" val="2178071982"/>
                  </a:ext>
                </a:extLst>
              </a:tr>
            </a:tbl>
          </a:graphicData>
        </a:graphic>
      </p:graphicFrame>
    </p:spTree>
    <p:extLst>
      <p:ext uri="{BB962C8B-B14F-4D97-AF65-F5344CB8AC3E}">
        <p14:creationId xmlns:p14="http://schemas.microsoft.com/office/powerpoint/2010/main" val="1584969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11226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11-20-???</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We agree to the resolution depicted in document 11-20-??? for CIDs xxx.</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47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Intel and make use of its facility please register your planned attendance if you haven’t done so yet </a:t>
            </a:r>
            <a:r>
              <a:rPr lang="en-US"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985851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647032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10989</TotalTime>
  <Words>3593</Words>
  <Application>Microsoft Office PowerPoint</Application>
  <PresentationFormat>Widescreen</PresentationFormat>
  <Paragraphs>628</Paragraphs>
  <Slides>49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6" baseType="lpstr">
      <vt:lpstr>Arial</vt:lpstr>
      <vt:lpstr>Calibri</vt:lpstr>
      <vt:lpstr>Monotype Sorts</vt:lpstr>
      <vt:lpstr>Montserrat</vt:lpstr>
      <vt:lpstr>Times New Roman</vt:lpstr>
      <vt:lpstr>Office Theme</vt:lpstr>
      <vt:lpstr>Document</vt:lpstr>
      <vt:lpstr>TGaz Next Generation Positioning  March Ad Hoc Agenda</vt:lpstr>
      <vt:lpstr>IEEE 802.11 Task Group AZ Next Generation Positioning </vt:lpstr>
      <vt:lpstr>Abstract</vt:lpstr>
      <vt:lpstr>Logistics</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Agenda for the Week</vt:lpstr>
      <vt:lpstr>Submission List for the meeting (1)</vt:lpstr>
      <vt:lpstr>Submission List for the meeting (1)</vt:lpstr>
      <vt:lpstr>March Ad Hoc Day 1</vt:lpstr>
      <vt:lpstr>March Ad Hoc Day 1</vt:lpstr>
      <vt:lpstr>Submission Review</vt:lpstr>
      <vt:lpstr>CR Submission 11-20-???</vt:lpstr>
      <vt:lpstr>CR Submission 11-20-???</vt:lpstr>
      <vt:lpstr>AOB?</vt:lpstr>
      <vt:lpstr>Recess</vt:lpstr>
      <vt:lpstr>March Ad Hoc Day 2</vt:lpstr>
      <vt:lpstr>March Ad Hoc Day 2</vt:lpstr>
      <vt:lpstr>Submission Review</vt:lpstr>
      <vt:lpstr>CR Submission 11-19-622</vt:lpstr>
      <vt:lpstr>AOB?</vt:lpstr>
      <vt:lpstr>Recess</vt:lpstr>
      <vt:lpstr>March Ad Hoc Day 3</vt:lpstr>
      <vt:lpstr>March Ad Hoc Day 1</vt:lpstr>
      <vt:lpstr>Submission Review</vt:lpstr>
      <vt:lpstr>CR Submission 11-20-???</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114</cp:revision>
  <cp:lastPrinted>1601-01-01T00:00:00Z</cp:lastPrinted>
  <dcterms:created xsi:type="dcterms:W3CDTF">2018-08-06T10:28:59Z</dcterms:created>
  <dcterms:modified xsi:type="dcterms:W3CDTF">2020-03-09T16:21:12Z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2020-03-09 16:21:11Z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