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7"/>
  </p:notesMasterIdLst>
  <p:handoutMasterIdLst>
    <p:handoutMasterId r:id="rId18"/>
  </p:handoutMasterIdLst>
  <p:sldIdLst>
    <p:sldId id="269" r:id="rId2"/>
    <p:sldId id="281" r:id="rId3"/>
    <p:sldId id="270" r:id="rId4"/>
    <p:sldId id="271" r:id="rId5"/>
    <p:sldId id="272" r:id="rId6"/>
    <p:sldId id="273" r:id="rId7"/>
    <p:sldId id="274" r:id="rId8"/>
    <p:sldId id="275" r:id="rId9"/>
    <p:sldId id="277" r:id="rId10"/>
    <p:sldId id="276" r:id="rId11"/>
    <p:sldId id="278" r:id="rId12"/>
    <p:sldId id="279" r:id="rId13"/>
    <p:sldId id="280" r:id="rId14"/>
    <p:sldId id="282" r:id="rId15"/>
    <p:sldId id="283"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53" autoAdjust="0"/>
    <p:restoredTop sz="71403" autoAdjust="0"/>
  </p:normalViewPr>
  <p:slideViewPr>
    <p:cSldViewPr>
      <p:cViewPr varScale="1">
        <p:scale>
          <a:sx n="64" d="100"/>
          <a:sy n="64" d="100"/>
        </p:scale>
        <p:origin x="1096" y="4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536" y="-15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8" y="177284"/>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802.11-18/0354r0</a:t>
            </a:r>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1" y="97909"/>
            <a:ext cx="201452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802.11-18/0354r0</a:t>
            </a:r>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Mar 2018</a:t>
            </a:r>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a:t>Andrew Myles, Cisco</a:t>
            </a:r>
          </a:p>
        </p:txBody>
      </p:sp>
      <p:sp>
        <p:nvSpPr>
          <p:cNvPr id="51205" name="Rectangle 7"/>
          <p:cNvSpPr>
            <a:spLocks noGrp="1" noChangeArrowheads="1"/>
          </p:cNvSpPr>
          <p:nvPr>
            <p:ph type="sldNum" sz="quarter" idx="5"/>
          </p:nvPr>
        </p:nvSpPr>
        <p:spPr/>
        <p:txBody>
          <a:bodyPr/>
          <a:lstStyle/>
          <a:p>
            <a:pPr>
              <a:defRPr/>
            </a:pPr>
            <a:r>
              <a:rPr lang="en-US"/>
              <a:t>Page </a:t>
            </a:r>
            <a:fld id="{BFD8823A-E707-449B-AE25-47FA80230A05}" type="slidenum">
              <a:rPr lang="en-US" smtClean="0"/>
              <a:pPr>
                <a:defRPr/>
              </a:pPr>
              <a:t>1</a:t>
            </a:fld>
            <a:endParaRPr lang="en-US"/>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a:t>Henry </a:t>
            </a:r>
            <a:r>
              <a:rPr lang="en-US" i="1" dirty="0"/>
              <a:t>et al</a:t>
            </a:r>
            <a:r>
              <a:rPr lang="en-US" dirty="0"/>
              <a:t>,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9" name="Rectangle 5"/>
          <p:cNvSpPr>
            <a:spLocks noGrp="1" noChangeArrowheads="1"/>
          </p:cNvSpPr>
          <p:nvPr>
            <p:ph type="ftr" sz="quarter" idx="3"/>
          </p:nvPr>
        </p:nvSpPr>
        <p:spPr bwMode="auto">
          <a:xfrm>
            <a:off x="7673494" y="6475413"/>
            <a:ext cx="87043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a:t>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178708" y="363379"/>
            <a:ext cx="32667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802.11-20/0227r1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Jan 2020</a:t>
            </a: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myles@cisco.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7673494" y="6475413"/>
            <a:ext cx="870431" cy="184666"/>
          </a:xfrm>
        </p:spPr>
        <p:txBody>
          <a:bodyPr/>
          <a:lstStyle/>
          <a:p>
            <a:pPr>
              <a:defRPr/>
            </a:pPr>
            <a:r>
              <a:rPr lang="en-US" dirty="0"/>
              <a:t>Myles, Cisco</a:t>
            </a:r>
          </a:p>
        </p:txBody>
      </p:sp>
      <p:sp>
        <p:nvSpPr>
          <p:cNvPr id="8" name="Slide Number Placeholder 5"/>
          <p:cNvSpPr>
            <a:spLocks noGrp="1"/>
          </p:cNvSpPr>
          <p:nvPr>
            <p:ph type="sldNum" sz="quarter" idx="11"/>
          </p:nvPr>
        </p:nvSpPr>
        <p:spPr/>
        <p:txBody>
          <a:bodyPr/>
          <a:lstStyle/>
          <a:p>
            <a:pPr>
              <a:defRPr/>
            </a:pPr>
            <a:r>
              <a:rPr lang="en-US"/>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AU" dirty="0">
                <a:solidFill>
                  <a:schemeClr val="accent6"/>
                </a:solidFill>
              </a:rPr>
              <a:t>Beacon at PIFS</a:t>
            </a:r>
            <a:endParaRPr lang="en-US" dirty="0">
              <a:solidFill>
                <a:schemeClr val="accent6"/>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a:solidFill>
                  <a:schemeClr val="accent2">
                    <a:lumMod val="50000"/>
                  </a:schemeClr>
                </a:solidFill>
              </a:rPr>
              <a:t>29 January 2020</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69404196"/>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latin typeface="+mj-lt"/>
                        </a:rPr>
                        <a:t>Andrew Myles </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rPr>
                        <a:t>Cisco</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a:effectLst/>
                          <a:latin typeface="+mj-lt"/>
                        </a:rPr>
                        <a:t>+61 418 656587</a:t>
                      </a:r>
                      <a:endParaRPr lang="en-AU" sz="1200" dirty="0">
                        <a:effectLst/>
                        <a:latin typeface="+mj-lt"/>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latin typeface="+mj-lt"/>
                          <a:hlinkClick r:id="rId3"/>
                        </a:rPr>
                        <a:t>amyles@cisco.com</a:t>
                      </a:r>
                      <a:endParaRPr lang="en-US" sz="1200" dirty="0">
                        <a:effectLst/>
                        <a:latin typeface="+mj-lt"/>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is obscure, contrary to best practice</a:t>
            </a:r>
          </a:p>
          <a:p>
            <a:pPr lvl="1"/>
            <a:r>
              <a:rPr lang="en-GB" dirty="0"/>
              <a:t>It was noted on a previous page that one could require all APs to implement at least part of HCCA to justify sending Beacons at PIFS</a:t>
            </a:r>
          </a:p>
          <a:p>
            <a:pPr lvl="1"/>
            <a:r>
              <a:rPr lang="en-GB" dirty="0"/>
              <a:t>However, this interpretation is obscure, and seems more like an attempt to justify behaviour after the fact of some vendors using PIFS for Beacons, rather than a process to assist vendors implement intended behaviour in an interoperable/coexistent manner</a:t>
            </a:r>
          </a:p>
          <a:p>
            <a:pPr lvl="1"/>
            <a:r>
              <a:rPr lang="en-GB" dirty="0"/>
              <a:t>It is best practice for standards to be clear and unambiguous and it is poor practice for them to contain obscure mechanisms, especially one for a function as important as medium access for Beacons</a:t>
            </a:r>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10</a:t>
            </a:fld>
            <a:endParaRPr lang="en-US"/>
          </a:p>
        </p:txBody>
      </p:sp>
    </p:spTree>
    <p:extLst>
      <p:ext uri="{BB962C8B-B14F-4D97-AF65-F5344CB8AC3E}">
        <p14:creationId xmlns:p14="http://schemas.microsoft.com/office/powerpoint/2010/main" val="398898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a:t>
            </a:r>
            <a:r>
              <a:rPr lang="en-AU" dirty="0"/>
              <a:t>imposes additional constraints on Beacons, contrary to any known practice</a:t>
            </a:r>
          </a:p>
          <a:p>
            <a:pPr lvl="1"/>
            <a:r>
              <a:rPr lang="en-GB" dirty="0"/>
              <a:t>10.23.3.2.2 requires that a CAP complete before the next TBTT</a:t>
            </a:r>
          </a:p>
          <a:p>
            <a:pPr lvl="1"/>
            <a:r>
              <a:rPr lang="en-GB" dirty="0"/>
              <a:t>In the vast majority of cases a Beacon will not cross a TBTT boundary (at least partially because a Beacon delayed for so long will usually be cancelled)</a:t>
            </a:r>
          </a:p>
          <a:p>
            <a:pPr lvl="1"/>
            <a:r>
              <a:rPr lang="en-GB" dirty="0"/>
              <a:t>However, the CAP rule does impose an additional constraint on Beacons that was previously unknown</a:t>
            </a:r>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11</a:t>
            </a:fld>
            <a:endParaRPr lang="en-US"/>
          </a:p>
        </p:txBody>
      </p:sp>
    </p:spTree>
    <p:extLst>
      <p:ext uri="{BB962C8B-B14F-4D97-AF65-F5344CB8AC3E}">
        <p14:creationId xmlns:p14="http://schemas.microsoft.com/office/powerpoint/2010/main" val="965188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1E02C-8F1E-4124-9D07-75BC395937C7}"/>
              </a:ext>
            </a:extLst>
          </p:cNvPr>
          <p:cNvSpPr>
            <a:spLocks noGrp="1"/>
          </p:cNvSpPr>
          <p:nvPr>
            <p:ph type="title"/>
          </p:nvPr>
        </p:nvSpPr>
        <p:spPr>
          <a:xfrm>
            <a:off x="685800" y="685800"/>
            <a:ext cx="8458200" cy="1066800"/>
          </a:xfrm>
        </p:spPr>
        <p:txBody>
          <a:bodyPr/>
          <a:lstStyle/>
          <a:p>
            <a:r>
              <a:rPr lang="en-AU" dirty="0"/>
              <a:t>It was also claimed it is better to allow some to use PIFS non-compliantly than allow it … contrary to best practice</a:t>
            </a:r>
          </a:p>
        </p:txBody>
      </p:sp>
      <p:sp>
        <p:nvSpPr>
          <p:cNvPr id="3" name="Content Placeholder 2">
            <a:extLst>
              <a:ext uri="{FF2B5EF4-FFF2-40B4-BE49-F238E27FC236}">
                <a16:creationId xmlns:a16="http://schemas.microsoft.com/office/drawing/2014/main" id="{B25D7E6C-E996-4A8D-AC58-84AA2C37EF97}"/>
              </a:ext>
            </a:extLst>
          </p:cNvPr>
          <p:cNvSpPr>
            <a:spLocks noGrp="1"/>
          </p:cNvSpPr>
          <p:nvPr>
            <p:ph idx="1"/>
          </p:nvPr>
        </p:nvSpPr>
        <p:spPr/>
        <p:txBody>
          <a:bodyPr/>
          <a:lstStyle/>
          <a:p>
            <a:pPr lvl="1"/>
            <a:r>
              <a:rPr lang="en-AU" dirty="0"/>
              <a:t>Another correspondent agreed that using the text highlighted by Mark Rison to justify PIFS for Beacons was a </a:t>
            </a:r>
            <a:r>
              <a:rPr lang="en-AU" i="1" dirty="0"/>
              <a:t>stretch</a:t>
            </a:r>
          </a:p>
          <a:p>
            <a:pPr lvl="1"/>
            <a:r>
              <a:rPr lang="en-AU" dirty="0"/>
              <a:t>However, he also stated that PIFS for Beacons should not be explicitly specified because </a:t>
            </a:r>
            <a:r>
              <a:rPr lang="en-AU" i="1" dirty="0"/>
              <a:t>it might set a precedent within 802.11 for APs to transmit at PIFS</a:t>
            </a:r>
          </a:p>
          <a:p>
            <a:pPr lvl="1"/>
            <a:r>
              <a:rPr lang="en-AU" dirty="0"/>
              <a:t>He later expressed clarified his concern by noting that PIFS for Beacons was sometimes inappropriate, but defining when it was appropriate would be too difficult</a:t>
            </a:r>
          </a:p>
          <a:p>
            <a:pPr lvl="1"/>
            <a:r>
              <a:rPr lang="en-AU" dirty="0"/>
              <a:t>He preferred the standard say nothing, implying it was OK for “responsible” people in “the know” to violate the standard, but not others</a:t>
            </a:r>
          </a:p>
          <a:p>
            <a:pPr lvl="1"/>
            <a:r>
              <a:rPr lang="en-GB" dirty="0"/>
              <a:t>It is best practice for standards to be clear and unambiguous and it is poor practice for them to contain “unwritten rules” for those “in the know”, especially rules as important as those related to medium access for Beacons</a:t>
            </a:r>
            <a:endParaRPr lang="en-AU" dirty="0"/>
          </a:p>
        </p:txBody>
      </p:sp>
      <p:sp>
        <p:nvSpPr>
          <p:cNvPr id="4" name="Footer Placeholder 3">
            <a:extLst>
              <a:ext uri="{FF2B5EF4-FFF2-40B4-BE49-F238E27FC236}">
                <a16:creationId xmlns:a16="http://schemas.microsoft.com/office/drawing/2014/main" id="{770378FE-C3FB-497B-978B-148F352A3E85}"/>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7D7395B7-54E2-4F12-AC53-4B973098FE90}"/>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805572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C7F7-37F8-4E6C-A9C2-8967ED49FF58}"/>
              </a:ext>
            </a:extLst>
          </p:cNvPr>
          <p:cNvSpPr>
            <a:spLocks noGrp="1"/>
          </p:cNvSpPr>
          <p:nvPr>
            <p:ph type="title"/>
          </p:nvPr>
        </p:nvSpPr>
        <p:spPr/>
        <p:txBody>
          <a:bodyPr/>
          <a:lstStyle/>
          <a:p>
            <a:pPr lvl="1"/>
            <a:r>
              <a:rPr lang="en-AU" dirty="0"/>
              <a:t>A change to allow PIFS for Beacons is required to ensure equal access to the mechanism for all </a:t>
            </a:r>
          </a:p>
        </p:txBody>
      </p:sp>
      <p:sp>
        <p:nvSpPr>
          <p:cNvPr id="3" name="Content Placeholder 2">
            <a:extLst>
              <a:ext uri="{FF2B5EF4-FFF2-40B4-BE49-F238E27FC236}">
                <a16:creationId xmlns:a16="http://schemas.microsoft.com/office/drawing/2014/main" id="{B2D5DE92-CAA6-44AC-B0DC-D2676A8C6E50}"/>
              </a:ext>
            </a:extLst>
          </p:cNvPr>
          <p:cNvSpPr>
            <a:spLocks noGrp="1"/>
          </p:cNvSpPr>
          <p:nvPr>
            <p:ph idx="1"/>
          </p:nvPr>
        </p:nvSpPr>
        <p:spPr/>
        <p:txBody>
          <a:bodyPr/>
          <a:lstStyle/>
          <a:p>
            <a:pPr lvl="1"/>
            <a:r>
              <a:rPr lang="en-AU" dirty="0"/>
              <a:t>The various reasons put forward for making no change to allow the use of PIFS for Beacons are uncompelling, representing stretches of logic or violations of best practice</a:t>
            </a:r>
          </a:p>
          <a:p>
            <a:pPr lvl="1"/>
            <a:r>
              <a:rPr lang="en-AU" dirty="0"/>
              <a:t>On the other hand, it is vital that the 802.11 document make it clear to all stakeholders that PIFS for Beacons is allowed, rather than allowing just a few in “the know” to violate the standard with a “nod and wink”</a:t>
            </a:r>
          </a:p>
          <a:p>
            <a:pPr lvl="1"/>
            <a:r>
              <a:rPr lang="en-AU" dirty="0"/>
              <a:t>CID 4001 does not contain an explicit change, preferring to defer to the experts in </a:t>
            </a:r>
            <a:r>
              <a:rPr lang="en-AU" dirty="0" err="1"/>
              <a:t>TGmd</a:t>
            </a:r>
            <a:r>
              <a:rPr lang="en-AU" dirty="0"/>
              <a:t>, but it appears </a:t>
            </a:r>
            <a:r>
              <a:rPr lang="en-AU" dirty="0" err="1"/>
              <a:t>TGmd</a:t>
            </a:r>
            <a:r>
              <a:rPr lang="en-AU" dirty="0"/>
              <a:t> would like to see a proposal for an explicit change</a:t>
            </a:r>
          </a:p>
          <a:p>
            <a:pPr lvl="1"/>
            <a:r>
              <a:rPr lang="en-AU" dirty="0"/>
              <a:t>It is now proposed a change be made to the PIFS clause (10.3.2.3.4) that is relatively simple</a:t>
            </a:r>
          </a:p>
          <a:p>
            <a:pPr lvl="2"/>
            <a:r>
              <a:rPr lang="en-AU" dirty="0"/>
              <a:t>Making it clear that PIFS can be used for Beacons …</a:t>
            </a:r>
          </a:p>
          <a:p>
            <a:pPr lvl="2"/>
            <a:r>
              <a:rPr lang="en-AU" dirty="0"/>
              <a:t>… but also making clear that caution should be applied when doing so to avoid undue interference to other systems</a:t>
            </a:r>
          </a:p>
        </p:txBody>
      </p:sp>
      <p:sp>
        <p:nvSpPr>
          <p:cNvPr id="4" name="Footer Placeholder 3">
            <a:extLst>
              <a:ext uri="{FF2B5EF4-FFF2-40B4-BE49-F238E27FC236}">
                <a16:creationId xmlns:a16="http://schemas.microsoft.com/office/drawing/2014/main" id="{DACD516E-E273-4F04-8B2A-9C4012F2FF34}"/>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1FF4BB27-5FC1-44D4-8EA5-7F82AB1850A3}"/>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840669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96DCB-F9BA-48F0-8F17-6A58F7B56F9B}"/>
              </a:ext>
            </a:extLst>
          </p:cNvPr>
          <p:cNvSpPr>
            <a:spLocks noGrp="1"/>
          </p:cNvSpPr>
          <p:nvPr>
            <p:ph type="title"/>
          </p:nvPr>
        </p:nvSpPr>
        <p:spPr/>
        <p:txBody>
          <a:bodyPr/>
          <a:lstStyle/>
          <a:p>
            <a:r>
              <a:rPr lang="en-AU" dirty="0"/>
              <a:t>The proposed change to allow PFS for Beacons is limited to the PIFS clause </a:t>
            </a:r>
          </a:p>
        </p:txBody>
      </p:sp>
      <p:sp>
        <p:nvSpPr>
          <p:cNvPr id="3" name="Content Placeholder 2">
            <a:extLst>
              <a:ext uri="{FF2B5EF4-FFF2-40B4-BE49-F238E27FC236}">
                <a16:creationId xmlns:a16="http://schemas.microsoft.com/office/drawing/2014/main" id="{B23AB283-2343-459C-94AC-030B7952534F}"/>
              </a:ext>
            </a:extLst>
          </p:cNvPr>
          <p:cNvSpPr>
            <a:spLocks noGrp="1"/>
          </p:cNvSpPr>
          <p:nvPr>
            <p:ph idx="1"/>
          </p:nvPr>
        </p:nvSpPr>
        <p:spPr/>
        <p:txBody>
          <a:bodyPr/>
          <a:lstStyle/>
          <a:p>
            <a:pPr marL="1588" lvl="1" indent="0">
              <a:buNone/>
            </a:pPr>
            <a:r>
              <a:rPr lang="en-AU" i="1" dirty="0"/>
              <a:t>10.3.2.3.4 PIFS</a:t>
            </a:r>
          </a:p>
          <a:p>
            <a:pPr marL="1588" lvl="1" indent="0">
              <a:buNone/>
            </a:pPr>
            <a:r>
              <a:rPr lang="en-AU" i="1" dirty="0"/>
              <a:t>The PIFS is used to gain priority access to the medium.</a:t>
            </a:r>
          </a:p>
          <a:p>
            <a:pPr marL="1588" lvl="1" indent="0">
              <a:buNone/>
            </a:pPr>
            <a:r>
              <a:rPr lang="en-AU" i="1" dirty="0"/>
              <a:t>The PIFS may be used as described in the following list and shall not be used otherwise:</a:t>
            </a:r>
          </a:p>
          <a:p>
            <a:pPr lvl="1">
              <a:buFont typeface="Arial" panose="020B0604020202020204" pitchFamily="34" charset="0"/>
              <a:buChar char="–"/>
            </a:pPr>
            <a:r>
              <a:rPr lang="en-AU" dirty="0"/>
              <a:t>…</a:t>
            </a:r>
          </a:p>
          <a:p>
            <a:pPr lvl="1">
              <a:buFont typeface="Arial" panose="020B0604020202020204" pitchFamily="34" charset="0"/>
              <a:buChar char="–"/>
            </a:pPr>
            <a:r>
              <a:rPr lang="en-AU" i="1" dirty="0">
                <a:solidFill>
                  <a:srgbClr val="FF0000"/>
                </a:solidFill>
              </a:rPr>
              <a:t>A STA transmitting a Beacon frame, as described in 11.1.3.2 (Beacon generation in non-DMG infrastructure networks). The use of PIFS for Beacons should be used with caution, in particular by avoiding undue interference to other systems</a:t>
            </a:r>
          </a:p>
        </p:txBody>
      </p:sp>
      <p:sp>
        <p:nvSpPr>
          <p:cNvPr id="4" name="Footer Placeholder 3">
            <a:extLst>
              <a:ext uri="{FF2B5EF4-FFF2-40B4-BE49-F238E27FC236}">
                <a16:creationId xmlns:a16="http://schemas.microsoft.com/office/drawing/2014/main" id="{1569FD5D-9E86-422E-B880-73F6CFF2F35F}"/>
              </a:ext>
            </a:extLst>
          </p:cNvPr>
          <p:cNvSpPr>
            <a:spLocks noGrp="1"/>
          </p:cNvSpPr>
          <p:nvPr>
            <p:ph type="ftr" sz="quarter" idx="10"/>
          </p:nvPr>
        </p:nvSpPr>
        <p:spPr>
          <a:xfrm>
            <a:off x="7673495" y="6475413"/>
            <a:ext cx="870430"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8ADEFF83-48F8-4309-93EC-D0847600C9A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85217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5F2D9-E498-4BB9-A332-9D9BF3AFD676}"/>
              </a:ext>
            </a:extLst>
          </p:cNvPr>
          <p:cNvSpPr>
            <a:spLocks noGrp="1"/>
          </p:cNvSpPr>
          <p:nvPr>
            <p:ph type="title"/>
          </p:nvPr>
        </p:nvSpPr>
        <p:spPr/>
        <p:txBody>
          <a:bodyPr/>
          <a:lstStyle/>
          <a:p>
            <a:r>
              <a:rPr lang="en-AU" dirty="0"/>
              <a:t>Change log</a:t>
            </a:r>
          </a:p>
        </p:txBody>
      </p:sp>
      <p:sp>
        <p:nvSpPr>
          <p:cNvPr id="3" name="Content Placeholder 2">
            <a:extLst>
              <a:ext uri="{FF2B5EF4-FFF2-40B4-BE49-F238E27FC236}">
                <a16:creationId xmlns:a16="http://schemas.microsoft.com/office/drawing/2014/main" id="{263D045F-F7F0-471B-92A3-8EEA24FAFF14}"/>
              </a:ext>
            </a:extLst>
          </p:cNvPr>
          <p:cNvSpPr>
            <a:spLocks noGrp="1"/>
          </p:cNvSpPr>
          <p:nvPr>
            <p:ph idx="1"/>
          </p:nvPr>
        </p:nvSpPr>
        <p:spPr/>
        <p:txBody>
          <a:bodyPr/>
          <a:lstStyle/>
          <a:p>
            <a:pPr lvl="1"/>
            <a:r>
              <a:rPr lang="en-AU" dirty="0"/>
              <a:t>R1: changed “illegally” to “ non-compliantly” on pp 2 &amp; pp 12 because some members noted 802.11 is mostly </a:t>
            </a:r>
            <a:r>
              <a:rPr lang="en-AU"/>
              <a:t>not enforced by law</a:t>
            </a:r>
          </a:p>
        </p:txBody>
      </p:sp>
      <p:sp>
        <p:nvSpPr>
          <p:cNvPr id="4" name="Footer Placeholder 3">
            <a:extLst>
              <a:ext uri="{FF2B5EF4-FFF2-40B4-BE49-F238E27FC236}">
                <a16:creationId xmlns:a16="http://schemas.microsoft.com/office/drawing/2014/main" id="{75E83219-B911-44FE-B503-E4928EFE783E}"/>
              </a:ext>
            </a:extLst>
          </p:cNvPr>
          <p:cNvSpPr>
            <a:spLocks noGrp="1"/>
          </p:cNvSpPr>
          <p:nvPr>
            <p:ph type="ftr" sz="quarter" idx="10"/>
          </p:nvPr>
        </p:nvSpPr>
        <p:spPr/>
        <p:txBody>
          <a:bodyPr/>
          <a:lstStyle/>
          <a:p>
            <a:pPr>
              <a:defRPr/>
            </a:pPr>
            <a:r>
              <a:rPr lang="en-US"/>
              <a:t>Henry </a:t>
            </a:r>
            <a:r>
              <a:rPr lang="en-US" i="1"/>
              <a:t>et al</a:t>
            </a:r>
            <a:r>
              <a:rPr lang="en-US"/>
              <a:t>, Cisco</a:t>
            </a:r>
            <a:endParaRPr lang="en-US" dirty="0"/>
          </a:p>
        </p:txBody>
      </p:sp>
      <p:sp>
        <p:nvSpPr>
          <p:cNvPr id="5" name="Slide Number Placeholder 4">
            <a:extLst>
              <a:ext uri="{FF2B5EF4-FFF2-40B4-BE49-F238E27FC236}">
                <a16:creationId xmlns:a16="http://schemas.microsoft.com/office/drawing/2014/main" id="{3D4CC359-3F20-485D-95B6-6F0CD45ADC85}"/>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2601596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90A3C-D4B1-4AD9-95E3-D2C116F48725}"/>
              </a:ext>
            </a:extLst>
          </p:cNvPr>
          <p:cNvSpPr>
            <a:spLocks noGrp="1"/>
          </p:cNvSpPr>
          <p:nvPr>
            <p:ph type="title"/>
          </p:nvPr>
        </p:nvSpPr>
        <p:spPr/>
        <p:txBody>
          <a:bodyPr/>
          <a:lstStyle/>
          <a:p>
            <a:r>
              <a:rPr lang="en-AU" dirty="0"/>
              <a:t>A change to allow PIFS for Beacons is required to ensure equal access to the mechanism for all </a:t>
            </a:r>
            <a:br>
              <a:rPr lang="en-AU" dirty="0"/>
            </a:br>
            <a:endParaRPr lang="en-AU" dirty="0"/>
          </a:p>
        </p:txBody>
      </p:sp>
      <p:sp>
        <p:nvSpPr>
          <p:cNvPr id="3" name="Content Placeholder 2">
            <a:extLst>
              <a:ext uri="{FF2B5EF4-FFF2-40B4-BE49-F238E27FC236}">
                <a16:creationId xmlns:a16="http://schemas.microsoft.com/office/drawing/2014/main" id="{FEEDBD66-7A3A-4DEA-A98C-AB00077F2F7D}"/>
              </a:ext>
            </a:extLst>
          </p:cNvPr>
          <p:cNvSpPr>
            <a:spLocks noGrp="1"/>
          </p:cNvSpPr>
          <p:nvPr>
            <p:ph idx="1"/>
          </p:nvPr>
        </p:nvSpPr>
        <p:spPr/>
        <p:txBody>
          <a:bodyPr/>
          <a:lstStyle/>
          <a:p>
            <a:r>
              <a:rPr lang="en-AU" dirty="0"/>
              <a:t>Executive Summary</a:t>
            </a:r>
          </a:p>
          <a:p>
            <a:pPr lvl="1"/>
            <a:r>
              <a:rPr lang="en-AU" dirty="0"/>
              <a:t>CID 4001 during the initial SA ballot on 802.11md requested a change to allow Beacons at PIFS </a:t>
            </a:r>
          </a:p>
          <a:p>
            <a:pPr lvl="1"/>
            <a:r>
              <a:rPr lang="en-AU" dirty="0" err="1"/>
              <a:t>TGmd</a:t>
            </a:r>
            <a:r>
              <a:rPr lang="en-AU" dirty="0"/>
              <a:t> decided in Jan 2020 that a submission is required to progress consideration of CID 4001</a:t>
            </a:r>
          </a:p>
          <a:p>
            <a:pPr lvl="1"/>
            <a:r>
              <a:rPr lang="en-AU" dirty="0"/>
              <a:t>Mark Rison made a case by e-mail that using CAPs for Beacons allows the use of PIFS … but analysis shows Mark’s reasoning is a stretch</a:t>
            </a:r>
          </a:p>
          <a:p>
            <a:pPr lvl="1"/>
            <a:r>
              <a:rPr lang="en-AU" dirty="0"/>
              <a:t>It was also claimed it is better to allow some to use PIFS non-compliantly than to allow it … contrary to best practice</a:t>
            </a:r>
          </a:p>
          <a:p>
            <a:pPr lvl="1"/>
            <a:r>
              <a:rPr lang="en-AU" dirty="0"/>
              <a:t>A change to allow PIFS for Beacons is required to ensure equal access to the mechanism for all </a:t>
            </a:r>
          </a:p>
        </p:txBody>
      </p:sp>
      <p:sp>
        <p:nvSpPr>
          <p:cNvPr id="4" name="Footer Placeholder 3">
            <a:extLst>
              <a:ext uri="{FF2B5EF4-FFF2-40B4-BE49-F238E27FC236}">
                <a16:creationId xmlns:a16="http://schemas.microsoft.com/office/drawing/2014/main" id="{7E8AAE41-5F24-4BBD-AEC9-AB349F3DDE2E}"/>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DCAF791D-65E2-488A-8165-AAE338C6AF5A}"/>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811978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i="1" dirty="0"/>
              <a:t>There has been discussion in the Coexistence SC as to whether the IEEE 802.11 WG should support the proposal in ETSI BRAN to further constrain the use of "short LBT" (like a PIFS) for short control signalling.</a:t>
            </a:r>
          </a:p>
          <a:p>
            <a:pPr lvl="1"/>
            <a:r>
              <a:rPr lang="en-AU" i="1" dirty="0"/>
              <a:t>When this proposal was made, it was believed that this would mainly affect the transmission of DRS (like a Beacon) by NR-U. Simulations seemed to show that use of "short LBT" for DRS by NR-U would have an unreasonable adverse affect on 802.11 systems.</a:t>
            </a:r>
          </a:p>
          <a:p>
            <a:pPr lvl="1"/>
            <a:r>
              <a:rPr lang="en-AU" i="1" dirty="0"/>
              <a:t>However, there was resistance to supporting the proposal from some 802.11 stakeholders, for reasons that the stakeholders did not want to discuss. It turns out that at least two 802.11 chip vendors often use PIFS without any backoff for the </a:t>
            </a:r>
            <a:r>
              <a:rPr lang="en-AU" i="1" dirty="0">
                <a:solidFill>
                  <a:srgbClr val="FF0000"/>
                </a:solidFill>
              </a:rPr>
              <a:t>transmission</a:t>
            </a:r>
            <a:r>
              <a:rPr lang="en-AU" i="1" dirty="0"/>
              <a:t> of </a:t>
            </a:r>
            <a:r>
              <a:rPr lang="en-AU" i="1" dirty="0">
                <a:solidFill>
                  <a:srgbClr val="FF0000"/>
                </a:solidFill>
              </a:rPr>
              <a:t>Beacons</a:t>
            </a:r>
            <a:r>
              <a:rPr lang="en-AU" i="1" dirty="0"/>
              <a:t>. At least one 802.11 chip vendor mostly/always does not.</a:t>
            </a:r>
          </a:p>
          <a:p>
            <a:pPr lvl="1"/>
            <a:r>
              <a:rPr lang="en-AU" dirty="0"/>
              <a: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32493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comment (with corrections in </a:t>
            </a:r>
            <a:r>
              <a:rPr lang="en-AU" dirty="0">
                <a:solidFill>
                  <a:srgbClr val="FF0000"/>
                </a:solidFill>
              </a:rPr>
              <a:t>red</a:t>
            </a:r>
            <a:r>
              <a:rPr lang="en-AU" dirty="0"/>
              <a:t>)</a:t>
            </a:r>
          </a:p>
          <a:p>
            <a:pPr lvl="1"/>
            <a:r>
              <a:rPr lang="en-AU" dirty="0"/>
              <a:t>…</a:t>
            </a:r>
          </a:p>
          <a:p>
            <a:pPr lvl="1"/>
            <a:r>
              <a:rPr lang="en-AU" i="1" dirty="0"/>
              <a:t>The problem is that the 802.11 standard does not appear to support the transmission of Beacons at PIFS by these vendors. Instead, the 802.11 standard specifies (11.1.3.2) that Beacons are sent "using the </a:t>
            </a:r>
            <a:r>
              <a:rPr lang="en-AU" i="1" dirty="0" err="1"/>
              <a:t>the</a:t>
            </a:r>
            <a:r>
              <a:rPr lang="en-AU" i="1" dirty="0"/>
              <a:t> medium access rules specified in Clause 10", </a:t>
            </a:r>
            <a:r>
              <a:rPr lang="en-AU" i="1" dirty="0" err="1"/>
              <a:t>ie</a:t>
            </a:r>
            <a:r>
              <a:rPr lang="en-AU" i="1" dirty="0"/>
              <a:t> DCF or EDCA (</a:t>
            </a:r>
            <a:r>
              <a:rPr lang="en-AU" i="1" dirty="0">
                <a:solidFill>
                  <a:srgbClr val="FF0000"/>
                </a:solidFill>
              </a:rPr>
              <a:t>HCCA does not seem to apply, given many APs do not implement HCCA)</a:t>
            </a:r>
            <a:r>
              <a:rPr lang="en-AU" i="1" dirty="0"/>
              <a:t>. Other clauses </a:t>
            </a:r>
            <a:r>
              <a:rPr lang="en-AU" i="1" dirty="0">
                <a:solidFill>
                  <a:srgbClr val="FF0000"/>
                </a:solidFill>
              </a:rPr>
              <a:t>(from 802.11ae)</a:t>
            </a:r>
            <a:r>
              <a:rPr lang="en-AU" i="1" dirty="0"/>
              <a:t> in 802.11 suggest that Beacons should be sent using EDCA at AC-VO. Noting that an AP can use an AIFS of 1, this means that Beacons can be sent at PIFS at least sometimes, but this is only because the random backoff is sometimes 0.</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4222387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FE3E9-81B9-470C-B324-031992E27EF8}"/>
              </a:ext>
            </a:extLst>
          </p:cNvPr>
          <p:cNvSpPr>
            <a:spLocks noGrp="1"/>
          </p:cNvSpPr>
          <p:nvPr>
            <p:ph type="title"/>
          </p:nvPr>
        </p:nvSpPr>
        <p:spPr/>
        <p:txBody>
          <a:bodyPr/>
          <a:lstStyle/>
          <a:p>
            <a:r>
              <a:rPr lang="en-AU" dirty="0"/>
              <a:t>CID 4001 during the initial SA ballot on 802.11md requested a change to allow Beacons at PIFS </a:t>
            </a:r>
          </a:p>
        </p:txBody>
      </p:sp>
      <p:sp>
        <p:nvSpPr>
          <p:cNvPr id="3" name="Content Placeholder 2">
            <a:extLst>
              <a:ext uri="{FF2B5EF4-FFF2-40B4-BE49-F238E27FC236}">
                <a16:creationId xmlns:a16="http://schemas.microsoft.com/office/drawing/2014/main" id="{CFB4B49F-AC37-4CAD-9E4D-46A9F6DB9814}"/>
              </a:ext>
            </a:extLst>
          </p:cNvPr>
          <p:cNvSpPr>
            <a:spLocks noGrp="1"/>
          </p:cNvSpPr>
          <p:nvPr>
            <p:ph idx="1"/>
          </p:nvPr>
        </p:nvSpPr>
        <p:spPr/>
        <p:txBody>
          <a:bodyPr/>
          <a:lstStyle/>
          <a:p>
            <a:r>
              <a:rPr lang="en-AU" dirty="0"/>
              <a:t>CID 4001 proposed change (with corrections in </a:t>
            </a:r>
            <a:r>
              <a:rPr lang="en-AU" dirty="0">
                <a:solidFill>
                  <a:srgbClr val="FF0000"/>
                </a:solidFill>
              </a:rPr>
              <a:t>red</a:t>
            </a:r>
            <a:r>
              <a:rPr lang="en-AU" dirty="0"/>
              <a:t>)</a:t>
            </a:r>
          </a:p>
          <a:p>
            <a:pPr lvl="1"/>
            <a:r>
              <a:rPr lang="en-AU" i="1" dirty="0"/>
              <a:t>My personal view is that vendors should not be sending Beacons (or any other </a:t>
            </a:r>
            <a:r>
              <a:rPr lang="en-AU" i="1" dirty="0">
                <a:solidFill>
                  <a:srgbClr val="FF0000"/>
                </a:solidFill>
              </a:rPr>
              <a:t>similar</a:t>
            </a:r>
            <a:r>
              <a:rPr lang="en-AU" i="1" dirty="0"/>
              <a:t> frame</a:t>
            </a:r>
            <a:r>
              <a:rPr lang="en-AU" i="1" dirty="0">
                <a:solidFill>
                  <a:srgbClr val="FF0000"/>
                </a:solidFill>
              </a:rPr>
              <a:t>s</a:t>
            </a:r>
            <a:r>
              <a:rPr lang="en-AU" i="1" dirty="0"/>
              <a:t>) at PIFS without a backoff, because doing so is known to cause harm to the overall system. However, I will defer to the majority view on this question at this time. That said, if it is desired that Beacons can be sent at PIFS without any backoff then it should be explicitly allowed by the 802.11 standard, so that all implementers are aware of the possibility.</a:t>
            </a:r>
          </a:p>
          <a:p>
            <a:pPr lvl="1"/>
            <a:r>
              <a:rPr lang="en-AU" i="1" dirty="0"/>
              <a:t>There are multiple locations in the 802.11 standard where this could be specified. I will leave it to the experts in 802.11 </a:t>
            </a:r>
            <a:r>
              <a:rPr lang="en-AU" i="1" dirty="0" err="1"/>
              <a:t>TGmd</a:t>
            </a:r>
            <a:r>
              <a:rPr lang="en-AU" i="1" dirty="0"/>
              <a:t> to determine the most appropriate location for this change, and therefore it most appropriate form. If desired by the BRC, I am willing to provide explicit text.</a:t>
            </a:r>
          </a:p>
        </p:txBody>
      </p:sp>
      <p:sp>
        <p:nvSpPr>
          <p:cNvPr id="4" name="Footer Placeholder 3">
            <a:extLst>
              <a:ext uri="{FF2B5EF4-FFF2-40B4-BE49-F238E27FC236}">
                <a16:creationId xmlns:a16="http://schemas.microsoft.com/office/drawing/2014/main" id="{421E8B18-44C3-4246-AD0C-B71F20CD6D1C}"/>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6EDC984E-39A4-4F05-BDDC-74C99CA315C6}"/>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5</a:t>
            </a:fld>
            <a:endParaRPr lang="en-US"/>
          </a:p>
        </p:txBody>
      </p:sp>
    </p:spTree>
    <p:extLst>
      <p:ext uri="{BB962C8B-B14F-4D97-AF65-F5344CB8AC3E}">
        <p14:creationId xmlns:p14="http://schemas.microsoft.com/office/powerpoint/2010/main" val="3801182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028A-5A3C-407D-A5C6-30E7AFE7E3D3}"/>
              </a:ext>
            </a:extLst>
          </p:cNvPr>
          <p:cNvSpPr>
            <a:spLocks noGrp="1"/>
          </p:cNvSpPr>
          <p:nvPr>
            <p:ph type="title"/>
          </p:nvPr>
        </p:nvSpPr>
        <p:spPr/>
        <p:txBody>
          <a:bodyPr/>
          <a:lstStyle/>
          <a:p>
            <a:pPr lvl="1"/>
            <a:r>
              <a:rPr lang="en-AU" dirty="0" err="1"/>
              <a:t>TGmd</a:t>
            </a:r>
            <a:r>
              <a:rPr lang="en-AU" dirty="0"/>
              <a:t> decided in Jan 2020 that a submission is required to progress consideration of CID 4001</a:t>
            </a:r>
          </a:p>
        </p:txBody>
      </p:sp>
      <p:sp>
        <p:nvSpPr>
          <p:cNvPr id="3" name="Content Placeholder 2">
            <a:extLst>
              <a:ext uri="{FF2B5EF4-FFF2-40B4-BE49-F238E27FC236}">
                <a16:creationId xmlns:a16="http://schemas.microsoft.com/office/drawing/2014/main" id="{3EE68AF0-0303-4040-8FF2-C5BE2AEB3C8C}"/>
              </a:ext>
            </a:extLst>
          </p:cNvPr>
          <p:cNvSpPr>
            <a:spLocks noGrp="1"/>
          </p:cNvSpPr>
          <p:nvPr>
            <p:ph idx="1"/>
          </p:nvPr>
        </p:nvSpPr>
        <p:spPr/>
        <p:txBody>
          <a:bodyPr/>
          <a:lstStyle/>
          <a:p>
            <a:pPr lvl="1"/>
            <a:r>
              <a:rPr lang="en-AU" dirty="0"/>
              <a:t>There was a brief discussion about CID 4001 at the </a:t>
            </a:r>
            <a:r>
              <a:rPr lang="en-AU" dirty="0" err="1"/>
              <a:t>TGmd</a:t>
            </a:r>
            <a:r>
              <a:rPr lang="en-AU" dirty="0"/>
              <a:t> in Irvine in January 2020</a:t>
            </a:r>
          </a:p>
          <a:p>
            <a:pPr lvl="1"/>
            <a:r>
              <a:rPr lang="en-AU" dirty="0"/>
              <a:t>Some speakers seemed to suggest that there was no need to change the standard because anyone who needs to know using PIFS for Beacons is possible is doing so already</a:t>
            </a:r>
          </a:p>
          <a:p>
            <a:pPr lvl="2"/>
            <a:r>
              <a:rPr lang="en-AU" dirty="0"/>
              <a:t>Apologies if this argument is mischaracterised; it is by memory</a:t>
            </a:r>
          </a:p>
          <a:p>
            <a:pPr lvl="1"/>
            <a:r>
              <a:rPr lang="en-AU" dirty="0"/>
              <a:t>Mark Rison suggested that using PIFS for Beacons might be justified by assuming APs transmit Beacons using the </a:t>
            </a:r>
            <a:r>
              <a:rPr lang="en-AU" i="1" dirty="0"/>
              <a:t>CAP generation </a:t>
            </a:r>
            <a:r>
              <a:rPr lang="en-AU" dirty="0"/>
              <a:t>mechanism (10.23.3.2.2) for HCCA</a:t>
            </a:r>
          </a:p>
          <a:p>
            <a:pPr lvl="1"/>
            <a:r>
              <a:rPr lang="en-AU" dirty="0"/>
              <a:t>Ultimately, it was decided by consensus that CID 4001 included insufficient detail, and that a submission was required </a:t>
            </a:r>
          </a:p>
        </p:txBody>
      </p:sp>
      <p:sp>
        <p:nvSpPr>
          <p:cNvPr id="4" name="Footer Placeholder 3">
            <a:extLst>
              <a:ext uri="{FF2B5EF4-FFF2-40B4-BE49-F238E27FC236}">
                <a16:creationId xmlns:a16="http://schemas.microsoft.com/office/drawing/2014/main" id="{505ACA15-186D-4968-9F26-64E6A033CBEF}"/>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54254160-069F-4CE3-B4C6-0FE29DBB630D}"/>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6</a:t>
            </a:fld>
            <a:endParaRPr lang="en-US"/>
          </a:p>
        </p:txBody>
      </p:sp>
    </p:spTree>
    <p:extLst>
      <p:ext uri="{BB962C8B-B14F-4D97-AF65-F5344CB8AC3E}">
        <p14:creationId xmlns:p14="http://schemas.microsoft.com/office/powerpoint/2010/main" val="1380796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0239-AE17-41FC-98E6-BFB062F5EF1F}"/>
              </a:ext>
            </a:extLst>
          </p:cNvPr>
          <p:cNvSpPr>
            <a:spLocks noGrp="1"/>
          </p:cNvSpPr>
          <p:nvPr>
            <p:ph type="title"/>
          </p:nvPr>
        </p:nvSpPr>
        <p:spPr/>
        <p:txBody>
          <a:bodyPr/>
          <a:lstStyle/>
          <a:p>
            <a:r>
              <a:rPr lang="en-AU" dirty="0"/>
              <a:t>Mark Rison made a case by e-mail that using CAPs for Beacons allows the use of PIFS …</a:t>
            </a:r>
          </a:p>
        </p:txBody>
      </p:sp>
      <p:sp>
        <p:nvSpPr>
          <p:cNvPr id="3" name="Content Placeholder 2">
            <a:extLst>
              <a:ext uri="{FF2B5EF4-FFF2-40B4-BE49-F238E27FC236}">
                <a16:creationId xmlns:a16="http://schemas.microsoft.com/office/drawing/2014/main" id="{4BB83C97-1CDA-48FA-8239-B5C8C8E6B71D}"/>
              </a:ext>
            </a:extLst>
          </p:cNvPr>
          <p:cNvSpPr>
            <a:spLocks noGrp="1"/>
          </p:cNvSpPr>
          <p:nvPr>
            <p:ph idx="1"/>
          </p:nvPr>
        </p:nvSpPr>
        <p:spPr/>
        <p:txBody>
          <a:bodyPr/>
          <a:lstStyle/>
          <a:p>
            <a:r>
              <a:rPr lang="en-GB" dirty="0"/>
              <a:t>Summary of e-mail sent by Mark Rison on 14 Jan 2020</a:t>
            </a:r>
          </a:p>
          <a:p>
            <a:pPr lvl="1"/>
            <a:r>
              <a:rPr lang="en-GB" dirty="0"/>
              <a:t>Mark Rison noted that 10.3.2.3.4 allows PIFS to be used for </a:t>
            </a:r>
          </a:p>
          <a:p>
            <a:pPr lvl="2"/>
            <a:r>
              <a:rPr lang="en-GB" i="1" dirty="0"/>
              <a:t>An HC starting (M53)a TXOP, as described in 10.23.3.2.2 (CAP generation)</a:t>
            </a:r>
            <a:endParaRPr lang="en-AU" i="1" dirty="0"/>
          </a:p>
          <a:p>
            <a:pPr lvl="1"/>
            <a:r>
              <a:rPr lang="en-GB" dirty="0"/>
              <a:t>He also highlighted definitions that explained:</a:t>
            </a:r>
          </a:p>
          <a:p>
            <a:pPr lvl="2"/>
            <a:r>
              <a:rPr lang="en-GB" dirty="0"/>
              <a:t>An HC is a coordinator that implements the frames exchanges defined by HCF</a:t>
            </a:r>
          </a:p>
          <a:p>
            <a:pPr lvl="2"/>
            <a:r>
              <a:rPr lang="en-GB" dirty="0"/>
              <a:t>HCF includes functionality provided by both EDCA &amp; HCCA</a:t>
            </a:r>
          </a:p>
          <a:p>
            <a:pPr lvl="1"/>
            <a:r>
              <a:rPr lang="en-GB" dirty="0"/>
              <a:t>Finally he makes a case that 802.11md D3.0 can be interpreted to allow the use of PIFS for Beacons by using an HCCA CAP for the Beacon</a:t>
            </a:r>
          </a:p>
          <a:p>
            <a:pPr lvl="2"/>
            <a:r>
              <a:rPr lang="en-GB" i="1" dirty="0"/>
              <a:t>I don't think anything requires an AP that is an HC and hence implements the HCF to actually use HCCA; it can validly just use EDCA. Hence an AP that implements EDCA that transmits a beacon (and thereby starts a TXOP) may use PIFS.</a:t>
            </a:r>
            <a:endParaRPr lang="en-AU" i="1" dirty="0"/>
          </a:p>
          <a:p>
            <a:endParaRPr lang="en-AU" dirty="0"/>
          </a:p>
        </p:txBody>
      </p:sp>
      <p:sp>
        <p:nvSpPr>
          <p:cNvPr id="4" name="Footer Placeholder 3">
            <a:extLst>
              <a:ext uri="{FF2B5EF4-FFF2-40B4-BE49-F238E27FC236}">
                <a16:creationId xmlns:a16="http://schemas.microsoft.com/office/drawing/2014/main" id="{8692CDF0-DF85-4EB1-ADAB-D00392077728}"/>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C9974472-3308-4294-AB4F-73112BD338AE}"/>
              </a:ext>
            </a:extLst>
          </p:cNvPr>
          <p:cNvSpPr>
            <a:spLocks noGrp="1"/>
          </p:cNvSpPr>
          <p:nvPr>
            <p:ph type="sldNum" sz="quarter" idx="11"/>
          </p:nvPr>
        </p:nvSpPr>
        <p:spPr/>
        <p:txBody>
          <a:bodyPr/>
          <a:lstStyle/>
          <a:p>
            <a:pPr>
              <a:defRPr/>
            </a:pPr>
            <a:r>
              <a:rPr lang="en-US"/>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257085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(1)</a:t>
            </a:r>
            <a:endParaRPr lang="en-AU" dirty="0"/>
          </a:p>
          <a:p>
            <a:pPr lvl="1"/>
            <a:r>
              <a:rPr lang="en-AU" dirty="0"/>
              <a:t>Mark noted that in relation to </a:t>
            </a:r>
            <a:r>
              <a:rPr lang="en-GB" dirty="0"/>
              <a:t>10.23.3.2.2 that,</a:t>
            </a:r>
            <a:r>
              <a:rPr lang="en-AU" dirty="0"/>
              <a:t> “</a:t>
            </a:r>
            <a:r>
              <a:rPr lang="en-GB" i="1" dirty="0"/>
              <a:t>I don't think anything requires an AP that is an HC and hence implements the HCF to actually use HCCA</a:t>
            </a:r>
            <a:r>
              <a:rPr lang="en-GB" dirty="0"/>
              <a:t>”</a:t>
            </a:r>
          </a:p>
          <a:p>
            <a:pPr lvl="1"/>
            <a:r>
              <a:rPr lang="en-GB" dirty="0"/>
              <a:t>It is true that nothing requires an HC to use HCCA; however, the use of 10.23.3.2.2 to justify sending a Beacon at PIFS does require the use of HCCA because 10.23.3.2.2 is part the HCCA clause</a:t>
            </a:r>
          </a:p>
          <a:p>
            <a:pPr lvl="1"/>
            <a:r>
              <a:rPr lang="en-GB" dirty="0"/>
              <a:t>It should be noted that this is not fatal to the argument that 10.23.3.2.2 can be used justify sending a Beacon at PIFS</a:t>
            </a:r>
          </a:p>
          <a:p>
            <a:pPr lvl="1"/>
            <a:r>
              <a:rPr lang="en-GB" dirty="0"/>
              <a:t>It just means all APs will need to implement at least some of HCCA, which is contrary to common understanding that the use HCCA for transmission is completely optional</a:t>
            </a:r>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8</a:t>
            </a:fld>
            <a:endParaRPr lang="en-US"/>
          </a:p>
        </p:txBody>
      </p:sp>
    </p:spTree>
    <p:extLst>
      <p:ext uri="{BB962C8B-B14F-4D97-AF65-F5344CB8AC3E}">
        <p14:creationId xmlns:p14="http://schemas.microsoft.com/office/powerpoint/2010/main" val="432309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75D35-A516-4358-86ED-49295CDD6DAF}"/>
              </a:ext>
            </a:extLst>
          </p:cNvPr>
          <p:cNvSpPr>
            <a:spLocks noGrp="1"/>
          </p:cNvSpPr>
          <p:nvPr>
            <p:ph type="title"/>
          </p:nvPr>
        </p:nvSpPr>
        <p:spPr/>
        <p:txBody>
          <a:bodyPr/>
          <a:lstStyle/>
          <a:p>
            <a:r>
              <a:rPr lang="en-AU" dirty="0"/>
              <a:t>… but analysis shows Mark’s reasoning is a stretch</a:t>
            </a:r>
          </a:p>
        </p:txBody>
      </p:sp>
      <p:sp>
        <p:nvSpPr>
          <p:cNvPr id="3" name="Content Placeholder 2">
            <a:extLst>
              <a:ext uri="{FF2B5EF4-FFF2-40B4-BE49-F238E27FC236}">
                <a16:creationId xmlns:a16="http://schemas.microsoft.com/office/drawing/2014/main" id="{175E663C-F119-4B44-80D0-F437E198A25F}"/>
              </a:ext>
            </a:extLst>
          </p:cNvPr>
          <p:cNvSpPr>
            <a:spLocks noGrp="1"/>
          </p:cNvSpPr>
          <p:nvPr>
            <p:ph idx="1"/>
          </p:nvPr>
        </p:nvSpPr>
        <p:spPr/>
        <p:txBody>
          <a:bodyPr/>
          <a:lstStyle/>
          <a:p>
            <a:pPr marL="0" indent="0"/>
            <a:r>
              <a:rPr lang="en-AU" dirty="0"/>
              <a:t>The use of </a:t>
            </a:r>
            <a:r>
              <a:rPr lang="en-GB" dirty="0"/>
              <a:t>10.23.3.2.2 to justify sending a Beacon at PIFS requires all APs to contain some HCCA functionality, in conflict with common understanding (2)</a:t>
            </a:r>
            <a:endParaRPr lang="en-AU" dirty="0"/>
          </a:p>
          <a:p>
            <a:pPr lvl="1"/>
            <a:r>
              <a:rPr lang="en-AU" dirty="0"/>
              <a:t>Mark noted that “</a:t>
            </a:r>
            <a:r>
              <a:rPr lang="en-AU" i="1" dirty="0"/>
              <a:t>I don't think anything requires an AP that is an HC and hence implements the HCF to actually use HCCA; it can validly just use EDCA. Hence an AP that implements EDCA that transmits a beacon (and thereby starts a TXOP) may use PIFS</a:t>
            </a:r>
            <a:r>
              <a:rPr lang="en-GB" dirty="0"/>
              <a:t>”</a:t>
            </a:r>
          </a:p>
          <a:p>
            <a:pPr lvl="1"/>
            <a:r>
              <a:rPr lang="en-GB" dirty="0"/>
              <a:t>Mark seems to suggest that an EDCA-only AP can use the 10.23.3.2.2 clause to justify sending a Beacon at PIFS</a:t>
            </a:r>
          </a:p>
          <a:p>
            <a:pPr lvl="1"/>
            <a:r>
              <a:rPr lang="en-GB" dirty="0"/>
              <a:t>This is not true because 10.23.3.2.2 is part of the HCCA clause and thus requires an AP sending a Beacon at PIFS to at least partially implement HCCA, which is contrary to common understanding that the use of HCCA for transmission is completely optional</a:t>
            </a:r>
          </a:p>
          <a:p>
            <a:pPr lvl="1"/>
            <a:endParaRPr lang="en-GB" dirty="0"/>
          </a:p>
          <a:p>
            <a:endParaRPr lang="en-AU" dirty="0"/>
          </a:p>
        </p:txBody>
      </p:sp>
      <p:sp>
        <p:nvSpPr>
          <p:cNvPr id="4" name="Footer Placeholder 3">
            <a:extLst>
              <a:ext uri="{FF2B5EF4-FFF2-40B4-BE49-F238E27FC236}">
                <a16:creationId xmlns:a16="http://schemas.microsoft.com/office/drawing/2014/main" id="{A33C6F65-F6EB-4F1B-AD84-B052E0C722B6}"/>
              </a:ext>
            </a:extLst>
          </p:cNvPr>
          <p:cNvSpPr>
            <a:spLocks noGrp="1"/>
          </p:cNvSpPr>
          <p:nvPr>
            <p:ph type="ftr" sz="quarter" idx="10"/>
          </p:nvPr>
        </p:nvSpPr>
        <p:spPr>
          <a:xfrm>
            <a:off x="7673494" y="6475413"/>
            <a:ext cx="870431" cy="184666"/>
          </a:xfrm>
        </p:spPr>
        <p:txBody>
          <a:bodyPr/>
          <a:lstStyle/>
          <a:p>
            <a:pPr>
              <a:defRPr/>
            </a:pPr>
            <a:r>
              <a:rPr lang="en-US" dirty="0"/>
              <a:t>Myles, Cisco</a:t>
            </a:r>
          </a:p>
        </p:txBody>
      </p:sp>
      <p:sp>
        <p:nvSpPr>
          <p:cNvPr id="5" name="Slide Number Placeholder 4">
            <a:extLst>
              <a:ext uri="{FF2B5EF4-FFF2-40B4-BE49-F238E27FC236}">
                <a16:creationId xmlns:a16="http://schemas.microsoft.com/office/drawing/2014/main" id="{2D96FEF7-A0C2-4296-BCC9-A6B1EC9F0B1D}"/>
              </a:ext>
            </a:extLst>
          </p:cNvPr>
          <p:cNvSpPr>
            <a:spLocks noGrp="1"/>
          </p:cNvSpPr>
          <p:nvPr>
            <p:ph type="sldNum" sz="quarter" idx="11"/>
          </p:nvPr>
        </p:nvSpPr>
        <p:spPr/>
        <p:txBody>
          <a:bodyPr/>
          <a:lstStyle/>
          <a:p>
            <a:r>
              <a:rPr lang="en-US"/>
              <a:t>Slide </a:t>
            </a:r>
            <a:fld id="{EF4002E7-DB4D-4CC3-8382-1939D19420D8}" type="slidenum">
              <a:rPr lang="en-US" smtClean="0"/>
              <a:pPr/>
              <a:t>9</a:t>
            </a:fld>
            <a:endParaRPr lang="en-US"/>
          </a:p>
        </p:txBody>
      </p:sp>
    </p:spTree>
    <p:extLst>
      <p:ext uri="{BB962C8B-B14F-4D97-AF65-F5344CB8AC3E}">
        <p14:creationId xmlns:p14="http://schemas.microsoft.com/office/powerpoint/2010/main" val="108738905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2006</Words>
  <Application>Microsoft Office PowerPoint</Application>
  <PresentationFormat>On-screen Show (4:3)</PresentationFormat>
  <Paragraphs>123</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802-11-Submission</vt:lpstr>
      <vt:lpstr>Beacon at PIFS</vt:lpstr>
      <vt:lpstr>A change to allow PIFS for Beacons is required to ensure equal access to the mechanism for all  </vt:lpstr>
      <vt:lpstr>CID 4001 during the initial SA ballot on 802.11md requested a change to allow Beacons at PIFS </vt:lpstr>
      <vt:lpstr>CID 4001 during the initial SA ballot on 802.11md requested a change to allow Beacons at PIFS </vt:lpstr>
      <vt:lpstr>CID 4001 during the initial SA ballot on 802.11md requested a change to allow Beacons at PIFS </vt:lpstr>
      <vt:lpstr>TGmd decided in Jan 2020 that a submission is required to progress consideration of CID 4001</vt:lpstr>
      <vt:lpstr>Mark Rison made a case by e-mail that using CAPs for Beacons allows the use of PIFS …</vt:lpstr>
      <vt:lpstr>… but analysis shows Mark’s reasoning is a stretch</vt:lpstr>
      <vt:lpstr>… but analysis shows Mark’s reasoning is a stretch</vt:lpstr>
      <vt:lpstr>… but analysis shows Mark’s reasoning is a stretch</vt:lpstr>
      <vt:lpstr>… but analysis shows Mark’s reasoning is a stretch</vt:lpstr>
      <vt:lpstr>It was also claimed it is better to allow some to use PIFS non-compliantly than allow it … contrary to best practice</vt:lpstr>
      <vt:lpstr>A change to allow PIFS for Beacons is required to ensure equal access to the mechanism for all </vt:lpstr>
      <vt:lpstr>The proposed change to allow PFS for Beacons is limited to the PIFS clause </vt:lpstr>
      <vt:lpstr>Change 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2020-01-29T08:10:11Z</dcterms:modified>
</cp:coreProperties>
</file>