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04" r:id="rId3"/>
    <p:sldId id="326" r:id="rId4"/>
    <p:sldId id="330" r:id="rId5"/>
    <p:sldId id="312" r:id="rId6"/>
    <p:sldId id="336" r:id="rId7"/>
    <p:sldId id="345" r:id="rId8"/>
    <p:sldId id="335" r:id="rId9"/>
    <p:sldId id="341" r:id="rId10"/>
    <p:sldId id="347" r:id="rId11"/>
    <p:sldId id="337" r:id="rId12"/>
    <p:sldId id="344" r:id="rId13"/>
    <p:sldId id="342" r:id="rId14"/>
    <p:sldId id="339" r:id="rId15"/>
    <p:sldId id="338" r:id="rId16"/>
    <p:sldId id="340" r:id="rId17"/>
    <p:sldId id="327" r:id="rId18"/>
    <p:sldId id="329" r:id="rId19"/>
    <p:sldId id="311" r:id="rId20"/>
    <p:sldId id="351" r:id="rId21"/>
    <p:sldId id="350" r:id="rId22"/>
    <p:sldId id="348" r:id="rId23"/>
    <p:sldId id="302" r:id="rId24"/>
    <p:sldId id="331" r:id="rId25"/>
    <p:sldId id="346" r:id="rId26"/>
    <p:sldId id="343" r:id="rId27"/>
    <p:sldId id="334" r:id="rId28"/>
    <p:sldId id="28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4660"/>
  </p:normalViewPr>
  <p:slideViewPr>
    <p:cSldViewPr>
      <p:cViewPr>
        <p:scale>
          <a:sx n="90" d="100"/>
          <a:sy n="90" d="100"/>
        </p:scale>
        <p:origin x="574"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802.11-20/0226r2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a-DK" smtClean="0"/>
              <a:t>Sharan Naribole (Samsung),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802.11-20/0226r2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a-DK" smtClean="0"/>
              <a:t>Sharan Naribole (Samsung),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399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1635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3966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897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6101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1084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4416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7029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96744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888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68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3176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6079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69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344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4806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2682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445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dirty="0"/>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2020</a:t>
            </a:r>
            <a:endParaRPr lang="en-GB"/>
          </a:p>
        </p:txBody>
      </p:sp>
      <p:sp>
        <p:nvSpPr>
          <p:cNvPr id="6" name="Footer Placeholder 5"/>
          <p:cNvSpPr>
            <a:spLocks noGrp="1"/>
          </p:cNvSpPr>
          <p:nvPr>
            <p:ph type="ftr" idx="11"/>
          </p:nvPr>
        </p:nvSpPr>
        <p:spPr/>
        <p:txBody>
          <a:bodyPr/>
          <a:lstStyle>
            <a:lvl1pPr>
              <a:defRPr/>
            </a:lvl1pPr>
          </a:lstStyle>
          <a:p>
            <a:r>
              <a:rPr lang="da-DK" smtClean="0"/>
              <a:t>Sharan Naribole (Samsung),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smtClean="0"/>
              <a:t>Sharan Naribole (Samsung),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2020</a:t>
            </a:r>
            <a:endParaRPr lang="en-GB"/>
          </a:p>
        </p:txBody>
      </p:sp>
      <p:sp>
        <p:nvSpPr>
          <p:cNvPr id="4" name="Footer Placeholder 3"/>
          <p:cNvSpPr>
            <a:spLocks noGrp="1"/>
          </p:cNvSpPr>
          <p:nvPr>
            <p:ph type="ftr" idx="11"/>
          </p:nvPr>
        </p:nvSpPr>
        <p:spPr/>
        <p:txBody>
          <a:bodyPr/>
          <a:lstStyle>
            <a:lvl1pPr>
              <a:defRPr/>
            </a:lvl1pPr>
          </a:lstStyle>
          <a:p>
            <a:r>
              <a:rPr lang="da-DK" smtClean="0"/>
              <a:t>Sharan Naribole (Samsung),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2020</a:t>
            </a:r>
            <a:endParaRPr lang="en-GB"/>
          </a:p>
        </p:txBody>
      </p:sp>
      <p:sp>
        <p:nvSpPr>
          <p:cNvPr id="3" name="Footer Placeholder 2"/>
          <p:cNvSpPr>
            <a:spLocks noGrp="1"/>
          </p:cNvSpPr>
          <p:nvPr>
            <p:ph type="ftr" idx="11"/>
          </p:nvPr>
        </p:nvSpPr>
        <p:spPr/>
        <p:txBody>
          <a:bodyPr/>
          <a:lstStyle>
            <a:lvl1pPr>
              <a:defRPr/>
            </a:lvl1pPr>
          </a:lstStyle>
          <a:p>
            <a:r>
              <a:rPr lang="da-DK" smtClean="0"/>
              <a:t>Sharan Naribole (Samsung),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802.11-20/0226r4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400" y="735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MLO Constraint Indication and Operating Mode</a:t>
            </a:r>
            <a:endParaRPr lang="en-GB" dirty="0"/>
          </a:p>
        </p:txBody>
      </p:sp>
      <p:sp>
        <p:nvSpPr>
          <p:cNvPr id="3074" name="Rectangle 2"/>
          <p:cNvSpPr>
            <a:spLocks noGrp="1" noChangeArrowheads="1"/>
          </p:cNvSpPr>
          <p:nvPr>
            <p:ph type="subTitle" idx="1"/>
          </p:nvPr>
        </p:nvSpPr>
        <p:spPr>
          <a:xfrm>
            <a:off x="1752600" y="202718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dirty="0" smtClean="0"/>
              <a:t>2020-03-15</a:t>
            </a:r>
            <a:endParaRPr lang="en-GB" dirty="0"/>
          </a:p>
        </p:txBody>
      </p:sp>
      <p:sp>
        <p:nvSpPr>
          <p:cNvPr id="6" name="Date Placeholder 3"/>
          <p:cNvSpPr>
            <a:spLocks noGrp="1"/>
          </p:cNvSpPr>
          <p:nvPr>
            <p:ph type="dt" idx="10"/>
          </p:nvPr>
        </p:nvSpPr>
        <p:spPr/>
        <p:txBody>
          <a:bodyPr/>
          <a:lstStyle/>
          <a:p>
            <a:r>
              <a:rPr lang="en-US" smtClean="0"/>
              <a:t>Mar 2020</a:t>
            </a:r>
            <a:endParaRPr lang="en-GB" dirty="0"/>
          </a:p>
        </p:txBody>
      </p:sp>
      <p:sp>
        <p:nvSpPr>
          <p:cNvPr id="7" name="Footer Placeholder 4"/>
          <p:cNvSpPr>
            <a:spLocks noGrp="1"/>
          </p:cNvSpPr>
          <p:nvPr>
            <p:ph type="ftr" idx="11"/>
          </p:nvPr>
        </p:nvSpPr>
        <p:spPr/>
        <p:txBody>
          <a:bodyPr/>
          <a:lstStyle/>
          <a:p>
            <a:r>
              <a:rPr lang="da-DK" smtClean="0"/>
              <a:t>Sharan Naribole (Samsung),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11784137"/>
              </p:ext>
            </p:extLst>
          </p:nvPr>
        </p:nvGraphicFramePr>
        <p:xfrm>
          <a:off x="1048544" y="3048000"/>
          <a:ext cx="9942512" cy="2433637"/>
        </p:xfrm>
        <a:graphic>
          <a:graphicData uri="http://schemas.openxmlformats.org/presentationml/2006/ole">
            <mc:AlternateContent xmlns:mc="http://schemas.openxmlformats.org/markup-compatibility/2006">
              <mc:Choice xmlns:v="urn:schemas-microsoft-com:vml" Requires="v">
                <p:oleObj spid="_x0000_s3643" name="Document" r:id="rId4" imgW="10439485" imgH="2569038" progId="Word.Document.8">
                  <p:embed/>
                </p:oleObj>
              </mc:Choice>
              <mc:Fallback>
                <p:oleObj name="Document" r:id="rId4" imgW="10439485" imgH="2569038" progId="Word.Document.8">
                  <p:embed/>
                  <p:pic>
                    <p:nvPicPr>
                      <p:cNvPr id="0" name="Picture 3"/>
                      <p:cNvPicPr>
                        <a:picLocks noChangeAspect="1" noChangeArrowheads="1"/>
                      </p:cNvPicPr>
                      <p:nvPr/>
                    </p:nvPicPr>
                    <p:blipFill>
                      <a:blip r:embed="rId5"/>
                      <a:srcRect/>
                      <a:stretch>
                        <a:fillRect/>
                      </a:stretch>
                    </p:blipFill>
                    <p:spPr bwMode="auto">
                      <a:xfrm>
                        <a:off x="1048544" y="3048000"/>
                        <a:ext cx="9942512" cy="2433637"/>
                      </a:xfrm>
                      <a:prstGeom prst="rect">
                        <a:avLst/>
                      </a:prstGeom>
                      <a:noFill/>
                      <a:extLst/>
                    </p:spPr>
                  </p:pic>
                </p:oleObj>
              </mc:Fallback>
            </mc:AlternateContent>
          </a:graphicData>
        </a:graphic>
      </p:graphicFrame>
      <p:sp>
        <p:nvSpPr>
          <p:cNvPr id="3076" name="Rectangle 4"/>
          <p:cNvSpPr>
            <a:spLocks noChangeArrowheads="1"/>
          </p:cNvSpPr>
          <p:nvPr/>
        </p:nvSpPr>
        <p:spPr bwMode="auto">
          <a:xfrm>
            <a:off x="1104900" y="24931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Proposed Rules</a:t>
            </a:r>
            <a:endParaRPr lang="en-US" dirty="0"/>
          </a:p>
        </p:txBody>
      </p:sp>
      <p:sp>
        <p:nvSpPr>
          <p:cNvPr id="3" name="Content Placeholder 2"/>
          <p:cNvSpPr>
            <a:spLocks noGrp="1"/>
          </p:cNvSpPr>
          <p:nvPr>
            <p:ph idx="1"/>
          </p:nvPr>
        </p:nvSpPr>
        <p:spPr>
          <a:xfrm>
            <a:off x="354542" y="1295400"/>
            <a:ext cx="11582400" cy="4113213"/>
          </a:xfrm>
        </p:spPr>
        <p:txBody>
          <a:bodyPr/>
          <a:lstStyle/>
          <a:p>
            <a:pPr marL="514350" indent="-457200">
              <a:buFont typeface="Arial" panose="020B0604020202020204" pitchFamily="34" charset="0"/>
              <a:buChar char="•"/>
            </a:pPr>
            <a:r>
              <a:rPr lang="en-US" b="0" dirty="0" smtClean="0"/>
              <a:t>Enabled Link Set update initiated from non-AP MLD can be to enable or disable link(s)</a:t>
            </a:r>
          </a:p>
          <a:p>
            <a:pPr marL="514350" indent="-457200">
              <a:buFont typeface="Arial" panose="020B0604020202020204" pitchFamily="34" charset="0"/>
              <a:buChar char="•"/>
            </a:pPr>
            <a:r>
              <a:rPr lang="en-US" dirty="0" smtClean="0"/>
              <a:t>Link Enabled to Disabled</a:t>
            </a:r>
          </a:p>
          <a:p>
            <a:pPr marL="914400" lvl="1" indent="-457200">
              <a:buFont typeface="Courier New" panose="02070309020205020404" pitchFamily="49" charset="0"/>
              <a:buChar char="o"/>
            </a:pPr>
            <a:r>
              <a:rPr lang="en-US" sz="2400" dirty="0" smtClean="0"/>
              <a:t>Non-AP MLD may not want or not be able to exchange frames on link temporarily</a:t>
            </a:r>
          </a:p>
          <a:p>
            <a:pPr marL="514350" indent="-457200">
              <a:buFont typeface="Arial" panose="020B0604020202020204" pitchFamily="34" charset="0"/>
              <a:buChar char="•"/>
            </a:pPr>
            <a:r>
              <a:rPr lang="en-US" dirty="0" smtClean="0"/>
              <a:t>Link Disabled to Enabled</a:t>
            </a:r>
          </a:p>
          <a:p>
            <a:pPr marL="914400" lvl="1" indent="-457200">
              <a:buFont typeface="Courier New" panose="02070309020205020404" pitchFamily="49" charset="0"/>
              <a:buChar char="o"/>
            </a:pPr>
            <a:r>
              <a:rPr lang="en-US" sz="2200" dirty="0" smtClean="0"/>
              <a:t>Non-AP MLD intends to re-enable a setup link that was temporarily disabled. However, AP MLD may reject the request e.g. load balancing</a:t>
            </a:r>
          </a:p>
          <a:p>
            <a:pPr marL="514350" indent="-457200">
              <a:buFont typeface="Arial" panose="020B0604020202020204" pitchFamily="34" charset="0"/>
              <a:buChar char="•"/>
            </a:pPr>
            <a:r>
              <a:rPr lang="en-US" b="0" dirty="0" smtClean="0"/>
              <a:t>AP MLD rejecting updates initiated by non-AP MLD can limit non-AP MLD’s preferred operating mode and degrade performance</a:t>
            </a:r>
          </a:p>
          <a:p>
            <a:pPr marL="514350" indent="-457200">
              <a:buFont typeface="Arial" panose="020B0604020202020204" pitchFamily="34" charset="0"/>
              <a:buChar char="•"/>
            </a:pPr>
            <a:r>
              <a:rPr lang="en-US" b="0" dirty="0" smtClean="0"/>
              <a:t>Admission control, in reference to operation on a link, can be performed by AP MLD during the multi-link setup phase</a:t>
            </a:r>
          </a:p>
          <a:p>
            <a:pPr marL="514350" indent="-457200">
              <a:buFont typeface="Arial" panose="020B0604020202020204" pitchFamily="34" charset="0"/>
              <a:buChar char="•"/>
            </a:pPr>
            <a:r>
              <a:rPr lang="en-US" b="0" dirty="0" smtClean="0"/>
              <a:t>AP </a:t>
            </a:r>
            <a:r>
              <a:rPr lang="en-US" b="0" dirty="0"/>
              <a:t>MLD shall not reject Enabled Link Set update (TID-to-link mapping) update initiated by non-AP MLD</a:t>
            </a:r>
          </a:p>
          <a:p>
            <a:pPr marL="514350" indent="-45720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84306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a:t>
            </a:r>
            <a:endParaRPr lang="en-US" dirty="0"/>
          </a:p>
        </p:txBody>
      </p:sp>
      <p:sp>
        <p:nvSpPr>
          <p:cNvPr id="3" name="Content Placeholder 2"/>
          <p:cNvSpPr>
            <a:spLocks noGrp="1"/>
          </p:cNvSpPr>
          <p:nvPr>
            <p:ph idx="1"/>
          </p:nvPr>
        </p:nvSpPr>
        <p:spPr>
          <a:xfrm>
            <a:off x="228600" y="1371600"/>
            <a:ext cx="11582400" cy="4113213"/>
          </a:xfrm>
        </p:spPr>
        <p:txBody>
          <a:bodyPr/>
          <a:lstStyle/>
          <a:p>
            <a:pPr marL="400050">
              <a:buFont typeface="Arial" panose="020B0604020202020204" pitchFamily="34" charset="0"/>
              <a:buChar char="•"/>
            </a:pPr>
            <a:r>
              <a:rPr lang="en-US" b="0" dirty="0" smtClean="0"/>
              <a:t>Prior to the disabling of a link by non-AP MLD, AP on that link might have frames queued for the corresponding non-AP STA</a:t>
            </a:r>
          </a:p>
          <a:p>
            <a:pPr marL="914400" lvl="1" indent="-457200">
              <a:buFont typeface="Courier New" panose="02070309020205020404" pitchFamily="49" charset="0"/>
              <a:buChar char="o"/>
            </a:pPr>
            <a:r>
              <a:rPr lang="en-US" sz="2200" b="0" dirty="0" smtClean="0"/>
              <a:t>Trigger frames, data, etc. </a:t>
            </a:r>
          </a:p>
          <a:p>
            <a:pPr marL="914400" lvl="1" indent="-457200">
              <a:buFont typeface="Courier New" panose="02070309020205020404" pitchFamily="49" charset="0"/>
              <a:buChar char="o"/>
            </a:pPr>
            <a:endParaRPr lang="en-US" sz="2200" b="0" dirty="0" smtClean="0"/>
          </a:p>
          <a:p>
            <a:pPr marL="400050">
              <a:buFont typeface="Arial" panose="020B0604020202020204" pitchFamily="34" charset="0"/>
              <a:buChar char="•"/>
            </a:pPr>
            <a:r>
              <a:rPr lang="en-US" b="0" dirty="0" smtClean="0"/>
              <a:t>Similar to existing </a:t>
            </a:r>
            <a:r>
              <a:rPr lang="en-US" b="0" dirty="0"/>
              <a:t>problem in legacy WLANs as non-AP STA switches to PM = 1 </a:t>
            </a:r>
            <a:r>
              <a:rPr lang="en-US" b="0" dirty="0" smtClean="0"/>
              <a:t>mode</a:t>
            </a:r>
          </a:p>
          <a:p>
            <a:pPr marL="400050">
              <a:buFont typeface="Arial" panose="020B0604020202020204" pitchFamily="34" charset="0"/>
              <a:buChar char="•"/>
            </a:pPr>
            <a:endParaRPr lang="en-US" b="0" dirty="0" smtClean="0"/>
          </a:p>
          <a:p>
            <a:pPr marL="400050">
              <a:buFont typeface="Arial" panose="020B0604020202020204" pitchFamily="34" charset="0"/>
              <a:buChar char="•"/>
            </a:pPr>
            <a:r>
              <a:rPr lang="en-US" b="0" dirty="0" smtClean="0"/>
              <a:t>Even </a:t>
            </a:r>
            <a:r>
              <a:rPr lang="en-US" b="0" dirty="0"/>
              <a:t>after non-AP MLD sends Enabled Link Set update frame indicating </a:t>
            </a:r>
            <a:r>
              <a:rPr lang="en-US" b="0" dirty="0" smtClean="0"/>
              <a:t>a link </a:t>
            </a:r>
            <a:r>
              <a:rPr lang="en-US" b="0" dirty="0"/>
              <a:t>to be </a:t>
            </a:r>
            <a:r>
              <a:rPr lang="en-US" b="0" dirty="0" smtClean="0"/>
              <a:t>disabled, AP might transmit on that link</a:t>
            </a:r>
          </a:p>
          <a:p>
            <a:pPr marL="857250" lvl="1" indent="-342900">
              <a:buFont typeface="Courier New" panose="02070309020205020404" pitchFamily="49" charset="0"/>
              <a:buChar char="o"/>
            </a:pPr>
            <a:r>
              <a:rPr lang="en-US" sz="2200" b="0" dirty="0" smtClean="0"/>
              <a:t>Asynchronous multi-link operation</a:t>
            </a:r>
          </a:p>
          <a:p>
            <a:pPr marL="1257300" lvl="2" indent="-342900">
              <a:buFont typeface="Arial" panose="020B0604020202020204" pitchFamily="34" charset="0"/>
              <a:buChar char="•"/>
            </a:pPr>
            <a:r>
              <a:rPr lang="en-US" sz="2000" dirty="0" smtClean="0"/>
              <a:t>Disable link A message transmitted by non-AP MLD on link B</a:t>
            </a:r>
          </a:p>
          <a:p>
            <a:pPr marL="857250" lvl="1" indent="-342900">
              <a:buFont typeface="Courier New" panose="02070309020205020404" pitchFamily="49" charset="0"/>
              <a:buChar char="o"/>
            </a:pPr>
            <a:r>
              <a:rPr lang="en-US" sz="2200" b="0" dirty="0" smtClean="0"/>
              <a:t>In-device coordination latency at AP MLD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85378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152400" y="1219200"/>
            <a:ext cx="11582400" cy="4113213"/>
          </a:xfrm>
        </p:spPr>
        <p:txBody>
          <a:bodyPr/>
          <a:lstStyle/>
          <a:p>
            <a:pPr marL="400050">
              <a:buFont typeface="Arial" panose="020B0604020202020204" pitchFamily="34" charset="0"/>
              <a:buChar char="•"/>
            </a:pPr>
            <a:r>
              <a:rPr lang="en-US" dirty="0" smtClean="0"/>
              <a:t>Option 1: </a:t>
            </a:r>
            <a:r>
              <a:rPr lang="en-US" b="0" dirty="0" smtClean="0"/>
              <a:t>Require AP MLD to transmit explicit Disabled Link acknowledgement for Enabled Link Set update (“TID-to-link mapping” update) that results in a disabled link</a:t>
            </a:r>
          </a:p>
          <a:p>
            <a:pPr marL="857250" lvl="1" indent="-342900">
              <a:buFont typeface="Courier New" panose="02070309020205020404" pitchFamily="49" charset="0"/>
              <a:buChar char="o"/>
            </a:pPr>
            <a:r>
              <a:rPr lang="en-US" sz="2200" dirty="0" smtClean="0"/>
              <a:t>Non-AP MLD shall continue to monitor the disabled link until receiving this explicit acknowledgement</a:t>
            </a:r>
          </a:p>
          <a:p>
            <a:pPr marL="857250" lvl="1" indent="-342900">
              <a:buFont typeface="Courier New" panose="02070309020205020404" pitchFamily="49" charset="0"/>
              <a:buChar char="o"/>
            </a:pPr>
            <a:r>
              <a:rPr lang="en-US" sz="2200" dirty="0" smtClean="0"/>
              <a:t>Disabled link acknowledgement can be transmitted from AP on any link that is enabled prior to transmission of this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7277" y="3429000"/>
            <a:ext cx="9342930" cy="2979678"/>
          </a:xfrm>
          <a:prstGeom prst="rect">
            <a:avLst/>
          </a:prstGeom>
        </p:spPr>
      </p:pic>
    </p:spTree>
    <p:extLst>
      <p:ext uri="{BB962C8B-B14F-4D97-AF65-F5344CB8AC3E}">
        <p14:creationId xmlns:p14="http://schemas.microsoft.com/office/powerpoint/2010/main" val="4183938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26709" y="1371600"/>
            <a:ext cx="11582400" cy="4113213"/>
          </a:xfrm>
        </p:spPr>
        <p:txBody>
          <a:bodyPr/>
          <a:lstStyle/>
          <a:p>
            <a:pPr marL="400050">
              <a:buFont typeface="Arial" panose="020B0604020202020204" pitchFamily="34" charset="0"/>
              <a:buChar char="•"/>
            </a:pPr>
            <a:r>
              <a:rPr lang="en-US" dirty="0" smtClean="0"/>
              <a:t>Option 2: </a:t>
            </a:r>
            <a:r>
              <a:rPr lang="en-US" b="0" dirty="0" smtClean="0"/>
              <a:t>AP MLD can provide a pre-defined timer value to non-AP MLD during multi-link setup as the wait time to disable a link. </a:t>
            </a:r>
          </a:p>
          <a:p>
            <a:pPr marL="857250" lvl="1" indent="-342900">
              <a:buFont typeface="Courier New" panose="02070309020205020404" pitchFamily="49" charset="0"/>
              <a:buChar char="o"/>
            </a:pPr>
            <a:r>
              <a:rPr lang="en-US" sz="2200" dirty="0" smtClean="0"/>
              <a:t>After non-AP MLD transmits the EMT OM Control message to disable a link, the timer countdown begins</a:t>
            </a:r>
          </a:p>
          <a:p>
            <a:pPr marL="857250" lvl="1" indent="-342900">
              <a:buFont typeface="Courier New" panose="02070309020205020404" pitchFamily="49" charset="0"/>
              <a:buChar char="o"/>
            </a:pPr>
            <a:r>
              <a:rPr lang="en-US" sz="2200" dirty="0" smtClean="0"/>
              <a:t>During the countdown, the non-AP MLD continues to monitor the link but does not initiate any frame exchanges</a:t>
            </a:r>
          </a:p>
          <a:p>
            <a:pPr marL="857250" lvl="1" indent="-342900">
              <a:buFont typeface="Courier New" panose="02070309020205020404" pitchFamily="49" charset="0"/>
              <a:buChar char="o"/>
            </a:pPr>
            <a:r>
              <a:rPr lang="en-US" sz="2200" dirty="0" smtClean="0"/>
              <a:t>After the timer expiry, the link is considered disabled by both AP MLD and non-AP MLD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039804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6611"/>
            <a:ext cx="10361084" cy="1065213"/>
          </a:xfrm>
        </p:spPr>
        <p:txBody>
          <a:bodyPr/>
          <a:lstStyle/>
          <a:p>
            <a:r>
              <a:rPr lang="en-US" dirty="0" smtClean="0"/>
              <a:t>BSS Parameters Update on Disabled Link</a:t>
            </a:r>
            <a:endParaRPr lang="en-US" dirty="0"/>
          </a:p>
        </p:txBody>
      </p:sp>
      <p:sp>
        <p:nvSpPr>
          <p:cNvPr id="3" name="Content Placeholder 2"/>
          <p:cNvSpPr>
            <a:spLocks noGrp="1"/>
          </p:cNvSpPr>
          <p:nvPr>
            <p:ph idx="1"/>
          </p:nvPr>
        </p:nvSpPr>
        <p:spPr>
          <a:xfrm>
            <a:off x="228600" y="1447800"/>
            <a:ext cx="11658600" cy="4113213"/>
          </a:xfrm>
        </p:spPr>
        <p:txBody>
          <a:bodyPr/>
          <a:lstStyle/>
          <a:p>
            <a:pPr>
              <a:buFont typeface="Arial" panose="020B0604020202020204" pitchFamily="34" charset="0"/>
              <a:buChar char="•"/>
            </a:pPr>
            <a:r>
              <a:rPr lang="en-US" b="0" dirty="0" smtClean="0"/>
              <a:t>During the temporary disabled state of a link, BSS Parameters of this link may get updated</a:t>
            </a:r>
          </a:p>
          <a:p>
            <a:pPr>
              <a:buFont typeface="Arial" panose="020B0604020202020204" pitchFamily="34" charset="0"/>
              <a:buChar char="•"/>
            </a:pPr>
            <a:r>
              <a:rPr lang="en-US" b="0" dirty="0" smtClean="0"/>
              <a:t>To avoid Beacon bloating, AP MLD might not include the complete set of BSS operating parameters of one link in the Beacons or Probe Responses sent on other link</a:t>
            </a:r>
          </a:p>
          <a:p>
            <a:pPr marL="800100" lvl="1" indent="-342900">
              <a:buFont typeface="Courier New" panose="02070309020205020404" pitchFamily="49" charset="0"/>
              <a:buChar char="o"/>
            </a:pPr>
            <a:r>
              <a:rPr lang="en-US" sz="2200" b="0" dirty="0" smtClean="0"/>
              <a:t>Even including just the updated BSS parameters can be significant </a:t>
            </a:r>
            <a:r>
              <a:rPr lang="en-US" sz="2200" dirty="0" smtClean="0"/>
              <a:t>due to repetition</a:t>
            </a:r>
            <a:endParaRPr lang="en-US" sz="2200" b="0" dirty="0" smtClean="0"/>
          </a:p>
          <a:p>
            <a:pPr>
              <a:buFont typeface="Arial" panose="020B0604020202020204" pitchFamily="34" charset="0"/>
              <a:buChar char="•"/>
            </a:pPr>
            <a:r>
              <a:rPr lang="en-US" b="0" dirty="0" smtClean="0"/>
              <a:t>Essential information such as operating channel, primary 20 MHz of other link should be still included to aid in multi-link discovery and in case of channel switch when the link is disabled</a:t>
            </a:r>
          </a:p>
          <a:p>
            <a:pPr>
              <a:buFont typeface="Arial" panose="020B0604020202020204" pitchFamily="34" charset="0"/>
              <a:buChar char="•"/>
            </a:pPr>
            <a:r>
              <a:rPr lang="en-US" b="0" dirty="0" smtClean="0"/>
              <a:t>When a disabled link is re-enabled, the non-AP MLD would have to wait until receiving Probe Response or Beacon for updated BSS parameters before it can initiate frame exchanges</a:t>
            </a:r>
          </a:p>
          <a:p>
            <a:pPr>
              <a:buFont typeface="Arial" panose="020B0604020202020204" pitchFamily="34" charset="0"/>
              <a:buChar char="•"/>
            </a:pPr>
            <a:r>
              <a:rPr lang="en-US" b="0" dirty="0" smtClean="0"/>
              <a:t>Highly desirable for non-AP MLD to perform fast transitions into updated Enabled Link Set and perform frame exchanges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4273561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0150"/>
            <a:ext cx="10361084" cy="1065213"/>
          </a:xfrm>
        </p:spPr>
        <p:txBody>
          <a:bodyPr/>
          <a:lstStyle/>
          <a:p>
            <a:r>
              <a:rPr lang="en-US" dirty="0" smtClean="0"/>
              <a:t>Option 1: BSS Parameter Update Notification </a:t>
            </a:r>
            <a:endParaRPr lang="en-US" dirty="0"/>
          </a:p>
        </p:txBody>
      </p:sp>
      <p:sp>
        <p:nvSpPr>
          <p:cNvPr id="3" name="Content Placeholder 2"/>
          <p:cNvSpPr>
            <a:spLocks noGrp="1"/>
          </p:cNvSpPr>
          <p:nvPr>
            <p:ph idx="1"/>
          </p:nvPr>
        </p:nvSpPr>
        <p:spPr>
          <a:xfrm>
            <a:off x="304800" y="1295400"/>
            <a:ext cx="11658600" cy="4113213"/>
          </a:xfrm>
        </p:spPr>
        <p:txBody>
          <a:bodyPr/>
          <a:lstStyle/>
          <a:p>
            <a:pPr>
              <a:buFont typeface="Arial" panose="020B0604020202020204" pitchFamily="34" charset="0"/>
              <a:buChar char="•"/>
            </a:pPr>
            <a:r>
              <a:rPr lang="en-US" b="0" dirty="0" smtClean="0"/>
              <a:t>In the same message to disable a link, non-AP MLD requests for notification from the AP MLD if the BSS Parameters of this link get updated during the disabled status</a:t>
            </a:r>
          </a:p>
          <a:p>
            <a:pPr>
              <a:buFont typeface="Arial" panose="020B0604020202020204" pitchFamily="34" charset="0"/>
              <a:buChar char="•"/>
            </a:pPr>
            <a:r>
              <a:rPr lang="en-US" b="0" dirty="0" smtClean="0"/>
              <a:t>When BSS Parameters of a disabled link get updated, AP MLD includes notification in unicast transmissions to this non-AP MLD on other enabled links</a:t>
            </a:r>
          </a:p>
          <a:p>
            <a:pPr marL="800100" lvl="1" indent="-342900">
              <a:buFont typeface="Courier New" panose="02070309020205020404" pitchFamily="49" charset="0"/>
              <a:buChar char="o"/>
            </a:pPr>
            <a:r>
              <a:rPr lang="en-US" sz="2200" dirty="0" smtClean="0"/>
              <a:t>A single bit is sufficient to indicate update has taken place </a:t>
            </a:r>
          </a:p>
          <a:p>
            <a:pPr marL="400050">
              <a:buFont typeface="Arial" panose="020B0604020202020204" pitchFamily="34" charset="0"/>
              <a:buChar char="•"/>
            </a:pPr>
            <a:r>
              <a:rPr lang="en-US" b="0" dirty="0" smtClean="0"/>
              <a:t>Assisted by the AP’s notification, Non-AP MLD can monitor Beacon/ Probe Responses of a disabled link prior to re-enabling of that link</a:t>
            </a:r>
          </a:p>
          <a:p>
            <a:pPr marL="400050">
              <a:buFont typeface="Arial" panose="020B0604020202020204" pitchFamily="34" charset="0"/>
              <a:buChar char="•"/>
            </a:pPr>
            <a:r>
              <a:rPr lang="en-US" b="0" dirty="0" smtClean="0"/>
              <a:t>Cons: AP MLD needs to maintain snapshot of BSS Parameters of setup links at the time of disabling a link and notify non-AP MLD when there is BSS Parameters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3704642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6611"/>
            <a:ext cx="10361084" cy="1065213"/>
          </a:xfrm>
        </p:spPr>
        <p:txBody>
          <a:bodyPr/>
          <a:lstStyle/>
          <a:p>
            <a:r>
              <a:rPr lang="en-US" dirty="0" smtClean="0"/>
              <a:t>Option 2: Per-link BSS Parameter Version ID</a:t>
            </a:r>
            <a:endParaRPr lang="en-US" dirty="0"/>
          </a:p>
        </p:txBody>
      </p:sp>
      <p:sp>
        <p:nvSpPr>
          <p:cNvPr id="3" name="Content Placeholder 2"/>
          <p:cNvSpPr>
            <a:spLocks noGrp="1"/>
          </p:cNvSpPr>
          <p:nvPr>
            <p:ph idx="1"/>
          </p:nvPr>
        </p:nvSpPr>
        <p:spPr>
          <a:xfrm>
            <a:off x="316442" y="1406802"/>
            <a:ext cx="11723158" cy="4113213"/>
          </a:xfrm>
        </p:spPr>
        <p:txBody>
          <a:bodyPr/>
          <a:lstStyle/>
          <a:p>
            <a:pPr>
              <a:buFont typeface="Arial" panose="020B0604020202020204" pitchFamily="34" charset="0"/>
              <a:buChar char="•"/>
            </a:pPr>
            <a:r>
              <a:rPr lang="en-US" b="0" dirty="0" smtClean="0"/>
              <a:t>AP of an AP MLD includes in its Beacons and Probe Responses the Version ID of the BSS Parameters of other AP(s) belonging to this AP MLD e.g. in EHT Operation, ML IE, etc.</a:t>
            </a:r>
          </a:p>
          <a:p>
            <a:pPr>
              <a:buFont typeface="Arial" panose="020B0604020202020204" pitchFamily="34" charset="0"/>
              <a:buChar char="•"/>
            </a:pPr>
            <a:r>
              <a:rPr lang="en-US" b="0" dirty="0" smtClean="0"/>
              <a:t>The complete set of BSS Parameters or even the updated parameters need not be included</a:t>
            </a:r>
          </a:p>
          <a:p>
            <a:pPr>
              <a:buFont typeface="Arial" panose="020B0604020202020204" pitchFamily="34" charset="0"/>
              <a:buChar char="•"/>
            </a:pPr>
            <a:r>
              <a:rPr lang="en-US" b="0" dirty="0" smtClean="0"/>
              <a:t>Size of Version ID is TBD</a:t>
            </a:r>
            <a:endParaRPr lang="en-US" sz="2200" dirty="0"/>
          </a:p>
          <a:p>
            <a:pPr>
              <a:buFont typeface="Arial" panose="020B0604020202020204" pitchFamily="34" charset="0"/>
              <a:buChar char="•"/>
            </a:pPr>
            <a:r>
              <a:rPr lang="en-US" b="0" dirty="0" smtClean="0"/>
              <a:t>In contrast to Option 1, AP MLD does not need to maintain snapshot of BSS Parameters for each non-AP MLD’s enabled link set update</a:t>
            </a:r>
          </a:p>
          <a:p>
            <a:pPr marL="400050">
              <a:buFont typeface="Arial" panose="020B0604020202020204" pitchFamily="34" charset="0"/>
              <a:buChar char="•"/>
            </a:pPr>
            <a:r>
              <a:rPr lang="en-US" b="0" dirty="0" smtClean="0"/>
              <a:t>AP can also include this Version ID information in EHT Control of unicast transmissions</a:t>
            </a:r>
          </a:p>
          <a:p>
            <a:pPr marL="400050">
              <a:buFont typeface="Arial" panose="020B0604020202020204" pitchFamily="34" charset="0"/>
              <a:buChar char="•"/>
            </a:pPr>
            <a:r>
              <a:rPr lang="en-US" b="0" dirty="0" smtClean="0"/>
              <a:t>Can also be utilized by non-AP MLDs with active TWT sessions on one or more links</a:t>
            </a:r>
          </a:p>
          <a:p>
            <a:pPr marL="857250" lvl="1" indent="-342900">
              <a:buFont typeface="Courier New" panose="02070309020205020404" pitchFamily="49" charset="0"/>
              <a:buChar char="o"/>
            </a:pPr>
            <a:r>
              <a:rPr lang="en-US" sz="2200" dirty="0" smtClean="0"/>
              <a:t>Do not need to wake up for Beacon if Version ID of TWT link is not changed</a:t>
            </a:r>
            <a:endParaRPr lang="en-US" sz="2600" b="0" dirty="0" smtClean="0"/>
          </a:p>
          <a:p>
            <a:pPr marL="571500" indent="-457200">
              <a:buFont typeface="Arial" panose="020B0604020202020204" pitchFamily="34" charset="0"/>
              <a:buChar char="•"/>
            </a:pPr>
            <a:r>
              <a:rPr lang="en-US" b="0" dirty="0" smtClean="0"/>
              <a:t>In both options 1 and 2, non-AP MLD, upon receiving notification that the BSS parameters of disabled link have updated, can use existing mechanisms such as ANQP query on the enabled link to receive updated BSS parameters of disabled link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764762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50884"/>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Channel Switch in Multi-link BSS Context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dirty="0" smtClean="0"/>
              <a:t>Mar 2020</a:t>
            </a:r>
            <a:endParaRPr lang="en-GB" dirty="0"/>
          </a:p>
        </p:txBody>
      </p:sp>
      <p:sp>
        <p:nvSpPr>
          <p:cNvPr id="9" name="Content Placeholder 2"/>
          <p:cNvSpPr>
            <a:spLocks noGrp="1"/>
          </p:cNvSpPr>
          <p:nvPr>
            <p:ph idx="1"/>
          </p:nvPr>
        </p:nvSpPr>
        <p:spPr>
          <a:xfrm>
            <a:off x="354542" y="1371600"/>
            <a:ext cx="11582400" cy="3581400"/>
          </a:xfrm>
        </p:spPr>
        <p:txBody>
          <a:bodyPr/>
          <a:lstStyle/>
          <a:p>
            <a:pPr>
              <a:buFont typeface="Arial" panose="020B0604020202020204" pitchFamily="34" charset="0"/>
              <a:buChar char="•"/>
            </a:pPr>
            <a:r>
              <a:rPr lang="en-US" b="0" dirty="0" smtClean="0"/>
              <a:t>AP MLD may switch the channel of a link over time to a new spectrum</a:t>
            </a:r>
          </a:p>
          <a:p>
            <a:pPr marL="800100" lvl="1" indent="-342900">
              <a:buFont typeface="Courier New" panose="02070309020205020404" pitchFamily="49" charset="0"/>
              <a:buChar char="o"/>
            </a:pPr>
            <a:r>
              <a:rPr lang="en-US" sz="2200" b="0" dirty="0" smtClean="0"/>
              <a:t>interference conditions, load balancing, </a:t>
            </a:r>
            <a:r>
              <a:rPr lang="en-US" sz="2200" dirty="0" smtClean="0">
                <a:solidFill>
                  <a:schemeClr val="tx1"/>
                </a:solidFill>
              </a:rPr>
              <a:t>co-existence e.g. radar </a:t>
            </a:r>
            <a:r>
              <a:rPr lang="en-US" sz="2200" dirty="0">
                <a:solidFill>
                  <a:schemeClr val="tx1"/>
                </a:solidFill>
              </a:rPr>
              <a:t>DFS channels in 5 </a:t>
            </a:r>
            <a:r>
              <a:rPr lang="en-US" sz="2200" dirty="0" smtClean="0">
                <a:solidFill>
                  <a:schemeClr val="tx1"/>
                </a:solidFill>
              </a:rPr>
              <a:t>GHz</a:t>
            </a:r>
          </a:p>
          <a:p>
            <a:pPr>
              <a:buFont typeface="Arial" panose="020B0604020202020204" pitchFamily="34" charset="0"/>
              <a:buChar char="•"/>
            </a:pPr>
            <a:r>
              <a:rPr lang="en-US" b="0" dirty="0" smtClean="0"/>
              <a:t>Non-AP MLD might not be able to operate on new channel after switch</a:t>
            </a:r>
          </a:p>
          <a:p>
            <a:pPr marL="800100" lvl="1" indent="-342900">
              <a:buFont typeface="Courier New" panose="02070309020205020404" pitchFamily="49" charset="0"/>
              <a:buChar char="o"/>
            </a:pPr>
            <a:r>
              <a:rPr lang="en-US" sz="2200" dirty="0">
                <a:solidFill>
                  <a:schemeClr val="tx1"/>
                </a:solidFill>
              </a:rPr>
              <a:t>In-device </a:t>
            </a:r>
            <a:r>
              <a:rPr lang="en-US" sz="2200" dirty="0" smtClean="0">
                <a:solidFill>
                  <a:schemeClr val="tx1"/>
                </a:solidFill>
              </a:rPr>
              <a:t>co-existence </a:t>
            </a:r>
            <a:r>
              <a:rPr lang="en-US" sz="2200" dirty="0">
                <a:solidFill>
                  <a:schemeClr val="tx1"/>
                </a:solidFill>
              </a:rPr>
              <a:t>e.g. peer-to-peer traffic, UWB in 6 GHz, etc.</a:t>
            </a:r>
          </a:p>
          <a:p>
            <a:pPr marL="514350" indent="-457200">
              <a:buFont typeface="Arial" panose="020B0604020202020204" pitchFamily="34" charset="0"/>
              <a:buChar char="•"/>
            </a:pPr>
            <a:r>
              <a:rPr lang="en-US" b="0" dirty="0" smtClean="0"/>
              <a:t>STR capability on a link pair is dependent on several factors of implementation</a:t>
            </a:r>
          </a:p>
          <a:p>
            <a:pPr marL="914400" lvl="1" indent="-457200">
              <a:buFont typeface="Courier New" panose="02070309020205020404" pitchFamily="49" charset="0"/>
              <a:buChar char="o"/>
            </a:pPr>
            <a:r>
              <a:rPr lang="en-US" sz="2200" dirty="0" smtClean="0"/>
              <a:t>Channel separation, operating BW on each channel, bands of operation, antenna distribution across links (all antennas for all links, separate antennas per link, ..), etc. </a:t>
            </a:r>
          </a:p>
          <a:p>
            <a:pPr marL="914400" lvl="1" indent="-457200">
              <a:buFont typeface="Courier New" panose="02070309020205020404" pitchFamily="49" charset="0"/>
              <a:buChar char="o"/>
            </a:pPr>
            <a:r>
              <a:rPr lang="en-US" sz="2200" b="0" dirty="0" smtClean="0"/>
              <a:t>Static STR capability map provided during multi-link setup would be insufficient</a:t>
            </a:r>
          </a:p>
          <a:p>
            <a:pPr>
              <a:buFont typeface="Arial" panose="020B0604020202020204" pitchFamily="34" charset="0"/>
              <a:buChar char="•"/>
            </a:pPr>
            <a:r>
              <a:rPr lang="en-US" b="0" dirty="0" smtClean="0"/>
              <a:t>After channel </a:t>
            </a:r>
            <a:r>
              <a:rPr lang="en-US" b="0" dirty="0"/>
              <a:t>switch on a link, AP </a:t>
            </a:r>
            <a:r>
              <a:rPr lang="en-US" b="0" dirty="0" smtClean="0"/>
              <a:t>MLD needs </a:t>
            </a:r>
            <a:r>
              <a:rPr lang="en-US" b="0" dirty="0"/>
              <a:t>to </a:t>
            </a:r>
            <a:r>
              <a:rPr lang="en-US" b="0" dirty="0" smtClean="0"/>
              <a:t>update for an associated non-AP MLD</a:t>
            </a:r>
          </a:p>
          <a:p>
            <a:pPr marL="800100" lvl="1" indent="-342900">
              <a:buFont typeface="Courier New" panose="02070309020205020404" pitchFamily="49" charset="0"/>
              <a:buChar char="o"/>
            </a:pPr>
            <a:r>
              <a:rPr lang="en-US" sz="2200" b="0" dirty="0" smtClean="0"/>
              <a:t>Enable/disable state of this link</a:t>
            </a:r>
          </a:p>
          <a:p>
            <a:pPr marL="800100" lvl="1" indent="-342900">
              <a:buFont typeface="Courier New" panose="02070309020205020404" pitchFamily="49" charset="0"/>
              <a:buChar char="o"/>
            </a:pPr>
            <a:r>
              <a:rPr lang="en-US" sz="2200" dirty="0" smtClean="0"/>
              <a:t>If link still enabled, pairwise STR capability of this link with other enabled links</a:t>
            </a:r>
            <a:endParaRPr lang="en-US" sz="2200" b="0" dirty="0" smtClean="0"/>
          </a:p>
        </p:txBody>
      </p:sp>
    </p:spTree>
    <p:extLst>
      <p:ext uri="{BB962C8B-B14F-4D97-AF65-F5344CB8AC3E}">
        <p14:creationId xmlns:p14="http://schemas.microsoft.com/office/powerpoint/2010/main" val="4060534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8200" y="376318"/>
            <a:ext cx="109579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Potential Link Management Mechanisms for Channel Switch</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76200" y="1219200"/>
            <a:ext cx="12115800" cy="5170646"/>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Option 1: No Implicit Update by AP MLD of link status and STR cap. of non-AP MLD</a:t>
            </a:r>
          </a:p>
          <a:p>
            <a:pPr marL="1085850" lvl="1" indent="-342900">
              <a:buFont typeface="Courier New" panose="02070309020205020404" pitchFamily="49" charset="0"/>
              <a:buChar char="o"/>
            </a:pPr>
            <a:r>
              <a:rPr lang="en-US" sz="2200" dirty="0" smtClean="0">
                <a:solidFill>
                  <a:schemeClr val="tx1"/>
                </a:solidFill>
              </a:rPr>
              <a:t>AP MLD does not perform any implicit update </a:t>
            </a:r>
            <a:endParaRPr lang="en-US" sz="2200"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Non-AP MLD can explicitly disable link after receiving Channel Switch Announcement</a:t>
            </a:r>
            <a:endParaRPr lang="en-US" sz="2200" dirty="0">
              <a:solidFill>
                <a:schemeClr val="tx1"/>
              </a:solidFill>
            </a:endParaRPr>
          </a:p>
          <a:p>
            <a:pPr marL="1485900" lvl="2" indent="-342900">
              <a:buFont typeface="Wingdings" panose="05000000000000000000" pitchFamily="2" charset="2"/>
              <a:buChar char="§"/>
            </a:pPr>
            <a:r>
              <a:rPr lang="en-US" sz="2000" dirty="0" smtClean="0">
                <a:solidFill>
                  <a:schemeClr val="tx1"/>
                </a:solidFill>
              </a:rPr>
              <a:t>Non-AP MLD can request update of enabled link set using any enabled link </a:t>
            </a:r>
          </a:p>
          <a:p>
            <a:pPr marL="1085850" lvl="1" indent="-342900">
              <a:buFont typeface="Courier New" panose="02070309020205020404" pitchFamily="49" charset="0"/>
              <a:buChar char="o"/>
            </a:pPr>
            <a:r>
              <a:rPr lang="en-US" sz="2200" dirty="0" smtClean="0">
                <a:solidFill>
                  <a:schemeClr val="tx1"/>
                </a:solidFill>
              </a:rPr>
              <a:t>If switched link still enabled, non-AP MLD can provide updated STR capability information</a:t>
            </a:r>
          </a:p>
          <a:p>
            <a:pPr marL="1485900" lvl="2" indent="-342900">
              <a:buFont typeface="Courier New" panose="02070309020205020404" pitchFamily="49" charset="0"/>
              <a:buChar char="o"/>
            </a:pPr>
            <a:r>
              <a:rPr lang="en-US" sz="2000" dirty="0" smtClean="0">
                <a:solidFill>
                  <a:schemeClr val="tx1"/>
                </a:solidFill>
              </a:rPr>
              <a:t>Non-AP </a:t>
            </a:r>
            <a:r>
              <a:rPr lang="en-US" sz="2000" dirty="0">
                <a:solidFill>
                  <a:schemeClr val="tx1"/>
                </a:solidFill>
              </a:rPr>
              <a:t>MLD shall be allowed to </a:t>
            </a:r>
            <a:r>
              <a:rPr lang="en-US" sz="2000" dirty="0" smtClean="0">
                <a:solidFill>
                  <a:schemeClr val="tx1"/>
                </a:solidFill>
              </a:rPr>
              <a:t>provide STR capability information using any enabled link</a:t>
            </a:r>
            <a:endParaRPr lang="en-US" dirty="0" smtClean="0">
              <a:solidFill>
                <a:schemeClr val="tx1"/>
              </a:solidFill>
            </a:endParaRPr>
          </a:p>
          <a:p>
            <a:pPr>
              <a:buFont typeface="Arial" panose="020B0604020202020204" pitchFamily="34" charset="0"/>
              <a:buChar char="•"/>
            </a:pPr>
            <a:r>
              <a:rPr lang="en-US" dirty="0" smtClean="0">
                <a:solidFill>
                  <a:schemeClr val="tx1"/>
                </a:solidFill>
              </a:rPr>
              <a:t>  </a:t>
            </a:r>
            <a:r>
              <a:rPr lang="en-US" b="1" dirty="0" smtClean="0">
                <a:solidFill>
                  <a:schemeClr val="tx1"/>
                </a:solidFill>
              </a:rPr>
              <a:t>Option 2: Link Disabled by AP MLD after Channel Switch</a:t>
            </a:r>
          </a:p>
          <a:p>
            <a:pPr marL="914400" lvl="1" indent="-457200">
              <a:buFont typeface="Courier New" panose="02070309020205020404" pitchFamily="49" charset="0"/>
              <a:buChar char="o"/>
            </a:pPr>
            <a:r>
              <a:rPr lang="en-US" sz="2200" dirty="0" smtClean="0">
                <a:solidFill>
                  <a:schemeClr val="tx1"/>
                </a:solidFill>
              </a:rPr>
              <a:t>AP </a:t>
            </a:r>
            <a:r>
              <a:rPr lang="en-US" sz="2200" dirty="0">
                <a:solidFill>
                  <a:schemeClr val="tx1"/>
                </a:solidFill>
              </a:rPr>
              <a:t>MLD disables the link </a:t>
            </a:r>
            <a:r>
              <a:rPr lang="en-US" sz="2200" dirty="0" smtClean="0">
                <a:solidFill>
                  <a:schemeClr val="tx1"/>
                </a:solidFill>
              </a:rPr>
              <a:t>in UL and DL for associated </a:t>
            </a:r>
            <a:r>
              <a:rPr lang="en-US" sz="2200" dirty="0">
                <a:solidFill>
                  <a:schemeClr val="tx1"/>
                </a:solidFill>
              </a:rPr>
              <a:t>non-AP </a:t>
            </a:r>
            <a:r>
              <a:rPr lang="en-US" sz="2200" dirty="0" smtClean="0">
                <a:solidFill>
                  <a:schemeClr val="tx1"/>
                </a:solidFill>
              </a:rPr>
              <a:t>MLDs </a:t>
            </a:r>
            <a:r>
              <a:rPr lang="en-US" sz="2200" dirty="0">
                <a:solidFill>
                  <a:schemeClr val="tx1"/>
                </a:solidFill>
              </a:rPr>
              <a:t>after channel </a:t>
            </a:r>
            <a:r>
              <a:rPr lang="en-US" sz="2200" dirty="0" smtClean="0">
                <a:solidFill>
                  <a:schemeClr val="tx1"/>
                </a:solidFill>
              </a:rPr>
              <a:t>switch</a:t>
            </a:r>
          </a:p>
          <a:p>
            <a:pPr marL="914400" lvl="1" indent="-457200">
              <a:buFont typeface="Courier New" panose="02070309020205020404" pitchFamily="49" charset="0"/>
              <a:buChar char="o"/>
            </a:pPr>
            <a:r>
              <a:rPr lang="en-US" sz="2200" dirty="0" smtClean="0">
                <a:solidFill>
                  <a:schemeClr val="tx1"/>
                </a:solidFill>
              </a:rPr>
              <a:t>In case, a </a:t>
            </a:r>
            <a:r>
              <a:rPr lang="en-US" sz="2200" dirty="0">
                <a:solidFill>
                  <a:schemeClr val="tx1"/>
                </a:solidFill>
              </a:rPr>
              <a:t>TID is mapped to </a:t>
            </a:r>
            <a:r>
              <a:rPr lang="en-US" sz="2200" dirty="0" smtClean="0">
                <a:solidFill>
                  <a:schemeClr val="tx1"/>
                </a:solidFill>
              </a:rPr>
              <a:t>just the link undergoing channel switch</a:t>
            </a:r>
          </a:p>
          <a:p>
            <a:pPr marL="1200150" lvl="2" indent="-342900">
              <a:buFont typeface="Wingdings" panose="05000000000000000000" pitchFamily="2" charset="2"/>
              <a:buChar char="§"/>
            </a:pPr>
            <a:r>
              <a:rPr lang="en-US" sz="2000" dirty="0" smtClean="0">
                <a:solidFill>
                  <a:schemeClr val="tx1"/>
                </a:solidFill>
              </a:rPr>
              <a:t>The TID shall be remapped to </a:t>
            </a:r>
            <a:r>
              <a:rPr lang="en-US" sz="2000" dirty="0">
                <a:solidFill>
                  <a:schemeClr val="tx1"/>
                </a:solidFill>
              </a:rPr>
              <a:t>all </a:t>
            </a:r>
            <a:r>
              <a:rPr lang="en-US" sz="2000" dirty="0" smtClean="0">
                <a:solidFill>
                  <a:schemeClr val="tx1"/>
                </a:solidFill>
              </a:rPr>
              <a:t>other enabled links</a:t>
            </a:r>
          </a:p>
          <a:p>
            <a:pPr marL="800100" lvl="1" indent="-342900">
              <a:buFont typeface="Courier New" panose="02070309020205020404" pitchFamily="49" charset="0"/>
              <a:buChar char="o"/>
            </a:pPr>
            <a:r>
              <a:rPr lang="en-US" sz="2200" dirty="0">
                <a:solidFill>
                  <a:schemeClr val="tx1"/>
                </a:solidFill>
              </a:rPr>
              <a:t>Non-AP MLD can explicitly request to enable </a:t>
            </a:r>
            <a:r>
              <a:rPr lang="en-US" sz="2200" dirty="0" smtClean="0">
                <a:solidFill>
                  <a:schemeClr val="tx1"/>
                </a:solidFill>
              </a:rPr>
              <a:t>this link and indicate </a:t>
            </a:r>
            <a:r>
              <a:rPr lang="en-US" sz="2200" dirty="0">
                <a:solidFill>
                  <a:schemeClr val="tx1"/>
                </a:solidFill>
              </a:rPr>
              <a:t>STR capability </a:t>
            </a:r>
            <a:r>
              <a:rPr lang="en-US" sz="2200" dirty="0" smtClean="0">
                <a:solidFill>
                  <a:schemeClr val="tx1"/>
                </a:solidFill>
              </a:rPr>
              <a:t>information</a:t>
            </a:r>
          </a:p>
          <a:p>
            <a:pPr marL="1200150" lvl="2" indent="-342900">
              <a:buFont typeface="Courier New" panose="02070309020205020404" pitchFamily="49" charset="0"/>
              <a:buChar char="o"/>
            </a:pPr>
            <a:r>
              <a:rPr lang="en-US" sz="2200" dirty="0" smtClean="0">
                <a:solidFill>
                  <a:schemeClr val="tx1"/>
                </a:solidFill>
              </a:rPr>
              <a:t>This information can be provided before the channel switch and link disabling by AP MLD</a:t>
            </a:r>
          </a:p>
          <a:p>
            <a:pPr marL="1657350" lvl="3" indent="-342900">
              <a:buFont typeface="Courier New" panose="02070309020205020404" pitchFamily="49" charset="0"/>
              <a:buChar char="o"/>
            </a:pPr>
            <a:r>
              <a:rPr lang="en-US" sz="2200" dirty="0" smtClean="0">
                <a:solidFill>
                  <a:schemeClr val="tx1"/>
                </a:solidFill>
              </a:rPr>
              <a:t>Typically, channel switch is performed after several TBTTs</a:t>
            </a:r>
          </a:p>
          <a:p>
            <a:pPr marL="1200150" lvl="2" indent="-342900">
              <a:buFont typeface="Courier New" panose="02070309020205020404" pitchFamily="49" charset="0"/>
              <a:buChar char="o"/>
            </a:pPr>
            <a:r>
              <a:rPr lang="en-US" sz="2200" dirty="0" smtClean="0">
                <a:solidFill>
                  <a:schemeClr val="tx1"/>
                </a:solidFill>
              </a:rPr>
              <a:t>If provided before the channel switch, AP MLD shall not disable the link for the non-AP MLD</a:t>
            </a:r>
          </a:p>
          <a:p>
            <a:pPr marL="57150" indent="-342900">
              <a:buFont typeface="Arial" panose="020B0604020202020204" pitchFamily="34" charset="0"/>
              <a:buChar char="•"/>
            </a:pPr>
            <a:r>
              <a:rPr lang="en-US" dirty="0" smtClean="0">
                <a:solidFill>
                  <a:schemeClr val="tx1"/>
                </a:solidFill>
              </a:rPr>
              <a:t>STR Capability information can be included in uplink transmissions in EHT Control </a:t>
            </a:r>
            <a:endParaRPr lang="en-US" dirty="0">
              <a:solidFill>
                <a:schemeClr val="tx1"/>
              </a:solidFill>
            </a:endParaRPr>
          </a:p>
        </p:txBody>
      </p:sp>
    </p:spTree>
    <p:extLst>
      <p:ext uri="{BB962C8B-B14F-4D97-AF65-F5344CB8AC3E}">
        <p14:creationId xmlns:p14="http://schemas.microsoft.com/office/powerpoint/2010/main" val="100720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2" name="Content Placeholder 1"/>
          <p:cNvSpPr>
            <a:spLocks noGrp="1"/>
          </p:cNvSpPr>
          <p:nvPr>
            <p:ph idx="1"/>
          </p:nvPr>
        </p:nvSpPr>
        <p:spPr>
          <a:xfrm>
            <a:off x="381000" y="1143000"/>
            <a:ext cx="11658600" cy="4113213"/>
          </a:xfrm>
        </p:spPr>
        <p:txBody>
          <a:bodyPr/>
          <a:lstStyle/>
          <a:p>
            <a:pPr>
              <a:buFont typeface="Arial" panose="020B0604020202020204" pitchFamily="34" charset="0"/>
              <a:buChar char="•"/>
            </a:pPr>
            <a:r>
              <a:rPr lang="en-US" b="0" dirty="0" smtClean="0"/>
              <a:t>AP MLD maintains enabled link set and link-pairwise STR capability of non-AP MLDs</a:t>
            </a:r>
          </a:p>
          <a:p>
            <a:pPr>
              <a:buFont typeface="Arial" panose="020B0604020202020204" pitchFamily="34" charset="0"/>
              <a:buChar char="•"/>
            </a:pPr>
            <a:endParaRPr lang="en-US" b="0" dirty="0" smtClean="0"/>
          </a:p>
          <a:p>
            <a:pPr>
              <a:buFont typeface="Arial" panose="020B0604020202020204" pitchFamily="34" charset="0"/>
              <a:buChar char="•"/>
            </a:pPr>
            <a:r>
              <a:rPr lang="en-US" b="0" dirty="0"/>
              <a:t>Non-AP MLD </a:t>
            </a:r>
            <a:r>
              <a:rPr lang="en-US" b="0" dirty="0" smtClean="0"/>
              <a:t>can dynamically update STR capability and Enabled Link Set for different reasons</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rules for Enabled Link Set update initiated by non-AP MLD including disabling of link</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AP MLD notifying BSS Parameters update of disabled links using Version ID</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link management mechanisms and updated STR Capability information for channel switch events</a:t>
            </a:r>
          </a:p>
          <a:p>
            <a:pPr>
              <a:buFont typeface="Arial" panose="020B0604020202020204" pitchFamily="34" charset="0"/>
              <a:buChar char="•"/>
            </a:pPr>
            <a:endParaRPr lang="en-US"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5703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3999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1582400" cy="5328259"/>
          </a:xfrm>
        </p:spPr>
        <p:txBody>
          <a:bodyPr/>
          <a:lstStyle/>
          <a:p>
            <a:pPr>
              <a:buFont typeface="Arial" panose="020B0604020202020204" pitchFamily="34" charset="0"/>
              <a:buChar char="•"/>
            </a:pPr>
            <a:r>
              <a:rPr lang="en-US" b="0" dirty="0" smtClean="0"/>
              <a:t>Multi-link operation is a key feature of the 802.11be standard development</a:t>
            </a:r>
          </a:p>
          <a:p>
            <a:pPr>
              <a:buFont typeface="Arial" panose="020B0604020202020204" pitchFamily="34" charset="0"/>
              <a:buChar char="•"/>
            </a:pPr>
            <a:r>
              <a:rPr lang="en-US" b="0" dirty="0" smtClean="0"/>
              <a:t>Several discussions and motions on link management and in-device operation constraints</a:t>
            </a:r>
          </a:p>
          <a:p>
            <a:pPr>
              <a:buFont typeface="Arial" panose="020B0604020202020204" pitchFamily="34" charset="0"/>
              <a:buChar char="•"/>
            </a:pPr>
            <a:r>
              <a:rPr lang="en-US" b="0" dirty="0" smtClean="0"/>
              <a:t>Multi-link Management</a:t>
            </a:r>
          </a:p>
          <a:p>
            <a:pPr marL="800100" lvl="1" indent="-342900">
              <a:buFont typeface="Courier New" panose="02070309020205020404" pitchFamily="49" charset="0"/>
              <a:buChar char="o"/>
            </a:pPr>
            <a:r>
              <a:rPr lang="en-US" sz="2200" b="0" dirty="0" smtClean="0"/>
              <a:t>Concept of link enable/disable</a:t>
            </a:r>
          </a:p>
          <a:p>
            <a:pPr marL="800100" lvl="1" indent="-342900">
              <a:buFont typeface="Courier New" panose="02070309020205020404" pitchFamily="49" charset="0"/>
              <a:buChar char="o"/>
            </a:pPr>
            <a:r>
              <a:rPr lang="en-US" sz="2200" dirty="0" smtClean="0"/>
              <a:t>Multi-link power saving</a:t>
            </a:r>
          </a:p>
          <a:p>
            <a:pPr marL="400050">
              <a:buFont typeface="Arial" panose="020B0604020202020204" pitchFamily="34" charset="0"/>
              <a:buChar char="•"/>
            </a:pPr>
            <a:r>
              <a:rPr lang="en-US" b="0" dirty="0" smtClean="0"/>
              <a:t>Operation Constraints</a:t>
            </a:r>
          </a:p>
          <a:p>
            <a:pPr marL="857250" lvl="1" indent="-342900">
              <a:buFont typeface="Courier New" panose="02070309020205020404" pitchFamily="49" charset="0"/>
              <a:buChar char="o"/>
            </a:pPr>
            <a:r>
              <a:rPr lang="en-US" sz="2200" b="0" dirty="0" smtClean="0"/>
              <a:t>MLDs with constraint to perform simultaneous transmit-receive operation (non-STR)</a:t>
            </a:r>
          </a:p>
          <a:p>
            <a:pPr marL="400050">
              <a:buFont typeface="Arial" panose="020B0604020202020204" pitchFamily="34" charset="0"/>
              <a:buChar char="•"/>
            </a:pPr>
            <a:r>
              <a:rPr lang="en-US" b="0" dirty="0" smtClean="0"/>
              <a:t>In </a:t>
            </a:r>
            <a:r>
              <a:rPr lang="en-US" b="0" dirty="0"/>
              <a:t>this contribution, </a:t>
            </a:r>
            <a:r>
              <a:rPr lang="en-US" b="0" dirty="0" smtClean="0"/>
              <a:t>we discuss multi-link operating mode of non-AP MLD and updates under various network conditions</a:t>
            </a:r>
          </a:p>
          <a:p>
            <a:pPr marL="857250" lvl="1" indent="-342900">
              <a:buFont typeface="Courier New" panose="02070309020205020404" pitchFamily="49" charset="0"/>
              <a:buChar char="o"/>
            </a:pPr>
            <a:r>
              <a:rPr lang="en-US" sz="2200" b="0" dirty="0" smtClean="0"/>
              <a:t>Dynamic link status update and potential latency, BSS parameter updates on disabled links, link operation and constraint update for channel switching</a:t>
            </a:r>
          </a:p>
        </p:txBody>
      </p:sp>
    </p:spTree>
    <p:extLst>
      <p:ext uri="{BB962C8B-B14F-4D97-AF65-F5344CB8AC3E}">
        <p14:creationId xmlns:p14="http://schemas.microsoft.com/office/powerpoint/2010/main" val="1935814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820400"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Simultaneous Transmit and Receive (STR) Update - Recap</a:t>
            </a:r>
            <a:endParaRPr lang="en-GB" dirty="0"/>
          </a:p>
        </p:txBody>
      </p:sp>
      <p:sp>
        <p:nvSpPr>
          <p:cNvPr id="2" name="Content Placeholder 1"/>
          <p:cNvSpPr>
            <a:spLocks noGrp="1"/>
          </p:cNvSpPr>
          <p:nvPr>
            <p:ph idx="1"/>
          </p:nvPr>
        </p:nvSpPr>
        <p:spPr>
          <a:xfrm>
            <a:off x="381000" y="1066800"/>
            <a:ext cx="11658600" cy="4113213"/>
          </a:xfrm>
        </p:spPr>
        <p:txBody>
          <a:bodyPr/>
          <a:lstStyle/>
          <a:p>
            <a:pPr>
              <a:buFont typeface="Arial" panose="020B0604020202020204" pitchFamily="34" charset="0"/>
              <a:buChar char="•"/>
            </a:pPr>
            <a:r>
              <a:rPr lang="en-GB" sz="2200" b="0" dirty="0"/>
              <a:t>A MLD that supports multiple links can announce whether it can support transmission on one link concurrent with reception on the other link for each pair of links.</a:t>
            </a:r>
            <a:endParaRPr lang="en-US" sz="2200" b="0" dirty="0"/>
          </a:p>
          <a:p>
            <a:pPr lvl="1"/>
            <a:r>
              <a:rPr lang="en-GB" dirty="0" smtClean="0"/>
              <a:t>- NOTE </a:t>
            </a:r>
            <a:r>
              <a:rPr lang="en-GB" dirty="0"/>
              <a:t>1 – The 2 links are on different </a:t>
            </a:r>
            <a:r>
              <a:rPr lang="en-GB" dirty="0" smtClean="0"/>
              <a:t>channels.</a:t>
            </a:r>
            <a:r>
              <a:rPr lang="en-US" dirty="0" smtClean="0"/>
              <a:t> </a:t>
            </a:r>
            <a:r>
              <a:rPr lang="en-GB" dirty="0" smtClean="0"/>
              <a:t>NOTE </a:t>
            </a:r>
            <a:r>
              <a:rPr lang="en-GB" dirty="0"/>
              <a:t>2 – Whether to define a capability of announcing the support transmission on one link concurrent with transmission on the other link is TBD.</a:t>
            </a:r>
            <a:endParaRPr lang="en-US" dirty="0"/>
          </a:p>
          <a:p>
            <a:pPr lvl="1"/>
            <a:r>
              <a:rPr lang="en-GB" dirty="0"/>
              <a:t>[Motion 38, </a:t>
            </a:r>
            <a:r>
              <a:rPr lang="en-US" dirty="0"/>
              <a:t>[3]</a:t>
            </a:r>
            <a:r>
              <a:rPr lang="en-GB" dirty="0"/>
              <a:t> and </a:t>
            </a:r>
            <a:r>
              <a:rPr lang="en-US" dirty="0"/>
              <a:t>[37]</a:t>
            </a:r>
            <a:r>
              <a:rPr lang="en-GB" dirty="0"/>
              <a:t>]</a:t>
            </a:r>
            <a:endParaRPr lang="en-US" dirty="0"/>
          </a:p>
          <a:p>
            <a:pPr>
              <a:buFont typeface="Arial" panose="020B0604020202020204" pitchFamily="34" charset="0"/>
              <a:buChar char="•"/>
            </a:pPr>
            <a:r>
              <a:rPr lang="en-US" sz="2200" b="0" dirty="0" smtClean="0"/>
              <a:t>Not mentioned if such announcement by non-AP MLD can be performed only during initial multi-link setup or even after.</a:t>
            </a:r>
            <a:endParaRPr lang="en-US" sz="2200" b="0" dirty="0"/>
          </a:p>
          <a:p>
            <a:pPr marL="400050">
              <a:buFont typeface="Arial" panose="020B0604020202020204" pitchFamily="34" charset="0"/>
              <a:buChar char="•"/>
            </a:pPr>
            <a:r>
              <a:rPr lang="en-US" sz="2200" b="0" dirty="0" smtClean="0">
                <a:solidFill>
                  <a:schemeClr val="tx1"/>
                </a:solidFill>
              </a:rPr>
              <a:t>Support for STR operation on a link </a:t>
            </a:r>
            <a:r>
              <a:rPr lang="en-US" sz="2200" b="0" dirty="0">
                <a:solidFill>
                  <a:schemeClr val="tx1"/>
                </a:solidFill>
              </a:rPr>
              <a:t>pair </a:t>
            </a:r>
            <a:r>
              <a:rPr lang="en-US" sz="2200" b="0" dirty="0" smtClean="0">
                <a:solidFill>
                  <a:schemeClr val="tx1"/>
                </a:solidFill>
              </a:rPr>
              <a:t>depends </a:t>
            </a:r>
            <a:r>
              <a:rPr lang="en-US" sz="2200" b="0" dirty="0">
                <a:solidFill>
                  <a:schemeClr val="tx1"/>
                </a:solidFill>
              </a:rPr>
              <a:t>on </a:t>
            </a:r>
            <a:r>
              <a:rPr lang="en-US" sz="2200" b="0" dirty="0" smtClean="0">
                <a:solidFill>
                  <a:schemeClr val="tx1"/>
                </a:solidFill>
              </a:rPr>
              <a:t>design and BSS operation</a:t>
            </a:r>
            <a:endParaRPr lang="en-US" sz="2200" b="0" dirty="0">
              <a:solidFill>
                <a:schemeClr val="tx1"/>
              </a:solidFill>
            </a:endParaRPr>
          </a:p>
          <a:p>
            <a:pPr marL="914400" lvl="1" indent="-457200">
              <a:buFont typeface="Courier New" panose="02070309020205020404" pitchFamily="49" charset="0"/>
              <a:buChar char="o"/>
            </a:pPr>
            <a:r>
              <a:rPr lang="en-US" dirty="0">
                <a:solidFill>
                  <a:schemeClr val="tx1"/>
                </a:solidFill>
              </a:rPr>
              <a:t>Channel separation, operating BW on each channel, bands of operation, </a:t>
            </a:r>
            <a:r>
              <a:rPr lang="en-US" dirty="0" smtClean="0">
                <a:solidFill>
                  <a:schemeClr val="tx1"/>
                </a:solidFill>
              </a:rPr>
              <a:t>transmit power, etc.</a:t>
            </a:r>
          </a:p>
          <a:p>
            <a:pPr marL="914400" lvl="1" indent="-457200">
              <a:buFont typeface="Courier New" panose="02070309020205020404" pitchFamily="49" charset="0"/>
              <a:buChar char="o"/>
            </a:pPr>
            <a:r>
              <a:rPr lang="en-US" dirty="0">
                <a:solidFill>
                  <a:schemeClr val="tx1"/>
                </a:solidFill>
              </a:rPr>
              <a:t>A</a:t>
            </a:r>
            <a:r>
              <a:rPr lang="en-US" dirty="0" smtClean="0">
                <a:solidFill>
                  <a:schemeClr val="tx1"/>
                </a:solidFill>
              </a:rPr>
              <a:t>ntenna </a:t>
            </a:r>
            <a:r>
              <a:rPr lang="en-US" dirty="0">
                <a:solidFill>
                  <a:schemeClr val="tx1"/>
                </a:solidFill>
              </a:rPr>
              <a:t>distribution across links (all antennas for all links, separate antennas per link, ..), etc. </a:t>
            </a:r>
          </a:p>
          <a:p>
            <a:pPr>
              <a:buFont typeface="Arial" panose="020B0604020202020204" pitchFamily="34" charset="0"/>
              <a:buChar char="•"/>
            </a:pPr>
            <a:r>
              <a:rPr lang="en-US" sz="2200" b="0" dirty="0" smtClean="0"/>
              <a:t>Beneficial to allow non-AP MLD to indicate any change in its support for STR operation for a pair of setup links even after setup. Otherwise, the non-AP MLD has to teardown the ML setup and re-do the entire setup with updated support for STR operation. This would lead to significant overhead and disruption in multi-link operation.</a:t>
            </a:r>
            <a:endParaRPr lang="en-US" sz="1800" b="0" dirty="0" smtClean="0"/>
          </a:p>
          <a:p>
            <a:pPr>
              <a:buFont typeface="Arial" panose="020B0604020202020204" pitchFamily="34" charset="0"/>
              <a:buChar char="•"/>
            </a:pPr>
            <a:endParaRPr lang="en-US" sz="2200"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265555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48036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#1</a:t>
            </a:r>
            <a:endParaRPr lang="en-GB" dirty="0"/>
          </a:p>
        </p:txBody>
      </p:sp>
      <p:sp>
        <p:nvSpPr>
          <p:cNvPr id="2" name="Content Placeholder 1"/>
          <p:cNvSpPr>
            <a:spLocks noGrp="1"/>
          </p:cNvSpPr>
          <p:nvPr>
            <p:ph idx="1"/>
          </p:nvPr>
        </p:nvSpPr>
        <p:spPr>
          <a:xfrm>
            <a:off x="337345" y="1371600"/>
            <a:ext cx="11616794" cy="4113213"/>
          </a:xfrm>
        </p:spPr>
        <p:txBody>
          <a:bodyPr/>
          <a:lstStyle/>
          <a:p>
            <a:pPr marL="0" indent="0"/>
            <a:r>
              <a:rPr lang="en-US" dirty="0"/>
              <a:t>Do you support the </a:t>
            </a:r>
            <a:r>
              <a:rPr lang="en-US" dirty="0" smtClean="0"/>
              <a:t>addition of the following text to </a:t>
            </a:r>
            <a:r>
              <a:rPr lang="en-US" dirty="0" err="1" smtClean="0"/>
              <a:t>TGbe</a:t>
            </a:r>
            <a:r>
              <a:rPr lang="en-US" dirty="0" smtClean="0"/>
              <a:t> SFD?</a:t>
            </a:r>
            <a:endParaRPr lang="en-US" b="0" dirty="0"/>
          </a:p>
          <a:p>
            <a:pPr>
              <a:buFont typeface="Arial" panose="020B0604020202020204" pitchFamily="34" charset="0"/>
              <a:buChar char="•"/>
            </a:pPr>
            <a:r>
              <a:rPr lang="en-US" sz="2000" b="0" dirty="0" smtClean="0"/>
              <a:t>A non-AP MLD may update </a:t>
            </a:r>
            <a:r>
              <a:rPr lang="en-US" sz="2000" b="0" dirty="0"/>
              <a:t>its support to perform simultaneous transmission and reception on a pair </a:t>
            </a:r>
            <a:r>
              <a:rPr lang="en-US" sz="2000" b="0" dirty="0" smtClean="0"/>
              <a:t>of setup links after multi-link setup.</a:t>
            </a:r>
          </a:p>
          <a:p>
            <a:pPr marL="800100" lvl="1" indent="-342900">
              <a:buFont typeface="Courier New" panose="02070309020205020404" pitchFamily="49" charset="0"/>
              <a:buChar char="o"/>
            </a:pPr>
            <a:r>
              <a:rPr lang="en-US" dirty="0" smtClean="0"/>
              <a:t>This update for any pair of setup links can be announced </a:t>
            </a:r>
            <a:r>
              <a:rPr lang="en-US" dirty="0"/>
              <a:t>by non-AP MLD on any enabled link. </a:t>
            </a:r>
            <a:endParaRPr lang="en-US" dirty="0" smtClean="0"/>
          </a:p>
          <a:p>
            <a:pPr marL="457200" lvl="1" indent="0"/>
            <a:r>
              <a:rPr lang="en-US" dirty="0" smtClean="0"/>
              <a:t>NOTE – Specific signaling for update indication is TBD</a:t>
            </a:r>
          </a:p>
          <a:p>
            <a:pPr marL="457200" lvl="1" indent="0"/>
            <a:r>
              <a:rPr lang="en-US" dirty="0" smtClean="0"/>
              <a:t>NOTE - Limitations on dynamic updating is TBD </a:t>
            </a:r>
          </a:p>
          <a:p>
            <a:pPr>
              <a:buFont typeface="Arial" panose="020B0604020202020204" pitchFamily="34" charset="0"/>
              <a:buChar char="•"/>
            </a:pPr>
            <a:endParaRPr lang="en-US"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7968641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61999" y="4078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#2</a:t>
            </a:r>
            <a:endParaRPr lang="en-GB" dirty="0"/>
          </a:p>
        </p:txBody>
      </p:sp>
      <p:sp>
        <p:nvSpPr>
          <p:cNvPr id="2" name="Content Placeholder 1"/>
          <p:cNvSpPr>
            <a:spLocks noGrp="1"/>
          </p:cNvSpPr>
          <p:nvPr>
            <p:ph idx="1"/>
          </p:nvPr>
        </p:nvSpPr>
        <p:spPr>
          <a:xfrm>
            <a:off x="472518" y="1295400"/>
            <a:ext cx="10894485" cy="4113213"/>
          </a:xfrm>
        </p:spPr>
        <p:txBody>
          <a:bodyPr/>
          <a:lstStyle/>
          <a:p>
            <a:pPr marL="0" indent="0"/>
            <a:r>
              <a:rPr lang="en-US" dirty="0"/>
              <a:t>Do you support the addition of following text to the </a:t>
            </a:r>
            <a:r>
              <a:rPr lang="en-US" dirty="0" err="1"/>
              <a:t>TGbe</a:t>
            </a:r>
            <a:r>
              <a:rPr lang="en-US" dirty="0"/>
              <a:t> </a:t>
            </a:r>
            <a:r>
              <a:rPr lang="en-US" dirty="0" smtClean="0"/>
              <a:t>SFD</a:t>
            </a:r>
            <a:r>
              <a:rPr lang="en-US" dirty="0"/>
              <a:t>?</a:t>
            </a:r>
          </a:p>
          <a:p>
            <a:pPr>
              <a:buFont typeface="Arial" panose="020B0604020202020204" pitchFamily="34" charset="0"/>
              <a:buChar char="•"/>
            </a:pPr>
            <a:r>
              <a:rPr lang="en-US" dirty="0" smtClean="0"/>
              <a:t>STR: </a:t>
            </a:r>
            <a:r>
              <a:rPr lang="en-US" b="0" dirty="0" smtClean="0"/>
              <a:t>simultaneous transmit and receive</a:t>
            </a:r>
            <a:endParaRPr lang="en-US" dirty="0" smtClean="0"/>
          </a:p>
          <a:p>
            <a:pPr>
              <a:buFont typeface="Arial" panose="020B0604020202020204" pitchFamily="34" charset="0"/>
              <a:buChar char="•"/>
            </a:pPr>
            <a:r>
              <a:rPr lang="en-US" dirty="0" smtClean="0"/>
              <a:t>STR operation</a:t>
            </a:r>
            <a:r>
              <a:rPr lang="en-US" b="0" dirty="0" smtClean="0"/>
              <a:t>, by an MLD in </a:t>
            </a:r>
            <a:r>
              <a:rPr lang="en-US" b="0" dirty="0"/>
              <a:t>reference to a pair of </a:t>
            </a:r>
            <a:r>
              <a:rPr lang="en-US" b="0" dirty="0" smtClean="0"/>
              <a:t>links</a:t>
            </a:r>
            <a:r>
              <a:rPr lang="en-US" b="0" dirty="0"/>
              <a:t>, is defined as the </a:t>
            </a:r>
            <a:r>
              <a:rPr lang="en-US" b="0" dirty="0" smtClean="0"/>
              <a:t>operation in which the MLD indicates the ability </a:t>
            </a:r>
            <a:r>
              <a:rPr lang="en-US" b="0" dirty="0"/>
              <a:t>to </a:t>
            </a:r>
            <a:r>
              <a:rPr lang="en-US" b="0" dirty="0" smtClean="0"/>
              <a:t>support reception on one link while simultaneously transmitting on the other link.</a:t>
            </a:r>
            <a:endParaRPr lang="en-US" b="0" dirty="0"/>
          </a:p>
          <a:p>
            <a:pPr marL="800100" lvl="1" indent="-342900">
              <a:buFont typeface="Courier New" panose="02070309020205020404" pitchFamily="49" charset="0"/>
              <a:buChar char="o"/>
            </a:pPr>
            <a:r>
              <a:rPr lang="en-US" sz="2400" dirty="0" smtClean="0"/>
              <a:t>NOTE - Specific requirements is TBD</a:t>
            </a:r>
          </a:p>
          <a:p>
            <a:pPr>
              <a:buFont typeface="Arial" panose="020B0604020202020204" pitchFamily="34" charset="0"/>
              <a:buChar char="•"/>
            </a:pPr>
            <a:r>
              <a:rPr lang="en-US" dirty="0" smtClean="0"/>
              <a:t>Non-STR operation</a:t>
            </a:r>
            <a:r>
              <a:rPr lang="en-US" b="0" dirty="0" smtClean="0"/>
              <a:t>, by an MLD in reference to a pair of links, is defined as the operation in which the MLD indicates constraints to support reception </a:t>
            </a:r>
            <a:r>
              <a:rPr lang="en-US" b="0" dirty="0"/>
              <a:t>on one link while simultaneously transmitting on the other link.</a:t>
            </a:r>
            <a:endParaRPr lang="en-US" b="0" dirty="0" smtClean="0"/>
          </a:p>
          <a:p>
            <a:pPr marL="800100" lvl="1" indent="-342900">
              <a:buFont typeface="Courier New" panose="02070309020205020404" pitchFamily="49" charset="0"/>
              <a:buChar char="o"/>
            </a:pPr>
            <a:r>
              <a:rPr lang="en-US" sz="2400" dirty="0" smtClean="0"/>
              <a:t>NOTE - Specific constraints indicated is TBD</a:t>
            </a:r>
            <a:endParaRPr lang="en-US" sz="2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63333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#4</a:t>
            </a:r>
            <a:endParaRPr lang="en-GB" dirty="0"/>
          </a:p>
        </p:txBody>
      </p:sp>
      <p:sp>
        <p:nvSpPr>
          <p:cNvPr id="2" name="Content Placeholder 1"/>
          <p:cNvSpPr>
            <a:spLocks noGrp="1"/>
          </p:cNvSpPr>
          <p:nvPr>
            <p:ph idx="1"/>
          </p:nvPr>
        </p:nvSpPr>
        <p:spPr>
          <a:xfrm>
            <a:off x="612776" y="1676400"/>
            <a:ext cx="11045824" cy="4113213"/>
          </a:xfrm>
        </p:spPr>
        <p:txBody>
          <a:bodyPr/>
          <a:lstStyle/>
          <a:p>
            <a:pPr marL="0" indent="0"/>
            <a:r>
              <a:rPr lang="en-US" dirty="0" smtClean="0"/>
              <a:t>Do </a:t>
            </a:r>
            <a:r>
              <a:rPr lang="en-US" dirty="0"/>
              <a:t>you support the addition of following text to the </a:t>
            </a:r>
            <a:r>
              <a:rPr lang="en-US" dirty="0" err="1"/>
              <a:t>TGbe</a:t>
            </a:r>
            <a:r>
              <a:rPr lang="en-US" dirty="0"/>
              <a:t> </a:t>
            </a:r>
            <a:r>
              <a:rPr lang="en-US" dirty="0" smtClean="0"/>
              <a:t>SFD?</a:t>
            </a:r>
          </a:p>
          <a:p>
            <a:pPr lvl="1">
              <a:buFont typeface="Arial" panose="020B0604020202020204" pitchFamily="34" charset="0"/>
              <a:buChar char="•"/>
            </a:pPr>
            <a:r>
              <a:rPr lang="en-US" sz="2400" dirty="0" smtClean="0"/>
              <a:t>TID-to-link mapping update can be performed on any enabled link</a:t>
            </a:r>
            <a:r>
              <a:rPr lang="en-US" sz="2400" dirty="0"/>
              <a:t>.</a:t>
            </a:r>
            <a:endParaRPr lang="en-GB" sz="24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750179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#5</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shall not reject TID-to-link mapping update initiated by an non-AP MLD intending to disable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98933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#6</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should not reject TID-to-link mapping update initiated by an non-AP MLD intending to enable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112986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#7</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smtClean="0"/>
              <a:t>Do you support the following mechanism to be defined in 802.11be?</a:t>
            </a:r>
          </a:p>
          <a:p>
            <a:pPr>
              <a:buFont typeface="Arial" panose="020B0604020202020204" pitchFamily="34" charset="0"/>
              <a:buChar char="•"/>
            </a:pPr>
            <a:r>
              <a:rPr lang="en-US" b="0" dirty="0" smtClean="0"/>
              <a:t>An AP MLD can include in its Beacons and Probe Responses the Version ID of the BSS Parameters set of another AP part of this AP MLD</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052165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#8</a:t>
            </a:r>
            <a:endParaRPr lang="en-GB" dirty="0"/>
          </a:p>
        </p:txBody>
      </p:sp>
      <p:sp>
        <p:nvSpPr>
          <p:cNvPr id="2" name="Content Placeholder 1"/>
          <p:cNvSpPr>
            <a:spLocks noGrp="1"/>
          </p:cNvSpPr>
          <p:nvPr>
            <p:ph idx="1"/>
          </p:nvPr>
        </p:nvSpPr>
        <p:spPr>
          <a:xfrm>
            <a:off x="381000" y="1676400"/>
            <a:ext cx="11045824" cy="4113213"/>
          </a:xfrm>
        </p:spPr>
        <p:txBody>
          <a:bodyPr/>
          <a:lstStyle/>
          <a:p>
            <a:pPr>
              <a:buFont typeface="Arial" panose="020B0604020202020204" pitchFamily="34" charset="0"/>
              <a:buChar char="•"/>
            </a:pPr>
            <a:r>
              <a:rPr lang="en-US" dirty="0" smtClean="0"/>
              <a:t>Which of the following options do you support as default multi-link management mechanism to be used by AP MLD performing channel switch on a link?</a:t>
            </a:r>
          </a:p>
          <a:p>
            <a:pPr lvl="1">
              <a:buFont typeface="Courier New" panose="02070309020205020404" pitchFamily="49" charset="0"/>
              <a:buChar char="o"/>
            </a:pPr>
            <a:r>
              <a:rPr lang="en-US" sz="2200" dirty="0" smtClean="0"/>
              <a:t>Option 1: </a:t>
            </a:r>
            <a:r>
              <a:rPr lang="en-US" sz="2400" dirty="0">
                <a:solidFill>
                  <a:schemeClr val="tx1"/>
                </a:solidFill>
              </a:rPr>
              <a:t>No Implicit Update by AP MLD of link status and STR cap. of non-AP </a:t>
            </a:r>
            <a:r>
              <a:rPr lang="en-US" sz="2400" dirty="0" smtClean="0">
                <a:solidFill>
                  <a:schemeClr val="tx1"/>
                </a:solidFill>
              </a:rPr>
              <a:t>MLD </a:t>
            </a:r>
            <a:r>
              <a:rPr lang="en-US" sz="2200" dirty="0" smtClean="0"/>
              <a:t>(details in Slide 15)</a:t>
            </a:r>
          </a:p>
          <a:p>
            <a:pPr lvl="1">
              <a:buFont typeface="Courier New" panose="02070309020205020404" pitchFamily="49" charset="0"/>
              <a:buChar char="o"/>
            </a:pPr>
            <a:r>
              <a:rPr lang="en-US" sz="2200" b="0" dirty="0" smtClean="0"/>
              <a:t>Option 2: </a:t>
            </a:r>
            <a:r>
              <a:rPr lang="en-US" sz="2400" dirty="0" smtClean="0">
                <a:solidFill>
                  <a:schemeClr val="tx1"/>
                </a:solidFill>
              </a:rPr>
              <a:t>Link </a:t>
            </a:r>
            <a:r>
              <a:rPr lang="en-US" sz="2400" dirty="0">
                <a:solidFill>
                  <a:schemeClr val="tx1"/>
                </a:solidFill>
              </a:rPr>
              <a:t>Disabled by AP MLD after Channel </a:t>
            </a:r>
            <a:r>
              <a:rPr lang="en-US" sz="2400" dirty="0" smtClean="0">
                <a:solidFill>
                  <a:schemeClr val="tx1"/>
                </a:solidFill>
              </a:rPr>
              <a:t>Switch</a:t>
            </a:r>
            <a:r>
              <a:rPr lang="en-US" sz="2400" b="1" dirty="0" smtClean="0">
                <a:solidFill>
                  <a:schemeClr val="tx1"/>
                </a:solidFill>
              </a:rPr>
              <a:t> </a:t>
            </a:r>
            <a:r>
              <a:rPr lang="en-US" sz="2200" dirty="0" smtClean="0"/>
              <a:t>(details in Slide 15)</a:t>
            </a:r>
          </a:p>
          <a:p>
            <a:pPr lvl="1">
              <a:buFont typeface="Courier New" panose="02070309020205020404" pitchFamily="49" charset="0"/>
              <a:buChar char="o"/>
            </a:pPr>
            <a:r>
              <a:rPr lang="en-US" sz="2200" dirty="0" smtClean="0"/>
              <a:t>Abstain</a:t>
            </a:r>
            <a:endParaRPr lang="en-GB" sz="2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11341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12776" y="3391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
        <p:nvSpPr>
          <p:cNvPr id="7" name="Rectangle 6"/>
          <p:cNvSpPr/>
          <p:nvPr/>
        </p:nvSpPr>
        <p:spPr>
          <a:xfrm>
            <a:off x="685800" y="1371600"/>
            <a:ext cx="11125200" cy="830997"/>
          </a:xfrm>
          <a:prstGeom prst="rect">
            <a:avLst/>
          </a:prstGeom>
        </p:spPr>
        <p:txBody>
          <a:bodyPr wrap="square">
            <a:spAutoFit/>
          </a:bodyPr>
          <a:lstStyle/>
          <a:p>
            <a:r>
              <a:rPr lang="en-GB" dirty="0" smtClean="0">
                <a:solidFill>
                  <a:schemeClr val="tx1"/>
                </a:solidFill>
              </a:rPr>
              <a:t>[1] </a:t>
            </a:r>
            <a:r>
              <a:rPr lang="en-US" altLang="ko-KR" dirty="0" smtClean="0">
                <a:solidFill>
                  <a:schemeClr val="tx1"/>
                </a:solidFill>
              </a:rPr>
              <a:t>11-19-1262-07-00be-specification-framework-for-tgbe</a:t>
            </a:r>
          </a:p>
          <a:p>
            <a:r>
              <a:rPr lang="en-US" altLang="ko-KR" dirty="0" smtClean="0">
                <a:solidFill>
                  <a:schemeClr val="tx1"/>
                </a:solidFill>
              </a:rPr>
              <a:t>[2] 11-19-1405-07-00be-multi-link-operation-channel-access-discussion</a:t>
            </a:r>
            <a:endParaRPr lang="en-US" altLang="ko-KR" dirty="0">
              <a:solidFill>
                <a:schemeClr val="tx1"/>
              </a:solidFill>
            </a:endParaRPr>
          </a:p>
        </p:txBody>
      </p:sp>
    </p:spTree>
    <p:extLst>
      <p:ext uri="{BB962C8B-B14F-4D97-AF65-F5344CB8AC3E}">
        <p14:creationId xmlns:p14="http://schemas.microsoft.com/office/powerpoint/2010/main" val="2743925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Link Management– Recap [1]</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457200" y="1398588"/>
            <a:ext cx="11582400" cy="5328259"/>
          </a:xfrm>
        </p:spPr>
        <p:txBody>
          <a:bodyPr/>
          <a:lstStyle/>
          <a:p>
            <a:pPr>
              <a:buFont typeface="Arial" panose="020B0604020202020204" pitchFamily="34" charset="0"/>
              <a:buChar char="•"/>
            </a:pPr>
            <a:r>
              <a:rPr lang="en-US" b="0" dirty="0">
                <a:solidFill>
                  <a:schemeClr val="tx1"/>
                </a:solidFill>
              </a:rPr>
              <a:t>By default, after multi-link setup, all TIDs are mapped to all setup links.</a:t>
            </a:r>
          </a:p>
          <a:p>
            <a:pPr>
              <a:buFont typeface="Arial" panose="020B0604020202020204" pitchFamily="34" charset="0"/>
              <a:buChar char="•"/>
            </a:pPr>
            <a:r>
              <a:rPr lang="en-US" b="0" dirty="0"/>
              <a:t>The TID-to-link mapping can be updated after multi-link setup through a negotiation, which can be initiated by any </a:t>
            </a:r>
            <a:r>
              <a:rPr lang="en-US" b="0" dirty="0" smtClean="0"/>
              <a:t>MLD</a:t>
            </a:r>
            <a:r>
              <a:rPr lang="en-US" dirty="0" smtClean="0"/>
              <a:t>.</a:t>
            </a:r>
          </a:p>
          <a:p>
            <a:pPr marL="800100" lvl="1" indent="-342900">
              <a:buFont typeface="Courier New" panose="02070309020205020404" pitchFamily="49" charset="0"/>
              <a:buChar char="o"/>
            </a:pPr>
            <a:r>
              <a:rPr lang="en-US" sz="2200" dirty="0" smtClean="0">
                <a:solidFill>
                  <a:schemeClr val="tx1"/>
                </a:solidFill>
              </a:rPr>
              <a:t>NOTE: When the responding MLD cannot accept the update, it can reject the TID-to-link mapping update </a:t>
            </a:r>
          </a:p>
          <a:p>
            <a:pPr>
              <a:buFont typeface="Arial" panose="020B0604020202020204" pitchFamily="34" charset="0"/>
              <a:buChar char="•"/>
            </a:pPr>
            <a:r>
              <a:rPr lang="en-US" b="0" dirty="0" smtClean="0">
                <a:solidFill>
                  <a:schemeClr val="tx1"/>
                </a:solidFill>
              </a:rPr>
              <a:t>A </a:t>
            </a:r>
            <a:r>
              <a:rPr lang="en-US" b="0" dirty="0">
                <a:solidFill>
                  <a:schemeClr val="tx1"/>
                </a:solidFill>
              </a:rPr>
              <a:t>link, that is setup as part of a multi-link setup, is defined as Enabled if that link can be used for frame exchange and at least one TID is mapped to that </a:t>
            </a:r>
            <a:r>
              <a:rPr lang="en-US" b="0" dirty="0" smtClean="0">
                <a:solidFill>
                  <a:schemeClr val="tx1"/>
                </a:solidFill>
              </a:rPr>
              <a:t>link.</a:t>
            </a:r>
          </a:p>
          <a:p>
            <a:pPr marL="800100" lvl="1" indent="-342900">
              <a:buFont typeface="Courier New" panose="02070309020205020404" pitchFamily="49" charset="0"/>
              <a:buChar char="o"/>
            </a:pPr>
            <a:r>
              <a:rPr lang="en-US" sz="2200" dirty="0" smtClean="0"/>
              <a:t>NOTE </a:t>
            </a:r>
            <a:r>
              <a:rPr lang="en-US" sz="2200" dirty="0"/>
              <a:t>– Frame exchange on a link is subject </a:t>
            </a:r>
            <a:r>
              <a:rPr lang="en-US" sz="2200" dirty="0" smtClean="0"/>
              <a:t>to the power </a:t>
            </a:r>
            <a:r>
              <a:rPr lang="en-US" sz="2200" dirty="0"/>
              <a:t>state of </a:t>
            </a:r>
            <a:r>
              <a:rPr lang="en-US" sz="2200" dirty="0" smtClean="0"/>
              <a:t>the corresponding </a:t>
            </a:r>
            <a:r>
              <a:rPr lang="en-US" sz="2200" dirty="0"/>
              <a:t>non-AP STA</a:t>
            </a:r>
            <a:r>
              <a:rPr lang="en-US" sz="2400" dirty="0" smtClean="0"/>
              <a:t>.</a:t>
            </a:r>
          </a:p>
          <a:p>
            <a:pPr marL="400050">
              <a:buFont typeface="Arial" panose="020B0604020202020204" pitchFamily="34" charset="0"/>
              <a:buChar char="•"/>
            </a:pPr>
            <a:r>
              <a:rPr lang="en-GB" b="0" dirty="0">
                <a:solidFill>
                  <a:schemeClr val="tx1"/>
                </a:solidFill>
              </a:rPr>
              <a:t>A non-AP MLD monitors and performs basic operations (such as traffic indication, BSS parameter updates, etc.) on one or more link(s).</a:t>
            </a:r>
            <a:endParaRPr lang="en-US" b="0" dirty="0">
              <a:solidFill>
                <a:schemeClr val="tx1"/>
              </a:solidFill>
            </a:endParaRPr>
          </a:p>
          <a:p>
            <a:pPr marL="800100" lvl="1"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9089099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9258" y="458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Constraint – Recap [1,2]</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354542" y="1828800"/>
            <a:ext cx="11582400" cy="3581400"/>
          </a:xfrm>
        </p:spPr>
        <p:txBody>
          <a:bodyPr/>
          <a:lstStyle/>
          <a:p>
            <a:pPr>
              <a:buFont typeface="Arial" panose="020B0604020202020204" pitchFamily="34" charset="0"/>
              <a:buChar char="•"/>
            </a:pPr>
            <a:r>
              <a:rPr lang="en-US" b="0" dirty="0"/>
              <a:t>802.11be shall allow a MLD that has constraints to simultaneously transmit and receive on a pair of links to operate over this pair of links.</a:t>
            </a:r>
          </a:p>
          <a:p>
            <a:pPr>
              <a:buFont typeface="Arial" panose="020B0604020202020204" pitchFamily="34" charset="0"/>
              <a:buChar char="•"/>
            </a:pPr>
            <a:r>
              <a:rPr lang="en-US" b="0" dirty="0"/>
              <a:t>A MLD that supports multiple links can announce whether it can support transmission on one link concurrent with reception on the other link for each pair of links.</a:t>
            </a:r>
          </a:p>
          <a:p>
            <a:pPr marL="800100" lvl="1" indent="-342900">
              <a:buFont typeface="Courier New" panose="02070309020205020404" pitchFamily="49" charset="0"/>
              <a:buChar char="o"/>
            </a:pPr>
            <a:r>
              <a:rPr lang="en-US" sz="2200" dirty="0"/>
              <a:t>NOTE 1 – The 2 links are on different channels.</a:t>
            </a:r>
          </a:p>
          <a:p>
            <a:pPr marL="800100" lvl="1" indent="-342900">
              <a:buFont typeface="Courier New" panose="02070309020205020404" pitchFamily="49" charset="0"/>
              <a:buChar char="o"/>
            </a:pPr>
            <a:r>
              <a:rPr lang="en-US" sz="2200" dirty="0"/>
              <a:t>NOTE 2 – Whether to define a capability of announcing the support transmission on one link concurrent with transmission on the other link is TBD</a:t>
            </a:r>
            <a:r>
              <a:rPr lang="en-US" sz="2200" dirty="0" smtClean="0"/>
              <a:t>.</a:t>
            </a:r>
            <a:endParaRPr lang="en-US" sz="2200" dirty="0"/>
          </a:p>
        </p:txBody>
      </p:sp>
    </p:spTree>
    <p:extLst>
      <p:ext uri="{BB962C8B-B14F-4D97-AF65-F5344CB8AC3E}">
        <p14:creationId xmlns:p14="http://schemas.microsoft.com/office/powerpoint/2010/main" val="1571331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Multi-link BSS Management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2037689" cy="3581400"/>
          </a:xfrm>
        </p:spPr>
        <p:txBody>
          <a:bodyPr/>
          <a:lstStyle/>
          <a:p>
            <a:pPr>
              <a:buFont typeface="Arial" panose="020B0604020202020204" pitchFamily="34" charset="0"/>
              <a:buChar char="•"/>
            </a:pPr>
            <a:r>
              <a:rPr lang="en-US" b="0" dirty="0" smtClean="0"/>
              <a:t>AP MLD establishes BSS on multiple links distributed over multiple bands</a:t>
            </a:r>
            <a:endParaRPr lang="en-US" b="0" dirty="0"/>
          </a:p>
          <a:p>
            <a:pPr>
              <a:buFont typeface="Arial" panose="020B0604020202020204" pitchFamily="34" charset="0"/>
              <a:buChar char="•"/>
            </a:pPr>
            <a:r>
              <a:rPr lang="en-US" b="0" dirty="0" smtClean="0"/>
              <a:t>An interested non-AP MLD can perform ML Setup on a subset of links operated by AP MLD</a:t>
            </a:r>
          </a:p>
          <a:p>
            <a:pPr>
              <a:buFont typeface="Arial" panose="020B0604020202020204" pitchFamily="34" charset="0"/>
              <a:buChar char="•"/>
            </a:pPr>
            <a:r>
              <a:rPr lang="en-US" b="0" dirty="0" smtClean="0"/>
              <a:t>Among the setup links, the set of enabled links for frame exchange can update dynamically</a:t>
            </a:r>
          </a:p>
          <a:p>
            <a:pPr>
              <a:buFont typeface="Arial" panose="020B0604020202020204" pitchFamily="34" charset="0"/>
              <a:buChar char="•"/>
            </a:pPr>
            <a:r>
              <a:rPr lang="en-US" b="0" dirty="0" smtClean="0"/>
              <a:t>For an associated non-AP MLD, AP MLD maintains Enabled Link Set (“TID-to-link map”)</a:t>
            </a:r>
          </a:p>
          <a:p>
            <a:pPr>
              <a:buFont typeface="Arial" panose="020B0604020202020204" pitchFamily="34" charset="0"/>
              <a:buChar char="•"/>
            </a:pPr>
            <a:r>
              <a:rPr lang="en-US" b="0" dirty="0"/>
              <a:t>F</a:t>
            </a:r>
            <a:r>
              <a:rPr lang="en-US" b="0" dirty="0" smtClean="0"/>
              <a:t>or the Enabled Link Set, AP MLD maintains pairwise STR capability of the non-AP MLD</a:t>
            </a:r>
          </a:p>
          <a:p>
            <a:pPr marL="400050">
              <a:buFont typeface="Arial" panose="020B0604020202020204" pitchFamily="34" charset="0"/>
              <a:buChar char="•"/>
            </a:pPr>
            <a:r>
              <a:rPr lang="en-US" b="0" dirty="0" smtClean="0"/>
              <a:t>Simplistic snapshot of info stored at AP MLD operating on links A, B, C and D</a:t>
            </a:r>
          </a:p>
          <a:p>
            <a:pPr marL="857250" lvl="1" indent="-342900">
              <a:buFont typeface="Courier New" panose="02070309020205020404" pitchFamily="49" charset="0"/>
              <a:buChar char="o"/>
            </a:pPr>
            <a:r>
              <a:rPr lang="en-US" sz="2200" b="0" dirty="0" smtClean="0"/>
              <a:t>AP MLD has STR capability on every pair of links</a:t>
            </a:r>
          </a:p>
        </p:txBody>
      </p:sp>
      <p:graphicFrame>
        <p:nvGraphicFramePr>
          <p:cNvPr id="2" name="Table 1"/>
          <p:cNvGraphicFramePr>
            <a:graphicFrameLocks noGrp="1"/>
          </p:cNvGraphicFramePr>
          <p:nvPr>
            <p:extLst>
              <p:ext uri="{D42A27DB-BD31-4B8C-83A1-F6EECF244321}">
                <p14:modId xmlns:p14="http://schemas.microsoft.com/office/powerpoint/2010/main" val="2477254850"/>
              </p:ext>
            </p:extLst>
          </p:nvPr>
        </p:nvGraphicFramePr>
        <p:xfrm>
          <a:off x="1069976" y="4648200"/>
          <a:ext cx="9446683" cy="1609708"/>
        </p:xfrm>
        <a:graphic>
          <a:graphicData uri="http://schemas.openxmlformats.org/drawingml/2006/table">
            <a:tbl>
              <a:tblPr firstRow="1" bandRow="1">
                <a:tableStyleId>{5C22544A-7EE6-4342-B048-85BDC9FD1C3A}</a:tableStyleId>
              </a:tblPr>
              <a:tblGrid>
                <a:gridCol w="1819361"/>
                <a:gridCol w="1819361"/>
                <a:gridCol w="1819361"/>
                <a:gridCol w="3988600"/>
              </a:tblGrid>
              <a:tr h="478172">
                <a:tc>
                  <a:txBody>
                    <a:bodyPr/>
                    <a:lstStyle/>
                    <a:p>
                      <a:r>
                        <a:rPr lang="en-US" dirty="0" smtClean="0">
                          <a:solidFill>
                            <a:schemeClr val="tx1"/>
                          </a:solidFill>
                        </a:rPr>
                        <a:t>Non-AP</a:t>
                      </a:r>
                      <a:r>
                        <a:rPr lang="en-US" baseline="0" dirty="0" smtClean="0">
                          <a:solidFill>
                            <a:schemeClr val="tx1"/>
                          </a:solidFill>
                        </a:rPr>
                        <a:t> MLD</a:t>
                      </a:r>
                      <a:endParaRPr lang="en-US" dirty="0">
                        <a:solidFill>
                          <a:schemeClr val="tx1"/>
                        </a:solidFill>
                      </a:endParaRPr>
                    </a:p>
                  </a:txBody>
                  <a:tcPr/>
                </a:tc>
                <a:tc>
                  <a:txBody>
                    <a:bodyPr/>
                    <a:lstStyle/>
                    <a:p>
                      <a:r>
                        <a:rPr lang="en-US" dirty="0" smtClean="0">
                          <a:solidFill>
                            <a:schemeClr val="tx1"/>
                          </a:solidFill>
                        </a:rPr>
                        <a:t>Setup Links</a:t>
                      </a:r>
                      <a:endParaRPr lang="en-US" dirty="0">
                        <a:solidFill>
                          <a:schemeClr val="tx1"/>
                        </a:solidFill>
                      </a:endParaRPr>
                    </a:p>
                  </a:txBody>
                  <a:tcPr/>
                </a:tc>
                <a:tc>
                  <a:txBody>
                    <a:bodyPr/>
                    <a:lstStyle/>
                    <a:p>
                      <a:r>
                        <a:rPr lang="en-US" dirty="0" smtClean="0">
                          <a:solidFill>
                            <a:schemeClr val="tx1"/>
                          </a:solidFill>
                        </a:rPr>
                        <a:t>Enabled Link</a:t>
                      </a:r>
                      <a:r>
                        <a:rPr lang="en-US" baseline="0" dirty="0" smtClean="0">
                          <a:solidFill>
                            <a:schemeClr val="tx1"/>
                          </a:solidFill>
                        </a:rPr>
                        <a:t> Set</a:t>
                      </a:r>
                      <a:endParaRPr lang="en-US" dirty="0">
                        <a:solidFill>
                          <a:schemeClr val="tx1"/>
                        </a:solidFill>
                      </a:endParaRPr>
                    </a:p>
                  </a:txBody>
                  <a:tcPr/>
                </a:tc>
                <a:tc>
                  <a:txBody>
                    <a:bodyPr/>
                    <a:lstStyle/>
                    <a:p>
                      <a:r>
                        <a:rPr lang="en-US" dirty="0" smtClean="0">
                          <a:solidFill>
                            <a:schemeClr val="tx1"/>
                          </a:solidFill>
                        </a:rPr>
                        <a:t>STR Capability Info of non-AP MLD at AP MLD</a:t>
                      </a:r>
                      <a:endParaRPr lang="en-US" dirty="0">
                        <a:solidFill>
                          <a:schemeClr val="tx1"/>
                        </a:solidFill>
                      </a:endParaRPr>
                    </a:p>
                  </a:txBody>
                  <a:tcPr/>
                </a:tc>
              </a:tr>
              <a:tr h="484814">
                <a:tc>
                  <a:txBody>
                    <a:bodyPr/>
                    <a:lstStyle/>
                    <a:p>
                      <a:r>
                        <a:rPr lang="en-US" dirty="0" smtClean="0"/>
                        <a:t>Device</a:t>
                      </a:r>
                      <a:r>
                        <a:rPr lang="en-US" baseline="0" dirty="0" smtClean="0"/>
                        <a:t> 1</a:t>
                      </a:r>
                      <a:endParaRPr lang="en-US" dirty="0"/>
                    </a:p>
                  </a:txBody>
                  <a:tcPr/>
                </a:tc>
                <a:tc>
                  <a:txBody>
                    <a:bodyPr/>
                    <a:lstStyle/>
                    <a:p>
                      <a:r>
                        <a:rPr lang="en-US" dirty="0" smtClean="0"/>
                        <a:t>{A, B, D}</a:t>
                      </a:r>
                      <a:endParaRPr lang="en-US" dirty="0"/>
                    </a:p>
                  </a:txBody>
                  <a:tcPr/>
                </a:tc>
                <a:tc>
                  <a:txBody>
                    <a:bodyPr/>
                    <a:lstStyle/>
                    <a:p>
                      <a:r>
                        <a:rPr lang="en-US" dirty="0" smtClean="0"/>
                        <a:t>{A, B}</a:t>
                      </a:r>
                      <a:endParaRPr lang="en-US" dirty="0"/>
                    </a:p>
                  </a:txBody>
                  <a:tcPr/>
                </a:tc>
                <a:tc>
                  <a:txBody>
                    <a:bodyPr/>
                    <a:lstStyle/>
                    <a:p>
                      <a:r>
                        <a:rPr lang="en-US" dirty="0" smtClean="0"/>
                        <a:t>{A-B:</a:t>
                      </a:r>
                      <a:r>
                        <a:rPr lang="en-US" baseline="0" dirty="0" smtClean="0"/>
                        <a:t> STR}</a:t>
                      </a:r>
                      <a:endParaRPr lang="en-US" dirty="0"/>
                    </a:p>
                  </a:txBody>
                  <a:tcPr/>
                </a:tc>
              </a:tr>
              <a:tr h="484814">
                <a:tc>
                  <a:txBody>
                    <a:bodyPr/>
                    <a:lstStyle/>
                    <a:p>
                      <a:r>
                        <a:rPr lang="en-US" dirty="0" smtClean="0"/>
                        <a:t>Device</a:t>
                      </a:r>
                      <a:r>
                        <a:rPr lang="en-US" baseline="0" dirty="0" smtClean="0"/>
                        <a:t> 2</a:t>
                      </a:r>
                      <a:endParaRPr lang="en-US" dirty="0"/>
                    </a:p>
                  </a:txBody>
                  <a:tcPr/>
                </a:tc>
                <a:tc>
                  <a:txBody>
                    <a:bodyPr/>
                    <a:lstStyle/>
                    <a:p>
                      <a:r>
                        <a:rPr lang="en-US" dirty="0" smtClean="0"/>
                        <a:t>{A, B,</a:t>
                      </a:r>
                      <a:r>
                        <a:rPr lang="en-US" baseline="0" dirty="0" smtClean="0"/>
                        <a:t> C}</a:t>
                      </a:r>
                      <a:endParaRPr lang="en-US" dirty="0"/>
                    </a:p>
                  </a:txBody>
                  <a:tcPr/>
                </a:tc>
                <a:tc>
                  <a:txBody>
                    <a:bodyPr/>
                    <a:lstStyle/>
                    <a:p>
                      <a:r>
                        <a:rPr lang="en-US" dirty="0" smtClean="0"/>
                        <a:t>{A,</a:t>
                      </a:r>
                      <a:r>
                        <a:rPr lang="en-US" baseline="0" dirty="0" smtClean="0"/>
                        <a:t> B, C}</a:t>
                      </a:r>
                      <a:endParaRPr lang="en-US" dirty="0"/>
                    </a:p>
                  </a:txBody>
                  <a:tcPr/>
                </a:tc>
                <a:tc>
                  <a:txBody>
                    <a:bodyPr/>
                    <a:lstStyle/>
                    <a:p>
                      <a:r>
                        <a:rPr lang="en-US" dirty="0" smtClean="0"/>
                        <a:t>{A-B:</a:t>
                      </a:r>
                      <a:r>
                        <a:rPr lang="en-US" baseline="0" dirty="0" smtClean="0"/>
                        <a:t> STR, B-C: Non-STR, A-C: STR}</a:t>
                      </a:r>
                      <a:endParaRPr lang="en-US" dirty="0"/>
                    </a:p>
                  </a:txBody>
                  <a:tcPr/>
                </a:tc>
              </a:tr>
            </a:tbl>
          </a:graphicData>
        </a:graphic>
      </p:graphicFrame>
    </p:spTree>
    <p:extLst>
      <p:ext uri="{BB962C8B-B14F-4D97-AF65-F5344CB8AC3E}">
        <p14:creationId xmlns:p14="http://schemas.microsoft.com/office/powerpoint/2010/main" val="3270613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77357" y="40187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Information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219200"/>
            <a:ext cx="11658599" cy="7078861"/>
          </a:xfrm>
          <a:prstGeom prst="rect">
            <a:avLst/>
          </a:prstGeom>
        </p:spPr>
        <p:txBody>
          <a:bodyPr wrap="square">
            <a:spAutoFit/>
          </a:bodyPr>
          <a:lstStyle/>
          <a:p>
            <a:pPr marL="400050" indent="-342900">
              <a:buFont typeface="Arial" panose="020B0604020202020204" pitchFamily="34" charset="0"/>
              <a:buChar char="•"/>
            </a:pPr>
            <a:r>
              <a:rPr lang="en-US" dirty="0">
                <a:solidFill>
                  <a:schemeClr val="tx1"/>
                </a:solidFill>
              </a:rPr>
              <a:t>STR capability on a link pair </a:t>
            </a:r>
            <a:r>
              <a:rPr lang="en-US" dirty="0" smtClean="0">
                <a:solidFill>
                  <a:schemeClr val="tx1"/>
                </a:solidFill>
              </a:rPr>
              <a:t>depends </a:t>
            </a:r>
            <a:r>
              <a:rPr lang="en-US" dirty="0">
                <a:solidFill>
                  <a:schemeClr val="tx1"/>
                </a:solidFill>
              </a:rPr>
              <a:t>on </a:t>
            </a:r>
            <a:r>
              <a:rPr lang="en-US" dirty="0" smtClean="0">
                <a:solidFill>
                  <a:schemeClr val="tx1"/>
                </a:solidFill>
              </a:rPr>
              <a:t>design, implementation and operation</a:t>
            </a:r>
            <a:endParaRPr lang="en-US" dirty="0">
              <a:solidFill>
                <a:schemeClr val="tx1"/>
              </a:solidFill>
            </a:endParaRPr>
          </a:p>
          <a:p>
            <a:pPr marL="914400" lvl="1" indent="-457200">
              <a:buFont typeface="Courier New" panose="02070309020205020404" pitchFamily="49" charset="0"/>
              <a:buChar char="o"/>
            </a:pPr>
            <a:r>
              <a:rPr lang="en-US" sz="2200" dirty="0">
                <a:solidFill>
                  <a:schemeClr val="tx1"/>
                </a:solidFill>
              </a:rPr>
              <a:t>Channel separation, operating BW on each channel, bands of operation, antenna distribution across links (all antennas for all links, separate antennas per link, ..), etc. </a:t>
            </a:r>
            <a:endParaRPr lang="en-US" sz="2200" dirty="0" smtClean="0">
              <a:solidFill>
                <a:schemeClr val="tx1"/>
              </a:solidFill>
            </a:endParaRPr>
          </a:p>
          <a:p>
            <a:pPr marL="914400" lvl="1" indent="-457200">
              <a:buFont typeface="Courier New" panose="02070309020205020404" pitchFamily="49" charset="0"/>
              <a:buChar char="o"/>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Contents provided by non-AP MLD during multi-link setup can be of varying levels</a:t>
            </a:r>
          </a:p>
          <a:p>
            <a:pPr marL="342900" indent="-342900">
              <a:buFont typeface="Arial" panose="020B0604020202020204" pitchFamily="34" charset="0"/>
              <a:buChar char="•"/>
            </a:pPr>
            <a:endParaRPr lang="en-US" b="1" dirty="0">
              <a:solidFill>
                <a:schemeClr val="tx1"/>
              </a:solidFill>
            </a:endParaRPr>
          </a:p>
          <a:p>
            <a:pPr marL="342900" indent="-342900">
              <a:buFont typeface="Arial" panose="020B0604020202020204" pitchFamily="34" charset="0"/>
              <a:buChar char="•"/>
            </a:pPr>
            <a:r>
              <a:rPr lang="en-US" b="1" dirty="0" smtClean="0">
                <a:solidFill>
                  <a:schemeClr val="tx1"/>
                </a:solidFill>
              </a:rPr>
              <a:t>Simplistic option</a:t>
            </a:r>
          </a:p>
          <a:p>
            <a:pPr marL="1085850" lvl="1" indent="-342900">
              <a:buFont typeface="Courier New" panose="02070309020205020404" pitchFamily="49" charset="0"/>
              <a:buChar char="o"/>
            </a:pPr>
            <a:r>
              <a:rPr lang="en-US" sz="2200" dirty="0" smtClean="0">
                <a:solidFill>
                  <a:schemeClr val="tx1"/>
                </a:solidFill>
              </a:rPr>
              <a:t>Bit indication of pairwise STR capability between the specific channels used by AP MLD</a:t>
            </a:r>
          </a:p>
          <a:p>
            <a:pPr marL="1085850" lvl="1" indent="-342900">
              <a:buFont typeface="Courier New" panose="02070309020205020404" pitchFamily="49" charset="0"/>
              <a:buChar char="o"/>
            </a:pPr>
            <a:endParaRPr lang="en-US" sz="2200" dirty="0" smtClean="0">
              <a:solidFill>
                <a:schemeClr val="tx1"/>
              </a:solidFill>
            </a:endParaRPr>
          </a:p>
          <a:p>
            <a:pPr marL="342900" indent="-342900">
              <a:buFont typeface="Arial" panose="020B0604020202020204" pitchFamily="34" charset="0"/>
              <a:buChar char="•"/>
            </a:pPr>
            <a:r>
              <a:rPr lang="en-US" b="1" dirty="0" smtClean="0">
                <a:solidFill>
                  <a:schemeClr val="tx1"/>
                </a:solidFill>
              </a:rPr>
              <a:t>Coarse-grained example</a:t>
            </a:r>
            <a:endParaRPr lang="en-US"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Simple </a:t>
            </a:r>
            <a:r>
              <a:rPr lang="en-US" sz="2200" dirty="0">
                <a:solidFill>
                  <a:schemeClr val="tx1"/>
                </a:solidFill>
              </a:rPr>
              <a:t>bit indication for </a:t>
            </a:r>
            <a:r>
              <a:rPr lang="en-US" sz="2200" dirty="0" smtClean="0">
                <a:solidFill>
                  <a:schemeClr val="tx1"/>
                </a:solidFill>
              </a:rPr>
              <a:t>STR Capability across multiple bands e.g. 2.4G-5G, 5G-6G, etc.</a:t>
            </a:r>
          </a:p>
          <a:p>
            <a:pPr marL="1085850" lvl="1" indent="-342900">
              <a:buFont typeface="Courier New" panose="02070309020205020404" pitchFamily="49" charset="0"/>
              <a:buChar char="o"/>
            </a:pPr>
            <a:endParaRPr lang="en-US" sz="2200" b="1" dirty="0" smtClean="0">
              <a:solidFill>
                <a:schemeClr val="tx1"/>
              </a:solidFill>
            </a:endParaRPr>
          </a:p>
          <a:p>
            <a:pPr marL="342900" indent="-342900">
              <a:buFont typeface="Arial" panose="020B0604020202020204" pitchFamily="34" charset="0"/>
              <a:buChar char="•"/>
            </a:pPr>
            <a:r>
              <a:rPr lang="en-US" b="1" dirty="0" smtClean="0">
                <a:solidFill>
                  <a:schemeClr val="tx1"/>
                </a:solidFill>
              </a:rPr>
              <a:t>Fine-grained example</a:t>
            </a:r>
          </a:p>
          <a:p>
            <a:pPr marL="1085850" lvl="1" indent="-342900">
              <a:buFont typeface="Courier New" panose="02070309020205020404" pitchFamily="49" charset="0"/>
              <a:buChar char="o"/>
            </a:pPr>
            <a:r>
              <a:rPr lang="en-US" sz="2200" dirty="0" smtClean="0">
                <a:solidFill>
                  <a:schemeClr val="tx1"/>
                </a:solidFill>
              </a:rPr>
              <a:t>Minimum </a:t>
            </a:r>
            <a:r>
              <a:rPr lang="en-US" sz="2200" dirty="0">
                <a:solidFill>
                  <a:schemeClr val="tx1"/>
                </a:solidFill>
              </a:rPr>
              <a:t>frequency separation to be STR capable </a:t>
            </a:r>
            <a:endParaRPr lang="en-US" sz="2200" dirty="0" smtClean="0">
              <a:solidFill>
                <a:schemeClr val="tx1"/>
              </a:solidFill>
            </a:endParaRPr>
          </a:p>
          <a:p>
            <a:pPr marL="1485900" lvl="2" indent="-342900">
              <a:buFont typeface="Wingdings" panose="05000000000000000000" pitchFamily="2" charset="2"/>
              <a:buChar char="§"/>
            </a:pPr>
            <a:r>
              <a:rPr lang="en-US" sz="2000" dirty="0" smtClean="0">
                <a:solidFill>
                  <a:schemeClr val="tx1"/>
                </a:solidFill>
              </a:rPr>
              <a:t>Dimensions: link bandwidth, transmit power</a:t>
            </a:r>
            <a:endParaRPr lang="en-US" sz="2000" dirty="0">
              <a:solidFill>
                <a:schemeClr val="tx1"/>
              </a:solidFill>
            </a:endParaRPr>
          </a:p>
          <a:p>
            <a:pPr marL="1485900" lvl="2" indent="-342900">
              <a:buFont typeface="Wingdings" panose="05000000000000000000" pitchFamily="2" charset="2"/>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22497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Update</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371600"/>
            <a:ext cx="11658599" cy="6001643"/>
          </a:xfrm>
          <a:prstGeom prst="rect">
            <a:avLst/>
          </a:prstGeom>
        </p:spPr>
        <p:txBody>
          <a:bodyPr wrap="square">
            <a:spAutoFit/>
          </a:bodyPr>
          <a:lstStyle/>
          <a:p>
            <a:pPr marL="342900" indent="-342900">
              <a:buFont typeface="Arial" panose="020B0604020202020204" pitchFamily="34" charset="0"/>
              <a:buChar char="•"/>
            </a:pPr>
            <a:r>
              <a:rPr lang="en-US" dirty="0" smtClean="0">
                <a:solidFill>
                  <a:schemeClr val="tx1"/>
                </a:solidFill>
              </a:rPr>
              <a:t>Questionable benefit of providing fine-grained information as the non-AP MLD’s operating mode and therefore STR capability is time-variant</a:t>
            </a:r>
          </a:p>
          <a:p>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Therefore, it would be beneficial to define mechanism for non-AP MLD to update STR capability of any pair of enabled/setup links even after initial multi-link setup</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STR Capability update </a:t>
            </a:r>
            <a:r>
              <a:rPr lang="en-US" dirty="0">
                <a:solidFill>
                  <a:schemeClr val="tx1"/>
                </a:solidFill>
              </a:rPr>
              <a:t>mechanism </a:t>
            </a:r>
            <a:r>
              <a:rPr lang="en-US" dirty="0" smtClean="0">
                <a:solidFill>
                  <a:schemeClr val="tx1"/>
                </a:solidFill>
              </a:rPr>
              <a:t>can be </a:t>
            </a:r>
            <a:r>
              <a:rPr lang="en-US" dirty="0">
                <a:solidFill>
                  <a:schemeClr val="tx1"/>
                </a:solidFill>
              </a:rPr>
              <a:t>similar to Operating Mode indication in 802.11ax. We can define new </a:t>
            </a:r>
            <a:r>
              <a:rPr lang="en-US" dirty="0" smtClean="0">
                <a:solidFill>
                  <a:schemeClr val="tx1"/>
                </a:solidFill>
              </a:rPr>
              <a:t>field similar </a:t>
            </a:r>
            <a:r>
              <a:rPr lang="en-US" dirty="0">
                <a:solidFill>
                  <a:schemeClr val="tx1"/>
                </a:solidFill>
              </a:rPr>
              <a:t>to 802.11ax OM </a:t>
            </a:r>
            <a:r>
              <a:rPr lang="en-US" dirty="0" smtClean="0">
                <a:solidFill>
                  <a:schemeClr val="tx1"/>
                </a:solidFill>
              </a:rPr>
              <a:t>Control</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facilitate fast </a:t>
            </a:r>
            <a:r>
              <a:rPr lang="en-US" dirty="0" smtClean="0">
                <a:solidFill>
                  <a:schemeClr val="tx1"/>
                </a:solidFill>
              </a:rPr>
              <a:t>transition of non-AP MLDs from STR mode to non-STR mode and vice versa </a:t>
            </a:r>
            <a:r>
              <a:rPr lang="en-US" dirty="0">
                <a:solidFill>
                  <a:schemeClr val="tx1"/>
                </a:solidFill>
              </a:rPr>
              <a:t>and take advantage of multi-link channel access, </a:t>
            </a:r>
            <a:r>
              <a:rPr lang="en-US" dirty="0" smtClean="0">
                <a:solidFill>
                  <a:schemeClr val="tx1"/>
                </a:solidFill>
              </a:rPr>
              <a:t>this operating mode update of any pair of enabled/setup links by </a:t>
            </a:r>
            <a:r>
              <a:rPr lang="en-US" dirty="0">
                <a:solidFill>
                  <a:schemeClr val="tx1"/>
                </a:solidFill>
              </a:rPr>
              <a:t>non-AP MLD shall be allowed to perform on any of the enabled links</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1872028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Enable/Disable </a:t>
            </a:r>
            <a:endParaRPr lang="en-US" dirty="0"/>
          </a:p>
        </p:txBody>
      </p:sp>
      <p:sp>
        <p:nvSpPr>
          <p:cNvPr id="3" name="Content Placeholder 2"/>
          <p:cNvSpPr>
            <a:spLocks noGrp="1"/>
          </p:cNvSpPr>
          <p:nvPr>
            <p:ph idx="1"/>
          </p:nvPr>
        </p:nvSpPr>
        <p:spPr>
          <a:xfrm>
            <a:off x="685800" y="1497151"/>
            <a:ext cx="10361084" cy="4113213"/>
          </a:xfrm>
        </p:spPr>
        <p:txBody>
          <a:bodyPr/>
          <a:lstStyle/>
          <a:p>
            <a:pPr>
              <a:buFont typeface="Arial" panose="020B0604020202020204" pitchFamily="34" charset="0"/>
              <a:buChar char="•"/>
            </a:pPr>
            <a:r>
              <a:rPr lang="en-US" b="0" dirty="0" smtClean="0"/>
              <a:t>Non-AP MLD may enable/disable any of the setup links dynamically </a:t>
            </a:r>
          </a:p>
          <a:p>
            <a:pPr marL="800100" lvl="1" indent="-342900">
              <a:buFont typeface="Courier New" panose="02070309020205020404" pitchFamily="49" charset="0"/>
              <a:buChar char="o"/>
            </a:pPr>
            <a:r>
              <a:rPr lang="en-US" sz="2200" b="0" dirty="0" smtClean="0"/>
              <a:t>Power save</a:t>
            </a:r>
          </a:p>
          <a:p>
            <a:pPr marL="800100" lvl="1" indent="-342900">
              <a:buFont typeface="Courier New" panose="02070309020205020404" pitchFamily="49" charset="0"/>
              <a:buChar char="o"/>
            </a:pPr>
            <a:r>
              <a:rPr lang="en-US" sz="2200" dirty="0" smtClean="0"/>
              <a:t>Link switching</a:t>
            </a:r>
            <a:endParaRPr lang="en-US" sz="2200" b="0" dirty="0" smtClean="0"/>
          </a:p>
          <a:p>
            <a:pPr marL="800100" lvl="1" indent="-342900">
              <a:buFont typeface="Courier New" panose="02070309020205020404" pitchFamily="49" charset="0"/>
              <a:buChar char="o"/>
            </a:pPr>
            <a:r>
              <a:rPr lang="en-US" sz="2200" dirty="0" smtClean="0"/>
              <a:t>Co-existence with other technologies</a:t>
            </a:r>
          </a:p>
          <a:p>
            <a:pPr marL="800100" lvl="1" indent="-342900">
              <a:buFont typeface="Courier New" panose="02070309020205020404" pitchFamily="49" charset="0"/>
              <a:buChar char="o"/>
            </a:pPr>
            <a:r>
              <a:rPr lang="en-US" sz="2200" dirty="0" smtClean="0"/>
              <a:t>In-device constraints</a:t>
            </a:r>
          </a:p>
          <a:p>
            <a:pPr marL="800100" lvl="1" indent="-342900">
              <a:buFont typeface="Courier New" panose="02070309020205020404" pitchFamily="49" charset="0"/>
              <a:buChar char="o"/>
            </a:pPr>
            <a:r>
              <a:rPr lang="en-US" sz="2200" dirty="0" smtClean="0"/>
              <a:t>Traffic changes</a:t>
            </a:r>
          </a:p>
          <a:p>
            <a:pPr marL="800100" lvl="1" indent="-342900">
              <a:buFont typeface="Courier New" panose="02070309020205020404" pitchFamily="49" charset="0"/>
              <a:buChar char="o"/>
            </a:pPr>
            <a:r>
              <a:rPr lang="en-US" sz="2200" b="0" dirty="0" smtClean="0"/>
              <a:t>Channel switch by AP STA</a:t>
            </a:r>
          </a:p>
          <a:p>
            <a:pPr marL="800100" lvl="1" indent="-342900">
              <a:buFont typeface="Courier New" panose="02070309020205020404" pitchFamily="49" charset="0"/>
              <a:buChar char="o"/>
            </a:pPr>
            <a:r>
              <a:rPr lang="en-US" sz="2200" dirty="0" smtClean="0"/>
              <a:t>Recommendation by AP MLD</a:t>
            </a:r>
          </a:p>
          <a:p>
            <a:pPr marL="800100" lvl="1" indent="-342900">
              <a:buFont typeface="Courier New" panose="02070309020205020404" pitchFamily="49" charset="0"/>
              <a:buChar char="o"/>
            </a:pPr>
            <a:r>
              <a:rPr lang="en-US" sz="2200" dirty="0" smtClean="0"/>
              <a:t>Et cetera</a:t>
            </a:r>
          </a:p>
          <a:p>
            <a:pPr marL="514350" indent="-457200">
              <a:buFont typeface="Arial" panose="020B0604020202020204" pitchFamily="34" charset="0"/>
              <a:buChar char="•"/>
            </a:pPr>
            <a:r>
              <a:rPr lang="en-US" sz="2600" b="0" dirty="0" smtClean="0"/>
              <a:t>For simplicity, we denote the update of the set of enabled links as Enabled Link Set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21322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Mechanism</a:t>
            </a:r>
            <a:endParaRPr lang="en-US" dirty="0"/>
          </a:p>
        </p:txBody>
      </p:sp>
      <p:sp>
        <p:nvSpPr>
          <p:cNvPr id="3" name="Content Placeholder 2"/>
          <p:cNvSpPr>
            <a:spLocks noGrp="1"/>
          </p:cNvSpPr>
          <p:nvPr>
            <p:ph idx="1"/>
          </p:nvPr>
        </p:nvSpPr>
        <p:spPr>
          <a:xfrm>
            <a:off x="227542" y="1295400"/>
            <a:ext cx="11582400" cy="4113213"/>
          </a:xfrm>
        </p:spPr>
        <p:txBody>
          <a:bodyPr/>
          <a:lstStyle/>
          <a:p>
            <a:pPr marL="514350" indent="-457200">
              <a:buFont typeface="Arial" panose="020B0604020202020204" pitchFamily="34" charset="0"/>
              <a:buChar char="•"/>
            </a:pPr>
            <a:r>
              <a:rPr lang="en-US" b="0" dirty="0" smtClean="0"/>
              <a:t>Enabled Link Set Update mechanism can be similar to Operating Mode indication in 802.11ax. We can define new EHT Control field similar to 802.11ax OM Control.</a:t>
            </a:r>
          </a:p>
          <a:p>
            <a:pPr marL="514350" indent="-457200">
              <a:buFont typeface="Arial" panose="020B0604020202020204" pitchFamily="34" charset="0"/>
              <a:buChar char="•"/>
            </a:pPr>
            <a:r>
              <a:rPr lang="en-US" b="0" dirty="0" smtClean="0"/>
              <a:t>To facilitate fast transition and take advantage of multi-link channel access, Enabled Link Set update by non-AP MLD shall be allowed to perform on any of the enabled links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9099" y="3091016"/>
            <a:ext cx="7060542" cy="2979678"/>
          </a:xfrm>
          <a:prstGeom prst="rect">
            <a:avLst/>
          </a:prstGeom>
        </p:spPr>
      </p:pic>
    </p:spTree>
    <p:extLst>
      <p:ext uri="{BB962C8B-B14F-4D97-AF65-F5344CB8AC3E}">
        <p14:creationId xmlns:p14="http://schemas.microsoft.com/office/powerpoint/2010/main" val="4280527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11-19-1405-00-00be-multi-link-operation-channel-access-discussion</Template>
  <TotalTime>37174</TotalTime>
  <Words>3411</Words>
  <Application>Microsoft Office PowerPoint</Application>
  <PresentationFormat>Widescreen</PresentationFormat>
  <Paragraphs>375</Paragraphs>
  <Slides>28</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 Unicode MS</vt:lpstr>
      <vt:lpstr>MS Gothic</vt:lpstr>
      <vt:lpstr>Arial</vt:lpstr>
      <vt:lpstr>Courier New</vt:lpstr>
      <vt:lpstr>Times New Roman</vt:lpstr>
      <vt:lpstr>Wingdings</vt:lpstr>
      <vt:lpstr>Office Theme</vt:lpstr>
      <vt:lpstr>Document</vt:lpstr>
      <vt:lpstr>MLO Constraint Indication and Operating Mode</vt:lpstr>
      <vt:lpstr>Introduction</vt:lpstr>
      <vt:lpstr>Link Management– Recap [1]</vt:lpstr>
      <vt:lpstr>STR Constraint – Recap [1,2]</vt:lpstr>
      <vt:lpstr>Multi-link BSS Management</vt:lpstr>
      <vt:lpstr>STR Capability Information</vt:lpstr>
      <vt:lpstr>STR Capability Update</vt:lpstr>
      <vt:lpstr>Dynamic Link Enable/Disable </vt:lpstr>
      <vt:lpstr>Dynamic Link Set Update Mechanism</vt:lpstr>
      <vt:lpstr>Dynamic Link Set Update Proposed Rules</vt:lpstr>
      <vt:lpstr>Disabling a Link with AP MLDs</vt:lpstr>
      <vt:lpstr>Disabling a Link with AP MLDs Proposal</vt:lpstr>
      <vt:lpstr>Disabling a Link with AP MLDs Proposal</vt:lpstr>
      <vt:lpstr>BSS Parameters Update on Disabled Link</vt:lpstr>
      <vt:lpstr>Option 1: BSS Parameter Update Notification </vt:lpstr>
      <vt:lpstr>Option 2: Per-link BSS Parameter Version ID</vt:lpstr>
      <vt:lpstr>Channel Switch in Multi-link BSS Context</vt:lpstr>
      <vt:lpstr>Potential Link Management Mechanisms for Channel Switch</vt:lpstr>
      <vt:lpstr>Summary</vt:lpstr>
      <vt:lpstr>Simultaneous Transmit and Receive (STR) Update - Recap</vt:lpstr>
      <vt:lpstr>Straw Poll #1</vt:lpstr>
      <vt:lpstr>Straw Poll #2</vt:lpstr>
      <vt:lpstr>Straw Poll #4</vt:lpstr>
      <vt:lpstr>Straw Poll #5</vt:lpstr>
      <vt:lpstr>Straw Poll #6</vt:lpstr>
      <vt:lpstr>Straw Poll #7</vt:lpstr>
      <vt:lpstr>Straw Poll #8</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 Channel Access Discussion</dc:title>
  <dc:creator>Sharan Naribole</dc:creator>
  <cp:lastModifiedBy>Sharan Naribole</cp:lastModifiedBy>
  <cp:revision>630</cp:revision>
  <cp:lastPrinted>1601-01-01T00:00:00Z</cp:lastPrinted>
  <dcterms:created xsi:type="dcterms:W3CDTF">2019-09-09T01:56:09Z</dcterms:created>
  <dcterms:modified xsi:type="dcterms:W3CDTF">2020-04-23T01:36:21Z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_SA">
    <vt:lpwstr>C:\Users\n.sharan\Documents\6 GHz and EHT\EHT internal discussions\Multi-Link Operation\Sep-2019\11-19-1405-00-00be-multi-link-operation-channel-access-discussion.pptx</vt:lpwstr>
  </property>
</Properties>
</file>