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5" r:id="rId4"/>
    <p:sldId id="266" r:id="rId5"/>
    <p:sldId id="267" r:id="rId6"/>
    <p:sldId id="269" r:id="rId7"/>
    <p:sldId id="268" r:id="rId8"/>
    <p:sldId id="264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>
      <p:cViewPr varScale="1">
        <p:scale>
          <a:sx n="114" d="100"/>
          <a:sy n="114" d="100"/>
        </p:scale>
        <p:origin x="224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Aboul-Magd, Huawei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Osama Aboul-Magd,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CA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Aboul-Magd, Huawei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January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Aboul-Magd, Huawei Technologies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January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Osama Aboul-Magd,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January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Aboul-Magd, Huawei Technologies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January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Aboul-Magd, Huawei Technologies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Aboul-Magd, Huawei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Aboul-Magd, Huawei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CA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Osama Aboul-Magd,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802.11-20/0203r0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2153-01-00be-adopting-a-release-framework-to-meet-timeline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Option I and Option II: Which Way to Go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3111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2020-01-15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CA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Osama Aboul-Magd,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2860719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Document" r:id="rId4" imgW="10439400" imgH="2387600" progId="Word.Document.8">
                  <p:embed/>
                </p:oleObj>
              </mc:Choice>
              <mc:Fallback>
                <p:oleObj name="Document" r:id="rId4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submission discusses the options available to implement the so called Release I and Release II features.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Osama Aboul-Magd, Huawei Technologies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CA"/>
              <a:t>January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51E03-EBF5-3847-8051-65968505F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ACD7C-88C1-AE41-8962-C8AC009EB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be able to produce a timely amendment it was suggested to divide features listed in section 8.2 of the EHT PAR to two groups (or releases if you prefer the term)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Group I includes 360 MHz channels, Multi-RU per user, simplified AP collaboration, 4k QAM, and multi-link.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Group II may include HARQ, AP Collaboration, 16 SS, others.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submission doesn’t discuss timeline or technical features.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submission focuses on a way forward to produce the desired specifications based on the two options presented in [1]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07FEC5-7EDA-8F4F-8F1F-3D8B5F9079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9BCA27-187E-1D4A-8631-3E9B83D3125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Osama Aboul-Magd, Huawei Technologies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3AD6A4-957F-B340-AA05-383FEEC8794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CA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0186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56B91-3527-AD43-9225-9271A2F4B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B3821F-D8F3-1F43-9E9D-F3FE41C33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4797152"/>
            <a:ext cx="10361084" cy="58370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D1.0 is likely to fail given the WG historical data.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D2.0 may or may not fail (11n and 11ax failed)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Even if D2.0 passes, D3.0 is likely to fail because of the injection of additional new features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Draft is kept open for a very long time and is taking longer than usual to go to REVCOM.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80C49F-9B29-D445-A542-53DB5284EE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74128F-C06A-1C47-887D-8675F92479B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Osama Aboul-Magd, Huawei Technologies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3AF588-477B-1944-B11B-ACC08BDE42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CA"/>
              <a:t>January 2020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6DD896-03F8-D646-9804-EA4C0814FE29}"/>
              </a:ext>
            </a:extLst>
          </p:cNvPr>
          <p:cNvSpPr/>
          <p:nvPr/>
        </p:nvSpPr>
        <p:spPr bwMode="auto">
          <a:xfrm>
            <a:off x="1271464" y="1628800"/>
            <a:ext cx="10004021" cy="526602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EFE1D39-142A-3C4D-9399-CB3959D8F438}"/>
              </a:ext>
            </a:extLst>
          </p:cNvPr>
          <p:cNvCxnSpPr/>
          <p:nvPr/>
        </p:nvCxnSpPr>
        <p:spPr bwMode="auto">
          <a:xfrm>
            <a:off x="3143672" y="1628800"/>
            <a:ext cx="0" cy="52660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63C2624-3D4B-AF4A-BE5A-5DF567A13F91}"/>
              </a:ext>
            </a:extLst>
          </p:cNvPr>
          <p:cNvSpPr txBox="1"/>
          <p:nvPr/>
        </p:nvSpPr>
        <p:spPr>
          <a:xfrm>
            <a:off x="1459018" y="1707435"/>
            <a:ext cx="1828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Group I  Focus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589C419-9AE9-6F40-BD54-84C148CA8FE1}"/>
              </a:ext>
            </a:extLst>
          </p:cNvPr>
          <p:cNvSpPr txBox="1"/>
          <p:nvPr/>
        </p:nvSpPr>
        <p:spPr>
          <a:xfrm>
            <a:off x="3123888" y="1777531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 1.0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02AA233-2CAB-5242-9F24-51ADE2163B80}"/>
              </a:ext>
            </a:extLst>
          </p:cNvPr>
          <p:cNvCxnSpPr/>
          <p:nvPr/>
        </p:nvCxnSpPr>
        <p:spPr bwMode="auto">
          <a:xfrm>
            <a:off x="3719736" y="2155402"/>
            <a:ext cx="0" cy="23762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0A07838-15B0-4141-BB54-34D36EE87A0F}"/>
              </a:ext>
            </a:extLst>
          </p:cNvPr>
          <p:cNvCxnSpPr/>
          <p:nvPr/>
        </p:nvCxnSpPr>
        <p:spPr bwMode="auto">
          <a:xfrm>
            <a:off x="3719736" y="4531666"/>
            <a:ext cx="741682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B464AEA2-CD58-434F-A127-F76204963EA6}"/>
              </a:ext>
            </a:extLst>
          </p:cNvPr>
          <p:cNvSpPr txBox="1"/>
          <p:nvPr/>
        </p:nvSpPr>
        <p:spPr>
          <a:xfrm>
            <a:off x="3501294" y="3965111"/>
            <a:ext cx="1298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Comment resolution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DB6EDE2-8F6C-2244-801C-853CC770EA6D}"/>
              </a:ext>
            </a:extLst>
          </p:cNvPr>
          <p:cNvSpPr txBox="1"/>
          <p:nvPr/>
        </p:nvSpPr>
        <p:spPr>
          <a:xfrm rot="16200000">
            <a:off x="2625472" y="2545499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likely to fail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F39CD4B-E946-B545-B578-5AF68C74EC9C}"/>
              </a:ext>
            </a:extLst>
          </p:cNvPr>
          <p:cNvCxnSpPr/>
          <p:nvPr/>
        </p:nvCxnSpPr>
        <p:spPr bwMode="auto">
          <a:xfrm>
            <a:off x="3739520" y="1628800"/>
            <a:ext cx="0" cy="52660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B39198B-ABE3-0744-B583-D09563487154}"/>
              </a:ext>
            </a:extLst>
          </p:cNvPr>
          <p:cNvCxnSpPr/>
          <p:nvPr/>
        </p:nvCxnSpPr>
        <p:spPr bwMode="auto">
          <a:xfrm>
            <a:off x="5231904" y="1628800"/>
            <a:ext cx="0" cy="52660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BE8538C8-2944-9A4B-8687-F87EA588EE76}"/>
              </a:ext>
            </a:extLst>
          </p:cNvPr>
          <p:cNvSpPr txBox="1"/>
          <p:nvPr/>
        </p:nvSpPr>
        <p:spPr>
          <a:xfrm>
            <a:off x="4511824" y="1744840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 2.0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E5EF02A-9202-6E45-B18C-F72062A0ECDE}"/>
              </a:ext>
            </a:extLst>
          </p:cNvPr>
          <p:cNvSpPr txBox="1"/>
          <p:nvPr/>
        </p:nvSpPr>
        <p:spPr>
          <a:xfrm rot="16200000">
            <a:off x="4051514" y="2811992"/>
            <a:ext cx="1620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May or may not fail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9849779-F4D1-8B43-B064-3B3BBA858B73}"/>
              </a:ext>
            </a:extLst>
          </p:cNvPr>
          <p:cNvCxnSpPr/>
          <p:nvPr/>
        </p:nvCxnSpPr>
        <p:spPr bwMode="auto">
          <a:xfrm>
            <a:off x="4511824" y="2116085"/>
            <a:ext cx="0" cy="23762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EE5C0EC-7A2F-5B44-AB22-7CC4D36F051A}"/>
              </a:ext>
            </a:extLst>
          </p:cNvPr>
          <p:cNvCxnSpPr/>
          <p:nvPr/>
        </p:nvCxnSpPr>
        <p:spPr bwMode="auto">
          <a:xfrm>
            <a:off x="4511824" y="1628800"/>
            <a:ext cx="0" cy="52660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FE1B4EA7-9034-3D48-B0F9-8EFE0C076092}"/>
              </a:ext>
            </a:extLst>
          </p:cNvPr>
          <p:cNvSpPr txBox="1"/>
          <p:nvPr/>
        </p:nvSpPr>
        <p:spPr>
          <a:xfrm>
            <a:off x="5251689" y="3597765"/>
            <a:ext cx="1298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Comment resolution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66830F0-CB43-8B40-890C-7F966EEA8643}"/>
              </a:ext>
            </a:extLst>
          </p:cNvPr>
          <p:cNvCxnSpPr/>
          <p:nvPr/>
        </p:nvCxnSpPr>
        <p:spPr bwMode="auto">
          <a:xfrm>
            <a:off x="5231904" y="2155402"/>
            <a:ext cx="0" cy="23762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EB3C1A87-577A-6545-8F8D-AAFC4442C07A}"/>
              </a:ext>
            </a:extLst>
          </p:cNvPr>
          <p:cNvSpPr txBox="1"/>
          <p:nvPr/>
        </p:nvSpPr>
        <p:spPr>
          <a:xfrm>
            <a:off x="5159896" y="4155286"/>
            <a:ext cx="15327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</a:rPr>
              <a:t>Adding Group II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498A1E1-7725-0A4D-9D53-7FFE1A111822}"/>
              </a:ext>
            </a:extLst>
          </p:cNvPr>
          <p:cNvCxnSpPr/>
          <p:nvPr/>
        </p:nvCxnSpPr>
        <p:spPr bwMode="auto">
          <a:xfrm>
            <a:off x="6614904" y="2142661"/>
            <a:ext cx="0" cy="23762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EE9AF29-F9EC-214F-AB94-0B27B92AA5E4}"/>
              </a:ext>
            </a:extLst>
          </p:cNvPr>
          <p:cNvCxnSpPr/>
          <p:nvPr/>
        </p:nvCxnSpPr>
        <p:spPr bwMode="auto">
          <a:xfrm>
            <a:off x="7320136" y="1628800"/>
            <a:ext cx="0" cy="52660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765ABB4A-E7AF-9A45-8E72-EAEAF24AB4FA}"/>
              </a:ext>
            </a:extLst>
          </p:cNvPr>
          <p:cNvSpPr txBox="1"/>
          <p:nvPr/>
        </p:nvSpPr>
        <p:spPr>
          <a:xfrm>
            <a:off x="6600056" y="1744840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 3.0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673563A-AD39-6B40-8F4A-B37BE3627D64}"/>
              </a:ext>
            </a:extLst>
          </p:cNvPr>
          <p:cNvCxnSpPr/>
          <p:nvPr/>
        </p:nvCxnSpPr>
        <p:spPr bwMode="auto">
          <a:xfrm>
            <a:off x="6600056" y="1628800"/>
            <a:ext cx="0" cy="52660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071F8885-B344-2146-813F-73DE0E51DF4A}"/>
              </a:ext>
            </a:extLst>
          </p:cNvPr>
          <p:cNvSpPr txBox="1"/>
          <p:nvPr/>
        </p:nvSpPr>
        <p:spPr>
          <a:xfrm rot="16200000">
            <a:off x="6201467" y="2636400"/>
            <a:ext cx="15841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likely to fail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DA95174-3A0E-F34A-B740-021FD5B718E6}"/>
              </a:ext>
            </a:extLst>
          </p:cNvPr>
          <p:cNvCxnSpPr/>
          <p:nvPr/>
        </p:nvCxnSpPr>
        <p:spPr bwMode="auto">
          <a:xfrm>
            <a:off x="7320136" y="2155402"/>
            <a:ext cx="0" cy="23762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FC5FB29D-2871-3740-88D1-3C03EA8D0993}"/>
              </a:ext>
            </a:extLst>
          </p:cNvPr>
          <p:cNvSpPr txBox="1"/>
          <p:nvPr/>
        </p:nvSpPr>
        <p:spPr>
          <a:xfrm>
            <a:off x="7392144" y="3841884"/>
            <a:ext cx="1298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Comment resolution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25C1E4D-A507-B740-975D-37AC6A83E0B0}"/>
              </a:ext>
            </a:extLst>
          </p:cNvPr>
          <p:cNvSpPr txBox="1"/>
          <p:nvPr/>
        </p:nvSpPr>
        <p:spPr>
          <a:xfrm>
            <a:off x="5472950" y="1711271"/>
            <a:ext cx="8980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Group II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CEACD945-DCCE-F340-9522-81AD9BA470C1}"/>
              </a:ext>
            </a:extLst>
          </p:cNvPr>
          <p:cNvCxnSpPr>
            <a:cxnSpLocks/>
          </p:cNvCxnSpPr>
          <p:nvPr/>
        </p:nvCxnSpPr>
        <p:spPr bwMode="auto">
          <a:xfrm>
            <a:off x="8832304" y="2155402"/>
            <a:ext cx="0" cy="23762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C5A10D2F-4991-664F-B5CA-A9A43241A37E}"/>
              </a:ext>
            </a:extLst>
          </p:cNvPr>
          <p:cNvCxnSpPr/>
          <p:nvPr/>
        </p:nvCxnSpPr>
        <p:spPr bwMode="auto">
          <a:xfrm>
            <a:off x="9552384" y="1628800"/>
            <a:ext cx="0" cy="52660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A6BC2FF2-307B-864F-9CBF-C6549232AB96}"/>
              </a:ext>
            </a:extLst>
          </p:cNvPr>
          <p:cNvSpPr txBox="1"/>
          <p:nvPr/>
        </p:nvSpPr>
        <p:spPr>
          <a:xfrm>
            <a:off x="8832304" y="1744840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 4.0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8EBE0595-BC2E-AC41-A108-7CAA1FF79813}"/>
              </a:ext>
            </a:extLst>
          </p:cNvPr>
          <p:cNvCxnSpPr/>
          <p:nvPr/>
        </p:nvCxnSpPr>
        <p:spPr bwMode="auto">
          <a:xfrm>
            <a:off x="8832304" y="1628800"/>
            <a:ext cx="0" cy="52660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731AC1BC-1F9D-D946-8B71-599F9893E8DB}"/>
              </a:ext>
            </a:extLst>
          </p:cNvPr>
          <p:cNvSpPr txBox="1"/>
          <p:nvPr/>
        </p:nvSpPr>
        <p:spPr>
          <a:xfrm>
            <a:off x="9695191" y="3897078"/>
            <a:ext cx="1298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Comment resolution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1D75AC5-868C-B944-BAC6-C164C9AF31C5}"/>
              </a:ext>
            </a:extLst>
          </p:cNvPr>
          <p:cNvCxnSpPr/>
          <p:nvPr/>
        </p:nvCxnSpPr>
        <p:spPr bwMode="auto">
          <a:xfrm>
            <a:off x="9552384" y="2132856"/>
            <a:ext cx="0" cy="23762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534072EE-8AC3-EB4D-9C9B-961A76689D53}"/>
              </a:ext>
            </a:extLst>
          </p:cNvPr>
          <p:cNvSpPr txBox="1"/>
          <p:nvPr/>
        </p:nvSpPr>
        <p:spPr>
          <a:xfrm rot="16200000">
            <a:off x="8319730" y="2964392"/>
            <a:ext cx="1620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May or may not fail</a:t>
            </a:r>
          </a:p>
        </p:txBody>
      </p:sp>
    </p:spTree>
    <p:extLst>
      <p:ext uri="{BB962C8B-B14F-4D97-AF65-F5344CB8AC3E}">
        <p14:creationId xmlns:p14="http://schemas.microsoft.com/office/powerpoint/2010/main" val="2216222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4DB1C-F398-DA40-A5E1-73F6C41AB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0FB284-FC79-7C42-8571-D9038C9E1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2932" y="5146476"/>
            <a:ext cx="10361084" cy="76358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TG1 progress is not hindered by Group II features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Two TGs progress independently with no hindering on each other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Comment resolution time is shortened because of the clear separation between features.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AA08D1-D07C-2743-953F-69C528FBDA5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58CD56-74F4-0A45-AD85-ED2116ABCF6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Osama Aboul-Magd, Huawei Technologies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C5046A-EACA-2C45-8955-A86CEBCD86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CA"/>
              <a:t>January 2020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38C0F5-0885-BA4B-B3DB-77A75013AD39}"/>
              </a:ext>
            </a:extLst>
          </p:cNvPr>
          <p:cNvSpPr/>
          <p:nvPr/>
        </p:nvSpPr>
        <p:spPr bwMode="auto">
          <a:xfrm>
            <a:off x="1271464" y="1628800"/>
            <a:ext cx="10004021" cy="526602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E3A3D4C-8B64-4A4E-815F-C69140157429}"/>
              </a:ext>
            </a:extLst>
          </p:cNvPr>
          <p:cNvCxnSpPr/>
          <p:nvPr/>
        </p:nvCxnSpPr>
        <p:spPr bwMode="auto">
          <a:xfrm>
            <a:off x="3143672" y="1628800"/>
            <a:ext cx="0" cy="52660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0BFDD27-93BB-C347-9648-AC855BBB17B5}"/>
              </a:ext>
            </a:extLst>
          </p:cNvPr>
          <p:cNvSpPr txBox="1"/>
          <p:nvPr/>
        </p:nvSpPr>
        <p:spPr>
          <a:xfrm>
            <a:off x="1459018" y="1707435"/>
            <a:ext cx="18286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Group I  Focus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CC367BB-16ED-EF46-BABA-FDD0FEED5824}"/>
              </a:ext>
            </a:extLst>
          </p:cNvPr>
          <p:cNvCxnSpPr/>
          <p:nvPr/>
        </p:nvCxnSpPr>
        <p:spPr bwMode="auto">
          <a:xfrm>
            <a:off x="3719736" y="1700808"/>
            <a:ext cx="0" cy="52660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CAF29354-43CF-474B-BBCB-A17EB1490EF8}"/>
              </a:ext>
            </a:extLst>
          </p:cNvPr>
          <p:cNvSpPr txBox="1"/>
          <p:nvPr/>
        </p:nvSpPr>
        <p:spPr>
          <a:xfrm>
            <a:off x="3123888" y="1777531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 1.0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59644E7-0B2F-5040-B81C-6AFB2E5AEDBB}"/>
              </a:ext>
            </a:extLst>
          </p:cNvPr>
          <p:cNvCxnSpPr>
            <a:cxnSpLocks/>
          </p:cNvCxnSpPr>
          <p:nvPr/>
        </p:nvCxnSpPr>
        <p:spPr bwMode="auto">
          <a:xfrm>
            <a:off x="3719736" y="2155402"/>
            <a:ext cx="0" cy="1644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512D4F8-CD94-024B-ADB0-AF8F078DBF53}"/>
              </a:ext>
            </a:extLst>
          </p:cNvPr>
          <p:cNvCxnSpPr/>
          <p:nvPr/>
        </p:nvCxnSpPr>
        <p:spPr bwMode="auto">
          <a:xfrm>
            <a:off x="3719736" y="3750165"/>
            <a:ext cx="741682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A0655C1A-7406-6349-8A7B-C3B1AFB47264}"/>
              </a:ext>
            </a:extLst>
          </p:cNvPr>
          <p:cNvSpPr txBox="1"/>
          <p:nvPr/>
        </p:nvSpPr>
        <p:spPr>
          <a:xfrm>
            <a:off x="3520032" y="3173524"/>
            <a:ext cx="1298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Comment resolution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07360FE-258C-5049-B56D-B8F961E1DE95}"/>
              </a:ext>
            </a:extLst>
          </p:cNvPr>
          <p:cNvSpPr txBox="1"/>
          <p:nvPr/>
        </p:nvSpPr>
        <p:spPr>
          <a:xfrm rot="16200000">
            <a:off x="2625472" y="2560888"/>
            <a:ext cx="15841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likely to fail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A5A94D1-E4AF-624E-AE0B-8501916CB921}"/>
              </a:ext>
            </a:extLst>
          </p:cNvPr>
          <p:cNvCxnSpPr/>
          <p:nvPr/>
        </p:nvCxnSpPr>
        <p:spPr bwMode="auto">
          <a:xfrm>
            <a:off x="3739520" y="1628800"/>
            <a:ext cx="0" cy="52660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34FA723-98D6-2B4D-980D-3C9D502549B9}"/>
              </a:ext>
            </a:extLst>
          </p:cNvPr>
          <p:cNvCxnSpPr/>
          <p:nvPr/>
        </p:nvCxnSpPr>
        <p:spPr bwMode="auto">
          <a:xfrm>
            <a:off x="5231904" y="1628800"/>
            <a:ext cx="0" cy="52660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C0529D51-518F-E240-9ECE-F76C3960DC63}"/>
              </a:ext>
            </a:extLst>
          </p:cNvPr>
          <p:cNvSpPr txBox="1"/>
          <p:nvPr/>
        </p:nvSpPr>
        <p:spPr>
          <a:xfrm>
            <a:off x="4511824" y="1744840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 2.0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4073FF0-AA1A-8349-B218-74F559BB8A51}"/>
              </a:ext>
            </a:extLst>
          </p:cNvPr>
          <p:cNvSpPr txBox="1"/>
          <p:nvPr/>
        </p:nvSpPr>
        <p:spPr>
          <a:xfrm rot="16200000">
            <a:off x="4051514" y="2811992"/>
            <a:ext cx="1620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May or may not fail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C64E94C-6B20-C747-96AD-0C94C8D6CCA4}"/>
              </a:ext>
            </a:extLst>
          </p:cNvPr>
          <p:cNvCxnSpPr>
            <a:cxnSpLocks/>
          </p:cNvCxnSpPr>
          <p:nvPr/>
        </p:nvCxnSpPr>
        <p:spPr bwMode="auto">
          <a:xfrm>
            <a:off x="4511824" y="2116085"/>
            <a:ext cx="0" cy="166027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1E5A4D0-7D9F-A44C-8DA5-5DCEFE0FA584}"/>
              </a:ext>
            </a:extLst>
          </p:cNvPr>
          <p:cNvCxnSpPr/>
          <p:nvPr/>
        </p:nvCxnSpPr>
        <p:spPr bwMode="auto">
          <a:xfrm>
            <a:off x="4511824" y="1628800"/>
            <a:ext cx="0" cy="52660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5FE42424-3655-8E43-BE8F-A842D3A88DA1}"/>
              </a:ext>
            </a:extLst>
          </p:cNvPr>
          <p:cNvSpPr txBox="1"/>
          <p:nvPr/>
        </p:nvSpPr>
        <p:spPr>
          <a:xfrm>
            <a:off x="5175845" y="3121804"/>
            <a:ext cx="1298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Comment resolution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93DFF95-0571-A645-AF7B-915A9F094E24}"/>
              </a:ext>
            </a:extLst>
          </p:cNvPr>
          <p:cNvCxnSpPr>
            <a:cxnSpLocks/>
          </p:cNvCxnSpPr>
          <p:nvPr/>
        </p:nvCxnSpPr>
        <p:spPr bwMode="auto">
          <a:xfrm>
            <a:off x="5231904" y="2155402"/>
            <a:ext cx="0" cy="162095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B7EF557-1061-3E49-B50C-A257D336D9C8}"/>
              </a:ext>
            </a:extLst>
          </p:cNvPr>
          <p:cNvCxnSpPr>
            <a:cxnSpLocks/>
          </p:cNvCxnSpPr>
          <p:nvPr/>
        </p:nvCxnSpPr>
        <p:spPr bwMode="auto">
          <a:xfrm flipH="1">
            <a:off x="6600056" y="2142661"/>
            <a:ext cx="14848" cy="16336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F7FA70B-04A5-3D49-A6F2-9E5AD77C8874}"/>
              </a:ext>
            </a:extLst>
          </p:cNvPr>
          <p:cNvCxnSpPr/>
          <p:nvPr/>
        </p:nvCxnSpPr>
        <p:spPr bwMode="auto">
          <a:xfrm>
            <a:off x="7320136" y="1628800"/>
            <a:ext cx="0" cy="52660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385749CE-C79A-DF47-B67B-9470C5F6BC7B}"/>
              </a:ext>
            </a:extLst>
          </p:cNvPr>
          <p:cNvSpPr txBox="1"/>
          <p:nvPr/>
        </p:nvSpPr>
        <p:spPr>
          <a:xfrm>
            <a:off x="6600056" y="1744840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 3.0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E09513F-5DDE-3B42-9035-4A56E3D72CCF}"/>
              </a:ext>
            </a:extLst>
          </p:cNvPr>
          <p:cNvCxnSpPr/>
          <p:nvPr/>
        </p:nvCxnSpPr>
        <p:spPr bwMode="auto">
          <a:xfrm>
            <a:off x="6600056" y="1628800"/>
            <a:ext cx="0" cy="52660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DEDD69BE-822D-6748-ABAB-C6A5F99DDD18}"/>
              </a:ext>
            </a:extLst>
          </p:cNvPr>
          <p:cNvSpPr txBox="1"/>
          <p:nvPr/>
        </p:nvSpPr>
        <p:spPr>
          <a:xfrm rot="16200000">
            <a:off x="6201467" y="2636400"/>
            <a:ext cx="15841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likely to pass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A2E1650-8A16-4A46-87A5-489806D51556}"/>
              </a:ext>
            </a:extLst>
          </p:cNvPr>
          <p:cNvCxnSpPr>
            <a:cxnSpLocks/>
          </p:cNvCxnSpPr>
          <p:nvPr/>
        </p:nvCxnSpPr>
        <p:spPr bwMode="auto">
          <a:xfrm flipH="1">
            <a:off x="7310889" y="2155402"/>
            <a:ext cx="9247" cy="162095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62F8A044-B52A-A942-86AD-1C53671CD5DE}"/>
              </a:ext>
            </a:extLst>
          </p:cNvPr>
          <p:cNvSpPr txBox="1"/>
          <p:nvPr/>
        </p:nvSpPr>
        <p:spPr>
          <a:xfrm>
            <a:off x="7288481" y="3200751"/>
            <a:ext cx="1298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Comment resolution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884C6B3-AA62-5044-9A70-4CAB59580A8B}"/>
              </a:ext>
            </a:extLst>
          </p:cNvPr>
          <p:cNvCxnSpPr>
            <a:cxnSpLocks/>
          </p:cNvCxnSpPr>
          <p:nvPr/>
        </p:nvCxnSpPr>
        <p:spPr bwMode="auto">
          <a:xfrm>
            <a:off x="8400256" y="2155402"/>
            <a:ext cx="0" cy="162095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CF74D3B-732F-E24F-8A1B-0317638E707D}"/>
              </a:ext>
            </a:extLst>
          </p:cNvPr>
          <p:cNvCxnSpPr/>
          <p:nvPr/>
        </p:nvCxnSpPr>
        <p:spPr bwMode="auto">
          <a:xfrm>
            <a:off x="9120336" y="1628800"/>
            <a:ext cx="0" cy="52660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DFDECDE4-91DB-CF41-BF09-2D4CAE86298A}"/>
              </a:ext>
            </a:extLst>
          </p:cNvPr>
          <p:cNvSpPr txBox="1"/>
          <p:nvPr/>
        </p:nvSpPr>
        <p:spPr>
          <a:xfrm>
            <a:off x="8400256" y="1744840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 4.0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103897D-CEB7-1441-9EA5-9C6F0702D51A}"/>
              </a:ext>
            </a:extLst>
          </p:cNvPr>
          <p:cNvCxnSpPr/>
          <p:nvPr/>
        </p:nvCxnSpPr>
        <p:spPr bwMode="auto">
          <a:xfrm>
            <a:off x="8400256" y="1628800"/>
            <a:ext cx="0" cy="52660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81723325-D960-094A-86F5-C9531BE4972D}"/>
              </a:ext>
            </a:extLst>
          </p:cNvPr>
          <p:cNvSpPr txBox="1"/>
          <p:nvPr/>
        </p:nvSpPr>
        <p:spPr>
          <a:xfrm>
            <a:off x="9120336" y="3276382"/>
            <a:ext cx="1298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Comment resolution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0864A305-5DD9-8F4B-BBE4-20E9EA612907}"/>
              </a:ext>
            </a:extLst>
          </p:cNvPr>
          <p:cNvCxnSpPr>
            <a:cxnSpLocks/>
          </p:cNvCxnSpPr>
          <p:nvPr/>
        </p:nvCxnSpPr>
        <p:spPr bwMode="auto">
          <a:xfrm>
            <a:off x="9120336" y="2132856"/>
            <a:ext cx="0" cy="161730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42BDF38A-07B0-5D44-ADE5-E597DEC09272}"/>
              </a:ext>
            </a:extLst>
          </p:cNvPr>
          <p:cNvSpPr/>
          <p:nvPr/>
        </p:nvSpPr>
        <p:spPr bwMode="auto">
          <a:xfrm>
            <a:off x="5236996" y="4054526"/>
            <a:ext cx="6763660" cy="526602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39E12C05-CC75-184C-85E9-A90EB3F9BA04}"/>
              </a:ext>
            </a:extLst>
          </p:cNvPr>
          <p:cNvCxnSpPr/>
          <p:nvPr/>
        </p:nvCxnSpPr>
        <p:spPr bwMode="auto">
          <a:xfrm>
            <a:off x="6619840" y="4054526"/>
            <a:ext cx="0" cy="52660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AA7D4AC9-D3A6-8744-A3F8-7188C0D0FE75}"/>
              </a:ext>
            </a:extLst>
          </p:cNvPr>
          <p:cNvSpPr txBox="1"/>
          <p:nvPr/>
        </p:nvSpPr>
        <p:spPr>
          <a:xfrm>
            <a:off x="5159896" y="4133161"/>
            <a:ext cx="18286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Group II  Focus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85FD806-8C5E-A344-8346-73D744F1F1CC}"/>
              </a:ext>
            </a:extLst>
          </p:cNvPr>
          <p:cNvSpPr txBox="1"/>
          <p:nvPr/>
        </p:nvSpPr>
        <p:spPr>
          <a:xfrm>
            <a:off x="6600056" y="4203257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 1.0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C3C95FF8-7A29-454D-96CD-66395BD1DA6C}"/>
              </a:ext>
            </a:extLst>
          </p:cNvPr>
          <p:cNvCxnSpPr/>
          <p:nvPr/>
        </p:nvCxnSpPr>
        <p:spPr bwMode="auto">
          <a:xfrm>
            <a:off x="7310889" y="4072713"/>
            <a:ext cx="0" cy="52660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B8F3A64F-8915-8349-ADA9-253EBFA4189E}"/>
              </a:ext>
            </a:extLst>
          </p:cNvPr>
          <p:cNvCxnSpPr/>
          <p:nvPr/>
        </p:nvCxnSpPr>
        <p:spPr bwMode="auto">
          <a:xfrm>
            <a:off x="8708072" y="4054526"/>
            <a:ext cx="0" cy="52660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2C4140B1-7FD9-0A4E-82C3-2CA584DC788F}"/>
              </a:ext>
            </a:extLst>
          </p:cNvPr>
          <p:cNvSpPr txBox="1"/>
          <p:nvPr/>
        </p:nvSpPr>
        <p:spPr>
          <a:xfrm>
            <a:off x="7987992" y="417056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 2.0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11F3FF9A-2691-2A47-B265-21012BAF61F9}"/>
              </a:ext>
            </a:extLst>
          </p:cNvPr>
          <p:cNvCxnSpPr/>
          <p:nvPr/>
        </p:nvCxnSpPr>
        <p:spPr bwMode="auto">
          <a:xfrm>
            <a:off x="7987992" y="4054526"/>
            <a:ext cx="0" cy="52660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2DA9D662-14CD-8543-AC81-EE0098089870}"/>
              </a:ext>
            </a:extLst>
          </p:cNvPr>
          <p:cNvCxnSpPr/>
          <p:nvPr/>
        </p:nvCxnSpPr>
        <p:spPr bwMode="auto">
          <a:xfrm>
            <a:off x="10344472" y="4054526"/>
            <a:ext cx="0" cy="52660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C01BBEB3-A420-DA43-9848-312CE7ED105D}"/>
              </a:ext>
            </a:extLst>
          </p:cNvPr>
          <p:cNvSpPr txBox="1"/>
          <p:nvPr/>
        </p:nvSpPr>
        <p:spPr>
          <a:xfrm>
            <a:off x="9624392" y="417056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 3.0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482B3A56-C9D4-7240-8D32-352A6E4796F4}"/>
              </a:ext>
            </a:extLst>
          </p:cNvPr>
          <p:cNvCxnSpPr/>
          <p:nvPr/>
        </p:nvCxnSpPr>
        <p:spPr bwMode="auto">
          <a:xfrm>
            <a:off x="9624392" y="4054526"/>
            <a:ext cx="0" cy="52660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29D909C9-7D1A-544D-99B4-7DC3647568D5}"/>
              </a:ext>
            </a:extLst>
          </p:cNvPr>
          <p:cNvSpPr txBox="1"/>
          <p:nvPr/>
        </p:nvSpPr>
        <p:spPr>
          <a:xfrm>
            <a:off x="4362937" y="4177070"/>
            <a:ext cx="8910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New TG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7125A3B-78FE-4F47-9E7D-871955949D98}"/>
              </a:ext>
            </a:extLst>
          </p:cNvPr>
          <p:cNvSpPr txBox="1"/>
          <p:nvPr/>
        </p:nvSpPr>
        <p:spPr>
          <a:xfrm>
            <a:off x="7101694" y="4633972"/>
            <a:ext cx="1298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Comment resolution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2E2472C8-8943-BB48-86CD-7793E460E20E}"/>
              </a:ext>
            </a:extLst>
          </p:cNvPr>
          <p:cNvSpPr txBox="1"/>
          <p:nvPr/>
        </p:nvSpPr>
        <p:spPr>
          <a:xfrm>
            <a:off x="8544272" y="4648878"/>
            <a:ext cx="1298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Comment resolution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9A01DB6-5492-784C-8E0E-8A83FD7BEF0F}"/>
              </a:ext>
            </a:extLst>
          </p:cNvPr>
          <p:cNvSpPr txBox="1"/>
          <p:nvPr/>
        </p:nvSpPr>
        <p:spPr>
          <a:xfrm rot="16200000">
            <a:off x="8336271" y="2517480"/>
            <a:ext cx="732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Pass</a:t>
            </a:r>
          </a:p>
        </p:txBody>
      </p:sp>
    </p:spTree>
    <p:extLst>
      <p:ext uri="{BB962C8B-B14F-4D97-AF65-F5344CB8AC3E}">
        <p14:creationId xmlns:p14="http://schemas.microsoft.com/office/powerpoint/2010/main" val="3467438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719AB-ADED-A444-AB75-4A9132B84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Response to Some Arguments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CD9AD-8C7A-AC49-99F2-AE07376C9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0" y="1743786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0070C0"/>
                </a:solidFill>
              </a:rPr>
              <a:t>We did it in 11ax adding mid preamble and 6 GHz band</a:t>
            </a:r>
            <a:r>
              <a:rPr lang="en-US" sz="2000" dirty="0"/>
              <a:t>: No, adding 6 GHz band and mid-preamble haven’t produced a new PHY, frame format, new mechanisms, or changed the preamble.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0070C0"/>
                </a:solidFill>
              </a:rPr>
              <a:t>How can we guarantee Group II features will be considered</a:t>
            </a:r>
            <a:r>
              <a:rPr lang="en-US" sz="2000" dirty="0"/>
              <a:t>: Forming a new TG doesn’t require a SG. With an agreement on Group II features a PAR can be written very fast. It is a matter of timing (the best time to start the TG).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0070C0"/>
                </a:solidFill>
              </a:rPr>
              <a:t>Option I and Option II end up having the same timeline</a:t>
            </a:r>
            <a:r>
              <a:rPr lang="en-US" sz="2000" dirty="0"/>
              <a:t>: No, Group I features can obviously mature faster with option II.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0070C0"/>
                </a:solidFill>
              </a:rPr>
              <a:t>There may be dependency between preamble for Group I and that for Group II features</a:t>
            </a:r>
            <a:r>
              <a:rPr lang="en-US" sz="2000" dirty="0"/>
              <a:t>: Maybe, but we have defined a flexible preamble (version dependent SIG and version independent SIG) that should guarantee to satisfy any dependency. We should be careful adding only what is really needed for Group I features and leaves enough space for Group II if necessary.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451C5F-DADD-2D4F-8757-DB577AFC5B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7DE24-4581-EE4E-8783-8A876222941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Osama Aboul-Magd, Huawei Technologies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EA0F967-4251-D04B-8F85-E4F02C5A4D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CA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8718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3D136-6748-DE41-8DF8-57CC917C6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C4C22-F5C1-704D-B204-B8BF8AB7D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II is the only way to go forward which adheres to the IEEE 802 process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I would result on a fluid draft and takes longer for publication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2F4F09-05CA-0243-BC41-1F2181AB5B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525FA-62ED-2845-A8B9-092B99201E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Osama Aboul-Magd, Huawei Technologies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44E669-F87D-134A-8455-1941B5E9BF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CA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7117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	</a:t>
            </a:r>
            <a:r>
              <a:rPr lang="en-GB" dirty="0">
                <a:hlinkClick r:id="rId3"/>
              </a:rPr>
              <a:t>https://mentor.ieee.org/802.11/dcn/19/11-19-2153-01-00be-adopting-a-release-framework-to-meet-timeline.pptx</a:t>
            </a:r>
            <a:r>
              <a:rPr lang="en-GB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Osama Aboul-Magd, Huawei Technologies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CA"/>
              <a:t>January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</TotalTime>
  <Words>671</Words>
  <Application>Microsoft Macintosh PowerPoint</Application>
  <PresentationFormat>Widescreen</PresentationFormat>
  <Paragraphs>101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Theme</vt:lpstr>
      <vt:lpstr>Document</vt:lpstr>
      <vt:lpstr>Option I and Option II: Which Way to Go</vt:lpstr>
      <vt:lpstr>Abstract</vt:lpstr>
      <vt:lpstr>Background</vt:lpstr>
      <vt:lpstr>Option I</vt:lpstr>
      <vt:lpstr>Option II</vt:lpstr>
      <vt:lpstr>Response to Some Arguments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Osama Aboul-Magd</cp:lastModifiedBy>
  <cp:revision>14</cp:revision>
  <cp:lastPrinted>1601-01-01T00:00:00Z</cp:lastPrinted>
  <dcterms:created xsi:type="dcterms:W3CDTF">2020-01-15T21:12:20Z</dcterms:created>
  <dcterms:modified xsi:type="dcterms:W3CDTF">2020-01-16T21:30:53Z</dcterms:modified>
</cp:coreProperties>
</file>