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57" r:id="rId1"/>
  </p:sldMasterIdLst>
  <p:notesMasterIdLst>
    <p:notesMasterId r:id="rId9"/>
  </p:notesMasterIdLst>
  <p:handoutMasterIdLst>
    <p:handoutMasterId r:id="rId10"/>
  </p:handoutMasterIdLst>
  <p:sldIdLst>
    <p:sldId id="256" r:id="rId2"/>
    <p:sldId id="257" r:id="rId3"/>
    <p:sldId id="313" r:id="rId4"/>
    <p:sldId id="321" r:id="rId5"/>
    <p:sldId id="319" r:id="rId6"/>
    <p:sldId id="322" r:id="rId7"/>
    <p:sldId id="323" r:id="rId8"/>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CM" initials="BRC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8" autoAdjust="0"/>
    <p:restoredTop sz="94709" autoAdjust="0"/>
  </p:normalViewPr>
  <p:slideViewPr>
    <p:cSldViewPr>
      <p:cViewPr>
        <p:scale>
          <a:sx n="70" d="100"/>
          <a:sy n="70" d="100"/>
        </p:scale>
        <p:origin x="-416" y="-48"/>
      </p:cViewPr>
      <p:guideLst>
        <p:guide orient="horz" pos="2160"/>
        <p:guide pos="3840"/>
      </p:guideLst>
    </p:cSldViewPr>
  </p:slideViewPr>
  <p:notesTextViewPr>
    <p:cViewPr>
      <p:scale>
        <a:sx n="1" d="1"/>
        <a:sy n="1" d="1"/>
      </p:scale>
      <p:origin x="0" y="0"/>
    </p:cViewPr>
  </p:notesTextViewPr>
  <p:sorterViewPr>
    <p:cViewPr>
      <p:scale>
        <a:sx n="100" d="100"/>
        <a:sy n="100" d="100"/>
      </p:scale>
      <p:origin x="0" y="868"/>
    </p:cViewPr>
  </p:sorterViewPr>
  <p:notesViewPr>
    <p:cSldViewPr>
      <p:cViewPr varScale="1">
        <p:scale>
          <a:sx n="50" d="100"/>
          <a:sy n="50" d="100"/>
        </p:scale>
        <p:origin x="-2464" y="-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2790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2790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2020</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763587"/>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September 2019</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January 2020</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802.11-20/0195r0</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85800"/>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a:t>
            </a:r>
            <a:r>
              <a:rPr lang="en-US" sz="2800" dirty="0" smtClean="0"/>
              <a:t>RAN1 status </a:t>
            </a:r>
            <a:r>
              <a:rPr lang="en-US" sz="2800" dirty="0"/>
              <a:t>on </a:t>
            </a:r>
            <a:r>
              <a:rPr lang="en-US" sz="2800" dirty="0" smtClean="0"/>
              <a:t>NR-Unlicensed</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2020-01-1</a:t>
            </a:r>
            <a:r>
              <a:rPr lang="en-US" sz="2000" b="0" dirty="0"/>
              <a:t>6</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smtClean="0"/>
              <a:t>January</a:t>
            </a:r>
            <a:r>
              <a:rPr lang="en-US" dirty="0" smtClean="0"/>
              <a:t> 2020</a:t>
            </a:r>
            <a:endParaRPr lang="en-US" dirty="0"/>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1865686031"/>
              </p:ext>
            </p:extLst>
          </p:nvPr>
        </p:nvGraphicFramePr>
        <p:xfrm>
          <a:off x="1023083" y="2459076"/>
          <a:ext cx="10826200" cy="1827402"/>
        </p:xfrm>
        <a:graphic>
          <a:graphicData uri="http://schemas.openxmlformats.org/drawingml/2006/table">
            <a:tbl>
              <a:tblPr>
                <a:noFill/>
                <a:tableStyleId>{A1A19DCD-474F-49A0-BD6E-79F9A4CA8838}</a:tableStyleId>
              </a:tblPr>
              <a:tblGrid>
                <a:gridCol w="2163300"/>
                <a:gridCol w="1840650"/>
                <a:gridCol w="2078525"/>
                <a:gridCol w="1314475"/>
                <a:gridCol w="3429250"/>
              </a:tblGrid>
              <a:tr h="665124">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dirty="0"/>
                        <a:t>Affiliations</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dirty="0"/>
                        <a:t>email</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581139">
                <a:tc>
                  <a:txBody>
                    <a:bodyPr/>
                    <a:lstStyle/>
                    <a:p>
                      <a:pPr marL="0" marR="0" lvl="0" indent="0" algn="l" rtl="0">
                        <a:lnSpc>
                          <a:spcPct val="115000"/>
                        </a:lnSpc>
                        <a:spcBef>
                          <a:spcPts val="0"/>
                        </a:spcBef>
                        <a:spcAft>
                          <a:spcPts val="0"/>
                        </a:spcAft>
                        <a:buNone/>
                      </a:pPr>
                      <a:r>
                        <a:rPr lang="en-US" dirty="0" smtClean="0"/>
                        <a:t>Shubhodeep Adhikari </a:t>
                      </a:r>
                      <a:endParaRPr dirty="0"/>
                    </a:p>
                  </a:txBody>
                  <a:tcPr marL="68575" marR="68575" marT="91425" marB="91425">
                    <a:lnL w="12650" cap="flat" cmpd="sng">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lgn="ctr">
                      <a:solidFill>
                        <a:srgbClr val="000000"/>
                      </a:solidFill>
                      <a:prstDash val="solid"/>
                      <a:round/>
                      <a:headEnd type="none" w="sm" len="sm"/>
                      <a:tailEnd type="none" w="sm" len="sm"/>
                    </a:lnL>
                    <a:lnR w="12650" cap="flat" cmpd="sng" algn="ctr">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smtClean="0"/>
                        <a:t>shubhodeep.adhikari@broadcom.com</a:t>
                      </a:r>
                    </a:p>
                  </a:txBody>
                  <a:tcPr marL="68575" marR="68575" marT="91425" marB="91425">
                    <a:lnL w="12650" cap="flat" cmpd="sng" algn="ctr">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r h="581139">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Sindhu</a:t>
                      </a:r>
                      <a:r>
                        <a:rPr lang="en-US" baseline="0" dirty="0" smtClean="0"/>
                        <a:t> </a:t>
                      </a:r>
                      <a:r>
                        <a:rPr lang="en-US" baseline="0" dirty="0" smtClean="0"/>
                        <a:t>Verma</a:t>
                      </a:r>
                      <a:endParaRPr lang="en-US" dirty="0" smtClean="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 </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sz="1400" dirty="0" smtClean="0"/>
                        <a:t>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dirty="0" smtClean="0"/>
              <a:t>Outline</a:t>
            </a:r>
            <a:endParaRPr dirty="0"/>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0" lvl="0" indent="0">
              <a:spcBef>
                <a:spcPts val="0"/>
              </a:spcBef>
              <a:buSzPts val="2400"/>
            </a:pPr>
            <a:r>
              <a:rPr lang="en-US" sz="1800" b="0" i="0" u="none" strike="noStrike" cap="none" dirty="0">
                <a:solidFill>
                  <a:srgbClr val="000000"/>
                </a:solidFill>
              </a:rPr>
              <a:t>This </a:t>
            </a:r>
            <a:r>
              <a:rPr lang="en-US" sz="1800" b="0" dirty="0"/>
              <a:t>presentation</a:t>
            </a:r>
            <a:r>
              <a:rPr lang="en-US" sz="1800" b="0" i="0" u="none" strike="noStrike" cap="none" dirty="0">
                <a:solidFill>
                  <a:srgbClr val="000000"/>
                </a:solidFill>
              </a:rPr>
              <a:t> provides </a:t>
            </a:r>
            <a:r>
              <a:rPr lang="en-US" sz="1800" b="0" i="0" u="none" strike="noStrike" cap="none" dirty="0" smtClean="0">
                <a:solidFill>
                  <a:srgbClr val="000000"/>
                </a:solidFill>
              </a:rPr>
              <a:t>a short update from the 3GPP RAN1 meeting </a:t>
            </a:r>
            <a:r>
              <a:rPr lang="en-US" sz="1800" b="0" i="0" u="none" strike="noStrike" cap="none" dirty="0" smtClean="0">
                <a:solidFill>
                  <a:srgbClr val="000000"/>
                </a:solidFill>
              </a:rPr>
              <a:t>(RAN1#99 led between </a:t>
            </a:r>
            <a:r>
              <a:rPr lang="en-US" sz="1800" b="0" dirty="0" smtClean="0"/>
              <a:t>18</a:t>
            </a:r>
            <a:r>
              <a:rPr lang="en-US" sz="1800" b="0" i="0" u="none" strike="noStrike" cap="none" dirty="0" smtClean="0">
                <a:solidFill>
                  <a:srgbClr val="000000"/>
                </a:solidFill>
              </a:rPr>
              <a:t>/Nov </a:t>
            </a:r>
            <a:r>
              <a:rPr lang="en-US" sz="1800" b="0" i="0" u="none" strike="noStrike" cap="none" dirty="0" smtClean="0">
                <a:solidFill>
                  <a:srgbClr val="000000"/>
                </a:solidFill>
              </a:rPr>
              <a:t>– </a:t>
            </a:r>
            <a:r>
              <a:rPr lang="en-US" sz="1800" b="0" i="0" u="none" strike="noStrike" cap="none" dirty="0" smtClean="0">
                <a:solidFill>
                  <a:srgbClr val="000000"/>
                </a:solidFill>
              </a:rPr>
              <a:t>22/Nov) </a:t>
            </a:r>
            <a:r>
              <a:rPr lang="en-US" sz="1800" b="0" i="0" u="none" strike="noStrike" cap="none" dirty="0" smtClean="0">
                <a:solidFill>
                  <a:srgbClr val="000000"/>
                </a:solidFill>
              </a:rPr>
              <a:t>on the standardization of </a:t>
            </a:r>
            <a:r>
              <a:rPr lang="en-US" sz="1800" b="0" dirty="0" smtClean="0"/>
              <a:t>NR-Unlicensed. The focus of this presentation is on features that impact fair </a:t>
            </a:r>
            <a:r>
              <a:rPr lang="en-US" sz="1800" b="0" dirty="0" smtClean="0"/>
              <a:t>coexistence </a:t>
            </a:r>
            <a:r>
              <a:rPr lang="en-US" sz="1800" b="0" dirty="0" smtClean="0"/>
              <a:t>between NR-U and</a:t>
            </a:r>
            <a:r>
              <a:rPr lang="en-US" sz="1800" b="0" dirty="0" smtClean="0"/>
              <a:t> </a:t>
            </a:r>
            <a:r>
              <a:rPr lang="en-US" sz="1800" b="0" dirty="0" smtClean="0"/>
              <a:t>802.11</a:t>
            </a:r>
            <a:r>
              <a:rPr lang="en-US" sz="1800" b="0" dirty="0" smtClean="0"/>
              <a:t>. From RAN1 perspective, NR-U standardization in 3GPP Release 16 completed in meeting.</a:t>
            </a:r>
            <a:endParaRPr lang="en-US" sz="1800" b="0" dirty="0" smtClean="0"/>
          </a:p>
          <a:p>
            <a:pPr marL="342900" lvl="0" indent="-342900">
              <a:spcBef>
                <a:spcPts val="0"/>
              </a:spcBef>
              <a:buSzPts val="2400"/>
              <a:buFont typeface="Arial"/>
              <a:buChar char="•"/>
            </a:pPr>
            <a:endParaRPr lang="en-US" sz="1800" b="0" i="0" u="none" strike="noStrike" cap="none" dirty="0" smtClean="0">
              <a:solidFill>
                <a:srgbClr val="000000"/>
              </a:solidFill>
            </a:endParaRPr>
          </a:p>
          <a:p>
            <a:pPr marL="0" lvl="0" indent="0">
              <a:spcBef>
                <a:spcPts val="0"/>
              </a:spcBef>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presentation discusses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following topics</a:t>
            </a:r>
            <a:r>
              <a:rPr lang="en-US" sz="1800" b="0" dirty="0">
                <a:latin typeface="Times New Roman" panose="02020603050405020304" pitchFamily="18" charset="0"/>
                <a:ea typeface="Arial"/>
                <a:cs typeface="Times New Roman" panose="02020603050405020304" pitchFamily="18" charset="0"/>
                <a:sym typeface="Arial"/>
              </a:rPr>
              <a:t>:</a:t>
            </a:r>
          </a:p>
          <a:p>
            <a:pPr marL="0" lvl="0" indent="0">
              <a:spcBef>
                <a:spcPts val="0"/>
              </a:spcBef>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Multi-channel LBT</a:t>
            </a: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Within a TXOP, the maximum duration of transmission without LBT.</a:t>
            </a: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Contention </a:t>
            </a:r>
            <a:r>
              <a:rPr lang="en-US" sz="1800" b="0" dirty="0">
                <a:latin typeface="Times New Roman" panose="02020603050405020304" pitchFamily="18" charset="0"/>
                <a:ea typeface="Arial"/>
                <a:cs typeface="Times New Roman" panose="02020603050405020304" pitchFamily="18" charset="0"/>
                <a:sym typeface="Arial"/>
              </a:rPr>
              <a:t>Window </a:t>
            </a:r>
            <a:r>
              <a:rPr lang="en-US" sz="1800" b="0" dirty="0" smtClean="0">
                <a:latin typeface="Times New Roman" panose="02020603050405020304" pitchFamily="18" charset="0"/>
                <a:ea typeface="Arial"/>
                <a:cs typeface="Times New Roman" panose="02020603050405020304" pitchFamily="18" charset="0"/>
                <a:sym typeface="Arial"/>
              </a:rPr>
              <a:t>adaptation procedure </a:t>
            </a:r>
            <a:r>
              <a:rPr lang="en-US" sz="1800" b="0" dirty="0">
                <a:latin typeface="Times New Roman" panose="02020603050405020304" pitchFamily="18" charset="0"/>
                <a:ea typeface="Arial"/>
                <a:cs typeface="Times New Roman" panose="02020603050405020304" pitchFamily="18" charset="0"/>
                <a:sym typeface="Arial"/>
              </a:rPr>
              <a:t>in </a:t>
            </a:r>
            <a:r>
              <a:rPr lang="en-US" sz="1800" b="0" dirty="0" smtClean="0">
                <a:latin typeface="Times New Roman" panose="02020603050405020304" pitchFamily="18" charset="0"/>
                <a:ea typeface="Arial"/>
                <a:cs typeface="Times New Roman" panose="02020603050405020304" pitchFamily="18" charset="0"/>
                <a:sym typeface="Arial"/>
              </a:rPr>
              <a:t>NR-U</a:t>
            </a:r>
          </a:p>
          <a:p>
            <a:pPr marL="1041400" lvl="1" indent="-457200">
              <a:spcBef>
                <a:spcPts val="0"/>
              </a:spcBef>
              <a:buClr>
                <a:schemeClr val="dk1"/>
              </a:buClr>
              <a:buSzPct val="1000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For channels with explicit feedback</a:t>
            </a:r>
          </a:p>
          <a:p>
            <a:pPr marL="1041400" lvl="1" indent="-457200">
              <a:spcBef>
                <a:spcPts val="0"/>
              </a:spcBef>
              <a:buClr>
                <a:schemeClr val="dk1"/>
              </a:buClr>
              <a:buSzPct val="100000"/>
              <a:buFont typeface="Arial" panose="020B0604020202020204" pitchFamily="34" charset="0"/>
              <a:buChar char="•"/>
            </a:pPr>
            <a:r>
              <a:rPr lang="en-US" sz="1800" b="0" dirty="0" smtClean="0">
                <a:latin typeface="Times New Roman" panose="02020603050405020304" pitchFamily="18" charset="0"/>
                <a:ea typeface="Arial"/>
                <a:cs typeface="Times New Roman" panose="02020603050405020304" pitchFamily="18" charset="0"/>
                <a:sym typeface="Arial"/>
              </a:rPr>
              <a:t>For channels without explicit feedback</a:t>
            </a:r>
            <a:endParaRPr lang="en-US" sz="14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LBT procedure in 16us gap</a:t>
            </a: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Next steps</a:t>
            </a: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dirty="0"/>
              <a:t>January 2020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Multi-channel </a:t>
            </a:r>
            <a:r>
              <a:rPr lang="en-US" sz="2400" dirty="0" smtClean="0"/>
              <a:t>LBT</a:t>
            </a:r>
            <a:endParaRPr lang="en-US" sz="2400" dirty="0"/>
          </a:p>
        </p:txBody>
      </p:sp>
      <p:sp>
        <p:nvSpPr>
          <p:cNvPr id="116" name="Shape 116"/>
          <p:cNvSpPr txBox="1">
            <a:spLocks noGrp="1"/>
          </p:cNvSpPr>
          <p:nvPr>
            <p:ph type="body" idx="1"/>
          </p:nvPr>
        </p:nvSpPr>
        <p:spPr>
          <a:xfrm>
            <a:off x="1124425" y="1066800"/>
            <a:ext cx="10361100" cy="4840286"/>
          </a:xfrm>
          <a:prstGeom prst="rect">
            <a:avLst/>
          </a:prstGeom>
          <a:noFill/>
          <a:ln>
            <a:noFill/>
          </a:ln>
        </p:spPr>
        <p:txBody>
          <a:bodyPr spcFirstLastPara="1" wrap="square" lIns="92150" tIns="46075" rIns="92150" bIns="46075" anchor="t" anchorCtr="0">
            <a:noAutofit/>
          </a:bodyPr>
          <a:lstStyle/>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LAA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DL multi-channel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LBT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i.e. the version where exponential back-off is performed on one channel and PIFS back-off on other channels is known to be unfair to Wi-Fi. It also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does not adhere to EN 301 893.</a:t>
            </a:r>
          </a:p>
          <a:p>
            <a:pPr marL="285750" lvl="0" indent="-285750">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As</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LAA is the baseline for NR-U, there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was</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an expectation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in RAN1 that NR-U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may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follow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same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multi-channel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scheme, even if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its unfair to Wi-Fi.</a:t>
            </a:r>
          </a:p>
          <a:p>
            <a:pPr marL="285750" lvl="0" indent="-285750">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RAN1 agreed not to follow the LAA baseline in this case and instead follow the multi-channel access procedure similar to Wi-Fi and what is specified in EN 301 893. This will also make it fair to Wi-Fi.</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This is a positive development.</a:t>
            </a: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 </a:t>
            </a: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2020</a:t>
            </a:r>
            <a:endParaRPr lang="en-US" dirty="0"/>
          </a:p>
        </p:txBody>
      </p:sp>
    </p:spTree>
    <p:extLst>
      <p:ext uri="{BB962C8B-B14F-4D97-AF65-F5344CB8AC3E}">
        <p14:creationId xmlns:p14="http://schemas.microsoft.com/office/powerpoint/2010/main" val="334396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Within </a:t>
            </a:r>
            <a:r>
              <a:rPr lang="en-US" sz="2400" dirty="0"/>
              <a:t>a TXOP, the maximum duration of </a:t>
            </a:r>
            <a:r>
              <a:rPr lang="en-US" sz="2400" dirty="0" smtClean="0"/>
              <a:t>transmissions </a:t>
            </a:r>
            <a:r>
              <a:rPr lang="en-US" sz="2400" dirty="0"/>
              <a:t>without </a:t>
            </a:r>
            <a:r>
              <a:rPr lang="en-US" sz="2400" dirty="0" smtClean="0"/>
              <a:t>LBT</a:t>
            </a:r>
            <a:endParaRPr lang="en-US" sz="2400" dirty="0"/>
          </a:p>
        </p:txBody>
      </p:sp>
      <p:sp>
        <p:nvSpPr>
          <p:cNvPr id="116" name="Shape 116"/>
          <p:cNvSpPr txBox="1">
            <a:spLocks noGrp="1"/>
          </p:cNvSpPr>
          <p:nvPr>
            <p:ph type="body" idx="1"/>
          </p:nvPr>
        </p:nvSpPr>
        <p:spPr>
          <a:xfrm>
            <a:off x="1124425" y="1066800"/>
            <a:ext cx="10361100" cy="5334000"/>
          </a:xfrm>
          <a:prstGeom prst="rect">
            <a:avLst/>
          </a:prstGeom>
          <a:noFill/>
          <a:ln>
            <a:noFill/>
          </a:ln>
        </p:spPr>
        <p:txBody>
          <a:bodyPr spcFirstLastPara="1" wrap="square" lIns="92150" tIns="46075" rIns="92150" bIns="46075" anchor="t" anchorCtr="0">
            <a:noAutofit/>
          </a:bodyPr>
          <a:lstStyle/>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Similar to 802.11ax, NR-U transmissions inside a TXOP can happen without LBT if they follow a preceding transmission within a gap of 16us.</a:t>
            </a:r>
          </a:p>
          <a:p>
            <a:pPr marL="285750" lvl="0" indent="-285750">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it is known that transmissions without LBT, even when they happen within a TXOP are inherently unsafe. This is because  they can collide with transmissions from hidden nodes. </a:t>
            </a:r>
          </a:p>
          <a:p>
            <a:pPr marL="285750" lvl="0" indent="-285750">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So, it is necessary that such transmissions are allowed only in a very restricted manner, say for transmission of ACK/NACKs within 16us.</a:t>
            </a:r>
          </a:p>
          <a:p>
            <a:pPr marL="285750" lvl="0" indent="-285750">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I</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 had been earlier agreed in Nov/2018 that NR-U will allow such transmissions without LBT and within a TXOP without any further restriction. This had made coexistence between Wi-Fi and NR-U problematic.</a:t>
            </a:r>
          </a:p>
          <a:p>
            <a:pPr marL="285750" lvl="0" indent="-285750">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in the last meeting, RAN1 agreed to allow such transmissions only if their duration is &lt;= 584us. This is also the same restriction that is applied by 802.11ax.</a:t>
            </a:r>
          </a:p>
          <a:p>
            <a:pPr marL="285750" lvl="0" indent="-285750">
              <a:buFont typeface="Arial" panose="020B0604020202020204" pitchFamily="34" charset="0"/>
              <a:buChar char="•"/>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285750" indent="-28575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This is a positive development</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spcBef>
                <a:spcPts val="0"/>
              </a:spcBef>
              <a:buFont typeface="Arial" panose="020B0604020202020204" pitchFamily="34" charset="0"/>
              <a:buChar char="•"/>
            </a:pPr>
            <a:endParaRPr lang="en-US"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0" lvl="0" indent="0">
              <a:spcBef>
                <a:spcPts val="0"/>
              </a:spcBef>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lang="en-US" sz="1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100000"/>
              <a:buFont typeface="+mj-lt"/>
              <a:buAutoNum type="arabicPeriod"/>
            </a:pPr>
            <a:endParaRPr sz="18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2020</a:t>
            </a:r>
            <a:endParaRPr lang="en-US" dirty="0"/>
          </a:p>
        </p:txBody>
      </p:sp>
    </p:spTree>
    <p:extLst>
      <p:ext uri="{BB962C8B-B14F-4D97-AF65-F5344CB8AC3E}">
        <p14:creationId xmlns:p14="http://schemas.microsoft.com/office/powerpoint/2010/main" val="2646072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Contention Window </a:t>
            </a:r>
            <a:r>
              <a:rPr lang="en-US" sz="2400" dirty="0" smtClean="0"/>
              <a:t>adaptation procedure </a:t>
            </a:r>
            <a:r>
              <a:rPr lang="en-US" sz="2400" dirty="0"/>
              <a:t>in NR-U</a:t>
            </a:r>
          </a:p>
        </p:txBody>
      </p:sp>
      <p:sp>
        <p:nvSpPr>
          <p:cNvPr id="116" name="Shape 116"/>
          <p:cNvSpPr txBox="1">
            <a:spLocks noGrp="1"/>
          </p:cNvSpPr>
          <p:nvPr>
            <p:ph type="body" idx="1"/>
          </p:nvPr>
        </p:nvSpPr>
        <p:spPr>
          <a:xfrm>
            <a:off x="1124425" y="914400"/>
            <a:ext cx="10361100" cy="4840286"/>
          </a:xfrm>
          <a:prstGeom prst="rect">
            <a:avLst/>
          </a:prstGeom>
          <a:noFill/>
          <a:ln>
            <a:noFill/>
          </a:ln>
        </p:spPr>
        <p:txBody>
          <a:bodyPr spcFirstLastPara="1" wrap="square" lIns="92150" tIns="46075" rIns="92150" bIns="46075" anchor="t" anchorCtr="0">
            <a:noAutofit/>
          </a:bodyPr>
          <a:lstStyle/>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The CW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adaptation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mechanism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agreed for NR-U is ballpark similar to that used by Wi-Fi and what is also specified by EN 301.893.</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there are the following aspects where RAN1 agreed to specify better procedures for NR-U than in Wi-Fi or EN 301.893.</a:t>
            </a:r>
          </a:p>
          <a:p>
            <a:pPr marL="742950" lvl="1"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In EN 301.893, if (H)ARQ feedback if not available the CW is kept unchanged. This procedure can lead to unfair/poor performance. For example, if the receiver delays sending (H)ARQ feedback </a:t>
            </a:r>
            <a:r>
              <a:rPr lang="en-US" sz="1800" dirty="0" smtClean="0">
                <a:solidFill>
                  <a:schemeClr val="dk1"/>
                </a:solidFill>
                <a:latin typeface="Times New Roman" panose="02020603050405020304" pitchFamily="18" charset="0"/>
                <a:ea typeface="Arial"/>
                <a:cs typeface="Times New Roman" panose="02020603050405020304" pitchFamily="18" charset="0"/>
                <a:sym typeface="Arial"/>
              </a:rPr>
              <a:t>in order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to bundle multiple feedbacks together before transmission to reduce control message overhead. This would lead to usage of stale CW. </a:t>
            </a:r>
          </a:p>
          <a:p>
            <a:pPr marL="1200150" lvl="2" indent="-285750">
              <a:buFont typeface="Arial" panose="020B0604020202020204" pitchFamily="34" charset="0"/>
              <a:buChar char="•"/>
            </a:pP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In this case, RAN1 agreed to put a restriction and set a maximum time (which in the presence of Wi-Fi is max(5ms, duration of the previous transmission burst + 1ms))  by which such feedback can be delayed and retransmissions allowed without updating the CW. Retransmissions beyond this window and without corresponding feedback will use a doubled CW.</a:t>
            </a:r>
          </a:p>
          <a:p>
            <a:pPr marL="742950" lvl="1"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In EN 301.893 and also in Wi-Fi, transmissions without explicit feedback reset the CW to </a:t>
            </a:r>
            <a:r>
              <a:rPr lang="en-US" sz="1800" b="0" dirty="0" err="1" smtClean="0">
                <a:solidFill>
                  <a:schemeClr val="dk1"/>
                </a:solidFill>
                <a:latin typeface="Times New Roman" panose="02020603050405020304" pitchFamily="18" charset="0"/>
                <a:ea typeface="Arial"/>
                <a:cs typeface="Times New Roman" panose="02020603050405020304" pitchFamily="18" charset="0"/>
                <a:sym typeface="Arial"/>
              </a:rPr>
              <a:t>CWmin</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 This is also a poor procedure.</a:t>
            </a:r>
          </a:p>
          <a:p>
            <a:pPr marL="1200150" lvl="2" indent="-285750">
              <a:buFont typeface="Arial" panose="020B0604020202020204" pitchFamily="34" charset="0"/>
              <a:buChar char="•"/>
            </a:pP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In this case too, RAN1 agreed to not follow the current EN 301.893 and Wi-Fi procedure and keep the CW unchanged for such transmissions without feedback.</a:t>
            </a:r>
          </a:p>
          <a:p>
            <a:pPr marL="1200150" lvl="2" indent="-285750">
              <a:buFont typeface="Arial" panose="020B0604020202020204" pitchFamily="34" charset="0"/>
              <a:buChar char="•"/>
            </a:pPr>
            <a:r>
              <a:rPr lang="en-US" sz="1600" b="0" dirty="0" smtClean="0">
                <a:solidFill>
                  <a:schemeClr val="dk1"/>
                </a:solidFill>
                <a:latin typeface="Times New Roman" panose="02020603050405020304" pitchFamily="18" charset="0"/>
                <a:ea typeface="Arial"/>
                <a:cs typeface="Times New Roman" panose="02020603050405020304" pitchFamily="18" charset="0"/>
                <a:sym typeface="Arial"/>
              </a:rPr>
              <a:t>We think Wi-Fi too should be updated to follow the same procedure as has been agreed for NR-U.</a:t>
            </a:r>
            <a:endParaRPr sz="1600" dirty="0">
              <a:latin typeface="Times New Roman" panose="02020603050405020304" pitchFamily="18" charset="0"/>
              <a:ea typeface="Arial"/>
              <a:cs typeface="Times New Roman" panose="02020603050405020304" pitchFamily="18" charset="0"/>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285750" indent="-285750">
              <a:buFont typeface="Arial" panose="020B0604020202020204" pitchFamily="34" charset="0"/>
              <a:buChar char="•"/>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This too is a positive development.</a:t>
            </a:r>
            <a:endParaRPr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2020</a:t>
            </a:r>
            <a:endParaRPr lang="en-US" dirty="0"/>
          </a:p>
        </p:txBody>
      </p:sp>
    </p:spTree>
    <p:extLst>
      <p:ext uri="{BB962C8B-B14F-4D97-AF65-F5344CB8AC3E}">
        <p14:creationId xmlns:p14="http://schemas.microsoft.com/office/powerpoint/2010/main" val="221586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a:t>LBT procedure in 16us gap</a:t>
            </a:r>
          </a:p>
        </p:txBody>
      </p:sp>
      <p:sp>
        <p:nvSpPr>
          <p:cNvPr id="116" name="Shape 116"/>
          <p:cNvSpPr txBox="1">
            <a:spLocks noGrp="1"/>
          </p:cNvSpPr>
          <p:nvPr>
            <p:ph type="body" idx="1"/>
          </p:nvPr>
        </p:nvSpPr>
        <p:spPr>
          <a:xfrm>
            <a:off x="1124425" y="914400"/>
            <a:ext cx="10361100" cy="4840286"/>
          </a:xfrm>
          <a:prstGeom prst="rect">
            <a:avLst/>
          </a:prstGeom>
          <a:noFill/>
          <a:ln>
            <a:noFill/>
          </a:ln>
        </p:spPr>
        <p:txBody>
          <a:bodyPr spcFirstLastPara="1" wrap="square" lIns="92150" tIns="46075" rIns="92150" bIns="46075" anchor="t" anchorCtr="0">
            <a:noAutofit/>
          </a:bodyPr>
          <a:lstStyle/>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As noted earlier, RAN1 decided to restrict the duration of  transmissions without LBT inside a TXOP and within 16us of a preceding transmission.</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So, it became necessary to define an LBT procedure for all the other longer transmissions that can occur within 16us of a preceding transmission.</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For such LBT, it was decided to do energy measurement for at least 5us within the 16us gap, of which at least 4us of energy measurement is made in the 9us slot immediately before the intended transmission.</a:t>
            </a:r>
          </a:p>
          <a:p>
            <a:pPr marL="28575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This </a:t>
            </a: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too is a positive development.</a:t>
            </a:r>
            <a:endParaRPr sz="1800" b="0" dirty="0">
              <a:solidFill>
                <a:schemeClr val="dk1"/>
              </a:solidFill>
              <a:latin typeface="Times New Roman" panose="02020603050405020304" pitchFamily="18" charset="0"/>
              <a:ea typeface="Arial"/>
              <a:cs typeface="Times New Roman" panose="02020603050405020304" pitchFamily="18" charset="0"/>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2020</a:t>
            </a:r>
            <a:endParaRPr lang="en-US" dirty="0"/>
          </a:p>
        </p:txBody>
      </p:sp>
    </p:spTree>
    <p:extLst>
      <p:ext uri="{BB962C8B-B14F-4D97-AF65-F5344CB8AC3E}">
        <p14:creationId xmlns:p14="http://schemas.microsoft.com/office/powerpoint/2010/main" val="2873630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US" sz="2400" dirty="0" smtClean="0"/>
              <a:t>Next Steps</a:t>
            </a:r>
            <a:endParaRPr lang="en-US" sz="2400" dirty="0"/>
          </a:p>
        </p:txBody>
      </p:sp>
      <p:sp>
        <p:nvSpPr>
          <p:cNvPr id="116" name="Shape 116"/>
          <p:cNvSpPr txBox="1">
            <a:spLocks noGrp="1"/>
          </p:cNvSpPr>
          <p:nvPr>
            <p:ph type="body" idx="1"/>
          </p:nvPr>
        </p:nvSpPr>
        <p:spPr>
          <a:xfrm>
            <a:off x="1124425" y="914400"/>
            <a:ext cx="10361100" cy="4840286"/>
          </a:xfrm>
          <a:prstGeom prst="rect">
            <a:avLst/>
          </a:prstGeom>
          <a:noFill/>
          <a:ln>
            <a:noFill/>
          </a:ln>
        </p:spPr>
        <p:txBody>
          <a:bodyPr spcFirstLastPara="1" wrap="square" lIns="92150" tIns="46075" rIns="92150" bIns="46075" anchor="t" anchorCtr="0">
            <a:noAutofit/>
          </a:bodyPr>
          <a:lstStyle/>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NR-U standardization in &lt; 7GHz is now complete in RAN1.</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However, it is expected that there would be a large number of CRs submitted to the next RAN1 meeting in Athens Greece (24-28/Feb/2020).</a:t>
            </a: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So, it is necessary that Wi-Fi representatives continue to attend the next few RAN1 meetings in order to enable fair coexistence between NR-U and Wi-Fi. </a:t>
            </a:r>
          </a:p>
          <a:p>
            <a:pPr marL="742950" lvl="1"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This is also important since certain aspects/features that we not resolved at the close of the work item may get introduced as CRs </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a:p>
            <a:pPr marL="285750" lvl="0" indent="-285750">
              <a:buFont typeface="Arial" panose="020B0604020202020204" pitchFamily="34" charset="0"/>
              <a:buChar char="•"/>
            </a:pP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RAN1 will also have a new work item on unlicensed operations in 60 GHz. </a:t>
            </a:r>
            <a:r>
              <a:rPr lang="en-US" sz="1800" b="0" dirty="0" smtClean="0">
                <a:ea typeface="Arial"/>
              </a:rPr>
              <a:t>So, companies with interest in 802.11ad/802.11ay should attend RAN1 to follow this work item.</a:t>
            </a:r>
            <a:endParaRPr lang="en-US" sz="1800" b="0" dirty="0" smtClean="0">
              <a:solidFill>
                <a:schemeClr val="dk1"/>
              </a:solidFill>
              <a:latin typeface="Times New Roman" panose="02020603050405020304" pitchFamily="18" charset="0"/>
              <a:ea typeface="Arial"/>
              <a:cs typeface="Times New Roman" panose="02020603050405020304" pitchFamily="18" charset="0"/>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lvl="0"/>
            <a:r>
              <a:rPr lang="en-US" dirty="0"/>
              <a:t>January 2020</a:t>
            </a:r>
            <a:endParaRPr lang="en-US" dirty="0"/>
          </a:p>
        </p:txBody>
      </p:sp>
    </p:spTree>
    <p:extLst>
      <p:ext uri="{BB962C8B-B14F-4D97-AF65-F5344CB8AC3E}">
        <p14:creationId xmlns:p14="http://schemas.microsoft.com/office/powerpoint/2010/main" val="2537043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10593</TotalTime>
  <Words>1012</Words>
  <Application>Microsoft Office PowerPoint</Application>
  <PresentationFormat>Custom</PresentationFormat>
  <Paragraphs>132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3GPP RAN1 status on NR-Unlicensed</vt:lpstr>
      <vt:lpstr>Outline</vt:lpstr>
      <vt:lpstr>Multi-channel LBT</vt:lpstr>
      <vt:lpstr>Within a TXOP, the maximum duration of transmissions without LBT</vt:lpstr>
      <vt:lpstr>Contention Window adaptation procedure in NR-U</vt:lpstr>
      <vt:lpstr>LBT procedure in 16us gap</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BRCM</cp:lastModifiedBy>
  <cp:revision>389</cp:revision>
  <dcterms:modified xsi:type="dcterms:W3CDTF">2020-01-16T21:29:23Z</dcterms:modified>
</cp:coreProperties>
</file>