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338" r:id="rId5"/>
    <p:sldId id="433" r:id="rId6"/>
    <p:sldId id="499" r:id="rId7"/>
    <p:sldId id="501" r:id="rId8"/>
    <p:sldId id="503" r:id="rId9"/>
    <p:sldId id="506" r:id="rId10"/>
    <p:sldId id="507" r:id="rId11"/>
    <p:sldId id="508" r:id="rId12"/>
    <p:sldId id="516" r:id="rId13"/>
    <p:sldId id="517" r:id="rId14"/>
    <p:sldId id="514" r:id="rId15"/>
    <p:sldId id="509" r:id="rId16"/>
    <p:sldId id="510" r:id="rId17"/>
    <p:sldId id="511" r:id="rId18"/>
    <p:sldId id="512" r:id="rId19"/>
    <p:sldId id="513" r:id="rId20"/>
    <p:sldId id="515"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9548" autoAdjust="0"/>
  </p:normalViewPr>
  <p:slideViewPr>
    <p:cSldViewPr>
      <p:cViewPr varScale="1">
        <p:scale>
          <a:sx n="89" d="100"/>
          <a:sy n="89" d="100"/>
        </p:scale>
        <p:origin x="147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802.11-20/0188r3</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1305-00-00be-synchronous-multi-link-operation.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Multi-link Triggered Uplink Access</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2020-04-20</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1493596262"/>
              </p:ext>
            </p:extLst>
          </p:nvPr>
        </p:nvGraphicFramePr>
        <p:xfrm>
          <a:off x="533400" y="3124200"/>
          <a:ext cx="8053388" cy="3181350"/>
        </p:xfrm>
        <a:graphic>
          <a:graphicData uri="http://schemas.openxmlformats.org/presentationml/2006/ole">
            <mc:AlternateContent xmlns:mc="http://schemas.openxmlformats.org/markup-compatibility/2006">
              <mc:Choice xmlns:v="urn:schemas-microsoft-com:vml" Requires="v">
                <p:oleObj spid="_x0000_s2477" name="Document" r:id="rId4" imgW="8290751" imgH="3283832" progId="Word.Document.8">
                  <p:embed/>
                </p:oleObj>
              </mc:Choice>
              <mc:Fallback>
                <p:oleObj name="Document" r:id="rId4" imgW="8290751" imgH="3283832" progId="Word.Document.8">
                  <p:embed/>
                  <p:pic>
                    <p:nvPicPr>
                      <p:cNvPr id="0" name=""/>
                      <p:cNvPicPr>
                        <a:picLocks noChangeAspect="1" noChangeArrowheads="1"/>
                      </p:cNvPicPr>
                      <p:nvPr/>
                    </p:nvPicPr>
                    <p:blipFill>
                      <a:blip r:embed="rId5"/>
                      <a:srcRect/>
                      <a:stretch>
                        <a:fillRect/>
                      </a:stretch>
                    </p:blipFill>
                    <p:spPr bwMode="auto">
                      <a:xfrm>
                        <a:off x="533400" y="3124200"/>
                        <a:ext cx="8053388" cy="3181350"/>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 (Backup)</a:t>
            </a:r>
            <a:endParaRPr lang="en-US" dirty="0"/>
          </a:p>
        </p:txBody>
      </p:sp>
      <p:sp>
        <p:nvSpPr>
          <p:cNvPr id="3" name="Content Placeholder 2"/>
          <p:cNvSpPr>
            <a:spLocks noGrp="1"/>
          </p:cNvSpPr>
          <p:nvPr>
            <p:ph idx="1"/>
          </p:nvPr>
        </p:nvSpPr>
        <p:spPr/>
        <p:txBody>
          <a:bodyPr/>
          <a:lstStyle/>
          <a:p>
            <a:r>
              <a:rPr lang="en-US" sz="2200" dirty="0" smtClean="0"/>
              <a:t>Do </a:t>
            </a:r>
            <a:r>
              <a:rPr lang="en-US" sz="2200" dirty="0"/>
              <a:t>you support the following PPDU transmission restriction in the MLO? </a:t>
            </a:r>
            <a:endParaRPr lang="en-US" sz="2200" dirty="0" smtClean="0"/>
          </a:p>
          <a:p>
            <a:pPr lvl="1"/>
            <a:r>
              <a:rPr lang="en-US" dirty="0"/>
              <a:t>An AP in the AP MLD should not send a Trigger frame with the CS Required subfield set to 1 to a STA in a non-STR STA </a:t>
            </a:r>
            <a:r>
              <a:rPr lang="en-US" dirty="0" smtClean="0"/>
              <a:t>MLD, when </a:t>
            </a:r>
            <a:r>
              <a:rPr lang="en-US" dirty="0"/>
              <a:t>a response PPDU transmission from other STAs in the same non-STR STA MLD can be started before </a:t>
            </a:r>
            <a:r>
              <a:rPr lang="en-US" dirty="0" smtClean="0"/>
              <a:t>TBD (</a:t>
            </a:r>
            <a:r>
              <a:rPr lang="en-US" dirty="0" err="1" smtClean="0"/>
              <a:t>aCCATime</a:t>
            </a:r>
            <a:r>
              <a:rPr lang="en-US" dirty="0" smtClean="0"/>
              <a:t>) time </a:t>
            </a:r>
            <a:r>
              <a:rPr lang="en-US" dirty="0"/>
              <a:t>has expired after the PPDU containing the Trigger frame</a:t>
            </a:r>
            <a:r>
              <a:rPr lang="en-US" dirty="0" smtClean="0"/>
              <a:t>.</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3807381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smtClean="0"/>
              <a:t>Backup</a:t>
            </a:r>
            <a:endParaRPr lang="en-US" dirty="0"/>
          </a:p>
        </p:txBody>
      </p:sp>
    </p:spTree>
    <p:extLst>
      <p:ext uri="{BB962C8B-B14F-4D97-AF65-F5344CB8AC3E}">
        <p14:creationId xmlns:p14="http://schemas.microsoft.com/office/powerpoint/2010/main" val="350433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46" name="Title 1"/>
          <p:cNvSpPr>
            <a:spLocks noGrp="1"/>
          </p:cNvSpPr>
          <p:nvPr>
            <p:ph type="title"/>
          </p:nvPr>
        </p:nvSpPr>
        <p:spPr>
          <a:xfrm>
            <a:off x="-195" y="685800"/>
            <a:ext cx="9144195" cy="1066800"/>
          </a:xfrm>
        </p:spPr>
        <p:txBody>
          <a:bodyPr/>
          <a:lstStyle/>
          <a:p>
            <a:r>
              <a:rPr lang="en-US" dirty="0"/>
              <a:t>Synchronization </a:t>
            </a:r>
            <a:r>
              <a:rPr lang="en-US" dirty="0" smtClean="0"/>
              <a:t>Requirement in 11-20/433</a:t>
            </a:r>
            <a:endParaRPr lang="en-US" dirty="0"/>
          </a:p>
        </p:txBody>
      </p:sp>
      <p:pic>
        <p:nvPicPr>
          <p:cNvPr id="47" name="Picture 46"/>
          <p:cNvPicPr>
            <a:picLocks noChangeAspect="1"/>
          </p:cNvPicPr>
          <p:nvPr/>
        </p:nvPicPr>
        <p:blipFill>
          <a:blip r:embed="rId2"/>
          <a:stretch>
            <a:fillRect/>
          </a:stretch>
        </p:blipFill>
        <p:spPr>
          <a:xfrm>
            <a:off x="786056" y="3124200"/>
            <a:ext cx="7571888" cy="3346994"/>
          </a:xfrm>
          <a:prstGeom prst="rect">
            <a:avLst/>
          </a:prstGeom>
        </p:spPr>
      </p:pic>
      <p:sp>
        <p:nvSpPr>
          <p:cNvPr id="48" name="Content Placeholder 2"/>
          <p:cNvSpPr>
            <a:spLocks noGrp="1"/>
          </p:cNvSpPr>
          <p:nvPr>
            <p:ph idx="1"/>
          </p:nvPr>
        </p:nvSpPr>
        <p:spPr>
          <a:xfrm>
            <a:off x="685800" y="1524000"/>
            <a:ext cx="7772400" cy="4114800"/>
          </a:xfrm>
        </p:spPr>
        <p:txBody>
          <a:bodyPr/>
          <a:lstStyle/>
          <a:p>
            <a:r>
              <a:rPr lang="en-US" sz="1600" dirty="0"/>
              <a:t>Basically, 11-20/433 </a:t>
            </a:r>
            <a:r>
              <a:rPr lang="en-US" sz="1600" dirty="0" smtClean="0"/>
              <a:t>presumes </a:t>
            </a:r>
            <a:r>
              <a:rPr lang="en-US" sz="1600" dirty="0"/>
              <a:t>that the STA on the link2 responding the Trigger frame with the CS Required equal to 1 may need to perform the CCA until just before the </a:t>
            </a:r>
            <a:r>
              <a:rPr lang="en-US" sz="1600" dirty="0" err="1"/>
              <a:t>TxRx</a:t>
            </a:r>
            <a:r>
              <a:rPr lang="en-US" sz="1600" dirty="0"/>
              <a:t> turnaround.</a:t>
            </a:r>
          </a:p>
          <a:p>
            <a:r>
              <a:rPr lang="en-US" sz="1600" dirty="0"/>
              <a:t>In such case, if a difference between the ending times of the PPDUs carrying the Trigger frames with the CS Required equal to 1 is less than </a:t>
            </a:r>
            <a:r>
              <a:rPr lang="en-US" sz="1600" dirty="0" err="1"/>
              <a:t>TxRx</a:t>
            </a:r>
            <a:r>
              <a:rPr lang="en-US" sz="1600" dirty="0"/>
              <a:t> Turnaround time, the interference leakage makes the STA2 to not transmit the TB PPDU response.</a:t>
            </a:r>
          </a:p>
        </p:txBody>
      </p:sp>
    </p:spTree>
    <p:extLst>
      <p:ext uri="{BB962C8B-B14F-4D97-AF65-F5344CB8AC3E}">
        <p14:creationId xmlns:p14="http://schemas.microsoft.com/office/powerpoint/2010/main" val="255794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41" name="Title 1"/>
          <p:cNvSpPr>
            <a:spLocks noGrp="1"/>
          </p:cNvSpPr>
          <p:nvPr>
            <p:ph type="title"/>
          </p:nvPr>
        </p:nvSpPr>
        <p:spPr>
          <a:xfrm>
            <a:off x="-195" y="685800"/>
            <a:ext cx="9144195" cy="1066800"/>
          </a:xfrm>
        </p:spPr>
        <p:txBody>
          <a:bodyPr/>
          <a:lstStyle/>
          <a:p>
            <a:r>
              <a:rPr lang="en-US" dirty="0"/>
              <a:t>Synchronization </a:t>
            </a:r>
            <a:r>
              <a:rPr lang="en-US" dirty="0" smtClean="0"/>
              <a:t>Requirement in 11-20/433</a:t>
            </a:r>
            <a:endParaRPr lang="en-US" dirty="0"/>
          </a:p>
        </p:txBody>
      </p:sp>
      <p:pic>
        <p:nvPicPr>
          <p:cNvPr id="12" name="Picture 11"/>
          <p:cNvPicPr>
            <a:picLocks noChangeAspect="1"/>
          </p:cNvPicPr>
          <p:nvPr/>
        </p:nvPicPr>
        <p:blipFill>
          <a:blip r:embed="rId2"/>
          <a:stretch>
            <a:fillRect/>
          </a:stretch>
        </p:blipFill>
        <p:spPr>
          <a:xfrm>
            <a:off x="786056" y="2819400"/>
            <a:ext cx="7571888" cy="3566469"/>
          </a:xfrm>
          <a:prstGeom prst="rect">
            <a:avLst/>
          </a:prstGeom>
        </p:spPr>
      </p:pic>
      <p:sp>
        <p:nvSpPr>
          <p:cNvPr id="46" name="Content Placeholder 2"/>
          <p:cNvSpPr>
            <a:spLocks noGrp="1"/>
          </p:cNvSpPr>
          <p:nvPr>
            <p:ph idx="1"/>
          </p:nvPr>
        </p:nvSpPr>
        <p:spPr>
          <a:xfrm>
            <a:off x="685800" y="1524000"/>
            <a:ext cx="7772400" cy="4114800"/>
          </a:xfrm>
        </p:spPr>
        <p:txBody>
          <a:bodyPr/>
          <a:lstStyle/>
          <a:p>
            <a:r>
              <a:rPr lang="en-US" sz="1600" dirty="0" smtClean="0"/>
              <a:t>In this case, the solution is that a </a:t>
            </a:r>
            <a:r>
              <a:rPr lang="en-US" sz="1600" dirty="0"/>
              <a:t>difference between the ending times of the PPDUs carrying the Trigger frames with the CS Required equal to 1 </a:t>
            </a:r>
            <a:r>
              <a:rPr lang="en-US" sz="1600" dirty="0" smtClean="0"/>
              <a:t>shall be less than the </a:t>
            </a:r>
            <a:r>
              <a:rPr lang="en-US" sz="1600" dirty="0" err="1" smtClean="0"/>
              <a:t>TxRx</a:t>
            </a:r>
            <a:r>
              <a:rPr lang="en-US" sz="1600" dirty="0" smtClean="0"/>
              <a:t> </a:t>
            </a:r>
            <a:r>
              <a:rPr lang="en-US" sz="1600" dirty="0"/>
              <a:t>Turnaround </a:t>
            </a:r>
            <a:r>
              <a:rPr lang="en-US" sz="1600" dirty="0" smtClean="0"/>
              <a:t>time. </a:t>
            </a:r>
          </a:p>
          <a:p>
            <a:r>
              <a:rPr lang="en-US" sz="1600" dirty="0" smtClean="0"/>
              <a:t>Because </a:t>
            </a:r>
            <a:r>
              <a:rPr lang="en-US" sz="1600" dirty="0" err="1" smtClean="0"/>
              <a:t>TxRx</a:t>
            </a:r>
            <a:r>
              <a:rPr lang="en-US" sz="1600" dirty="0" smtClean="0"/>
              <a:t> Turnaround time is less than 2us or 4us (from 11-20/433), this synchronization requirement is very tight. </a:t>
            </a:r>
            <a:endParaRPr lang="en-US" sz="1600" dirty="0"/>
          </a:p>
        </p:txBody>
      </p:sp>
    </p:spTree>
    <p:extLst>
      <p:ext uri="{BB962C8B-B14F-4D97-AF65-F5344CB8AC3E}">
        <p14:creationId xmlns:p14="http://schemas.microsoft.com/office/powerpoint/2010/main" val="3518981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39" name="Title 1"/>
          <p:cNvSpPr>
            <a:spLocks noGrp="1"/>
          </p:cNvSpPr>
          <p:nvPr>
            <p:ph type="title"/>
          </p:nvPr>
        </p:nvSpPr>
        <p:spPr>
          <a:xfrm>
            <a:off x="-195" y="685800"/>
            <a:ext cx="9144195" cy="1066800"/>
          </a:xfrm>
        </p:spPr>
        <p:txBody>
          <a:bodyPr/>
          <a:lstStyle/>
          <a:p>
            <a:r>
              <a:rPr lang="en-US" dirty="0"/>
              <a:t>Synchronization </a:t>
            </a:r>
            <a:r>
              <a:rPr lang="en-US" dirty="0" smtClean="0"/>
              <a:t>Requirement in 11-20/188</a:t>
            </a:r>
            <a:endParaRPr lang="en-US" dirty="0"/>
          </a:p>
        </p:txBody>
      </p:sp>
      <p:pic>
        <p:nvPicPr>
          <p:cNvPr id="2" name="Picture 1"/>
          <p:cNvPicPr>
            <a:picLocks noChangeAspect="1"/>
          </p:cNvPicPr>
          <p:nvPr/>
        </p:nvPicPr>
        <p:blipFill>
          <a:blip r:embed="rId2"/>
          <a:stretch>
            <a:fillRect/>
          </a:stretch>
        </p:blipFill>
        <p:spPr>
          <a:xfrm>
            <a:off x="786056" y="3048000"/>
            <a:ext cx="7571888" cy="3346994"/>
          </a:xfrm>
          <a:prstGeom prst="rect">
            <a:avLst/>
          </a:prstGeom>
        </p:spPr>
      </p:pic>
      <p:sp>
        <p:nvSpPr>
          <p:cNvPr id="41" name="Content Placeholder 2"/>
          <p:cNvSpPr>
            <a:spLocks noGrp="1"/>
          </p:cNvSpPr>
          <p:nvPr>
            <p:ph idx="1"/>
          </p:nvPr>
        </p:nvSpPr>
        <p:spPr>
          <a:xfrm>
            <a:off x="685800" y="1524000"/>
            <a:ext cx="7772400" cy="4114800"/>
          </a:xfrm>
        </p:spPr>
        <p:txBody>
          <a:bodyPr/>
          <a:lstStyle/>
          <a:p>
            <a:r>
              <a:rPr lang="en-US" sz="1600" dirty="0" smtClean="0"/>
              <a:t>In 11-20/188, we think that the STA is not necessary to perform </a:t>
            </a:r>
            <a:r>
              <a:rPr lang="en-US" sz="1600" dirty="0"/>
              <a:t>the CCA until just before the </a:t>
            </a:r>
            <a:r>
              <a:rPr lang="en-US" sz="1600" dirty="0" err="1"/>
              <a:t>TxRx</a:t>
            </a:r>
            <a:r>
              <a:rPr lang="en-US" sz="1600" dirty="0"/>
              <a:t> turnaround</a:t>
            </a:r>
            <a:r>
              <a:rPr lang="en-US" sz="1600" dirty="0" smtClean="0"/>
              <a:t>. </a:t>
            </a:r>
          </a:p>
          <a:p>
            <a:r>
              <a:rPr lang="en-US" sz="1600" dirty="0" smtClean="0"/>
              <a:t>The CCA can be started immediately after receiving the Trigger frame. But, the exact timing is an implementation issue. Even though the MAC processing delay is considered until start the CCA, we think that all required time until finishing the CCA may be less than </a:t>
            </a:r>
            <a:r>
              <a:rPr lang="en-US" sz="1600" dirty="0" err="1" smtClean="0"/>
              <a:t>aSlotTime</a:t>
            </a:r>
            <a:r>
              <a:rPr lang="en-US" sz="1600" dirty="0" smtClean="0"/>
              <a:t> (9us). </a:t>
            </a:r>
          </a:p>
        </p:txBody>
      </p:sp>
    </p:spTree>
    <p:extLst>
      <p:ext uri="{BB962C8B-B14F-4D97-AF65-F5344CB8AC3E}">
        <p14:creationId xmlns:p14="http://schemas.microsoft.com/office/powerpoint/2010/main" val="20629472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47" name="Title 1"/>
          <p:cNvSpPr>
            <a:spLocks noGrp="1"/>
          </p:cNvSpPr>
          <p:nvPr>
            <p:ph type="title"/>
          </p:nvPr>
        </p:nvSpPr>
        <p:spPr>
          <a:xfrm>
            <a:off x="-195" y="685800"/>
            <a:ext cx="9144195" cy="1066800"/>
          </a:xfrm>
        </p:spPr>
        <p:txBody>
          <a:bodyPr/>
          <a:lstStyle/>
          <a:p>
            <a:r>
              <a:rPr lang="en-US" dirty="0"/>
              <a:t>Synchronization </a:t>
            </a:r>
            <a:r>
              <a:rPr lang="en-US" dirty="0" smtClean="0"/>
              <a:t>Requirement in 11-20/188</a:t>
            </a:r>
            <a:endParaRPr lang="en-US" dirty="0"/>
          </a:p>
        </p:txBody>
      </p:sp>
      <p:pic>
        <p:nvPicPr>
          <p:cNvPr id="2" name="Picture 1"/>
          <p:cNvPicPr>
            <a:picLocks noChangeAspect="1"/>
          </p:cNvPicPr>
          <p:nvPr/>
        </p:nvPicPr>
        <p:blipFill>
          <a:blip r:embed="rId2"/>
          <a:stretch>
            <a:fillRect/>
          </a:stretch>
        </p:blipFill>
        <p:spPr>
          <a:xfrm>
            <a:off x="545243" y="3048000"/>
            <a:ext cx="8053514" cy="3346994"/>
          </a:xfrm>
          <a:prstGeom prst="rect">
            <a:avLst/>
          </a:prstGeom>
        </p:spPr>
      </p:pic>
      <p:sp>
        <p:nvSpPr>
          <p:cNvPr id="48" name="Content Placeholder 2"/>
          <p:cNvSpPr>
            <a:spLocks noGrp="1"/>
          </p:cNvSpPr>
          <p:nvPr>
            <p:ph idx="1"/>
          </p:nvPr>
        </p:nvSpPr>
        <p:spPr>
          <a:xfrm>
            <a:off x="685800" y="1524000"/>
            <a:ext cx="7772400" cy="4114800"/>
          </a:xfrm>
        </p:spPr>
        <p:txBody>
          <a:bodyPr/>
          <a:lstStyle/>
          <a:p>
            <a:r>
              <a:rPr lang="en-US" sz="1600" dirty="0" smtClean="0"/>
              <a:t>In such case, the interference leakage issue is happened when a </a:t>
            </a:r>
            <a:r>
              <a:rPr lang="en-US" sz="1600" dirty="0"/>
              <a:t>difference between the ending times of the PPDUs carrying the Trigger frames with the CS Required equal to 1 </a:t>
            </a:r>
            <a:r>
              <a:rPr lang="en-US" sz="1600" dirty="0" smtClean="0"/>
              <a:t>is greater than or equal to the SIFS-</a:t>
            </a:r>
            <a:r>
              <a:rPr lang="en-US" sz="1600" dirty="0" err="1" smtClean="0"/>
              <a:t>CCATime</a:t>
            </a:r>
            <a:r>
              <a:rPr lang="en-US" sz="1600" dirty="0" smtClean="0"/>
              <a:t>.</a:t>
            </a:r>
          </a:p>
          <a:p>
            <a:r>
              <a:rPr lang="en-US" sz="1600" dirty="0" smtClean="0"/>
              <a:t>And, the </a:t>
            </a:r>
            <a:r>
              <a:rPr lang="en-US" sz="1600" dirty="0" err="1" smtClean="0"/>
              <a:t>CCATime</a:t>
            </a:r>
            <a:r>
              <a:rPr lang="en-US" sz="1600" dirty="0" smtClean="0"/>
              <a:t> may be less than </a:t>
            </a:r>
            <a:r>
              <a:rPr lang="en-US" sz="1600" dirty="0" err="1" smtClean="0"/>
              <a:t>aSlotTime</a:t>
            </a:r>
            <a:r>
              <a:rPr lang="en-US" sz="1600" dirty="0"/>
              <a:t> (= </a:t>
            </a:r>
            <a:r>
              <a:rPr lang="en-US" sz="1600" dirty="0" err="1"/>
              <a:t>aCCATime</a:t>
            </a:r>
            <a:r>
              <a:rPr lang="en-US" sz="1600" dirty="0"/>
              <a:t> + </a:t>
            </a:r>
            <a:r>
              <a:rPr lang="en-US" sz="1600" dirty="0" err="1"/>
              <a:t>aMACProcessingDelay</a:t>
            </a:r>
            <a:r>
              <a:rPr lang="en-US" sz="1600" dirty="0"/>
              <a:t> + </a:t>
            </a:r>
            <a:r>
              <a:rPr lang="en-US" sz="1600" dirty="0" err="1"/>
              <a:t>aRxTxTurnaroundTime</a:t>
            </a:r>
            <a:r>
              <a:rPr lang="en-US" sz="1600" dirty="0"/>
              <a:t> + </a:t>
            </a:r>
            <a:r>
              <a:rPr lang="en-US" sz="1600" dirty="0" err="1" smtClean="0"/>
              <a:t>aAirPropagationTime</a:t>
            </a:r>
            <a:r>
              <a:rPr lang="en-US" sz="1600" dirty="0" smtClean="0"/>
              <a:t>).  </a:t>
            </a:r>
          </a:p>
        </p:txBody>
      </p:sp>
    </p:spTree>
    <p:extLst>
      <p:ext uri="{BB962C8B-B14F-4D97-AF65-F5344CB8AC3E}">
        <p14:creationId xmlns:p14="http://schemas.microsoft.com/office/powerpoint/2010/main" val="452816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47" name="Title 1"/>
          <p:cNvSpPr>
            <a:spLocks noGrp="1"/>
          </p:cNvSpPr>
          <p:nvPr>
            <p:ph type="title"/>
          </p:nvPr>
        </p:nvSpPr>
        <p:spPr>
          <a:xfrm>
            <a:off x="-195" y="685800"/>
            <a:ext cx="9144195" cy="1066800"/>
          </a:xfrm>
        </p:spPr>
        <p:txBody>
          <a:bodyPr/>
          <a:lstStyle/>
          <a:p>
            <a:r>
              <a:rPr lang="en-US" dirty="0"/>
              <a:t>Synchronization </a:t>
            </a:r>
            <a:r>
              <a:rPr lang="en-US" dirty="0" smtClean="0"/>
              <a:t>Requirement in 11-20/188</a:t>
            </a:r>
            <a:endParaRPr lang="en-US" dirty="0"/>
          </a:p>
        </p:txBody>
      </p:sp>
      <p:pic>
        <p:nvPicPr>
          <p:cNvPr id="2" name="Picture 1"/>
          <p:cNvPicPr>
            <a:picLocks noChangeAspect="1"/>
          </p:cNvPicPr>
          <p:nvPr/>
        </p:nvPicPr>
        <p:blipFill>
          <a:blip r:embed="rId2"/>
          <a:stretch>
            <a:fillRect/>
          </a:stretch>
        </p:blipFill>
        <p:spPr>
          <a:xfrm>
            <a:off x="563532" y="2758118"/>
            <a:ext cx="8016935" cy="3718882"/>
          </a:xfrm>
          <a:prstGeom prst="rect">
            <a:avLst/>
          </a:prstGeom>
        </p:spPr>
      </p:pic>
      <p:sp>
        <p:nvSpPr>
          <p:cNvPr id="76" name="Content Placeholder 2"/>
          <p:cNvSpPr>
            <a:spLocks noGrp="1"/>
          </p:cNvSpPr>
          <p:nvPr>
            <p:ph idx="1"/>
          </p:nvPr>
        </p:nvSpPr>
        <p:spPr>
          <a:xfrm>
            <a:off x="685800" y="1524000"/>
            <a:ext cx="7772400" cy="4114800"/>
          </a:xfrm>
        </p:spPr>
        <p:txBody>
          <a:bodyPr/>
          <a:lstStyle/>
          <a:p>
            <a:r>
              <a:rPr lang="en-US" sz="1600" dirty="0" smtClean="0"/>
              <a:t>The </a:t>
            </a:r>
            <a:r>
              <a:rPr lang="en-US" sz="1600" dirty="0"/>
              <a:t>solution </a:t>
            </a:r>
            <a:r>
              <a:rPr lang="en-US" sz="1600" dirty="0" smtClean="0"/>
              <a:t>of 11-20/188 is </a:t>
            </a:r>
            <a:r>
              <a:rPr lang="en-US" sz="1600" dirty="0"/>
              <a:t>that a difference between the ending times of the PPDUs carrying the Trigger frames with the CS Required equal to 1 shall be less than the </a:t>
            </a:r>
            <a:r>
              <a:rPr lang="en-US" sz="1600" dirty="0" smtClean="0"/>
              <a:t>SIFS-</a:t>
            </a:r>
            <a:r>
              <a:rPr lang="en-US" sz="1600" dirty="0" err="1" smtClean="0"/>
              <a:t>CCATime</a:t>
            </a:r>
            <a:r>
              <a:rPr lang="en-US" sz="1600" dirty="0" smtClean="0"/>
              <a:t>. </a:t>
            </a:r>
            <a:endParaRPr lang="en-US" sz="1600" dirty="0"/>
          </a:p>
          <a:p>
            <a:r>
              <a:rPr lang="en-US" sz="1600" dirty="0" smtClean="0"/>
              <a:t>When we consider the </a:t>
            </a:r>
            <a:r>
              <a:rPr lang="en-US" sz="1600" dirty="0" err="1" smtClean="0"/>
              <a:t>CCATime</a:t>
            </a:r>
            <a:r>
              <a:rPr lang="en-US" sz="1600" dirty="0" smtClean="0"/>
              <a:t> to 8us, this </a:t>
            </a:r>
            <a:r>
              <a:rPr lang="en-US" sz="1600" dirty="0"/>
              <a:t>synchronization requirement is </a:t>
            </a:r>
            <a:r>
              <a:rPr lang="en-US" sz="1600" dirty="0" smtClean="0"/>
              <a:t>not much tight. We can apply 8us </a:t>
            </a:r>
            <a:r>
              <a:rPr lang="en-US" sz="1600" dirty="0"/>
              <a:t>synchronization </a:t>
            </a:r>
            <a:r>
              <a:rPr lang="en-US" sz="1600" dirty="0" smtClean="0"/>
              <a:t>requirement to all scenarios. </a:t>
            </a:r>
            <a:endParaRPr lang="en-US" sz="1600" dirty="0"/>
          </a:p>
        </p:txBody>
      </p:sp>
    </p:spTree>
    <p:extLst>
      <p:ext uri="{BB962C8B-B14F-4D97-AF65-F5344CB8AC3E}">
        <p14:creationId xmlns:p14="http://schemas.microsoft.com/office/powerpoint/2010/main" val="1810003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46" name="Title 1"/>
          <p:cNvSpPr>
            <a:spLocks noGrp="1"/>
          </p:cNvSpPr>
          <p:nvPr>
            <p:ph type="title"/>
          </p:nvPr>
        </p:nvSpPr>
        <p:spPr>
          <a:xfrm>
            <a:off x="-195" y="685800"/>
            <a:ext cx="9144195" cy="1066800"/>
          </a:xfrm>
        </p:spPr>
        <p:txBody>
          <a:bodyPr/>
          <a:lstStyle/>
          <a:p>
            <a:r>
              <a:rPr lang="en-US" dirty="0" smtClean="0"/>
              <a:t>Summary</a:t>
            </a:r>
            <a:endParaRPr lang="en-US" dirty="0"/>
          </a:p>
        </p:txBody>
      </p:sp>
      <p:sp>
        <p:nvSpPr>
          <p:cNvPr id="48" name="Content Placeholder 2"/>
          <p:cNvSpPr>
            <a:spLocks noGrp="1"/>
          </p:cNvSpPr>
          <p:nvPr>
            <p:ph idx="1"/>
          </p:nvPr>
        </p:nvSpPr>
        <p:spPr>
          <a:xfrm>
            <a:off x="685800" y="1524000"/>
            <a:ext cx="7772400" cy="4114800"/>
          </a:xfrm>
        </p:spPr>
        <p:txBody>
          <a:bodyPr/>
          <a:lstStyle/>
          <a:p>
            <a:r>
              <a:rPr lang="en-US" sz="1600" dirty="0"/>
              <a:t>In a conclusion, 11-20/433 and 11-20/188 are addressing the same problem and saying almost same solution. </a:t>
            </a:r>
            <a:endParaRPr lang="en-US" sz="1600" dirty="0" smtClean="0"/>
          </a:p>
          <a:p>
            <a:r>
              <a:rPr lang="en-US" sz="1600" dirty="0" smtClean="0"/>
              <a:t>But, two contributions have </a:t>
            </a:r>
            <a:r>
              <a:rPr lang="en-US" sz="1600" dirty="0"/>
              <a:t>a different view on when the CCA mechanism during the SIFS before sending the TB PPDU is triggered and finished. </a:t>
            </a:r>
            <a:endParaRPr lang="en-US" sz="1600" dirty="0" smtClean="0"/>
          </a:p>
          <a:p>
            <a:r>
              <a:rPr lang="en-US" sz="1600" dirty="0"/>
              <a:t>But, this is a fully implementation issue. </a:t>
            </a:r>
            <a:endParaRPr lang="en-US" sz="1600" dirty="0" smtClean="0"/>
          </a:p>
          <a:p>
            <a:r>
              <a:rPr lang="en-US" sz="1600" dirty="0" smtClean="0"/>
              <a:t>But</a:t>
            </a:r>
            <a:r>
              <a:rPr lang="en-US" sz="1600" dirty="0"/>
              <a:t>, while considering that the CCA is performed after D1+M1, we don’t think that too strict synchronization requirement </a:t>
            </a:r>
            <a:r>
              <a:rPr lang="en-US" sz="1600" dirty="0" smtClean="0"/>
              <a:t>(as in 11-20/433) is </a:t>
            </a:r>
            <a:r>
              <a:rPr lang="en-US" sz="1600" dirty="0"/>
              <a:t>not needed</a:t>
            </a:r>
            <a:r>
              <a:rPr lang="en-US" sz="1600" dirty="0" smtClean="0"/>
              <a:t>. </a:t>
            </a:r>
          </a:p>
          <a:p>
            <a:endParaRPr lang="en-US" sz="1600" dirty="0"/>
          </a:p>
        </p:txBody>
      </p:sp>
    </p:spTree>
    <p:extLst>
      <p:ext uri="{BB962C8B-B14F-4D97-AF65-F5344CB8AC3E}">
        <p14:creationId xmlns:p14="http://schemas.microsoft.com/office/powerpoint/2010/main" val="2850539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When </a:t>
            </a:r>
            <a:r>
              <a:rPr lang="en-US" dirty="0" smtClean="0"/>
              <a:t>a STA </a:t>
            </a:r>
            <a:r>
              <a:rPr lang="en-US" dirty="0"/>
              <a:t>simultaneously transmits and receives </a:t>
            </a:r>
            <a:r>
              <a:rPr lang="en-US" dirty="0" smtClean="0"/>
              <a:t>frames </a:t>
            </a:r>
            <a:r>
              <a:rPr lang="en-US" dirty="0"/>
              <a:t>on multi-link, </a:t>
            </a:r>
            <a:r>
              <a:rPr lang="en-US" dirty="0" smtClean="0"/>
              <a:t>it may have some in-device </a:t>
            </a:r>
            <a:r>
              <a:rPr lang="en-US" dirty="0"/>
              <a:t>coexistence (IDC) </a:t>
            </a:r>
            <a:r>
              <a:rPr lang="en-US" dirty="0" smtClean="0"/>
              <a:t>interference. </a:t>
            </a:r>
            <a:endParaRPr lang="en-US" dirty="0"/>
          </a:p>
          <a:p>
            <a:pPr lvl="1"/>
            <a:r>
              <a:rPr lang="en-US" dirty="0"/>
              <a:t>When </a:t>
            </a:r>
            <a:r>
              <a:rPr lang="en-US" dirty="0" smtClean="0"/>
              <a:t>simultaneous </a:t>
            </a:r>
            <a:r>
              <a:rPr lang="en-US" dirty="0" err="1" smtClean="0"/>
              <a:t>Tx</a:t>
            </a:r>
            <a:r>
              <a:rPr lang="en-US" dirty="0" smtClean="0"/>
              <a:t> and Rx is happened between 2.4 </a:t>
            </a:r>
            <a:r>
              <a:rPr lang="en-US" dirty="0"/>
              <a:t>GHz band and 5 GHz band, the IDC interference </a:t>
            </a:r>
            <a:r>
              <a:rPr lang="en-US" dirty="0" smtClean="0"/>
              <a:t>is probably negligible</a:t>
            </a:r>
            <a:r>
              <a:rPr lang="en-US" dirty="0"/>
              <a:t>. </a:t>
            </a:r>
          </a:p>
          <a:p>
            <a:pPr lvl="1"/>
            <a:r>
              <a:rPr lang="en-US" dirty="0"/>
              <a:t>But, the IDC interference caused by simultaneous </a:t>
            </a:r>
            <a:r>
              <a:rPr lang="en-US" dirty="0" err="1"/>
              <a:t>Tx</a:t>
            </a:r>
            <a:r>
              <a:rPr lang="en-US" dirty="0"/>
              <a:t> and Rx between 5 GHz band and 6 GHz band may be significantly problematic worse depending on some implementation capability like the RF filter performance.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a:t>
            </a:r>
            <a:r>
              <a:rPr lang="en-US" dirty="0" smtClean="0">
                <a:solidFill>
                  <a:schemeClr val="tx1"/>
                </a:solidFill>
              </a:rPr>
              <a:t>Synchronous Multi-link Transmission</a:t>
            </a:r>
            <a:endParaRPr lang="en-US" dirty="0"/>
          </a:p>
        </p:txBody>
      </p:sp>
    </p:spTree>
    <p:extLst>
      <p:ext uri="{BB962C8B-B14F-4D97-AF65-F5344CB8AC3E}">
        <p14:creationId xmlns:p14="http://schemas.microsoft.com/office/powerpoint/2010/main" val="3787161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000" dirty="0"/>
              <a:t>An AP performs an independent EDCA channel access on each link with its own EDCA parameters (</a:t>
            </a:r>
            <a:r>
              <a:rPr lang="en-US" sz="2000" dirty="0" err="1"/>
              <a:t>CWmin</a:t>
            </a:r>
            <a:r>
              <a:rPr lang="en-US" sz="2000" dirty="0"/>
              <a:t>, </a:t>
            </a:r>
            <a:r>
              <a:rPr lang="en-US" sz="2000" dirty="0" err="1"/>
              <a:t>CWmax</a:t>
            </a:r>
            <a:r>
              <a:rPr lang="en-US" sz="2000" dirty="0"/>
              <a:t>, AIFS, CW, and Retry Counter).</a:t>
            </a:r>
          </a:p>
          <a:p>
            <a:r>
              <a:rPr lang="en-US" sz="2000" dirty="0"/>
              <a:t>After obtaining a TXOP, the AP sends the Trigger frame and the STAs responds with the </a:t>
            </a:r>
            <a:r>
              <a:rPr lang="en-US" sz="2000" dirty="0" smtClean="0"/>
              <a:t>EHT </a:t>
            </a:r>
            <a:r>
              <a:rPr lang="en-US" sz="2000" dirty="0"/>
              <a:t>TB PPDU. </a:t>
            </a:r>
          </a:p>
          <a:p>
            <a:pPr lvl="1"/>
            <a:r>
              <a:rPr lang="en-US" sz="1800" dirty="0"/>
              <a:t>On each link, the PPDUs carrying the Trigger frame and the </a:t>
            </a:r>
            <a:r>
              <a:rPr lang="en-US" sz="1800" dirty="0" smtClean="0"/>
              <a:t>EHT </a:t>
            </a:r>
            <a:r>
              <a:rPr lang="en-US" sz="1800" dirty="0"/>
              <a:t>TB PPDU can be independently encoded into one of frequency segments. </a:t>
            </a:r>
          </a:p>
          <a:p>
            <a:endParaRPr lang="en-US" sz="1800" dirty="0"/>
          </a:p>
          <a:p>
            <a:endParaRPr lang="en-US" sz="1800" dirty="0" smtClean="0"/>
          </a:p>
          <a:p>
            <a:endParaRPr lang="en-US" sz="1800"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a:t>Multi-link Triggered Uplink Access (TUA)</a:t>
            </a:r>
          </a:p>
        </p:txBody>
      </p:sp>
      <p:cxnSp>
        <p:nvCxnSpPr>
          <p:cNvPr id="7" name="Straight Connector 6"/>
          <p:cNvCxnSpPr/>
          <p:nvPr/>
        </p:nvCxnSpPr>
        <p:spPr>
          <a:xfrm>
            <a:off x="685800" y="5821054"/>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088523" y="5396120"/>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Trigger</a:t>
            </a:r>
          </a:p>
        </p:txBody>
      </p:sp>
      <p:sp>
        <p:nvSpPr>
          <p:cNvPr id="10" name="TextBox 9"/>
          <p:cNvSpPr txBox="1"/>
          <p:nvPr/>
        </p:nvSpPr>
        <p:spPr>
          <a:xfrm>
            <a:off x="12218" y="5636388"/>
            <a:ext cx="673582" cy="338554"/>
          </a:xfrm>
          <a:prstGeom prst="rect">
            <a:avLst/>
          </a:prstGeom>
          <a:noFill/>
        </p:spPr>
        <p:txBody>
          <a:bodyPr wrap="none" rtlCol="0">
            <a:spAutoFit/>
          </a:bodyPr>
          <a:lstStyle/>
          <a:p>
            <a:r>
              <a:rPr lang="en-US" sz="1600" dirty="0" smtClean="0"/>
              <a:t>5GHz</a:t>
            </a:r>
            <a:endParaRPr lang="en-US" sz="1600" dirty="0"/>
          </a:p>
        </p:txBody>
      </p:sp>
      <p:cxnSp>
        <p:nvCxnSpPr>
          <p:cNvPr id="11" name="Straight Connector 10"/>
          <p:cNvCxnSpPr/>
          <p:nvPr/>
        </p:nvCxnSpPr>
        <p:spPr>
          <a:xfrm flipV="1">
            <a:off x="673387" y="4719843"/>
            <a:ext cx="8470613" cy="2145"/>
          </a:xfrm>
          <a:prstGeom prst="line">
            <a:avLst/>
          </a:prstGeom>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195" y="4537322"/>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13" name="Rectangle 12"/>
          <p:cNvSpPr/>
          <p:nvPr/>
        </p:nvSpPr>
        <p:spPr>
          <a:xfrm>
            <a:off x="2967647" y="5825611"/>
            <a:ext cx="1643957" cy="42278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14" name="Rectangle 13"/>
          <p:cNvSpPr/>
          <p:nvPr/>
        </p:nvSpPr>
        <p:spPr>
          <a:xfrm>
            <a:off x="2668633" y="4286318"/>
            <a:ext cx="761340"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Trigger</a:t>
            </a:r>
            <a:endParaRPr lang="en-US" sz="1400" dirty="0"/>
          </a:p>
        </p:txBody>
      </p:sp>
      <p:sp>
        <p:nvSpPr>
          <p:cNvPr id="15" name="Rectangle 14"/>
          <p:cNvSpPr/>
          <p:nvPr/>
        </p:nvSpPr>
        <p:spPr>
          <a:xfrm>
            <a:off x="3482925" y="4721988"/>
            <a:ext cx="166140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16" name="Rectangle 15"/>
          <p:cNvSpPr/>
          <p:nvPr/>
        </p:nvSpPr>
        <p:spPr>
          <a:xfrm>
            <a:off x="4682354" y="5400349"/>
            <a:ext cx="105246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Block ACK</a:t>
            </a:r>
            <a:endParaRPr lang="en-US" sz="1400" dirty="0"/>
          </a:p>
        </p:txBody>
      </p:sp>
      <p:sp>
        <p:nvSpPr>
          <p:cNvPr id="17" name="Rectangle 16"/>
          <p:cNvSpPr/>
          <p:nvPr/>
        </p:nvSpPr>
        <p:spPr>
          <a:xfrm>
            <a:off x="5208588" y="4289957"/>
            <a:ext cx="1039812"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Block ACK</a:t>
            </a:r>
            <a:endParaRPr lang="en-US" sz="1400" dirty="0"/>
          </a:p>
        </p:txBody>
      </p:sp>
      <p:sp>
        <p:nvSpPr>
          <p:cNvPr id="18" name="TextBox 17"/>
          <p:cNvSpPr txBox="1"/>
          <p:nvPr/>
        </p:nvSpPr>
        <p:spPr>
          <a:xfrm>
            <a:off x="660136" y="4359861"/>
            <a:ext cx="445956" cy="338554"/>
          </a:xfrm>
          <a:prstGeom prst="rect">
            <a:avLst/>
          </a:prstGeom>
          <a:noFill/>
        </p:spPr>
        <p:txBody>
          <a:bodyPr wrap="none" rtlCol="0">
            <a:spAutoFit/>
          </a:bodyPr>
          <a:lstStyle/>
          <a:p>
            <a:r>
              <a:rPr lang="en-US" sz="1600" dirty="0" smtClean="0"/>
              <a:t>AP</a:t>
            </a:r>
            <a:endParaRPr lang="en-US" sz="1600" dirty="0"/>
          </a:p>
        </p:txBody>
      </p:sp>
      <p:sp>
        <p:nvSpPr>
          <p:cNvPr id="19" name="TextBox 18"/>
          <p:cNvSpPr txBox="1"/>
          <p:nvPr/>
        </p:nvSpPr>
        <p:spPr>
          <a:xfrm>
            <a:off x="660136" y="4740861"/>
            <a:ext cx="554575" cy="338554"/>
          </a:xfrm>
          <a:prstGeom prst="rect">
            <a:avLst/>
          </a:prstGeom>
          <a:noFill/>
        </p:spPr>
        <p:txBody>
          <a:bodyPr wrap="none" rtlCol="0">
            <a:spAutoFit/>
          </a:bodyPr>
          <a:lstStyle/>
          <a:p>
            <a:r>
              <a:rPr lang="en-US" sz="1600" dirty="0" smtClean="0"/>
              <a:t>STA</a:t>
            </a:r>
            <a:endParaRPr lang="en-US" sz="1600" dirty="0"/>
          </a:p>
        </p:txBody>
      </p:sp>
      <p:sp>
        <p:nvSpPr>
          <p:cNvPr id="20" name="TextBox 19"/>
          <p:cNvSpPr txBox="1"/>
          <p:nvPr/>
        </p:nvSpPr>
        <p:spPr>
          <a:xfrm>
            <a:off x="616197" y="5486729"/>
            <a:ext cx="445956" cy="338554"/>
          </a:xfrm>
          <a:prstGeom prst="rect">
            <a:avLst/>
          </a:prstGeom>
          <a:noFill/>
        </p:spPr>
        <p:txBody>
          <a:bodyPr wrap="none" rtlCol="0">
            <a:spAutoFit/>
          </a:bodyPr>
          <a:lstStyle/>
          <a:p>
            <a:r>
              <a:rPr lang="en-US" sz="1600" dirty="0" smtClean="0"/>
              <a:t>AP</a:t>
            </a:r>
            <a:endParaRPr lang="en-US" sz="1600" dirty="0"/>
          </a:p>
        </p:txBody>
      </p:sp>
      <p:sp>
        <p:nvSpPr>
          <p:cNvPr id="21" name="TextBox 20"/>
          <p:cNvSpPr txBox="1"/>
          <p:nvPr/>
        </p:nvSpPr>
        <p:spPr>
          <a:xfrm>
            <a:off x="616197" y="5867729"/>
            <a:ext cx="554575" cy="338554"/>
          </a:xfrm>
          <a:prstGeom prst="rect">
            <a:avLst/>
          </a:prstGeom>
          <a:noFill/>
        </p:spPr>
        <p:txBody>
          <a:bodyPr wrap="none" rtlCol="0">
            <a:spAutoFit/>
          </a:bodyPr>
          <a:lstStyle/>
          <a:p>
            <a:r>
              <a:rPr lang="en-US" sz="1600" dirty="0" smtClean="0"/>
              <a:t>STA</a:t>
            </a:r>
            <a:endParaRPr lang="en-US" sz="1600" dirty="0"/>
          </a:p>
        </p:txBody>
      </p:sp>
      <p:sp>
        <p:nvSpPr>
          <p:cNvPr id="22" name="TextBox 21"/>
          <p:cNvSpPr txBox="1"/>
          <p:nvPr/>
        </p:nvSpPr>
        <p:spPr>
          <a:xfrm>
            <a:off x="1147855" y="5200554"/>
            <a:ext cx="819391" cy="307777"/>
          </a:xfrm>
          <a:prstGeom prst="rect">
            <a:avLst/>
          </a:prstGeom>
          <a:noFill/>
        </p:spPr>
        <p:txBody>
          <a:bodyPr wrap="none" rtlCol="0">
            <a:spAutoFit/>
          </a:bodyPr>
          <a:lstStyle/>
          <a:p>
            <a:r>
              <a:rPr lang="en-US" sz="1400" dirty="0" smtClean="0">
                <a:latin typeface="+mn-lt"/>
              </a:rPr>
              <a:t>Back-off</a:t>
            </a:r>
            <a:endParaRPr lang="en-US" sz="1400" dirty="0">
              <a:latin typeface="+mn-lt"/>
            </a:endParaRPr>
          </a:p>
        </p:txBody>
      </p:sp>
      <p:sp>
        <p:nvSpPr>
          <p:cNvPr id="23" name="Rectangle 22"/>
          <p:cNvSpPr/>
          <p:nvPr/>
        </p:nvSpPr>
        <p:spPr>
          <a:xfrm>
            <a:off x="1224055"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5</a:t>
            </a:r>
            <a:endParaRPr lang="en-US" sz="1400" dirty="0"/>
          </a:p>
        </p:txBody>
      </p:sp>
      <p:sp>
        <p:nvSpPr>
          <p:cNvPr id="24" name="Rectangle 23"/>
          <p:cNvSpPr/>
          <p:nvPr/>
        </p:nvSpPr>
        <p:spPr>
          <a:xfrm>
            <a:off x="1376455"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4</a:t>
            </a:r>
            <a:endParaRPr lang="en-US" sz="1400" dirty="0"/>
          </a:p>
        </p:txBody>
      </p:sp>
      <p:sp>
        <p:nvSpPr>
          <p:cNvPr id="25" name="Rectangle 24"/>
          <p:cNvSpPr/>
          <p:nvPr/>
        </p:nvSpPr>
        <p:spPr>
          <a:xfrm>
            <a:off x="1528855"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3</a:t>
            </a:r>
            <a:endParaRPr lang="en-US" sz="1400" dirty="0"/>
          </a:p>
        </p:txBody>
      </p:sp>
      <p:sp>
        <p:nvSpPr>
          <p:cNvPr id="26" name="Rectangle 25"/>
          <p:cNvSpPr/>
          <p:nvPr/>
        </p:nvSpPr>
        <p:spPr>
          <a:xfrm>
            <a:off x="1681255"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a:t>
            </a:r>
            <a:endParaRPr lang="en-US" sz="1400" dirty="0"/>
          </a:p>
        </p:txBody>
      </p:sp>
      <p:sp>
        <p:nvSpPr>
          <p:cNvPr id="27" name="Rectangle 26"/>
          <p:cNvSpPr/>
          <p:nvPr/>
        </p:nvSpPr>
        <p:spPr>
          <a:xfrm>
            <a:off x="1821437"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1</a:t>
            </a:r>
            <a:endParaRPr lang="en-US" sz="1400" dirty="0"/>
          </a:p>
        </p:txBody>
      </p:sp>
      <p:sp>
        <p:nvSpPr>
          <p:cNvPr id="28" name="Rectangle 27"/>
          <p:cNvSpPr/>
          <p:nvPr/>
        </p:nvSpPr>
        <p:spPr>
          <a:xfrm>
            <a:off x="1973837"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0</a:t>
            </a:r>
            <a:endParaRPr lang="en-US" sz="1400" dirty="0"/>
          </a:p>
        </p:txBody>
      </p:sp>
      <p:sp>
        <p:nvSpPr>
          <p:cNvPr id="29" name="TextBox 28"/>
          <p:cNvSpPr txBox="1"/>
          <p:nvPr/>
        </p:nvSpPr>
        <p:spPr>
          <a:xfrm>
            <a:off x="1143000" y="4108293"/>
            <a:ext cx="819391" cy="307777"/>
          </a:xfrm>
          <a:prstGeom prst="rect">
            <a:avLst/>
          </a:prstGeom>
          <a:noFill/>
        </p:spPr>
        <p:txBody>
          <a:bodyPr wrap="none" rtlCol="0">
            <a:spAutoFit/>
          </a:bodyPr>
          <a:lstStyle/>
          <a:p>
            <a:r>
              <a:rPr lang="en-US" sz="1400" dirty="0" smtClean="0">
                <a:latin typeface="+mn-lt"/>
              </a:rPr>
              <a:t>Back-off</a:t>
            </a:r>
            <a:endParaRPr lang="en-US" sz="1400" dirty="0">
              <a:latin typeface="+mn-lt"/>
            </a:endParaRPr>
          </a:p>
        </p:txBody>
      </p:sp>
      <p:sp>
        <p:nvSpPr>
          <p:cNvPr id="30" name="Rectangle 29"/>
          <p:cNvSpPr/>
          <p:nvPr/>
        </p:nvSpPr>
        <p:spPr>
          <a:xfrm>
            <a:off x="1219200"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9</a:t>
            </a:r>
            <a:endParaRPr lang="en-US" sz="1400" dirty="0"/>
          </a:p>
        </p:txBody>
      </p:sp>
      <p:sp>
        <p:nvSpPr>
          <p:cNvPr id="31" name="Rectangle 30"/>
          <p:cNvSpPr/>
          <p:nvPr/>
        </p:nvSpPr>
        <p:spPr>
          <a:xfrm>
            <a:off x="1371600"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8</a:t>
            </a:r>
            <a:endParaRPr lang="en-US" sz="1400" dirty="0"/>
          </a:p>
        </p:txBody>
      </p:sp>
      <p:sp>
        <p:nvSpPr>
          <p:cNvPr id="32" name="Rectangle 31"/>
          <p:cNvSpPr/>
          <p:nvPr/>
        </p:nvSpPr>
        <p:spPr>
          <a:xfrm>
            <a:off x="1524000"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7</a:t>
            </a:r>
            <a:endParaRPr lang="en-US" sz="1400" dirty="0"/>
          </a:p>
        </p:txBody>
      </p:sp>
      <p:sp>
        <p:nvSpPr>
          <p:cNvPr id="33" name="Rectangle 32"/>
          <p:cNvSpPr/>
          <p:nvPr/>
        </p:nvSpPr>
        <p:spPr>
          <a:xfrm>
            <a:off x="1676400"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6</a:t>
            </a:r>
            <a:endParaRPr lang="en-US" sz="1400" dirty="0"/>
          </a:p>
        </p:txBody>
      </p:sp>
      <p:sp>
        <p:nvSpPr>
          <p:cNvPr id="34" name="Rectangle 33"/>
          <p:cNvSpPr/>
          <p:nvPr/>
        </p:nvSpPr>
        <p:spPr>
          <a:xfrm>
            <a:off x="1816582"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5</a:t>
            </a:r>
            <a:endParaRPr lang="en-US" sz="1400" dirty="0"/>
          </a:p>
        </p:txBody>
      </p:sp>
      <p:sp>
        <p:nvSpPr>
          <p:cNvPr id="35" name="Rectangle 34"/>
          <p:cNvSpPr/>
          <p:nvPr/>
        </p:nvSpPr>
        <p:spPr>
          <a:xfrm>
            <a:off x="1968982"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4</a:t>
            </a:r>
            <a:endParaRPr lang="en-US" sz="1400" dirty="0"/>
          </a:p>
        </p:txBody>
      </p:sp>
      <p:sp>
        <p:nvSpPr>
          <p:cNvPr id="36" name="Rectangle 35"/>
          <p:cNvSpPr/>
          <p:nvPr/>
        </p:nvSpPr>
        <p:spPr>
          <a:xfrm>
            <a:off x="2115073"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3</a:t>
            </a:r>
            <a:endParaRPr lang="en-US" sz="1400" dirty="0"/>
          </a:p>
        </p:txBody>
      </p:sp>
      <p:sp>
        <p:nvSpPr>
          <p:cNvPr id="37" name="Rectangle 36"/>
          <p:cNvSpPr/>
          <p:nvPr/>
        </p:nvSpPr>
        <p:spPr>
          <a:xfrm>
            <a:off x="2267473"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a:t>
            </a:r>
            <a:endParaRPr lang="en-US" sz="1400" dirty="0"/>
          </a:p>
        </p:txBody>
      </p:sp>
      <p:sp>
        <p:nvSpPr>
          <p:cNvPr id="38" name="Rectangle 37"/>
          <p:cNvSpPr/>
          <p:nvPr/>
        </p:nvSpPr>
        <p:spPr>
          <a:xfrm>
            <a:off x="2407655"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1</a:t>
            </a:r>
            <a:endParaRPr lang="en-US" sz="1400" dirty="0"/>
          </a:p>
        </p:txBody>
      </p:sp>
      <p:sp>
        <p:nvSpPr>
          <p:cNvPr id="39" name="Rectangle 38"/>
          <p:cNvSpPr/>
          <p:nvPr/>
        </p:nvSpPr>
        <p:spPr>
          <a:xfrm>
            <a:off x="2560055"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0</a:t>
            </a:r>
            <a:endParaRPr lang="en-US" sz="1400" dirty="0"/>
          </a:p>
        </p:txBody>
      </p:sp>
      <p:sp>
        <p:nvSpPr>
          <p:cNvPr id="40" name="Rectangle 39"/>
          <p:cNvSpPr/>
          <p:nvPr/>
        </p:nvSpPr>
        <p:spPr>
          <a:xfrm>
            <a:off x="5804425" y="5400677"/>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Trigger</a:t>
            </a:r>
          </a:p>
        </p:txBody>
      </p:sp>
      <p:sp>
        <p:nvSpPr>
          <p:cNvPr id="41" name="Rectangle 40"/>
          <p:cNvSpPr/>
          <p:nvPr/>
        </p:nvSpPr>
        <p:spPr>
          <a:xfrm>
            <a:off x="6681105" y="5825283"/>
            <a:ext cx="1643957" cy="42278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42" name="Rectangle 41"/>
          <p:cNvSpPr/>
          <p:nvPr/>
        </p:nvSpPr>
        <p:spPr>
          <a:xfrm>
            <a:off x="6300435" y="4292966"/>
            <a:ext cx="761340"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Trigger</a:t>
            </a:r>
            <a:endParaRPr lang="en-US" sz="1400" dirty="0"/>
          </a:p>
        </p:txBody>
      </p:sp>
      <p:sp>
        <p:nvSpPr>
          <p:cNvPr id="43" name="Rectangle 42"/>
          <p:cNvSpPr/>
          <p:nvPr/>
        </p:nvSpPr>
        <p:spPr>
          <a:xfrm>
            <a:off x="7123164" y="4719843"/>
            <a:ext cx="166140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44" name="TextBox 43"/>
          <p:cNvSpPr txBox="1"/>
          <p:nvPr/>
        </p:nvSpPr>
        <p:spPr>
          <a:xfrm>
            <a:off x="8727757" y="4234066"/>
            <a:ext cx="364202" cy="307777"/>
          </a:xfrm>
          <a:prstGeom prst="rect">
            <a:avLst/>
          </a:prstGeom>
          <a:noFill/>
        </p:spPr>
        <p:txBody>
          <a:bodyPr wrap="none" rtlCol="0">
            <a:spAutoFit/>
          </a:bodyPr>
          <a:lstStyle/>
          <a:p>
            <a:r>
              <a:rPr lang="en-US" sz="1400" dirty="0" smtClean="0"/>
              <a:t>…</a:t>
            </a:r>
            <a:endParaRPr lang="en-US" sz="1400" dirty="0"/>
          </a:p>
        </p:txBody>
      </p:sp>
      <p:sp>
        <p:nvSpPr>
          <p:cNvPr id="45" name="TextBox 44"/>
          <p:cNvSpPr txBox="1"/>
          <p:nvPr/>
        </p:nvSpPr>
        <p:spPr>
          <a:xfrm>
            <a:off x="8727757" y="5327493"/>
            <a:ext cx="364202" cy="307777"/>
          </a:xfrm>
          <a:prstGeom prst="rect">
            <a:avLst/>
          </a:prstGeom>
          <a:noFill/>
        </p:spPr>
        <p:txBody>
          <a:bodyPr wrap="none" rtlCol="0">
            <a:spAutoFit/>
          </a:bodyPr>
          <a:lstStyle/>
          <a:p>
            <a:r>
              <a:rPr lang="en-US" sz="1400" dirty="0" smtClean="0"/>
              <a:t>…</a:t>
            </a:r>
            <a:endParaRPr lang="en-US" sz="1400" dirty="0"/>
          </a:p>
        </p:txBody>
      </p:sp>
    </p:spTree>
    <p:extLst>
      <p:ext uri="{BB962C8B-B14F-4D97-AF65-F5344CB8AC3E}">
        <p14:creationId xmlns:p14="http://schemas.microsoft.com/office/powerpoint/2010/main" val="2053873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But, when </a:t>
            </a:r>
            <a:r>
              <a:rPr lang="en-US" dirty="0"/>
              <a:t>the STA has the IDC interference issue, the AP shall not schedule to the STA the PPDU carrying the trigger frame while the STA is responding with an </a:t>
            </a:r>
            <a:r>
              <a:rPr lang="en-US" dirty="0" smtClean="0"/>
              <a:t>EHT </a:t>
            </a:r>
            <a:r>
              <a:rPr lang="en-US" dirty="0"/>
              <a:t>TB </a:t>
            </a:r>
            <a:r>
              <a:rPr lang="en-US" dirty="0" smtClean="0"/>
              <a:t>PPDU.</a:t>
            </a:r>
            <a:endParaRPr lang="en-US" dirty="0"/>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cxnSp>
        <p:nvCxnSpPr>
          <p:cNvPr id="7" name="Straight Connector 6"/>
          <p:cNvCxnSpPr/>
          <p:nvPr/>
        </p:nvCxnSpPr>
        <p:spPr>
          <a:xfrm>
            <a:off x="685800" y="5816694"/>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088523" y="5391760"/>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Trigger</a:t>
            </a:r>
          </a:p>
        </p:txBody>
      </p:sp>
      <p:sp>
        <p:nvSpPr>
          <p:cNvPr id="10" name="TextBox 9"/>
          <p:cNvSpPr txBox="1"/>
          <p:nvPr/>
        </p:nvSpPr>
        <p:spPr>
          <a:xfrm>
            <a:off x="12218" y="5632028"/>
            <a:ext cx="673582" cy="338554"/>
          </a:xfrm>
          <a:prstGeom prst="rect">
            <a:avLst/>
          </a:prstGeom>
          <a:noFill/>
        </p:spPr>
        <p:txBody>
          <a:bodyPr wrap="none" rtlCol="0">
            <a:spAutoFit/>
          </a:bodyPr>
          <a:lstStyle/>
          <a:p>
            <a:r>
              <a:rPr lang="en-US" sz="1600" dirty="0" smtClean="0"/>
              <a:t>5GHz</a:t>
            </a:r>
            <a:endParaRPr lang="en-US" sz="1600" dirty="0"/>
          </a:p>
        </p:txBody>
      </p:sp>
      <p:cxnSp>
        <p:nvCxnSpPr>
          <p:cNvPr id="11" name="Straight Connector 10"/>
          <p:cNvCxnSpPr/>
          <p:nvPr/>
        </p:nvCxnSpPr>
        <p:spPr>
          <a:xfrm flipV="1">
            <a:off x="673387" y="4715483"/>
            <a:ext cx="8470613" cy="2145"/>
          </a:xfrm>
          <a:prstGeom prst="line">
            <a:avLst/>
          </a:prstGeom>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195" y="4532962"/>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13" name="Rectangle 12"/>
          <p:cNvSpPr/>
          <p:nvPr/>
        </p:nvSpPr>
        <p:spPr>
          <a:xfrm>
            <a:off x="2967647" y="5821251"/>
            <a:ext cx="1643957" cy="42278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14" name="Rectangle 13"/>
          <p:cNvSpPr/>
          <p:nvPr/>
        </p:nvSpPr>
        <p:spPr>
          <a:xfrm>
            <a:off x="2590800" y="4281958"/>
            <a:ext cx="761340" cy="424934"/>
          </a:xfrm>
          <a:prstGeom prst="rect">
            <a:avLst/>
          </a:prstGeom>
          <a:solidFill>
            <a:schemeClr val="accent1"/>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Trigger</a:t>
            </a:r>
            <a:endParaRPr lang="en-US" sz="1400" dirty="0"/>
          </a:p>
        </p:txBody>
      </p:sp>
      <p:sp>
        <p:nvSpPr>
          <p:cNvPr id="15" name="Rectangle 14"/>
          <p:cNvSpPr/>
          <p:nvPr/>
        </p:nvSpPr>
        <p:spPr>
          <a:xfrm>
            <a:off x="3429973" y="4717628"/>
            <a:ext cx="1181631" cy="424934"/>
          </a:xfrm>
          <a:prstGeom prst="rect">
            <a:avLst/>
          </a:prstGeom>
          <a:no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No Response</a:t>
            </a:r>
            <a:endParaRPr lang="en-US" sz="1400" dirty="0">
              <a:solidFill>
                <a:schemeClr val="tx1"/>
              </a:solidFill>
            </a:endParaRPr>
          </a:p>
        </p:txBody>
      </p:sp>
      <p:sp>
        <p:nvSpPr>
          <p:cNvPr id="16" name="Rectangle 15"/>
          <p:cNvSpPr/>
          <p:nvPr/>
        </p:nvSpPr>
        <p:spPr>
          <a:xfrm>
            <a:off x="4682354" y="5395989"/>
            <a:ext cx="105246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Block ACK</a:t>
            </a:r>
            <a:endParaRPr lang="en-US" sz="1400" dirty="0"/>
          </a:p>
        </p:txBody>
      </p:sp>
      <p:sp>
        <p:nvSpPr>
          <p:cNvPr id="17" name="Rectangle 16"/>
          <p:cNvSpPr/>
          <p:nvPr/>
        </p:nvSpPr>
        <p:spPr>
          <a:xfrm>
            <a:off x="4682355" y="4285597"/>
            <a:ext cx="1052468" cy="424934"/>
          </a:xfrm>
          <a:prstGeom prst="rect">
            <a:avLst/>
          </a:prstGeom>
          <a:solidFill>
            <a:schemeClr val="accent1"/>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Block ACK</a:t>
            </a:r>
            <a:endParaRPr lang="en-US" sz="1400" dirty="0"/>
          </a:p>
        </p:txBody>
      </p:sp>
      <p:sp>
        <p:nvSpPr>
          <p:cNvPr id="18" name="TextBox 17"/>
          <p:cNvSpPr txBox="1"/>
          <p:nvPr/>
        </p:nvSpPr>
        <p:spPr>
          <a:xfrm>
            <a:off x="660136" y="4355501"/>
            <a:ext cx="445956" cy="338554"/>
          </a:xfrm>
          <a:prstGeom prst="rect">
            <a:avLst/>
          </a:prstGeom>
          <a:noFill/>
        </p:spPr>
        <p:txBody>
          <a:bodyPr wrap="none" rtlCol="0">
            <a:spAutoFit/>
          </a:bodyPr>
          <a:lstStyle/>
          <a:p>
            <a:r>
              <a:rPr lang="en-US" sz="1600" dirty="0" smtClean="0"/>
              <a:t>AP</a:t>
            </a:r>
            <a:endParaRPr lang="en-US" sz="1600" dirty="0"/>
          </a:p>
        </p:txBody>
      </p:sp>
      <p:sp>
        <p:nvSpPr>
          <p:cNvPr id="19" name="TextBox 18"/>
          <p:cNvSpPr txBox="1"/>
          <p:nvPr/>
        </p:nvSpPr>
        <p:spPr>
          <a:xfrm>
            <a:off x="660136" y="4736501"/>
            <a:ext cx="554575" cy="338554"/>
          </a:xfrm>
          <a:prstGeom prst="rect">
            <a:avLst/>
          </a:prstGeom>
          <a:noFill/>
        </p:spPr>
        <p:txBody>
          <a:bodyPr wrap="none" rtlCol="0">
            <a:spAutoFit/>
          </a:bodyPr>
          <a:lstStyle/>
          <a:p>
            <a:r>
              <a:rPr lang="en-US" sz="1600" dirty="0" smtClean="0"/>
              <a:t>STA</a:t>
            </a:r>
            <a:endParaRPr lang="en-US" sz="1600" dirty="0"/>
          </a:p>
        </p:txBody>
      </p:sp>
      <p:sp>
        <p:nvSpPr>
          <p:cNvPr id="20" name="TextBox 19"/>
          <p:cNvSpPr txBox="1"/>
          <p:nvPr/>
        </p:nvSpPr>
        <p:spPr>
          <a:xfrm>
            <a:off x="616197" y="5482369"/>
            <a:ext cx="445956" cy="338554"/>
          </a:xfrm>
          <a:prstGeom prst="rect">
            <a:avLst/>
          </a:prstGeom>
          <a:noFill/>
        </p:spPr>
        <p:txBody>
          <a:bodyPr wrap="none" rtlCol="0">
            <a:spAutoFit/>
          </a:bodyPr>
          <a:lstStyle/>
          <a:p>
            <a:r>
              <a:rPr lang="en-US" sz="1600" dirty="0" smtClean="0"/>
              <a:t>AP</a:t>
            </a:r>
            <a:endParaRPr lang="en-US" sz="1600" dirty="0"/>
          </a:p>
        </p:txBody>
      </p:sp>
      <p:sp>
        <p:nvSpPr>
          <p:cNvPr id="21" name="TextBox 20"/>
          <p:cNvSpPr txBox="1"/>
          <p:nvPr/>
        </p:nvSpPr>
        <p:spPr>
          <a:xfrm>
            <a:off x="616197" y="5863369"/>
            <a:ext cx="554575" cy="338554"/>
          </a:xfrm>
          <a:prstGeom prst="rect">
            <a:avLst/>
          </a:prstGeom>
          <a:noFill/>
        </p:spPr>
        <p:txBody>
          <a:bodyPr wrap="none" rtlCol="0">
            <a:spAutoFit/>
          </a:bodyPr>
          <a:lstStyle/>
          <a:p>
            <a:r>
              <a:rPr lang="en-US" sz="1600" dirty="0" smtClean="0"/>
              <a:t>STA</a:t>
            </a:r>
            <a:endParaRPr lang="en-US" sz="1600" dirty="0"/>
          </a:p>
        </p:txBody>
      </p:sp>
      <p:sp>
        <p:nvSpPr>
          <p:cNvPr id="22" name="TextBox 21"/>
          <p:cNvSpPr txBox="1"/>
          <p:nvPr/>
        </p:nvSpPr>
        <p:spPr>
          <a:xfrm>
            <a:off x="1147855" y="5196194"/>
            <a:ext cx="819391" cy="307777"/>
          </a:xfrm>
          <a:prstGeom prst="rect">
            <a:avLst/>
          </a:prstGeom>
          <a:noFill/>
        </p:spPr>
        <p:txBody>
          <a:bodyPr wrap="none" rtlCol="0">
            <a:spAutoFit/>
          </a:bodyPr>
          <a:lstStyle/>
          <a:p>
            <a:r>
              <a:rPr lang="en-US" sz="1400" dirty="0" smtClean="0">
                <a:latin typeface="+mn-lt"/>
              </a:rPr>
              <a:t>Back-off</a:t>
            </a:r>
            <a:endParaRPr lang="en-US" sz="1400" dirty="0">
              <a:latin typeface="+mn-lt"/>
            </a:endParaRPr>
          </a:p>
        </p:txBody>
      </p:sp>
      <p:sp>
        <p:nvSpPr>
          <p:cNvPr id="23" name="Rectangle 22"/>
          <p:cNvSpPr/>
          <p:nvPr/>
        </p:nvSpPr>
        <p:spPr>
          <a:xfrm>
            <a:off x="1224055"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5</a:t>
            </a:r>
            <a:endParaRPr lang="en-US" sz="1400" dirty="0"/>
          </a:p>
        </p:txBody>
      </p:sp>
      <p:sp>
        <p:nvSpPr>
          <p:cNvPr id="24" name="Rectangle 23"/>
          <p:cNvSpPr/>
          <p:nvPr/>
        </p:nvSpPr>
        <p:spPr>
          <a:xfrm>
            <a:off x="1376455"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4</a:t>
            </a:r>
            <a:endParaRPr lang="en-US" sz="1400" dirty="0"/>
          </a:p>
        </p:txBody>
      </p:sp>
      <p:sp>
        <p:nvSpPr>
          <p:cNvPr id="25" name="Rectangle 24"/>
          <p:cNvSpPr/>
          <p:nvPr/>
        </p:nvSpPr>
        <p:spPr>
          <a:xfrm>
            <a:off x="1528855"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3</a:t>
            </a:r>
            <a:endParaRPr lang="en-US" sz="1400" dirty="0"/>
          </a:p>
        </p:txBody>
      </p:sp>
      <p:sp>
        <p:nvSpPr>
          <p:cNvPr id="26" name="Rectangle 25"/>
          <p:cNvSpPr/>
          <p:nvPr/>
        </p:nvSpPr>
        <p:spPr>
          <a:xfrm>
            <a:off x="1681255"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a:t>
            </a:r>
            <a:endParaRPr lang="en-US" sz="1400" dirty="0"/>
          </a:p>
        </p:txBody>
      </p:sp>
      <p:sp>
        <p:nvSpPr>
          <p:cNvPr id="27" name="Rectangle 26"/>
          <p:cNvSpPr/>
          <p:nvPr/>
        </p:nvSpPr>
        <p:spPr>
          <a:xfrm>
            <a:off x="1821437"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1</a:t>
            </a:r>
            <a:endParaRPr lang="en-US" sz="1400" dirty="0"/>
          </a:p>
        </p:txBody>
      </p:sp>
      <p:sp>
        <p:nvSpPr>
          <p:cNvPr id="28" name="Rectangle 27"/>
          <p:cNvSpPr/>
          <p:nvPr/>
        </p:nvSpPr>
        <p:spPr>
          <a:xfrm>
            <a:off x="1973837"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0</a:t>
            </a:r>
            <a:endParaRPr lang="en-US" sz="1400" dirty="0"/>
          </a:p>
        </p:txBody>
      </p:sp>
      <p:sp>
        <p:nvSpPr>
          <p:cNvPr id="29" name="TextBox 28"/>
          <p:cNvSpPr txBox="1"/>
          <p:nvPr/>
        </p:nvSpPr>
        <p:spPr>
          <a:xfrm>
            <a:off x="1143000" y="4103933"/>
            <a:ext cx="819391" cy="307777"/>
          </a:xfrm>
          <a:prstGeom prst="rect">
            <a:avLst/>
          </a:prstGeom>
          <a:noFill/>
        </p:spPr>
        <p:txBody>
          <a:bodyPr wrap="none" rtlCol="0">
            <a:spAutoFit/>
          </a:bodyPr>
          <a:lstStyle/>
          <a:p>
            <a:r>
              <a:rPr lang="en-US" sz="1400" dirty="0" smtClean="0">
                <a:latin typeface="+mn-lt"/>
              </a:rPr>
              <a:t>Back-off</a:t>
            </a:r>
            <a:endParaRPr lang="en-US" sz="1400" dirty="0">
              <a:latin typeface="+mn-lt"/>
            </a:endParaRPr>
          </a:p>
        </p:txBody>
      </p:sp>
      <p:sp>
        <p:nvSpPr>
          <p:cNvPr id="30" name="Rectangle 29"/>
          <p:cNvSpPr/>
          <p:nvPr/>
        </p:nvSpPr>
        <p:spPr>
          <a:xfrm>
            <a:off x="1293768"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8</a:t>
            </a:r>
            <a:endParaRPr lang="en-US" sz="1400" dirty="0"/>
          </a:p>
        </p:txBody>
      </p:sp>
      <p:sp>
        <p:nvSpPr>
          <p:cNvPr id="31" name="Rectangle 30"/>
          <p:cNvSpPr/>
          <p:nvPr/>
        </p:nvSpPr>
        <p:spPr>
          <a:xfrm>
            <a:off x="1446168"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7</a:t>
            </a:r>
            <a:endParaRPr lang="en-US" sz="1400" dirty="0"/>
          </a:p>
        </p:txBody>
      </p:sp>
      <p:sp>
        <p:nvSpPr>
          <p:cNvPr id="32" name="Rectangle 31"/>
          <p:cNvSpPr/>
          <p:nvPr/>
        </p:nvSpPr>
        <p:spPr>
          <a:xfrm>
            <a:off x="1598568"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6</a:t>
            </a:r>
            <a:endParaRPr lang="en-US" sz="1400" dirty="0"/>
          </a:p>
        </p:txBody>
      </p:sp>
      <p:sp>
        <p:nvSpPr>
          <p:cNvPr id="33" name="Rectangle 32"/>
          <p:cNvSpPr/>
          <p:nvPr/>
        </p:nvSpPr>
        <p:spPr>
          <a:xfrm>
            <a:off x="1738750"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5</a:t>
            </a:r>
            <a:endParaRPr lang="en-US" sz="1400" dirty="0"/>
          </a:p>
        </p:txBody>
      </p:sp>
      <p:sp>
        <p:nvSpPr>
          <p:cNvPr id="34" name="Rectangle 33"/>
          <p:cNvSpPr/>
          <p:nvPr/>
        </p:nvSpPr>
        <p:spPr>
          <a:xfrm>
            <a:off x="1891150"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4</a:t>
            </a:r>
            <a:endParaRPr lang="en-US" sz="1400" dirty="0"/>
          </a:p>
        </p:txBody>
      </p:sp>
      <p:sp>
        <p:nvSpPr>
          <p:cNvPr id="35" name="Rectangle 34"/>
          <p:cNvSpPr/>
          <p:nvPr/>
        </p:nvSpPr>
        <p:spPr>
          <a:xfrm>
            <a:off x="2037241"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3</a:t>
            </a:r>
            <a:endParaRPr lang="en-US" sz="1400" dirty="0"/>
          </a:p>
        </p:txBody>
      </p:sp>
      <p:sp>
        <p:nvSpPr>
          <p:cNvPr id="36" name="Rectangle 35"/>
          <p:cNvSpPr/>
          <p:nvPr/>
        </p:nvSpPr>
        <p:spPr>
          <a:xfrm>
            <a:off x="2189641"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a:t>
            </a:r>
            <a:endParaRPr lang="en-US" sz="1400" dirty="0"/>
          </a:p>
        </p:txBody>
      </p:sp>
      <p:sp>
        <p:nvSpPr>
          <p:cNvPr id="37" name="Rectangle 36"/>
          <p:cNvSpPr/>
          <p:nvPr/>
        </p:nvSpPr>
        <p:spPr>
          <a:xfrm>
            <a:off x="2329823"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1</a:t>
            </a:r>
            <a:endParaRPr lang="en-US" sz="1400" dirty="0"/>
          </a:p>
        </p:txBody>
      </p:sp>
      <p:sp>
        <p:nvSpPr>
          <p:cNvPr id="38" name="Rectangle 37"/>
          <p:cNvSpPr/>
          <p:nvPr/>
        </p:nvSpPr>
        <p:spPr>
          <a:xfrm>
            <a:off x="2482223"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0</a:t>
            </a:r>
            <a:endParaRPr lang="en-US" sz="1400" dirty="0"/>
          </a:p>
        </p:txBody>
      </p:sp>
      <p:sp>
        <p:nvSpPr>
          <p:cNvPr id="39" name="Rectangle 38"/>
          <p:cNvSpPr/>
          <p:nvPr/>
        </p:nvSpPr>
        <p:spPr>
          <a:xfrm>
            <a:off x="5804425" y="5396317"/>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Trigger</a:t>
            </a:r>
          </a:p>
        </p:txBody>
      </p:sp>
      <p:sp>
        <p:nvSpPr>
          <p:cNvPr id="40" name="Rectangle 39"/>
          <p:cNvSpPr/>
          <p:nvPr/>
        </p:nvSpPr>
        <p:spPr>
          <a:xfrm>
            <a:off x="6681105" y="5820923"/>
            <a:ext cx="1643957" cy="42278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41" name="Rectangle 40"/>
          <p:cNvSpPr/>
          <p:nvPr/>
        </p:nvSpPr>
        <p:spPr>
          <a:xfrm>
            <a:off x="5804425" y="4288606"/>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Trigger</a:t>
            </a:r>
            <a:endParaRPr lang="en-US" sz="1400" dirty="0"/>
          </a:p>
        </p:txBody>
      </p:sp>
      <p:sp>
        <p:nvSpPr>
          <p:cNvPr id="42" name="Rectangle 41"/>
          <p:cNvSpPr/>
          <p:nvPr/>
        </p:nvSpPr>
        <p:spPr>
          <a:xfrm>
            <a:off x="6681104" y="4715483"/>
            <a:ext cx="164395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43" name="TextBox 42"/>
          <p:cNvSpPr txBox="1"/>
          <p:nvPr/>
        </p:nvSpPr>
        <p:spPr>
          <a:xfrm>
            <a:off x="8727757" y="4229706"/>
            <a:ext cx="364202" cy="307777"/>
          </a:xfrm>
          <a:prstGeom prst="rect">
            <a:avLst/>
          </a:prstGeom>
          <a:noFill/>
        </p:spPr>
        <p:txBody>
          <a:bodyPr wrap="none" rtlCol="0">
            <a:spAutoFit/>
          </a:bodyPr>
          <a:lstStyle/>
          <a:p>
            <a:r>
              <a:rPr lang="en-US" sz="1400" dirty="0" smtClean="0"/>
              <a:t>…</a:t>
            </a:r>
            <a:endParaRPr lang="en-US" sz="1400" dirty="0"/>
          </a:p>
        </p:txBody>
      </p:sp>
      <p:sp>
        <p:nvSpPr>
          <p:cNvPr id="44" name="TextBox 43"/>
          <p:cNvSpPr txBox="1"/>
          <p:nvPr/>
        </p:nvSpPr>
        <p:spPr>
          <a:xfrm>
            <a:off x="8727757" y="5323133"/>
            <a:ext cx="364202" cy="307777"/>
          </a:xfrm>
          <a:prstGeom prst="rect">
            <a:avLst/>
          </a:prstGeom>
          <a:noFill/>
        </p:spPr>
        <p:txBody>
          <a:bodyPr wrap="none" rtlCol="0">
            <a:spAutoFit/>
          </a:bodyPr>
          <a:lstStyle/>
          <a:p>
            <a:r>
              <a:rPr lang="en-US" sz="1400" dirty="0" smtClean="0"/>
              <a:t>…</a:t>
            </a:r>
            <a:endParaRPr lang="en-US" sz="1400" dirty="0"/>
          </a:p>
        </p:txBody>
      </p:sp>
      <p:sp>
        <p:nvSpPr>
          <p:cNvPr id="54" name="TextBox 53"/>
          <p:cNvSpPr txBox="1"/>
          <p:nvPr/>
        </p:nvSpPr>
        <p:spPr>
          <a:xfrm>
            <a:off x="2138618" y="3807023"/>
            <a:ext cx="2042547" cy="307777"/>
          </a:xfrm>
          <a:prstGeom prst="rect">
            <a:avLst/>
          </a:prstGeom>
          <a:noFill/>
        </p:spPr>
        <p:txBody>
          <a:bodyPr wrap="none" rtlCol="0">
            <a:spAutoFit/>
          </a:bodyPr>
          <a:lstStyle/>
          <a:p>
            <a:r>
              <a:rPr lang="en-US" sz="1400" dirty="0" smtClean="0">
                <a:latin typeface="+mn-lt"/>
              </a:rPr>
              <a:t>Error by IDC interference</a:t>
            </a:r>
            <a:endParaRPr lang="en-US" sz="1400" dirty="0">
              <a:latin typeface="+mn-lt"/>
            </a:endParaRPr>
          </a:p>
        </p:txBody>
      </p:sp>
      <p:sp>
        <p:nvSpPr>
          <p:cNvPr id="55" name="Rectangle 54"/>
          <p:cNvSpPr/>
          <p:nvPr/>
        </p:nvSpPr>
        <p:spPr bwMode="auto">
          <a:xfrm>
            <a:off x="2967646" y="4277662"/>
            <a:ext cx="384493" cy="439966"/>
          </a:xfrm>
          <a:prstGeom prst="rect">
            <a:avLst/>
          </a:prstGeom>
          <a:solidFill>
            <a:schemeClr val="bg2">
              <a:lumMod val="40000"/>
              <a:lumOff val="60000"/>
              <a:alpha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57" name="Straight Arrow Connector 56"/>
          <p:cNvCxnSpPr>
            <a:endCxn id="55" idx="0"/>
          </p:cNvCxnSpPr>
          <p:nvPr/>
        </p:nvCxnSpPr>
        <p:spPr bwMode="auto">
          <a:xfrm>
            <a:off x="3159891" y="4050585"/>
            <a:ext cx="2" cy="2270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841538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Synchronization requirement [1]</a:t>
            </a:r>
          </a:p>
          <a:p>
            <a:pPr lvl="1"/>
            <a:r>
              <a:rPr lang="en-US" dirty="0" smtClean="0"/>
              <a:t>A difference </a:t>
            </a:r>
            <a:r>
              <a:rPr lang="en-US" dirty="0"/>
              <a:t>between the ending times of </a:t>
            </a:r>
            <a:r>
              <a:rPr lang="en-US" dirty="0" smtClean="0"/>
              <a:t>PPDU transmissions shall be less </a:t>
            </a:r>
            <a:r>
              <a:rPr lang="en-US" dirty="0"/>
              <a:t>than </a:t>
            </a:r>
            <a:r>
              <a:rPr lang="en-US" dirty="0" smtClean="0"/>
              <a:t>SIFS - (</a:t>
            </a:r>
            <a:r>
              <a:rPr lang="en-US" dirty="0"/>
              <a:t>10</a:t>
            </a:r>
            <a:r>
              <a:rPr lang="en-US" dirty="0" smtClean="0"/>
              <a:t>%×</a:t>
            </a:r>
            <a:r>
              <a:rPr lang="en-US" dirty="0" err="1" smtClean="0"/>
              <a:t>aSlotTime</a:t>
            </a:r>
            <a:r>
              <a:rPr lang="en-US" dirty="0" smtClean="0"/>
              <a:t>).</a:t>
            </a:r>
          </a:p>
          <a:p>
            <a:pPr lvl="2"/>
            <a:r>
              <a:rPr lang="en-US" dirty="0"/>
              <a:t>Because a minimum inter-frame space is not less than SIFS, </a:t>
            </a:r>
            <a:r>
              <a:rPr lang="en-US" dirty="0" err="1"/>
              <a:t>Tx</a:t>
            </a:r>
            <a:r>
              <a:rPr lang="en-US" dirty="0"/>
              <a:t> and Rx are not overlapped</a:t>
            </a:r>
            <a:r>
              <a:rPr lang="en-US" dirty="0" smtClean="0"/>
              <a:t>.</a:t>
            </a:r>
          </a:p>
          <a:p>
            <a:pPr lvl="3"/>
            <a:r>
              <a:rPr lang="en-US" dirty="0" smtClean="0"/>
              <a:t>A margin </a:t>
            </a:r>
            <a:r>
              <a:rPr lang="en-US" dirty="0"/>
              <a:t>of 10%×</a:t>
            </a:r>
            <a:r>
              <a:rPr lang="en-US" dirty="0" err="1"/>
              <a:t>aSlotTime</a:t>
            </a:r>
            <a:r>
              <a:rPr lang="en-US" dirty="0"/>
              <a:t> considers the SIFS accuracy </a:t>
            </a:r>
            <a:r>
              <a:rPr lang="en-US" dirty="0" smtClean="0"/>
              <a:t>of </a:t>
            </a:r>
            <a:r>
              <a:rPr lang="en-US" dirty="0"/>
              <a:t>the IEEE 802.11-2016 spec.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5</a:t>
            </a:fld>
            <a:endParaRPr lang="en-US" dirty="0"/>
          </a:p>
        </p:txBody>
      </p:sp>
      <p:sp>
        <p:nvSpPr>
          <p:cNvPr id="8" name="Title 1"/>
          <p:cNvSpPr>
            <a:spLocks noGrp="1"/>
          </p:cNvSpPr>
          <p:nvPr>
            <p:ph type="title"/>
          </p:nvPr>
        </p:nvSpPr>
        <p:spPr>
          <a:xfrm>
            <a:off x="-195" y="685800"/>
            <a:ext cx="9144195" cy="1066800"/>
          </a:xfrm>
        </p:spPr>
        <p:txBody>
          <a:bodyPr/>
          <a:lstStyle/>
          <a:p>
            <a:r>
              <a:rPr lang="en-US" dirty="0"/>
              <a:t>Constrained Multi-link TUA</a:t>
            </a:r>
          </a:p>
        </p:txBody>
      </p:sp>
      <p:sp>
        <p:nvSpPr>
          <p:cNvPr id="34" name="TextBox 33"/>
          <p:cNvSpPr txBox="1"/>
          <p:nvPr/>
        </p:nvSpPr>
        <p:spPr>
          <a:xfrm>
            <a:off x="12218" y="5857805"/>
            <a:ext cx="673582" cy="338554"/>
          </a:xfrm>
          <a:prstGeom prst="rect">
            <a:avLst/>
          </a:prstGeom>
          <a:noFill/>
        </p:spPr>
        <p:txBody>
          <a:bodyPr wrap="none" rtlCol="0">
            <a:spAutoFit/>
          </a:bodyPr>
          <a:lstStyle/>
          <a:p>
            <a:r>
              <a:rPr lang="en-US" sz="1600" dirty="0" smtClean="0"/>
              <a:t>5GHz</a:t>
            </a:r>
            <a:endParaRPr lang="en-US" sz="1600" dirty="0"/>
          </a:p>
        </p:txBody>
      </p:sp>
      <p:sp>
        <p:nvSpPr>
          <p:cNvPr id="39" name="TextBox 38"/>
          <p:cNvSpPr txBox="1"/>
          <p:nvPr/>
        </p:nvSpPr>
        <p:spPr>
          <a:xfrm>
            <a:off x="-195" y="4758739"/>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41" name="Rectangle 40"/>
          <p:cNvSpPr/>
          <p:nvPr/>
        </p:nvSpPr>
        <p:spPr>
          <a:xfrm>
            <a:off x="1363562" y="4531898"/>
            <a:ext cx="122478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Trigger </a:t>
            </a:r>
            <a:br>
              <a:rPr lang="en-US" sz="1100" dirty="0">
                <a:solidFill>
                  <a:schemeClr val="tx1"/>
                </a:solidFill>
              </a:rPr>
            </a:br>
            <a:r>
              <a:rPr lang="en-US" sz="1100" dirty="0">
                <a:solidFill>
                  <a:schemeClr val="tx1"/>
                </a:solidFill>
              </a:rPr>
              <a:t>(CS Required = </a:t>
            </a:r>
            <a:r>
              <a:rPr lang="en-US" sz="1100" dirty="0" smtClean="0">
                <a:solidFill>
                  <a:schemeClr val="tx1"/>
                </a:solidFill>
              </a:rPr>
              <a:t>0)</a:t>
            </a:r>
            <a:endParaRPr lang="en-US" sz="1100" dirty="0">
              <a:solidFill>
                <a:schemeClr val="tx1"/>
              </a:solidFill>
            </a:endParaRPr>
          </a:p>
        </p:txBody>
      </p:sp>
      <p:sp>
        <p:nvSpPr>
          <p:cNvPr id="47" name="Rectangle 46"/>
          <p:cNvSpPr/>
          <p:nvPr/>
        </p:nvSpPr>
        <p:spPr>
          <a:xfrm>
            <a:off x="2590800" y="4534148"/>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48" name="TextBox 47"/>
          <p:cNvSpPr txBox="1"/>
          <p:nvPr/>
        </p:nvSpPr>
        <p:spPr>
          <a:xfrm>
            <a:off x="660136" y="4581278"/>
            <a:ext cx="445956" cy="338554"/>
          </a:xfrm>
          <a:prstGeom prst="rect">
            <a:avLst/>
          </a:prstGeom>
          <a:noFill/>
        </p:spPr>
        <p:txBody>
          <a:bodyPr wrap="none" rtlCol="0">
            <a:spAutoFit/>
          </a:bodyPr>
          <a:lstStyle/>
          <a:p>
            <a:r>
              <a:rPr lang="en-US" sz="1600" dirty="0" smtClean="0"/>
              <a:t>AP</a:t>
            </a:r>
            <a:endParaRPr lang="en-US" sz="1600" dirty="0"/>
          </a:p>
        </p:txBody>
      </p:sp>
      <p:sp>
        <p:nvSpPr>
          <p:cNvPr id="49" name="TextBox 48"/>
          <p:cNvSpPr txBox="1"/>
          <p:nvPr/>
        </p:nvSpPr>
        <p:spPr>
          <a:xfrm>
            <a:off x="660136" y="4962278"/>
            <a:ext cx="554575" cy="338554"/>
          </a:xfrm>
          <a:prstGeom prst="rect">
            <a:avLst/>
          </a:prstGeom>
          <a:noFill/>
        </p:spPr>
        <p:txBody>
          <a:bodyPr wrap="none" rtlCol="0">
            <a:spAutoFit/>
          </a:bodyPr>
          <a:lstStyle/>
          <a:p>
            <a:r>
              <a:rPr lang="en-US" sz="1600" dirty="0" smtClean="0"/>
              <a:t>STA</a:t>
            </a:r>
            <a:endParaRPr lang="en-US" sz="1600" dirty="0"/>
          </a:p>
        </p:txBody>
      </p:sp>
      <p:sp>
        <p:nvSpPr>
          <p:cNvPr id="50" name="TextBox 49"/>
          <p:cNvSpPr txBox="1"/>
          <p:nvPr/>
        </p:nvSpPr>
        <p:spPr>
          <a:xfrm>
            <a:off x="616197" y="5708146"/>
            <a:ext cx="445956" cy="338554"/>
          </a:xfrm>
          <a:prstGeom prst="rect">
            <a:avLst/>
          </a:prstGeom>
          <a:noFill/>
        </p:spPr>
        <p:txBody>
          <a:bodyPr wrap="none" rtlCol="0">
            <a:spAutoFit/>
          </a:bodyPr>
          <a:lstStyle/>
          <a:p>
            <a:r>
              <a:rPr lang="en-US" sz="1600" dirty="0" smtClean="0"/>
              <a:t>AP</a:t>
            </a:r>
            <a:endParaRPr lang="en-US" sz="1600" dirty="0"/>
          </a:p>
        </p:txBody>
      </p:sp>
      <p:sp>
        <p:nvSpPr>
          <p:cNvPr id="52" name="TextBox 51"/>
          <p:cNvSpPr txBox="1"/>
          <p:nvPr/>
        </p:nvSpPr>
        <p:spPr>
          <a:xfrm>
            <a:off x="616197" y="6089146"/>
            <a:ext cx="554575" cy="338554"/>
          </a:xfrm>
          <a:prstGeom prst="rect">
            <a:avLst/>
          </a:prstGeom>
          <a:noFill/>
        </p:spPr>
        <p:txBody>
          <a:bodyPr wrap="none" rtlCol="0">
            <a:spAutoFit/>
          </a:bodyPr>
          <a:lstStyle/>
          <a:p>
            <a:r>
              <a:rPr lang="en-US" sz="1600" dirty="0" smtClean="0"/>
              <a:t>STA</a:t>
            </a:r>
            <a:endParaRPr lang="en-US" sz="1600" dirty="0"/>
          </a:p>
        </p:txBody>
      </p:sp>
      <p:sp>
        <p:nvSpPr>
          <p:cNvPr id="53" name="Rectangle 52"/>
          <p:cNvSpPr/>
          <p:nvPr/>
        </p:nvSpPr>
        <p:spPr>
          <a:xfrm>
            <a:off x="3464612" y="4536295"/>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54" name="Rectangle 53"/>
          <p:cNvSpPr/>
          <p:nvPr/>
        </p:nvSpPr>
        <p:spPr>
          <a:xfrm>
            <a:off x="4301199" y="4534210"/>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55" name="Rectangle 54"/>
          <p:cNvSpPr/>
          <p:nvPr/>
        </p:nvSpPr>
        <p:spPr>
          <a:xfrm>
            <a:off x="1363562" y="5620769"/>
            <a:ext cx="1842199"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Trigger </a:t>
            </a:r>
            <a:br>
              <a:rPr lang="en-US" sz="1100" dirty="0">
                <a:solidFill>
                  <a:schemeClr val="tx1"/>
                </a:solidFill>
              </a:rPr>
            </a:br>
            <a:r>
              <a:rPr lang="en-US" sz="1100" dirty="0">
                <a:solidFill>
                  <a:schemeClr val="tx1"/>
                </a:solidFill>
              </a:rPr>
              <a:t>(CS Required = </a:t>
            </a:r>
            <a:r>
              <a:rPr lang="en-US" sz="1100" dirty="0" smtClean="0">
                <a:solidFill>
                  <a:schemeClr val="tx1"/>
                </a:solidFill>
              </a:rPr>
              <a:t>0)</a:t>
            </a:r>
            <a:endParaRPr lang="en-US" sz="1100" dirty="0">
              <a:solidFill>
                <a:schemeClr val="tx1"/>
              </a:solidFill>
            </a:endParaRPr>
          </a:p>
        </p:txBody>
      </p:sp>
      <p:sp>
        <p:nvSpPr>
          <p:cNvPr id="60" name="Rectangle 59"/>
          <p:cNvSpPr/>
          <p:nvPr/>
        </p:nvSpPr>
        <p:spPr>
          <a:xfrm>
            <a:off x="3205762" y="5617536"/>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61" name="Rectangle 60"/>
          <p:cNvSpPr/>
          <p:nvPr/>
        </p:nvSpPr>
        <p:spPr>
          <a:xfrm>
            <a:off x="4125244" y="5617536"/>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62" name="Rectangle 61"/>
          <p:cNvSpPr/>
          <p:nvPr/>
        </p:nvSpPr>
        <p:spPr>
          <a:xfrm>
            <a:off x="4999057" y="5617534"/>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63" name="Straight Arrow Connector 62"/>
          <p:cNvCxnSpPr/>
          <p:nvPr/>
        </p:nvCxnSpPr>
        <p:spPr>
          <a:xfrm flipV="1">
            <a:off x="4876800" y="5152924"/>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4889957" y="4536295"/>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5471958" y="4528582"/>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66" name="Rectangle 65"/>
          <p:cNvSpPr/>
          <p:nvPr/>
        </p:nvSpPr>
        <p:spPr>
          <a:xfrm>
            <a:off x="5562601" y="4928016"/>
            <a:ext cx="3303506"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68" name="TextBox 67"/>
          <p:cNvSpPr txBox="1"/>
          <p:nvPr/>
        </p:nvSpPr>
        <p:spPr>
          <a:xfrm>
            <a:off x="5638800" y="4114800"/>
            <a:ext cx="2996791" cy="738664"/>
          </a:xfrm>
          <a:prstGeom prst="rect">
            <a:avLst/>
          </a:prstGeom>
          <a:noFill/>
          <a:ln>
            <a:solidFill>
              <a:schemeClr val="tx1"/>
            </a:solidFill>
          </a:ln>
        </p:spPr>
        <p:txBody>
          <a:bodyPr wrap="square" rtlCol="0">
            <a:spAutoFit/>
          </a:bodyPr>
          <a:lstStyle/>
          <a:p>
            <a:pPr algn="ctr"/>
            <a:r>
              <a:rPr lang="en-US" sz="1400" dirty="0" smtClean="0"/>
              <a:t>Difference between the </a:t>
            </a:r>
            <a:r>
              <a:rPr lang="en-US" sz="1400" dirty="0"/>
              <a:t>ending times of the transmissions </a:t>
            </a:r>
            <a:r>
              <a:rPr lang="en-US" sz="1400" dirty="0" smtClean="0"/>
              <a:t>is less than </a:t>
            </a:r>
            <a:br>
              <a:rPr lang="en-US" sz="1400" dirty="0" smtClean="0"/>
            </a:br>
            <a:r>
              <a:rPr lang="en-US" sz="1400" dirty="0" smtClean="0"/>
              <a:t>SIFS </a:t>
            </a:r>
            <a:r>
              <a:rPr lang="en-US" sz="1400" dirty="0"/>
              <a:t>- (10%×</a:t>
            </a:r>
            <a:r>
              <a:rPr lang="en-US" sz="1400" dirty="0" err="1"/>
              <a:t>aSlotTime</a:t>
            </a:r>
            <a:r>
              <a:rPr lang="en-US" sz="1400" dirty="0" smtClean="0"/>
              <a:t>). </a:t>
            </a:r>
            <a:endParaRPr lang="en-US" sz="1400" dirty="0"/>
          </a:p>
        </p:txBody>
      </p:sp>
      <p:cxnSp>
        <p:nvCxnSpPr>
          <p:cNvPr id="69" name="Straight Arrow Connector 68"/>
          <p:cNvCxnSpPr/>
          <p:nvPr/>
        </p:nvCxnSpPr>
        <p:spPr>
          <a:xfrm flipH="1">
            <a:off x="5193179" y="4467996"/>
            <a:ext cx="440670" cy="269708"/>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70" name="TextBox 69"/>
          <p:cNvSpPr txBox="1"/>
          <p:nvPr/>
        </p:nvSpPr>
        <p:spPr>
          <a:xfrm>
            <a:off x="4889957" y="4928016"/>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71" name="Straight Connector 70"/>
          <p:cNvCxnSpPr/>
          <p:nvPr/>
        </p:nvCxnSpPr>
        <p:spPr>
          <a:xfrm flipV="1">
            <a:off x="673387" y="4941260"/>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685800" y="6042471"/>
            <a:ext cx="8458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a:off x="4896409" y="4741958"/>
            <a:ext cx="593541" cy="1"/>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5" name="Straight Arrow Connector 74"/>
          <p:cNvCxnSpPr/>
          <p:nvPr/>
        </p:nvCxnSpPr>
        <p:spPr>
          <a:xfrm flipV="1">
            <a:off x="5483206" y="6271730"/>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5492752" y="6015231"/>
            <a:ext cx="651468" cy="261610"/>
          </a:xfrm>
          <a:prstGeom prst="rect">
            <a:avLst/>
          </a:prstGeom>
          <a:noFill/>
        </p:spPr>
        <p:txBody>
          <a:bodyPr wrap="square" rtlCol="0">
            <a:spAutoFit/>
          </a:bodyPr>
          <a:lstStyle/>
          <a:p>
            <a:pPr algn="ctr"/>
            <a:r>
              <a:rPr lang="en-US" sz="1100" dirty="0" smtClean="0"/>
              <a:t>SIFS</a:t>
            </a:r>
            <a:endParaRPr lang="en-US" sz="1100" dirty="0"/>
          </a:p>
        </p:txBody>
      </p:sp>
      <p:sp>
        <p:nvSpPr>
          <p:cNvPr id="77" name="Rectangle 76"/>
          <p:cNvSpPr/>
          <p:nvPr/>
        </p:nvSpPr>
        <p:spPr>
          <a:xfrm>
            <a:off x="6157553" y="6023744"/>
            <a:ext cx="2974229" cy="45325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Tree>
    <p:extLst>
      <p:ext uri="{BB962C8B-B14F-4D97-AF65-F5344CB8AC3E}">
        <p14:creationId xmlns:p14="http://schemas.microsoft.com/office/powerpoint/2010/main" val="3135922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Additionally, a STA’s IDC interference can change the carrier sense (CS) of another link to a busy state (e.g., greater than ED threshold) while the STA is transmitting </a:t>
            </a:r>
            <a:r>
              <a:rPr lang="en-US" dirty="0" smtClean="0"/>
              <a:t>an EHT TB PPDU. </a:t>
            </a:r>
            <a:r>
              <a:rPr lang="en-US" sz="2300" dirty="0" smtClean="0"/>
              <a:t>In such case, the </a:t>
            </a:r>
            <a:r>
              <a:rPr lang="en-US" sz="2300" dirty="0"/>
              <a:t>STA may not </a:t>
            </a:r>
            <a:r>
              <a:rPr lang="en-US" sz="2300" dirty="0" smtClean="0"/>
              <a:t>respond </a:t>
            </a:r>
            <a:r>
              <a:rPr lang="en-US" sz="2300" dirty="0"/>
              <a:t>to the Trigger frame with the CS Required field set to </a:t>
            </a:r>
            <a:r>
              <a:rPr lang="en-US" sz="2300" dirty="0" smtClean="0"/>
              <a:t>1. </a:t>
            </a:r>
            <a:endParaRPr lang="en-US" dirty="0"/>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sp>
        <p:nvSpPr>
          <p:cNvPr id="7" name="TextBox 6"/>
          <p:cNvSpPr txBox="1"/>
          <p:nvPr/>
        </p:nvSpPr>
        <p:spPr>
          <a:xfrm>
            <a:off x="12218" y="5854280"/>
            <a:ext cx="673582" cy="338554"/>
          </a:xfrm>
          <a:prstGeom prst="rect">
            <a:avLst/>
          </a:prstGeom>
          <a:noFill/>
        </p:spPr>
        <p:txBody>
          <a:bodyPr wrap="none" rtlCol="0">
            <a:spAutoFit/>
          </a:bodyPr>
          <a:lstStyle/>
          <a:p>
            <a:r>
              <a:rPr lang="en-US" sz="1600" dirty="0" smtClean="0"/>
              <a:t>5GHz</a:t>
            </a:r>
            <a:endParaRPr lang="en-US" sz="1600" dirty="0"/>
          </a:p>
        </p:txBody>
      </p:sp>
      <p:sp>
        <p:nvSpPr>
          <p:cNvPr id="9" name="TextBox 8"/>
          <p:cNvSpPr txBox="1"/>
          <p:nvPr/>
        </p:nvSpPr>
        <p:spPr>
          <a:xfrm>
            <a:off x="-195" y="4755214"/>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10" name="Rectangle 9"/>
          <p:cNvSpPr/>
          <p:nvPr/>
        </p:nvSpPr>
        <p:spPr>
          <a:xfrm>
            <a:off x="1363562" y="4528373"/>
            <a:ext cx="122478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Trigger </a:t>
            </a:r>
            <a:br>
              <a:rPr lang="en-US" sz="1100" dirty="0">
                <a:solidFill>
                  <a:schemeClr val="tx1"/>
                </a:solidFill>
              </a:rPr>
            </a:br>
            <a:r>
              <a:rPr lang="en-US" sz="1100" dirty="0">
                <a:solidFill>
                  <a:schemeClr val="tx1"/>
                </a:solidFill>
              </a:rPr>
              <a:t>(CS Required = 1)</a:t>
            </a:r>
          </a:p>
        </p:txBody>
      </p:sp>
      <p:sp>
        <p:nvSpPr>
          <p:cNvPr id="11" name="Rectangle 10"/>
          <p:cNvSpPr/>
          <p:nvPr/>
        </p:nvSpPr>
        <p:spPr>
          <a:xfrm>
            <a:off x="2590800" y="4530623"/>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12" name="TextBox 11"/>
          <p:cNvSpPr txBox="1"/>
          <p:nvPr/>
        </p:nvSpPr>
        <p:spPr>
          <a:xfrm>
            <a:off x="660136" y="4577753"/>
            <a:ext cx="445956" cy="338554"/>
          </a:xfrm>
          <a:prstGeom prst="rect">
            <a:avLst/>
          </a:prstGeom>
          <a:noFill/>
        </p:spPr>
        <p:txBody>
          <a:bodyPr wrap="none" rtlCol="0">
            <a:spAutoFit/>
          </a:bodyPr>
          <a:lstStyle/>
          <a:p>
            <a:r>
              <a:rPr lang="en-US" sz="1600" dirty="0" smtClean="0"/>
              <a:t>AP</a:t>
            </a:r>
            <a:endParaRPr lang="en-US" sz="1600" dirty="0"/>
          </a:p>
        </p:txBody>
      </p:sp>
      <p:sp>
        <p:nvSpPr>
          <p:cNvPr id="13" name="TextBox 12"/>
          <p:cNvSpPr txBox="1"/>
          <p:nvPr/>
        </p:nvSpPr>
        <p:spPr>
          <a:xfrm>
            <a:off x="660136" y="4958753"/>
            <a:ext cx="554575" cy="338554"/>
          </a:xfrm>
          <a:prstGeom prst="rect">
            <a:avLst/>
          </a:prstGeom>
          <a:noFill/>
        </p:spPr>
        <p:txBody>
          <a:bodyPr wrap="none" rtlCol="0">
            <a:spAutoFit/>
          </a:bodyPr>
          <a:lstStyle/>
          <a:p>
            <a:r>
              <a:rPr lang="en-US" sz="1600" dirty="0" smtClean="0"/>
              <a:t>STA</a:t>
            </a:r>
            <a:endParaRPr lang="en-US" sz="1600" dirty="0"/>
          </a:p>
        </p:txBody>
      </p:sp>
      <p:sp>
        <p:nvSpPr>
          <p:cNvPr id="14" name="TextBox 13"/>
          <p:cNvSpPr txBox="1"/>
          <p:nvPr/>
        </p:nvSpPr>
        <p:spPr>
          <a:xfrm>
            <a:off x="616197" y="5704621"/>
            <a:ext cx="445956" cy="338554"/>
          </a:xfrm>
          <a:prstGeom prst="rect">
            <a:avLst/>
          </a:prstGeom>
          <a:noFill/>
        </p:spPr>
        <p:txBody>
          <a:bodyPr wrap="none" rtlCol="0">
            <a:spAutoFit/>
          </a:bodyPr>
          <a:lstStyle/>
          <a:p>
            <a:r>
              <a:rPr lang="en-US" sz="1600" dirty="0" smtClean="0"/>
              <a:t>AP</a:t>
            </a:r>
            <a:endParaRPr lang="en-US" sz="1600" dirty="0"/>
          </a:p>
        </p:txBody>
      </p:sp>
      <p:sp>
        <p:nvSpPr>
          <p:cNvPr id="15" name="TextBox 14"/>
          <p:cNvSpPr txBox="1"/>
          <p:nvPr/>
        </p:nvSpPr>
        <p:spPr>
          <a:xfrm>
            <a:off x="616197" y="6085621"/>
            <a:ext cx="554575" cy="338554"/>
          </a:xfrm>
          <a:prstGeom prst="rect">
            <a:avLst/>
          </a:prstGeom>
          <a:noFill/>
        </p:spPr>
        <p:txBody>
          <a:bodyPr wrap="none" rtlCol="0">
            <a:spAutoFit/>
          </a:bodyPr>
          <a:lstStyle/>
          <a:p>
            <a:r>
              <a:rPr lang="en-US" sz="1600" dirty="0" smtClean="0"/>
              <a:t>STA</a:t>
            </a:r>
            <a:endParaRPr lang="en-US" sz="1600" dirty="0"/>
          </a:p>
        </p:txBody>
      </p:sp>
      <p:sp>
        <p:nvSpPr>
          <p:cNvPr id="16" name="Rectangle 15"/>
          <p:cNvSpPr/>
          <p:nvPr/>
        </p:nvSpPr>
        <p:spPr>
          <a:xfrm>
            <a:off x="3464612" y="4532770"/>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17" name="Rectangle 16"/>
          <p:cNvSpPr/>
          <p:nvPr/>
        </p:nvSpPr>
        <p:spPr>
          <a:xfrm>
            <a:off x="4301199" y="4530685"/>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18" name="Rectangle 17"/>
          <p:cNvSpPr/>
          <p:nvPr/>
        </p:nvSpPr>
        <p:spPr>
          <a:xfrm>
            <a:off x="1363562" y="5617244"/>
            <a:ext cx="1842199"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Trigger </a:t>
            </a:r>
            <a:br>
              <a:rPr lang="en-US" sz="1100" dirty="0">
                <a:solidFill>
                  <a:schemeClr val="tx1"/>
                </a:solidFill>
              </a:rPr>
            </a:br>
            <a:r>
              <a:rPr lang="en-US" sz="1100" dirty="0">
                <a:solidFill>
                  <a:schemeClr val="tx1"/>
                </a:solidFill>
              </a:rPr>
              <a:t>(CS Required = 1)</a:t>
            </a:r>
          </a:p>
        </p:txBody>
      </p:sp>
      <p:sp>
        <p:nvSpPr>
          <p:cNvPr id="19" name="Rectangle 18"/>
          <p:cNvSpPr/>
          <p:nvPr/>
        </p:nvSpPr>
        <p:spPr>
          <a:xfrm>
            <a:off x="3205762" y="5614011"/>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20" name="Rectangle 19"/>
          <p:cNvSpPr/>
          <p:nvPr/>
        </p:nvSpPr>
        <p:spPr>
          <a:xfrm>
            <a:off x="4125244" y="5614011"/>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21" name="Rectangle 20"/>
          <p:cNvSpPr/>
          <p:nvPr/>
        </p:nvSpPr>
        <p:spPr>
          <a:xfrm>
            <a:off x="4999057" y="5614009"/>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22" name="Straight Arrow Connector 21"/>
          <p:cNvCxnSpPr/>
          <p:nvPr/>
        </p:nvCxnSpPr>
        <p:spPr>
          <a:xfrm flipV="1">
            <a:off x="4876800" y="5149399"/>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889957" y="4532770"/>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5471958" y="4525057"/>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5562601" y="4924491"/>
            <a:ext cx="3303506"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28" name="Rectangle 27"/>
          <p:cNvSpPr/>
          <p:nvPr/>
        </p:nvSpPr>
        <p:spPr>
          <a:xfrm>
            <a:off x="5541425" y="6023744"/>
            <a:ext cx="3590357" cy="453256"/>
          </a:xfrm>
          <a:prstGeom prst="rect">
            <a:avLst/>
          </a:prstGeom>
          <a:solidFill>
            <a:schemeClr val="bg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100" dirty="0">
                <a:solidFill>
                  <a:schemeClr val="tx2"/>
                </a:solidFill>
              </a:rPr>
              <a:t>Interference leakage cause the CS status to a busy state.</a:t>
            </a:r>
          </a:p>
        </p:txBody>
      </p:sp>
      <p:sp>
        <p:nvSpPr>
          <p:cNvPr id="29" name="TextBox 28"/>
          <p:cNvSpPr txBox="1"/>
          <p:nvPr/>
        </p:nvSpPr>
        <p:spPr>
          <a:xfrm>
            <a:off x="5638800" y="4111275"/>
            <a:ext cx="2996791" cy="738664"/>
          </a:xfrm>
          <a:prstGeom prst="rect">
            <a:avLst/>
          </a:prstGeom>
          <a:noFill/>
          <a:ln>
            <a:solidFill>
              <a:schemeClr val="tx1"/>
            </a:solidFill>
          </a:ln>
        </p:spPr>
        <p:txBody>
          <a:bodyPr wrap="square" rtlCol="0">
            <a:spAutoFit/>
          </a:bodyPr>
          <a:lstStyle/>
          <a:p>
            <a:pPr algn="ctr"/>
            <a:r>
              <a:rPr lang="en-US" sz="1400" dirty="0" smtClean="0"/>
              <a:t>Difference between the </a:t>
            </a:r>
            <a:r>
              <a:rPr lang="en-US" sz="1400" dirty="0"/>
              <a:t>ending times of the transmissions </a:t>
            </a:r>
            <a:r>
              <a:rPr lang="en-US" sz="1400" dirty="0" smtClean="0"/>
              <a:t>is less than </a:t>
            </a:r>
            <a:br>
              <a:rPr lang="en-US" sz="1400" dirty="0" smtClean="0"/>
            </a:br>
            <a:r>
              <a:rPr lang="en-US" sz="1400" dirty="0" smtClean="0"/>
              <a:t>SIFS </a:t>
            </a:r>
            <a:r>
              <a:rPr lang="en-US" sz="1400" dirty="0"/>
              <a:t>- (10%×</a:t>
            </a:r>
            <a:r>
              <a:rPr lang="en-US" sz="1400" dirty="0" err="1"/>
              <a:t>aSlotTime</a:t>
            </a:r>
            <a:r>
              <a:rPr lang="en-US" sz="1400" dirty="0" smtClean="0"/>
              <a:t>). </a:t>
            </a:r>
            <a:endParaRPr lang="en-US" sz="1400" dirty="0"/>
          </a:p>
        </p:txBody>
      </p:sp>
      <p:cxnSp>
        <p:nvCxnSpPr>
          <p:cNvPr id="31" name="Straight Arrow Connector 30"/>
          <p:cNvCxnSpPr/>
          <p:nvPr/>
        </p:nvCxnSpPr>
        <p:spPr>
          <a:xfrm flipH="1">
            <a:off x="5193179" y="4464471"/>
            <a:ext cx="440670" cy="269708"/>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4889957" y="4924491"/>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33" name="Straight Connector 32"/>
          <p:cNvCxnSpPr/>
          <p:nvPr/>
        </p:nvCxnSpPr>
        <p:spPr>
          <a:xfrm flipV="1">
            <a:off x="673387" y="4937735"/>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685800" y="6038946"/>
            <a:ext cx="8458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a:off x="4896409" y="4738433"/>
            <a:ext cx="593541" cy="1"/>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83400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114800"/>
          </a:xfrm>
        </p:spPr>
        <p:txBody>
          <a:bodyPr/>
          <a:lstStyle/>
          <a:p>
            <a:r>
              <a:rPr lang="en-US" sz="2200" dirty="0" smtClean="0"/>
              <a:t>So, when the AP sends to the STA a PPDU containing the </a:t>
            </a:r>
            <a:r>
              <a:rPr lang="en-US" sz="2200" dirty="0"/>
              <a:t>Trigger frame with the CS Required field set to </a:t>
            </a:r>
            <a:r>
              <a:rPr lang="en-US" sz="2200" dirty="0" smtClean="0"/>
              <a:t>1, the AP should meet the following additional requirement. </a:t>
            </a:r>
          </a:p>
          <a:p>
            <a:pPr lvl="1"/>
            <a:r>
              <a:rPr lang="en-US" sz="1800" dirty="0" smtClean="0"/>
              <a:t>The </a:t>
            </a:r>
            <a:r>
              <a:rPr lang="en-US" sz="1800" dirty="0"/>
              <a:t>difference between the ending time of the soliciting </a:t>
            </a:r>
            <a:r>
              <a:rPr lang="en-US" sz="1800" dirty="0" smtClean="0"/>
              <a:t>PPDU </a:t>
            </a:r>
            <a:r>
              <a:rPr lang="en-US" sz="1800" dirty="0"/>
              <a:t>and the starting time of the first solicited PPDU that is sent </a:t>
            </a:r>
            <a:r>
              <a:rPr lang="en-US" sz="1800" dirty="0" smtClean="0"/>
              <a:t>immediately </a:t>
            </a:r>
            <a:r>
              <a:rPr lang="en-US" sz="1800" dirty="0"/>
              <a:t>after the soliciting </a:t>
            </a:r>
            <a:r>
              <a:rPr lang="en-US" sz="1800" dirty="0" smtClean="0"/>
              <a:t>PPDU </a:t>
            </a:r>
            <a:r>
              <a:rPr lang="en-US" sz="1800" dirty="0"/>
              <a:t>is greater than or equal to </a:t>
            </a:r>
            <a:r>
              <a:rPr lang="en-US" sz="1800" dirty="0" err="1"/>
              <a:t>aCCATime</a:t>
            </a:r>
            <a:r>
              <a:rPr lang="en-US" sz="1800" dirty="0"/>
              <a:t> (TBD). </a:t>
            </a:r>
            <a:endParaRPr lang="en-US" sz="1800" dirty="0" smtClean="0"/>
          </a:p>
          <a:p>
            <a:pPr lvl="2"/>
            <a:r>
              <a:rPr lang="en-US" sz="1400" dirty="0" err="1" smtClean="0"/>
              <a:t>aCCATime</a:t>
            </a:r>
            <a:r>
              <a:rPr lang="en-US" sz="1400" dirty="0" smtClean="0"/>
              <a:t> (e.g., 4μs, 8μs) can be predetermined in the spec. </a:t>
            </a:r>
          </a:p>
          <a:p>
            <a:pPr lvl="2"/>
            <a:r>
              <a:rPr lang="en-US" sz="1600" dirty="0" smtClean="0"/>
              <a:t>Or, each STA can signal its </a:t>
            </a:r>
            <a:r>
              <a:rPr lang="en-US" sz="1600" dirty="0" err="1" smtClean="0"/>
              <a:t>aCCATime</a:t>
            </a:r>
            <a:r>
              <a:rPr lang="en-US" sz="1600" dirty="0" smtClean="0"/>
              <a:t> requirement to the AP. </a:t>
            </a:r>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sp>
        <p:nvSpPr>
          <p:cNvPr id="33" name="TextBox 32"/>
          <p:cNvSpPr txBox="1"/>
          <p:nvPr/>
        </p:nvSpPr>
        <p:spPr>
          <a:xfrm>
            <a:off x="12218" y="5854280"/>
            <a:ext cx="673582" cy="338554"/>
          </a:xfrm>
          <a:prstGeom prst="rect">
            <a:avLst/>
          </a:prstGeom>
          <a:noFill/>
        </p:spPr>
        <p:txBody>
          <a:bodyPr wrap="none" rtlCol="0">
            <a:spAutoFit/>
          </a:bodyPr>
          <a:lstStyle/>
          <a:p>
            <a:r>
              <a:rPr lang="en-US" sz="1600" dirty="0" smtClean="0"/>
              <a:t>5GHz</a:t>
            </a:r>
            <a:endParaRPr lang="en-US" sz="1600" dirty="0"/>
          </a:p>
        </p:txBody>
      </p:sp>
      <p:sp>
        <p:nvSpPr>
          <p:cNvPr id="34" name="TextBox 33"/>
          <p:cNvSpPr txBox="1"/>
          <p:nvPr/>
        </p:nvSpPr>
        <p:spPr>
          <a:xfrm>
            <a:off x="-195" y="4755214"/>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35" name="Rectangle 34"/>
          <p:cNvSpPr/>
          <p:nvPr/>
        </p:nvSpPr>
        <p:spPr>
          <a:xfrm>
            <a:off x="1346970" y="4528373"/>
            <a:ext cx="156070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 </a:t>
            </a:r>
            <a:br>
              <a:rPr lang="en-US" sz="1100" dirty="0" smtClean="0">
                <a:solidFill>
                  <a:schemeClr val="tx1"/>
                </a:solidFill>
              </a:rPr>
            </a:br>
            <a:r>
              <a:rPr lang="en-US" sz="1100" dirty="0" smtClean="0">
                <a:solidFill>
                  <a:schemeClr val="tx1"/>
                </a:solidFill>
              </a:rPr>
              <a:t>(CS Required = 1)</a:t>
            </a:r>
            <a:endParaRPr lang="en-US" sz="1100" dirty="0">
              <a:solidFill>
                <a:schemeClr val="tx1"/>
              </a:solidFill>
            </a:endParaRPr>
          </a:p>
        </p:txBody>
      </p:sp>
      <p:sp>
        <p:nvSpPr>
          <p:cNvPr id="36" name="Rectangle 35"/>
          <p:cNvSpPr/>
          <p:nvPr/>
        </p:nvSpPr>
        <p:spPr>
          <a:xfrm>
            <a:off x="2902655" y="4530623"/>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37" name="TextBox 36"/>
          <p:cNvSpPr txBox="1"/>
          <p:nvPr/>
        </p:nvSpPr>
        <p:spPr>
          <a:xfrm>
            <a:off x="660136" y="4577753"/>
            <a:ext cx="445956" cy="338554"/>
          </a:xfrm>
          <a:prstGeom prst="rect">
            <a:avLst/>
          </a:prstGeom>
          <a:noFill/>
        </p:spPr>
        <p:txBody>
          <a:bodyPr wrap="none" rtlCol="0">
            <a:spAutoFit/>
          </a:bodyPr>
          <a:lstStyle/>
          <a:p>
            <a:r>
              <a:rPr lang="en-US" sz="1600" dirty="0" smtClean="0"/>
              <a:t>AP</a:t>
            </a:r>
            <a:endParaRPr lang="en-US" sz="1600" dirty="0"/>
          </a:p>
        </p:txBody>
      </p:sp>
      <p:sp>
        <p:nvSpPr>
          <p:cNvPr id="38" name="TextBox 37"/>
          <p:cNvSpPr txBox="1"/>
          <p:nvPr/>
        </p:nvSpPr>
        <p:spPr>
          <a:xfrm>
            <a:off x="660136" y="4958753"/>
            <a:ext cx="554575" cy="338554"/>
          </a:xfrm>
          <a:prstGeom prst="rect">
            <a:avLst/>
          </a:prstGeom>
          <a:noFill/>
        </p:spPr>
        <p:txBody>
          <a:bodyPr wrap="none" rtlCol="0">
            <a:spAutoFit/>
          </a:bodyPr>
          <a:lstStyle/>
          <a:p>
            <a:r>
              <a:rPr lang="en-US" sz="1600" dirty="0" smtClean="0"/>
              <a:t>STA</a:t>
            </a:r>
            <a:endParaRPr lang="en-US" sz="1600" dirty="0"/>
          </a:p>
        </p:txBody>
      </p:sp>
      <p:sp>
        <p:nvSpPr>
          <p:cNvPr id="39" name="TextBox 38"/>
          <p:cNvSpPr txBox="1"/>
          <p:nvPr/>
        </p:nvSpPr>
        <p:spPr>
          <a:xfrm>
            <a:off x="616197" y="5704621"/>
            <a:ext cx="445956" cy="338554"/>
          </a:xfrm>
          <a:prstGeom prst="rect">
            <a:avLst/>
          </a:prstGeom>
          <a:noFill/>
        </p:spPr>
        <p:txBody>
          <a:bodyPr wrap="none" rtlCol="0">
            <a:spAutoFit/>
          </a:bodyPr>
          <a:lstStyle/>
          <a:p>
            <a:r>
              <a:rPr lang="en-US" sz="1600" dirty="0" smtClean="0"/>
              <a:t>AP</a:t>
            </a:r>
            <a:endParaRPr lang="en-US" sz="1600" dirty="0"/>
          </a:p>
        </p:txBody>
      </p:sp>
      <p:sp>
        <p:nvSpPr>
          <p:cNvPr id="40" name="TextBox 39"/>
          <p:cNvSpPr txBox="1"/>
          <p:nvPr/>
        </p:nvSpPr>
        <p:spPr>
          <a:xfrm>
            <a:off x="616197" y="6085621"/>
            <a:ext cx="554575" cy="338554"/>
          </a:xfrm>
          <a:prstGeom prst="rect">
            <a:avLst/>
          </a:prstGeom>
          <a:noFill/>
        </p:spPr>
        <p:txBody>
          <a:bodyPr wrap="none" rtlCol="0">
            <a:spAutoFit/>
          </a:bodyPr>
          <a:lstStyle/>
          <a:p>
            <a:r>
              <a:rPr lang="en-US" sz="1600" dirty="0" smtClean="0"/>
              <a:t>STA</a:t>
            </a:r>
            <a:endParaRPr lang="en-US" sz="1600" dirty="0"/>
          </a:p>
        </p:txBody>
      </p:sp>
      <p:sp>
        <p:nvSpPr>
          <p:cNvPr id="41" name="Rectangle 40"/>
          <p:cNvSpPr/>
          <p:nvPr/>
        </p:nvSpPr>
        <p:spPr>
          <a:xfrm>
            <a:off x="3776467" y="4532770"/>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2" name="Rectangle 41"/>
          <p:cNvSpPr/>
          <p:nvPr/>
        </p:nvSpPr>
        <p:spPr>
          <a:xfrm>
            <a:off x="4613054" y="4530685"/>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43" name="Rectangle 42"/>
          <p:cNvSpPr/>
          <p:nvPr/>
        </p:nvSpPr>
        <p:spPr>
          <a:xfrm>
            <a:off x="1346970" y="5617244"/>
            <a:ext cx="1858791"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a:t>
            </a:r>
          </a:p>
          <a:p>
            <a:pPr algn="ctr"/>
            <a:r>
              <a:rPr lang="en-US" sz="1100" dirty="0">
                <a:solidFill>
                  <a:schemeClr val="tx1"/>
                </a:solidFill>
              </a:rPr>
              <a:t>(CS Required = 1)</a:t>
            </a:r>
          </a:p>
        </p:txBody>
      </p:sp>
      <p:sp>
        <p:nvSpPr>
          <p:cNvPr id="44" name="Rectangle 43"/>
          <p:cNvSpPr/>
          <p:nvPr/>
        </p:nvSpPr>
        <p:spPr>
          <a:xfrm>
            <a:off x="3205762" y="5614011"/>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45" name="Rectangle 44"/>
          <p:cNvSpPr/>
          <p:nvPr/>
        </p:nvSpPr>
        <p:spPr>
          <a:xfrm>
            <a:off x="4125244" y="5614011"/>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6" name="Rectangle 45"/>
          <p:cNvSpPr/>
          <p:nvPr/>
        </p:nvSpPr>
        <p:spPr>
          <a:xfrm>
            <a:off x="4999057" y="5614009"/>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47" name="Straight Arrow Connector 46"/>
          <p:cNvCxnSpPr/>
          <p:nvPr/>
        </p:nvCxnSpPr>
        <p:spPr>
          <a:xfrm flipV="1">
            <a:off x="5205312" y="5149399"/>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5867400" y="4532770"/>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5475152" y="4525057"/>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V="1">
            <a:off x="5483206" y="6271730"/>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492752" y="6015231"/>
            <a:ext cx="651468" cy="261610"/>
          </a:xfrm>
          <a:prstGeom prst="rect">
            <a:avLst/>
          </a:prstGeom>
          <a:noFill/>
        </p:spPr>
        <p:txBody>
          <a:bodyPr wrap="square" rtlCol="0">
            <a:spAutoFit/>
          </a:bodyPr>
          <a:lstStyle/>
          <a:p>
            <a:pPr algn="ctr"/>
            <a:r>
              <a:rPr lang="en-US" sz="1100" dirty="0" smtClean="0"/>
              <a:t>SIFS</a:t>
            </a:r>
            <a:endParaRPr lang="en-US" sz="1100" dirty="0"/>
          </a:p>
        </p:txBody>
      </p:sp>
      <p:sp>
        <p:nvSpPr>
          <p:cNvPr id="52" name="Rectangle 51"/>
          <p:cNvSpPr/>
          <p:nvPr/>
        </p:nvSpPr>
        <p:spPr>
          <a:xfrm>
            <a:off x="5879659" y="4924491"/>
            <a:ext cx="2986447"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53" name="Rectangle 52"/>
          <p:cNvSpPr/>
          <p:nvPr/>
        </p:nvSpPr>
        <p:spPr>
          <a:xfrm>
            <a:off x="6157553" y="6023744"/>
            <a:ext cx="2974229" cy="45325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cxnSp>
        <p:nvCxnSpPr>
          <p:cNvPr id="55" name="Straight Arrow Connector 54"/>
          <p:cNvCxnSpPr/>
          <p:nvPr/>
        </p:nvCxnSpPr>
        <p:spPr>
          <a:xfrm>
            <a:off x="5471958" y="4763559"/>
            <a:ext cx="407701"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H="1">
            <a:off x="5638800" y="4480607"/>
            <a:ext cx="228600" cy="282952"/>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5218469" y="4924491"/>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58" name="Straight Connector 57"/>
          <p:cNvCxnSpPr/>
          <p:nvPr/>
        </p:nvCxnSpPr>
        <p:spPr>
          <a:xfrm flipV="1">
            <a:off x="673387" y="4937735"/>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685800" y="6038946"/>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5867400" y="4111275"/>
            <a:ext cx="3069762" cy="738664"/>
          </a:xfrm>
          <a:prstGeom prst="rect">
            <a:avLst/>
          </a:prstGeom>
          <a:noFill/>
          <a:ln>
            <a:solidFill>
              <a:schemeClr val="tx1"/>
            </a:solidFill>
          </a:ln>
        </p:spPr>
        <p:txBody>
          <a:bodyPr wrap="square" rtlCol="0">
            <a:spAutoFit/>
          </a:bodyPr>
          <a:lstStyle/>
          <a:p>
            <a:pPr algn="ctr"/>
            <a:r>
              <a:rPr lang="en-US" sz="1400" dirty="0"/>
              <a:t>The </a:t>
            </a:r>
            <a:r>
              <a:rPr lang="en-US" sz="1400" dirty="0" smtClean="0"/>
              <a:t>time difference </a:t>
            </a:r>
            <a:r>
              <a:rPr lang="en-US" sz="1400" dirty="0"/>
              <a:t>between the </a:t>
            </a:r>
            <a:r>
              <a:rPr lang="en-US" sz="1400" dirty="0" smtClean="0"/>
              <a:t>soliciting PPDU and the solicited PPDU is </a:t>
            </a:r>
            <a:r>
              <a:rPr lang="en-US" sz="1400" dirty="0"/>
              <a:t>greater than or equal </a:t>
            </a:r>
            <a:r>
              <a:rPr lang="en-US" sz="1400" dirty="0" smtClean="0"/>
              <a:t>to </a:t>
            </a:r>
            <a:r>
              <a:rPr lang="en-US" sz="1400" dirty="0" err="1" smtClean="0"/>
              <a:t>aCCATime</a:t>
            </a:r>
            <a:r>
              <a:rPr lang="en-US" sz="1400" dirty="0" smtClean="0"/>
              <a:t>.</a:t>
            </a:r>
            <a:endParaRPr lang="en-US" sz="1400" dirty="0"/>
          </a:p>
        </p:txBody>
      </p:sp>
    </p:spTree>
    <p:extLst>
      <p:ext uri="{BB962C8B-B14F-4D97-AF65-F5344CB8AC3E}">
        <p14:creationId xmlns:p14="http://schemas.microsoft.com/office/powerpoint/2010/main" val="4167302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pPr marL="0" indent="0">
              <a:buNone/>
            </a:pPr>
            <a:r>
              <a:rPr lang="en-US" dirty="0" smtClean="0"/>
              <a:t>[</a:t>
            </a:r>
            <a:r>
              <a:rPr lang="en-US" dirty="0"/>
              <a:t>1] </a:t>
            </a:r>
            <a:r>
              <a:rPr lang="en-US" dirty="0">
                <a:hlinkClick r:id="rId2"/>
              </a:rPr>
              <a:t>https://</a:t>
            </a:r>
            <a:r>
              <a:rPr lang="en-US" dirty="0" smtClean="0">
                <a:hlinkClick r:id="rId2"/>
              </a:rPr>
              <a:t>mentor.ieee.org/802.11/dcn/19/11-19-1305-00-00be-synchronous-multi-link-operation.pptx</a:t>
            </a:r>
            <a:endParaRPr lang="en-US" dirty="0" smtClean="0"/>
          </a:p>
          <a:p>
            <a:pPr marL="0" indent="0">
              <a:buNone/>
            </a:pPr>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References</a:t>
            </a:r>
            <a:endParaRPr lang="en-US" dirty="0"/>
          </a:p>
        </p:txBody>
      </p:sp>
    </p:spTree>
    <p:extLst>
      <p:ext uri="{BB962C8B-B14F-4D97-AF65-F5344CB8AC3E}">
        <p14:creationId xmlns:p14="http://schemas.microsoft.com/office/powerpoint/2010/main" val="632109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2200" dirty="0" smtClean="0"/>
              <a:t>Do </a:t>
            </a:r>
            <a:r>
              <a:rPr lang="en-US" sz="2200" dirty="0"/>
              <a:t>you support the following PPDU transmission restriction in the MLO? </a:t>
            </a:r>
            <a:endParaRPr lang="en-US" sz="2200" dirty="0" smtClean="0"/>
          </a:p>
          <a:p>
            <a:pPr lvl="1"/>
            <a:r>
              <a:rPr lang="en-US" dirty="0"/>
              <a:t>When an AP MLD aligns the ending time of DL PPDUs, the alignment requirement (i.e., the difference restriction between the ending times of transmitting DL PPDUs) is determined independent of the frame contained in the DL PPDUs</a:t>
            </a:r>
            <a:r>
              <a:rPr lang="en-US" dirty="0" smtClean="0"/>
              <a:t>.</a:t>
            </a:r>
          </a:p>
          <a:p>
            <a:pPr lvl="2"/>
            <a:endParaRPr lang="en-US" dirty="0"/>
          </a:p>
          <a:p>
            <a:pPr lvl="1"/>
            <a:r>
              <a:rPr lang="en-US" dirty="0"/>
              <a:t>Yes/No/Abstain/No Answer: </a:t>
            </a:r>
            <a:r>
              <a:rPr lang="en-US" dirty="0" smtClean="0"/>
              <a:t>24/22/29/14 (Failed)</a:t>
            </a:r>
            <a:endParaRPr lang="en-US" dirty="0"/>
          </a:p>
          <a:p>
            <a:pPr lvl="1"/>
            <a:endParaRPr lang="en-US" dirty="0" smtClean="0"/>
          </a:p>
          <a:p>
            <a:pPr lvl="1"/>
            <a:endParaRPr lang="en-US" dirty="0"/>
          </a:p>
          <a:p>
            <a:pPr lvl="2"/>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19101929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2.xml><?xml version="1.0" encoding="utf-8"?>
<ds:datastoreItem xmlns:ds="http://schemas.openxmlformats.org/officeDocument/2006/customXml" ds:itemID="{95DB7F03-E2F4-4208-8217-CF5CB1C8F085}">
  <ds:schemaRefs>
    <ds:schemaRef ds:uri="http://purl.org/dc/elements/1.1/"/>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104854</TotalTime>
  <Words>1402</Words>
  <Application>Microsoft Office PowerPoint</Application>
  <PresentationFormat>On-screen Show (4:3)</PresentationFormat>
  <Paragraphs>252</Paragraphs>
  <Slides>17</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 Unicode MS</vt:lpstr>
      <vt:lpstr>Arial</vt:lpstr>
      <vt:lpstr>Times New Roman</vt:lpstr>
      <vt:lpstr>802-11-Submission</vt:lpstr>
      <vt:lpstr>Document</vt:lpstr>
      <vt:lpstr>Multi-link Triggered Uplink Access</vt:lpstr>
      <vt:lpstr>Recap: Synchronous Multi-link Transmission</vt:lpstr>
      <vt:lpstr>Multi-link Triggered Uplink Access (TUA)</vt:lpstr>
      <vt:lpstr>Constrained Multi-link TUA</vt:lpstr>
      <vt:lpstr>Constrained Multi-link TUA</vt:lpstr>
      <vt:lpstr>Constrained Multi-link TUA</vt:lpstr>
      <vt:lpstr>Constrained Multi-link TUA</vt:lpstr>
      <vt:lpstr>References</vt:lpstr>
      <vt:lpstr>Straw Poll 1</vt:lpstr>
      <vt:lpstr>Straw Poll 2 (Backup)</vt:lpstr>
      <vt:lpstr>Backup</vt:lpstr>
      <vt:lpstr>Synchronization Requirement in 11-20/433</vt:lpstr>
      <vt:lpstr>Synchronization Requirement in 11-20/433</vt:lpstr>
      <vt:lpstr>Synchronization Requirement in 11-20/188</vt:lpstr>
      <vt:lpstr>Synchronization Requirement in 11-20/188</vt:lpstr>
      <vt:lpstr>Synchronization Requirement in 11-20/188</vt:lpstr>
      <vt:lpstr>Summary</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1541</cp:revision>
  <cp:lastPrinted>1998-02-10T13:28:06Z</cp:lastPrinted>
  <dcterms:created xsi:type="dcterms:W3CDTF">2007-05-21T21:00:37Z</dcterms:created>
  <dcterms:modified xsi:type="dcterms:W3CDTF">2020-04-20T16:01:08Z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