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4"/>
  </p:notesMasterIdLst>
  <p:handoutMasterIdLst>
    <p:handoutMasterId r:id="rId15"/>
  </p:handoutMasterIdLst>
  <p:sldIdLst>
    <p:sldId id="338" r:id="rId5"/>
    <p:sldId id="433" r:id="rId6"/>
    <p:sldId id="499" r:id="rId7"/>
    <p:sldId id="501" r:id="rId8"/>
    <p:sldId id="503" r:id="rId9"/>
    <p:sldId id="506" r:id="rId10"/>
    <p:sldId id="507" r:id="rId11"/>
    <p:sldId id="508" r:id="rId12"/>
    <p:sldId id="484"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338" autoAdjust="0"/>
    <p:restoredTop sz="99548" autoAdjust="0"/>
  </p:normalViewPr>
  <p:slideViewPr>
    <p:cSldViewPr>
      <p:cViewPr varScale="1">
        <p:scale>
          <a:sx n="89" d="100"/>
          <a:sy n="89" d="100"/>
        </p:scale>
        <p:origin x="1478"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916"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13790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xfrm>
            <a:off x="7016777" y="6475413"/>
            <a:ext cx="1527148" cy="184666"/>
          </a:xfrm>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xfrm>
            <a:off x="7016777" y="6475413"/>
            <a:ext cx="1527148" cy="184666"/>
          </a:xfrm>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Content Placeholder 7"/>
          <p:cNvSpPr>
            <a:spLocks noGrp="1"/>
          </p:cNvSpPr>
          <p:nvPr>
            <p:ph sz="quarter" idx="13"/>
          </p:nvPr>
        </p:nvSpPr>
        <p:spPr>
          <a:xfrm>
            <a:off x="7848600" y="333375"/>
            <a:ext cx="9144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8"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4"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3"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r>
              <a:rPr lang="en-US" dirty="0" smtClean="0"/>
              <a:t>November 2018</a:t>
            </a:r>
            <a:endParaRPr lang="en-GB" dirty="0"/>
          </a:p>
        </p:txBody>
      </p:sp>
      <p:sp>
        <p:nvSpPr>
          <p:cNvPr id="1029" name="Rectangle 5"/>
          <p:cNvSpPr>
            <a:spLocks noGrp="1" noChangeArrowheads="1"/>
          </p:cNvSpPr>
          <p:nvPr>
            <p:ph type="ftr" sz="quarter" idx="3"/>
          </p:nvPr>
        </p:nvSpPr>
        <p:spPr bwMode="auto">
          <a:xfrm>
            <a:off x="7016777" y="6475413"/>
            <a:ext cx="15271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r>
              <a:rPr lang="en-GB" dirty="0" smtClean="0"/>
              <a:t>Yongho Seok, </a:t>
            </a:r>
            <a:r>
              <a:rPr lang="en-GB" dirty="0" err="1" smtClean="0"/>
              <a:t>MediaTek</a:t>
            </a:r>
            <a:endParaRPr lang="en-GB"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802.11-20/0188r1</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9/11-19-1305-00-00be-synchronous-multi-link-operation.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474662" y="838200"/>
            <a:ext cx="8194676" cy="14351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smtClean="0"/>
              <a:t>Multi-link Triggered Uplink Access</a:t>
            </a:r>
            <a:endParaRPr lang="en-GB" sz="2800" dirty="0"/>
          </a:p>
        </p:txBody>
      </p:sp>
      <p:sp>
        <p:nvSpPr>
          <p:cNvPr id="3074" name="Rectangle 2"/>
          <p:cNvSpPr>
            <a:spLocks noGrp="1" noChangeArrowheads="1"/>
          </p:cNvSpPr>
          <p:nvPr>
            <p:ph type="body" idx="1"/>
          </p:nvPr>
        </p:nvSpPr>
        <p:spPr>
          <a:xfrm>
            <a:off x="627062" y="2292350"/>
            <a:ext cx="7772400" cy="396875"/>
          </a:xfrm>
          <a:ln/>
        </p:spPr>
        <p:txBody>
          <a:body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2020-03-26</a:t>
            </a:r>
            <a:endParaRPr lang="en-GB" sz="2000" b="0" dirty="0"/>
          </a:p>
        </p:txBody>
      </p:sp>
      <p:sp>
        <p:nvSpPr>
          <p:cNvPr id="3076" name="Rectangle 4"/>
          <p:cNvSpPr>
            <a:spLocks noChangeArrowheads="1"/>
          </p:cNvSpPr>
          <p:nvPr/>
        </p:nvSpPr>
        <p:spPr bwMode="auto">
          <a:xfrm>
            <a:off x="474662" y="270827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9" name="Rectangle 3"/>
          <p:cNvSpPr>
            <a:spLocks noGrp="1" noChangeArrowheads="1"/>
          </p:cNvSpPr>
          <p:nvPr>
            <p:ph type="dt" idx="4294967295"/>
          </p:nvPr>
        </p:nvSpPr>
        <p:spPr bwMode="auto">
          <a:xfrm>
            <a:off x="696912" y="329426"/>
            <a:ext cx="1874823" cy="27699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2020</a:t>
            </a:r>
            <a:endParaRPr lang="en-GB" dirty="0"/>
          </a:p>
        </p:txBody>
      </p:sp>
      <p:sp>
        <p:nvSpPr>
          <p:cNvPr id="10" name="Rectangle 4"/>
          <p:cNvSpPr>
            <a:spLocks noGrp="1" noChangeArrowheads="1"/>
          </p:cNvSpPr>
          <p:nvPr>
            <p:ph type="ftr" idx="4294967295"/>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Yongho Seok, </a:t>
            </a:r>
            <a:r>
              <a:rPr lang="en-GB" dirty="0" err="1" smtClean="0"/>
              <a:t>MediaTek</a:t>
            </a:r>
            <a:endParaRPr lang="en-GB" dirty="0"/>
          </a:p>
        </p:txBody>
      </p:sp>
      <p:graphicFrame>
        <p:nvGraphicFramePr>
          <p:cNvPr id="12" name="Object 11"/>
          <p:cNvGraphicFramePr>
            <a:graphicFrameLocks noChangeAspect="1"/>
          </p:cNvGraphicFramePr>
          <p:nvPr>
            <p:extLst>
              <p:ext uri="{D42A27DB-BD31-4B8C-83A1-F6EECF244321}">
                <p14:modId xmlns:p14="http://schemas.microsoft.com/office/powerpoint/2010/main" val="1493596262"/>
              </p:ext>
            </p:extLst>
          </p:nvPr>
        </p:nvGraphicFramePr>
        <p:xfrm>
          <a:off x="533400" y="3124200"/>
          <a:ext cx="8053388" cy="3181350"/>
        </p:xfrm>
        <a:graphic>
          <a:graphicData uri="http://schemas.openxmlformats.org/presentationml/2006/ole">
            <mc:AlternateContent xmlns:mc="http://schemas.openxmlformats.org/markup-compatibility/2006">
              <mc:Choice xmlns:v="urn:schemas-microsoft-com:vml" Requires="v">
                <p:oleObj spid="_x0000_s2444" name="Document" r:id="rId5" imgW="8290751" imgH="3283832" progId="Word.Document.8">
                  <p:embed/>
                </p:oleObj>
              </mc:Choice>
              <mc:Fallback>
                <p:oleObj name="Document" r:id="rId5" imgW="8290751" imgH="3283832" progId="Word.Document.8">
                  <p:embed/>
                  <p:pic>
                    <p:nvPicPr>
                      <p:cNvPr id="0" name=""/>
                      <p:cNvPicPr>
                        <a:picLocks noChangeAspect="1" noChangeArrowheads="1"/>
                      </p:cNvPicPr>
                      <p:nvPr/>
                    </p:nvPicPr>
                    <p:blipFill>
                      <a:blip r:embed="rId6"/>
                      <a:srcRect/>
                      <a:stretch>
                        <a:fillRect/>
                      </a:stretch>
                    </p:blipFill>
                    <p:spPr bwMode="auto">
                      <a:xfrm>
                        <a:off x="533400" y="3124200"/>
                        <a:ext cx="8053388" cy="3181350"/>
                      </a:xfrm>
                      <a:prstGeom prst="rect">
                        <a:avLst/>
                      </a:prstGeom>
                      <a:noFill/>
                      <a:extLst/>
                    </p:spPr>
                  </p:pic>
                </p:oleObj>
              </mc:Fallback>
            </mc:AlternateContent>
          </a:graphicData>
        </a:graphic>
      </p:graphicFrame>
    </p:spTree>
    <p:extLst>
      <p:ext uri="{BB962C8B-B14F-4D97-AF65-F5344CB8AC3E}">
        <p14:creationId xmlns:p14="http://schemas.microsoft.com/office/powerpoint/2010/main" val="16357185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a:t>When </a:t>
            </a:r>
            <a:r>
              <a:rPr lang="en-US" dirty="0" smtClean="0"/>
              <a:t>a STA </a:t>
            </a:r>
            <a:r>
              <a:rPr lang="en-US" dirty="0"/>
              <a:t>simultaneously transmits and receives </a:t>
            </a:r>
            <a:r>
              <a:rPr lang="en-US" dirty="0" smtClean="0"/>
              <a:t>frames </a:t>
            </a:r>
            <a:r>
              <a:rPr lang="en-US" dirty="0"/>
              <a:t>on multi-link, </a:t>
            </a:r>
            <a:r>
              <a:rPr lang="en-US" dirty="0" smtClean="0"/>
              <a:t>it may have some in-device </a:t>
            </a:r>
            <a:r>
              <a:rPr lang="en-US" dirty="0"/>
              <a:t>coexistence (IDC) </a:t>
            </a:r>
            <a:r>
              <a:rPr lang="en-US" dirty="0" smtClean="0"/>
              <a:t>interference. </a:t>
            </a:r>
            <a:endParaRPr lang="en-US" dirty="0"/>
          </a:p>
          <a:p>
            <a:pPr lvl="1"/>
            <a:r>
              <a:rPr lang="en-US" dirty="0"/>
              <a:t>When </a:t>
            </a:r>
            <a:r>
              <a:rPr lang="en-US" dirty="0" smtClean="0"/>
              <a:t>simultaneous </a:t>
            </a:r>
            <a:r>
              <a:rPr lang="en-US" dirty="0" err="1" smtClean="0"/>
              <a:t>Tx</a:t>
            </a:r>
            <a:r>
              <a:rPr lang="en-US" dirty="0" smtClean="0"/>
              <a:t> and Rx is happened between 2.4 </a:t>
            </a:r>
            <a:r>
              <a:rPr lang="en-US" dirty="0"/>
              <a:t>GHz band and 5 GHz band, the IDC interference </a:t>
            </a:r>
            <a:r>
              <a:rPr lang="en-US" dirty="0" smtClean="0"/>
              <a:t>is probably negligible</a:t>
            </a:r>
            <a:r>
              <a:rPr lang="en-US" dirty="0"/>
              <a:t>. </a:t>
            </a:r>
          </a:p>
          <a:p>
            <a:pPr lvl="1"/>
            <a:r>
              <a:rPr lang="en-US" dirty="0"/>
              <a:t>But, the IDC interference caused by simultaneous </a:t>
            </a:r>
            <a:r>
              <a:rPr lang="en-US" dirty="0" err="1"/>
              <a:t>Tx</a:t>
            </a:r>
            <a:r>
              <a:rPr lang="en-US" dirty="0"/>
              <a:t> and Rx between 5 GHz band and 6 GHz band may be significantly problematic worse depending on some implementation capability like the RF filter performance. </a:t>
            </a:r>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
        <p:nvSpPr>
          <p:cNvPr id="8" name="Title 1"/>
          <p:cNvSpPr>
            <a:spLocks noGrp="1"/>
          </p:cNvSpPr>
          <p:nvPr>
            <p:ph type="title"/>
          </p:nvPr>
        </p:nvSpPr>
        <p:spPr>
          <a:xfrm>
            <a:off x="-195" y="685800"/>
            <a:ext cx="9144195" cy="1066800"/>
          </a:xfrm>
        </p:spPr>
        <p:txBody>
          <a:bodyPr/>
          <a:lstStyle/>
          <a:p>
            <a:r>
              <a:rPr lang="en-US" dirty="0">
                <a:solidFill>
                  <a:schemeClr val="tx1"/>
                </a:solidFill>
              </a:rPr>
              <a:t>Recap: </a:t>
            </a:r>
            <a:r>
              <a:rPr lang="en-US" dirty="0" smtClean="0">
                <a:solidFill>
                  <a:schemeClr val="tx1"/>
                </a:solidFill>
              </a:rPr>
              <a:t>Synchronous Multi-link Transmission</a:t>
            </a:r>
            <a:endParaRPr lang="en-US" dirty="0"/>
          </a:p>
        </p:txBody>
      </p:sp>
    </p:spTree>
    <p:extLst>
      <p:ext uri="{BB962C8B-B14F-4D97-AF65-F5344CB8AC3E}">
        <p14:creationId xmlns:p14="http://schemas.microsoft.com/office/powerpoint/2010/main" val="37871610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sz="2000" dirty="0"/>
              <a:t>An AP performs an independent EDCA channel access on each link with its own EDCA parameters (</a:t>
            </a:r>
            <a:r>
              <a:rPr lang="en-US" sz="2000" dirty="0" err="1"/>
              <a:t>CWmin</a:t>
            </a:r>
            <a:r>
              <a:rPr lang="en-US" sz="2000" dirty="0"/>
              <a:t>, </a:t>
            </a:r>
            <a:r>
              <a:rPr lang="en-US" sz="2000" dirty="0" err="1"/>
              <a:t>CWmax</a:t>
            </a:r>
            <a:r>
              <a:rPr lang="en-US" sz="2000" dirty="0"/>
              <a:t>, AIFS, CW, and Retry Counter).</a:t>
            </a:r>
          </a:p>
          <a:p>
            <a:r>
              <a:rPr lang="en-US" sz="2000" dirty="0"/>
              <a:t>After obtaining a TXOP, the AP sends the Trigger frame and the STAs responds with the </a:t>
            </a:r>
            <a:r>
              <a:rPr lang="en-US" sz="2000" dirty="0" smtClean="0"/>
              <a:t>EHT </a:t>
            </a:r>
            <a:r>
              <a:rPr lang="en-US" sz="2000" dirty="0"/>
              <a:t>TB PPDU. </a:t>
            </a:r>
          </a:p>
          <a:p>
            <a:pPr lvl="1"/>
            <a:r>
              <a:rPr lang="en-US" sz="1800" dirty="0"/>
              <a:t>On each link, the PPDUs carrying the Trigger frame and the </a:t>
            </a:r>
            <a:r>
              <a:rPr lang="en-US" sz="1800" dirty="0" smtClean="0"/>
              <a:t>EHT </a:t>
            </a:r>
            <a:r>
              <a:rPr lang="en-US" sz="1800" dirty="0"/>
              <a:t>TB PPDU can be independently encoded into one of frequency segments. </a:t>
            </a:r>
          </a:p>
          <a:p>
            <a:endParaRPr lang="en-US" sz="1800" dirty="0"/>
          </a:p>
          <a:p>
            <a:endParaRPr lang="en-US" sz="1800" dirty="0" smtClean="0"/>
          </a:p>
          <a:p>
            <a:endParaRPr lang="en-US" sz="1800" dirty="0" smtClean="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
        <p:nvSpPr>
          <p:cNvPr id="8" name="Title 1"/>
          <p:cNvSpPr>
            <a:spLocks noGrp="1"/>
          </p:cNvSpPr>
          <p:nvPr>
            <p:ph type="title"/>
          </p:nvPr>
        </p:nvSpPr>
        <p:spPr>
          <a:xfrm>
            <a:off x="-195" y="685800"/>
            <a:ext cx="9144195" cy="1066800"/>
          </a:xfrm>
        </p:spPr>
        <p:txBody>
          <a:bodyPr/>
          <a:lstStyle/>
          <a:p>
            <a:r>
              <a:rPr lang="en-US" dirty="0"/>
              <a:t>Multi-link Triggered Uplink Access (TUA)</a:t>
            </a:r>
          </a:p>
        </p:txBody>
      </p:sp>
      <p:cxnSp>
        <p:nvCxnSpPr>
          <p:cNvPr id="7" name="Straight Connector 6"/>
          <p:cNvCxnSpPr/>
          <p:nvPr/>
        </p:nvCxnSpPr>
        <p:spPr>
          <a:xfrm>
            <a:off x="685800" y="5821054"/>
            <a:ext cx="8458200" cy="0"/>
          </a:xfrm>
          <a:prstGeom prst="line">
            <a:avLst/>
          </a:prstGeom>
        </p:spPr>
        <p:style>
          <a:lnRef idx="2">
            <a:schemeClr val="accent1"/>
          </a:lnRef>
          <a:fillRef idx="0">
            <a:schemeClr val="accent1"/>
          </a:fillRef>
          <a:effectRef idx="1">
            <a:schemeClr val="accent1"/>
          </a:effectRef>
          <a:fontRef idx="minor">
            <a:schemeClr val="tx1"/>
          </a:fontRef>
        </p:style>
      </p:cxnSp>
      <p:sp>
        <p:nvSpPr>
          <p:cNvPr id="9" name="Rectangle 8"/>
          <p:cNvSpPr/>
          <p:nvPr/>
        </p:nvSpPr>
        <p:spPr>
          <a:xfrm>
            <a:off x="2088523" y="5396120"/>
            <a:ext cx="807077"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t>Trigger</a:t>
            </a:r>
          </a:p>
        </p:txBody>
      </p:sp>
      <p:sp>
        <p:nvSpPr>
          <p:cNvPr id="10" name="TextBox 9"/>
          <p:cNvSpPr txBox="1"/>
          <p:nvPr/>
        </p:nvSpPr>
        <p:spPr>
          <a:xfrm>
            <a:off x="12218" y="5636388"/>
            <a:ext cx="673582" cy="338554"/>
          </a:xfrm>
          <a:prstGeom prst="rect">
            <a:avLst/>
          </a:prstGeom>
          <a:noFill/>
        </p:spPr>
        <p:txBody>
          <a:bodyPr wrap="none" rtlCol="0">
            <a:spAutoFit/>
          </a:bodyPr>
          <a:lstStyle/>
          <a:p>
            <a:r>
              <a:rPr lang="en-US" sz="1600" dirty="0" smtClean="0"/>
              <a:t>5GHz</a:t>
            </a:r>
            <a:endParaRPr lang="en-US" sz="1600" dirty="0"/>
          </a:p>
        </p:txBody>
      </p:sp>
      <p:cxnSp>
        <p:nvCxnSpPr>
          <p:cNvPr id="11" name="Straight Connector 10"/>
          <p:cNvCxnSpPr/>
          <p:nvPr/>
        </p:nvCxnSpPr>
        <p:spPr>
          <a:xfrm flipV="1">
            <a:off x="673387" y="4719843"/>
            <a:ext cx="8470613" cy="2145"/>
          </a:xfrm>
          <a:prstGeom prst="line">
            <a:avLst/>
          </a:prstGeom>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195" y="4537322"/>
            <a:ext cx="673582" cy="338554"/>
          </a:xfrm>
          <a:prstGeom prst="rect">
            <a:avLst/>
          </a:prstGeom>
          <a:noFill/>
        </p:spPr>
        <p:txBody>
          <a:bodyPr wrap="none" rtlCol="0">
            <a:spAutoFit/>
          </a:bodyPr>
          <a:lstStyle/>
          <a:p>
            <a:r>
              <a:rPr lang="en-US" sz="1600" dirty="0"/>
              <a:t>6</a:t>
            </a:r>
            <a:r>
              <a:rPr lang="en-US" sz="1600" dirty="0" smtClean="0"/>
              <a:t>GHz</a:t>
            </a:r>
            <a:endParaRPr lang="en-US" sz="1600" dirty="0"/>
          </a:p>
        </p:txBody>
      </p:sp>
      <p:sp>
        <p:nvSpPr>
          <p:cNvPr id="13" name="Rectangle 12"/>
          <p:cNvSpPr/>
          <p:nvPr/>
        </p:nvSpPr>
        <p:spPr>
          <a:xfrm>
            <a:off x="2967647" y="5825611"/>
            <a:ext cx="1643957" cy="42278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EHT TB PPDU</a:t>
            </a:r>
            <a:endParaRPr lang="en-US" sz="1400" dirty="0"/>
          </a:p>
        </p:txBody>
      </p:sp>
      <p:sp>
        <p:nvSpPr>
          <p:cNvPr id="14" name="Rectangle 13"/>
          <p:cNvSpPr/>
          <p:nvPr/>
        </p:nvSpPr>
        <p:spPr>
          <a:xfrm>
            <a:off x="2668633" y="4286318"/>
            <a:ext cx="761340"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Trigger</a:t>
            </a:r>
            <a:endParaRPr lang="en-US" sz="1400" dirty="0"/>
          </a:p>
        </p:txBody>
      </p:sp>
      <p:sp>
        <p:nvSpPr>
          <p:cNvPr id="15" name="Rectangle 14"/>
          <p:cNvSpPr/>
          <p:nvPr/>
        </p:nvSpPr>
        <p:spPr>
          <a:xfrm>
            <a:off x="3482925" y="4721988"/>
            <a:ext cx="1661403"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EHT TB PPDU</a:t>
            </a:r>
            <a:endParaRPr lang="en-US" sz="1400" dirty="0"/>
          </a:p>
        </p:txBody>
      </p:sp>
      <p:sp>
        <p:nvSpPr>
          <p:cNvPr id="16" name="Rectangle 15"/>
          <p:cNvSpPr/>
          <p:nvPr/>
        </p:nvSpPr>
        <p:spPr>
          <a:xfrm>
            <a:off x="4682354" y="5400349"/>
            <a:ext cx="1052468"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Block ACK</a:t>
            </a:r>
            <a:endParaRPr lang="en-US" sz="1400" dirty="0"/>
          </a:p>
        </p:txBody>
      </p:sp>
      <p:sp>
        <p:nvSpPr>
          <p:cNvPr id="17" name="Rectangle 16"/>
          <p:cNvSpPr/>
          <p:nvPr/>
        </p:nvSpPr>
        <p:spPr>
          <a:xfrm>
            <a:off x="5208588" y="4289957"/>
            <a:ext cx="1039812"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Block ACK</a:t>
            </a:r>
            <a:endParaRPr lang="en-US" sz="1400" dirty="0"/>
          </a:p>
        </p:txBody>
      </p:sp>
      <p:sp>
        <p:nvSpPr>
          <p:cNvPr id="18" name="TextBox 17"/>
          <p:cNvSpPr txBox="1"/>
          <p:nvPr/>
        </p:nvSpPr>
        <p:spPr>
          <a:xfrm>
            <a:off x="660136" y="4359861"/>
            <a:ext cx="445956" cy="338554"/>
          </a:xfrm>
          <a:prstGeom prst="rect">
            <a:avLst/>
          </a:prstGeom>
          <a:noFill/>
        </p:spPr>
        <p:txBody>
          <a:bodyPr wrap="none" rtlCol="0">
            <a:spAutoFit/>
          </a:bodyPr>
          <a:lstStyle/>
          <a:p>
            <a:r>
              <a:rPr lang="en-US" sz="1600" dirty="0" smtClean="0"/>
              <a:t>AP</a:t>
            </a:r>
            <a:endParaRPr lang="en-US" sz="1600" dirty="0"/>
          </a:p>
        </p:txBody>
      </p:sp>
      <p:sp>
        <p:nvSpPr>
          <p:cNvPr id="19" name="TextBox 18"/>
          <p:cNvSpPr txBox="1"/>
          <p:nvPr/>
        </p:nvSpPr>
        <p:spPr>
          <a:xfrm>
            <a:off x="660136" y="4740861"/>
            <a:ext cx="554575" cy="338554"/>
          </a:xfrm>
          <a:prstGeom prst="rect">
            <a:avLst/>
          </a:prstGeom>
          <a:noFill/>
        </p:spPr>
        <p:txBody>
          <a:bodyPr wrap="none" rtlCol="0">
            <a:spAutoFit/>
          </a:bodyPr>
          <a:lstStyle/>
          <a:p>
            <a:r>
              <a:rPr lang="en-US" sz="1600" dirty="0" smtClean="0"/>
              <a:t>STA</a:t>
            </a:r>
            <a:endParaRPr lang="en-US" sz="1600" dirty="0"/>
          </a:p>
        </p:txBody>
      </p:sp>
      <p:sp>
        <p:nvSpPr>
          <p:cNvPr id="20" name="TextBox 19"/>
          <p:cNvSpPr txBox="1"/>
          <p:nvPr/>
        </p:nvSpPr>
        <p:spPr>
          <a:xfrm>
            <a:off x="616197" y="5486729"/>
            <a:ext cx="445956" cy="338554"/>
          </a:xfrm>
          <a:prstGeom prst="rect">
            <a:avLst/>
          </a:prstGeom>
          <a:noFill/>
        </p:spPr>
        <p:txBody>
          <a:bodyPr wrap="none" rtlCol="0">
            <a:spAutoFit/>
          </a:bodyPr>
          <a:lstStyle/>
          <a:p>
            <a:r>
              <a:rPr lang="en-US" sz="1600" dirty="0" smtClean="0"/>
              <a:t>AP</a:t>
            </a:r>
            <a:endParaRPr lang="en-US" sz="1600" dirty="0"/>
          </a:p>
        </p:txBody>
      </p:sp>
      <p:sp>
        <p:nvSpPr>
          <p:cNvPr id="21" name="TextBox 20"/>
          <p:cNvSpPr txBox="1"/>
          <p:nvPr/>
        </p:nvSpPr>
        <p:spPr>
          <a:xfrm>
            <a:off x="616197" y="5867729"/>
            <a:ext cx="554575" cy="338554"/>
          </a:xfrm>
          <a:prstGeom prst="rect">
            <a:avLst/>
          </a:prstGeom>
          <a:noFill/>
        </p:spPr>
        <p:txBody>
          <a:bodyPr wrap="none" rtlCol="0">
            <a:spAutoFit/>
          </a:bodyPr>
          <a:lstStyle/>
          <a:p>
            <a:r>
              <a:rPr lang="en-US" sz="1600" dirty="0" smtClean="0"/>
              <a:t>STA</a:t>
            </a:r>
            <a:endParaRPr lang="en-US" sz="1600" dirty="0"/>
          </a:p>
        </p:txBody>
      </p:sp>
      <p:sp>
        <p:nvSpPr>
          <p:cNvPr id="22" name="TextBox 21"/>
          <p:cNvSpPr txBox="1"/>
          <p:nvPr/>
        </p:nvSpPr>
        <p:spPr>
          <a:xfrm>
            <a:off x="1147855" y="5200554"/>
            <a:ext cx="819391" cy="307777"/>
          </a:xfrm>
          <a:prstGeom prst="rect">
            <a:avLst/>
          </a:prstGeom>
          <a:noFill/>
        </p:spPr>
        <p:txBody>
          <a:bodyPr wrap="none" rtlCol="0">
            <a:spAutoFit/>
          </a:bodyPr>
          <a:lstStyle/>
          <a:p>
            <a:r>
              <a:rPr lang="en-US" sz="1400" dirty="0" smtClean="0">
                <a:latin typeface="+mn-lt"/>
              </a:rPr>
              <a:t>Back-off</a:t>
            </a:r>
            <a:endParaRPr lang="en-US" sz="1400" dirty="0">
              <a:latin typeface="+mn-lt"/>
            </a:endParaRPr>
          </a:p>
        </p:txBody>
      </p:sp>
      <p:sp>
        <p:nvSpPr>
          <p:cNvPr id="23" name="Rectangle 22"/>
          <p:cNvSpPr/>
          <p:nvPr/>
        </p:nvSpPr>
        <p:spPr>
          <a:xfrm>
            <a:off x="1224055" y="5505361"/>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5</a:t>
            </a:r>
            <a:endParaRPr lang="en-US" sz="1400" dirty="0"/>
          </a:p>
        </p:txBody>
      </p:sp>
      <p:sp>
        <p:nvSpPr>
          <p:cNvPr id="24" name="Rectangle 23"/>
          <p:cNvSpPr/>
          <p:nvPr/>
        </p:nvSpPr>
        <p:spPr>
          <a:xfrm>
            <a:off x="1376455" y="5505361"/>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4</a:t>
            </a:r>
            <a:endParaRPr lang="en-US" sz="1400" dirty="0"/>
          </a:p>
        </p:txBody>
      </p:sp>
      <p:sp>
        <p:nvSpPr>
          <p:cNvPr id="25" name="Rectangle 24"/>
          <p:cNvSpPr/>
          <p:nvPr/>
        </p:nvSpPr>
        <p:spPr>
          <a:xfrm>
            <a:off x="1528855" y="5505361"/>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3</a:t>
            </a:r>
            <a:endParaRPr lang="en-US" sz="1400" dirty="0"/>
          </a:p>
        </p:txBody>
      </p:sp>
      <p:sp>
        <p:nvSpPr>
          <p:cNvPr id="26" name="Rectangle 25"/>
          <p:cNvSpPr/>
          <p:nvPr/>
        </p:nvSpPr>
        <p:spPr>
          <a:xfrm>
            <a:off x="1681255" y="5505361"/>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2</a:t>
            </a:r>
            <a:endParaRPr lang="en-US" sz="1400" dirty="0"/>
          </a:p>
        </p:txBody>
      </p:sp>
      <p:sp>
        <p:nvSpPr>
          <p:cNvPr id="27" name="Rectangle 26"/>
          <p:cNvSpPr/>
          <p:nvPr/>
        </p:nvSpPr>
        <p:spPr>
          <a:xfrm>
            <a:off x="1821437" y="5505361"/>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1</a:t>
            </a:r>
            <a:endParaRPr lang="en-US" sz="1400" dirty="0"/>
          </a:p>
        </p:txBody>
      </p:sp>
      <p:sp>
        <p:nvSpPr>
          <p:cNvPr id="28" name="Rectangle 27"/>
          <p:cNvSpPr/>
          <p:nvPr/>
        </p:nvSpPr>
        <p:spPr>
          <a:xfrm>
            <a:off x="1973837" y="5505361"/>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0</a:t>
            </a:r>
            <a:endParaRPr lang="en-US" sz="1400" dirty="0"/>
          </a:p>
        </p:txBody>
      </p:sp>
      <p:sp>
        <p:nvSpPr>
          <p:cNvPr id="29" name="TextBox 28"/>
          <p:cNvSpPr txBox="1"/>
          <p:nvPr/>
        </p:nvSpPr>
        <p:spPr>
          <a:xfrm>
            <a:off x="1143000" y="4108293"/>
            <a:ext cx="819391" cy="307777"/>
          </a:xfrm>
          <a:prstGeom prst="rect">
            <a:avLst/>
          </a:prstGeom>
          <a:noFill/>
        </p:spPr>
        <p:txBody>
          <a:bodyPr wrap="none" rtlCol="0">
            <a:spAutoFit/>
          </a:bodyPr>
          <a:lstStyle/>
          <a:p>
            <a:r>
              <a:rPr lang="en-US" sz="1400" dirty="0" smtClean="0">
                <a:latin typeface="+mn-lt"/>
              </a:rPr>
              <a:t>Back-off</a:t>
            </a:r>
            <a:endParaRPr lang="en-US" sz="1400" dirty="0">
              <a:latin typeface="+mn-lt"/>
            </a:endParaRPr>
          </a:p>
        </p:txBody>
      </p:sp>
      <p:sp>
        <p:nvSpPr>
          <p:cNvPr id="30" name="Rectangle 29"/>
          <p:cNvSpPr/>
          <p:nvPr/>
        </p:nvSpPr>
        <p:spPr>
          <a:xfrm>
            <a:off x="1219200" y="441310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9</a:t>
            </a:r>
            <a:endParaRPr lang="en-US" sz="1400" dirty="0"/>
          </a:p>
        </p:txBody>
      </p:sp>
      <p:sp>
        <p:nvSpPr>
          <p:cNvPr id="31" name="Rectangle 30"/>
          <p:cNvSpPr/>
          <p:nvPr/>
        </p:nvSpPr>
        <p:spPr>
          <a:xfrm>
            <a:off x="1371600" y="441310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8</a:t>
            </a:r>
            <a:endParaRPr lang="en-US" sz="1400" dirty="0"/>
          </a:p>
        </p:txBody>
      </p:sp>
      <p:sp>
        <p:nvSpPr>
          <p:cNvPr id="32" name="Rectangle 31"/>
          <p:cNvSpPr/>
          <p:nvPr/>
        </p:nvSpPr>
        <p:spPr>
          <a:xfrm>
            <a:off x="1524000" y="441310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7</a:t>
            </a:r>
            <a:endParaRPr lang="en-US" sz="1400" dirty="0"/>
          </a:p>
        </p:txBody>
      </p:sp>
      <p:sp>
        <p:nvSpPr>
          <p:cNvPr id="33" name="Rectangle 32"/>
          <p:cNvSpPr/>
          <p:nvPr/>
        </p:nvSpPr>
        <p:spPr>
          <a:xfrm>
            <a:off x="1676400" y="441310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6</a:t>
            </a:r>
            <a:endParaRPr lang="en-US" sz="1400" dirty="0"/>
          </a:p>
        </p:txBody>
      </p:sp>
      <p:sp>
        <p:nvSpPr>
          <p:cNvPr id="34" name="Rectangle 33"/>
          <p:cNvSpPr/>
          <p:nvPr/>
        </p:nvSpPr>
        <p:spPr>
          <a:xfrm>
            <a:off x="1816582" y="441310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5</a:t>
            </a:r>
            <a:endParaRPr lang="en-US" sz="1400" dirty="0"/>
          </a:p>
        </p:txBody>
      </p:sp>
      <p:sp>
        <p:nvSpPr>
          <p:cNvPr id="35" name="Rectangle 34"/>
          <p:cNvSpPr/>
          <p:nvPr/>
        </p:nvSpPr>
        <p:spPr>
          <a:xfrm>
            <a:off x="1968982" y="441310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4</a:t>
            </a:r>
            <a:endParaRPr lang="en-US" sz="1400" dirty="0"/>
          </a:p>
        </p:txBody>
      </p:sp>
      <p:sp>
        <p:nvSpPr>
          <p:cNvPr id="36" name="Rectangle 35"/>
          <p:cNvSpPr/>
          <p:nvPr/>
        </p:nvSpPr>
        <p:spPr>
          <a:xfrm>
            <a:off x="2115073" y="441310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3</a:t>
            </a:r>
            <a:endParaRPr lang="en-US" sz="1400" dirty="0"/>
          </a:p>
        </p:txBody>
      </p:sp>
      <p:sp>
        <p:nvSpPr>
          <p:cNvPr id="37" name="Rectangle 36"/>
          <p:cNvSpPr/>
          <p:nvPr/>
        </p:nvSpPr>
        <p:spPr>
          <a:xfrm>
            <a:off x="2267473" y="441310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2</a:t>
            </a:r>
            <a:endParaRPr lang="en-US" sz="1400" dirty="0"/>
          </a:p>
        </p:txBody>
      </p:sp>
      <p:sp>
        <p:nvSpPr>
          <p:cNvPr id="38" name="Rectangle 37"/>
          <p:cNvSpPr/>
          <p:nvPr/>
        </p:nvSpPr>
        <p:spPr>
          <a:xfrm>
            <a:off x="2407655" y="441310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1</a:t>
            </a:r>
            <a:endParaRPr lang="en-US" sz="1400" dirty="0"/>
          </a:p>
        </p:txBody>
      </p:sp>
      <p:sp>
        <p:nvSpPr>
          <p:cNvPr id="39" name="Rectangle 38"/>
          <p:cNvSpPr/>
          <p:nvPr/>
        </p:nvSpPr>
        <p:spPr>
          <a:xfrm>
            <a:off x="2560055" y="441310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0</a:t>
            </a:r>
            <a:endParaRPr lang="en-US" sz="1400" dirty="0"/>
          </a:p>
        </p:txBody>
      </p:sp>
      <p:sp>
        <p:nvSpPr>
          <p:cNvPr id="40" name="Rectangle 39"/>
          <p:cNvSpPr/>
          <p:nvPr/>
        </p:nvSpPr>
        <p:spPr>
          <a:xfrm>
            <a:off x="5804425" y="5400677"/>
            <a:ext cx="807077"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t>Trigger</a:t>
            </a:r>
          </a:p>
        </p:txBody>
      </p:sp>
      <p:sp>
        <p:nvSpPr>
          <p:cNvPr id="41" name="Rectangle 40"/>
          <p:cNvSpPr/>
          <p:nvPr/>
        </p:nvSpPr>
        <p:spPr>
          <a:xfrm>
            <a:off x="6681105" y="5825283"/>
            <a:ext cx="1643957" cy="42278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EHT TB PPDU</a:t>
            </a:r>
            <a:endParaRPr lang="en-US" sz="1400" dirty="0"/>
          </a:p>
        </p:txBody>
      </p:sp>
      <p:sp>
        <p:nvSpPr>
          <p:cNvPr id="42" name="Rectangle 41"/>
          <p:cNvSpPr/>
          <p:nvPr/>
        </p:nvSpPr>
        <p:spPr>
          <a:xfrm>
            <a:off x="6300435" y="4292966"/>
            <a:ext cx="761340"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Trigger</a:t>
            </a:r>
            <a:endParaRPr lang="en-US" sz="1400" dirty="0"/>
          </a:p>
        </p:txBody>
      </p:sp>
      <p:sp>
        <p:nvSpPr>
          <p:cNvPr id="43" name="Rectangle 42"/>
          <p:cNvSpPr/>
          <p:nvPr/>
        </p:nvSpPr>
        <p:spPr>
          <a:xfrm>
            <a:off x="7123164" y="4719843"/>
            <a:ext cx="1661403"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EHT TB PPDU</a:t>
            </a:r>
            <a:endParaRPr lang="en-US" sz="1400" dirty="0"/>
          </a:p>
        </p:txBody>
      </p:sp>
      <p:sp>
        <p:nvSpPr>
          <p:cNvPr id="44" name="TextBox 43"/>
          <p:cNvSpPr txBox="1"/>
          <p:nvPr/>
        </p:nvSpPr>
        <p:spPr>
          <a:xfrm>
            <a:off x="8727757" y="4234066"/>
            <a:ext cx="364202" cy="307777"/>
          </a:xfrm>
          <a:prstGeom prst="rect">
            <a:avLst/>
          </a:prstGeom>
          <a:noFill/>
        </p:spPr>
        <p:txBody>
          <a:bodyPr wrap="none" rtlCol="0">
            <a:spAutoFit/>
          </a:bodyPr>
          <a:lstStyle/>
          <a:p>
            <a:r>
              <a:rPr lang="en-US" sz="1400" dirty="0" smtClean="0"/>
              <a:t>…</a:t>
            </a:r>
            <a:endParaRPr lang="en-US" sz="1400" dirty="0"/>
          </a:p>
        </p:txBody>
      </p:sp>
      <p:sp>
        <p:nvSpPr>
          <p:cNvPr id="45" name="TextBox 44"/>
          <p:cNvSpPr txBox="1"/>
          <p:nvPr/>
        </p:nvSpPr>
        <p:spPr>
          <a:xfrm>
            <a:off x="8727757" y="5327493"/>
            <a:ext cx="364202" cy="307777"/>
          </a:xfrm>
          <a:prstGeom prst="rect">
            <a:avLst/>
          </a:prstGeom>
          <a:noFill/>
        </p:spPr>
        <p:txBody>
          <a:bodyPr wrap="none" rtlCol="0">
            <a:spAutoFit/>
          </a:bodyPr>
          <a:lstStyle/>
          <a:p>
            <a:r>
              <a:rPr lang="en-US" sz="1400" dirty="0" smtClean="0"/>
              <a:t>…</a:t>
            </a:r>
            <a:endParaRPr lang="en-US" sz="1400" dirty="0"/>
          </a:p>
        </p:txBody>
      </p:sp>
    </p:spTree>
    <p:extLst>
      <p:ext uri="{BB962C8B-B14F-4D97-AF65-F5344CB8AC3E}">
        <p14:creationId xmlns:p14="http://schemas.microsoft.com/office/powerpoint/2010/main" val="20538738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smtClean="0"/>
              <a:t>But, when </a:t>
            </a:r>
            <a:r>
              <a:rPr lang="en-US" dirty="0"/>
              <a:t>the STA has the IDC interference issue, the AP shall not schedule to the STA the PPDU carrying the trigger frame while the STA is responding with an </a:t>
            </a:r>
            <a:r>
              <a:rPr lang="en-US" dirty="0" smtClean="0"/>
              <a:t>EHT </a:t>
            </a:r>
            <a:r>
              <a:rPr lang="en-US" dirty="0"/>
              <a:t>TB </a:t>
            </a:r>
            <a:r>
              <a:rPr lang="en-US" dirty="0" smtClean="0"/>
              <a:t>PPDU.</a:t>
            </a:r>
            <a:endParaRPr lang="en-US" dirty="0"/>
          </a:p>
          <a:p>
            <a:pPr lvl="1"/>
            <a:endParaRPr lang="en-US" dirty="0"/>
          </a:p>
          <a:p>
            <a:endParaRPr lang="en-US" dirty="0" smtClean="0"/>
          </a:p>
          <a:p>
            <a:endParaRPr lang="en-US" dirty="0"/>
          </a:p>
          <a:p>
            <a:endParaRPr lang="en-US" dirty="0" smtClean="0"/>
          </a:p>
          <a:p>
            <a:endParaRPr lang="en-US" dirty="0" smtClean="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
        <p:nvSpPr>
          <p:cNvPr id="8" name="Title 1"/>
          <p:cNvSpPr>
            <a:spLocks noGrp="1"/>
          </p:cNvSpPr>
          <p:nvPr>
            <p:ph type="title"/>
          </p:nvPr>
        </p:nvSpPr>
        <p:spPr>
          <a:xfrm>
            <a:off x="-195" y="685800"/>
            <a:ext cx="9144195" cy="1066800"/>
          </a:xfrm>
        </p:spPr>
        <p:txBody>
          <a:bodyPr/>
          <a:lstStyle/>
          <a:p>
            <a:r>
              <a:rPr lang="en-US" dirty="0" smtClean="0"/>
              <a:t>Constrained Multi-link TUA</a:t>
            </a:r>
            <a:endParaRPr lang="en-US" dirty="0"/>
          </a:p>
        </p:txBody>
      </p:sp>
      <p:cxnSp>
        <p:nvCxnSpPr>
          <p:cNvPr id="7" name="Straight Connector 6"/>
          <p:cNvCxnSpPr/>
          <p:nvPr/>
        </p:nvCxnSpPr>
        <p:spPr>
          <a:xfrm>
            <a:off x="685800" y="5816694"/>
            <a:ext cx="8458200" cy="0"/>
          </a:xfrm>
          <a:prstGeom prst="line">
            <a:avLst/>
          </a:prstGeom>
        </p:spPr>
        <p:style>
          <a:lnRef idx="2">
            <a:schemeClr val="accent1"/>
          </a:lnRef>
          <a:fillRef idx="0">
            <a:schemeClr val="accent1"/>
          </a:fillRef>
          <a:effectRef idx="1">
            <a:schemeClr val="accent1"/>
          </a:effectRef>
          <a:fontRef idx="minor">
            <a:schemeClr val="tx1"/>
          </a:fontRef>
        </p:style>
      </p:cxnSp>
      <p:sp>
        <p:nvSpPr>
          <p:cNvPr id="9" name="Rectangle 8"/>
          <p:cNvSpPr/>
          <p:nvPr/>
        </p:nvSpPr>
        <p:spPr>
          <a:xfrm>
            <a:off x="2088523" y="5391760"/>
            <a:ext cx="807077"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t>Trigger</a:t>
            </a:r>
          </a:p>
        </p:txBody>
      </p:sp>
      <p:sp>
        <p:nvSpPr>
          <p:cNvPr id="10" name="TextBox 9"/>
          <p:cNvSpPr txBox="1"/>
          <p:nvPr/>
        </p:nvSpPr>
        <p:spPr>
          <a:xfrm>
            <a:off x="12218" y="5632028"/>
            <a:ext cx="673582" cy="338554"/>
          </a:xfrm>
          <a:prstGeom prst="rect">
            <a:avLst/>
          </a:prstGeom>
          <a:noFill/>
        </p:spPr>
        <p:txBody>
          <a:bodyPr wrap="none" rtlCol="0">
            <a:spAutoFit/>
          </a:bodyPr>
          <a:lstStyle/>
          <a:p>
            <a:r>
              <a:rPr lang="en-US" sz="1600" dirty="0" smtClean="0"/>
              <a:t>5GHz</a:t>
            </a:r>
            <a:endParaRPr lang="en-US" sz="1600" dirty="0"/>
          </a:p>
        </p:txBody>
      </p:sp>
      <p:cxnSp>
        <p:nvCxnSpPr>
          <p:cNvPr id="11" name="Straight Connector 10"/>
          <p:cNvCxnSpPr/>
          <p:nvPr/>
        </p:nvCxnSpPr>
        <p:spPr>
          <a:xfrm flipV="1">
            <a:off x="673387" y="4715483"/>
            <a:ext cx="8470613" cy="2145"/>
          </a:xfrm>
          <a:prstGeom prst="line">
            <a:avLst/>
          </a:prstGeom>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195" y="4532962"/>
            <a:ext cx="673582" cy="338554"/>
          </a:xfrm>
          <a:prstGeom prst="rect">
            <a:avLst/>
          </a:prstGeom>
          <a:noFill/>
        </p:spPr>
        <p:txBody>
          <a:bodyPr wrap="none" rtlCol="0">
            <a:spAutoFit/>
          </a:bodyPr>
          <a:lstStyle/>
          <a:p>
            <a:r>
              <a:rPr lang="en-US" sz="1600" dirty="0"/>
              <a:t>6</a:t>
            </a:r>
            <a:r>
              <a:rPr lang="en-US" sz="1600" dirty="0" smtClean="0"/>
              <a:t>GHz</a:t>
            </a:r>
            <a:endParaRPr lang="en-US" sz="1600" dirty="0"/>
          </a:p>
        </p:txBody>
      </p:sp>
      <p:sp>
        <p:nvSpPr>
          <p:cNvPr id="13" name="Rectangle 12"/>
          <p:cNvSpPr/>
          <p:nvPr/>
        </p:nvSpPr>
        <p:spPr>
          <a:xfrm>
            <a:off x="2967647" y="5821251"/>
            <a:ext cx="1643957" cy="42278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EHT TB PPDU</a:t>
            </a:r>
            <a:endParaRPr lang="en-US" sz="1400" dirty="0"/>
          </a:p>
        </p:txBody>
      </p:sp>
      <p:sp>
        <p:nvSpPr>
          <p:cNvPr id="14" name="Rectangle 13"/>
          <p:cNvSpPr/>
          <p:nvPr/>
        </p:nvSpPr>
        <p:spPr>
          <a:xfrm>
            <a:off x="2590800" y="4281958"/>
            <a:ext cx="761340" cy="424934"/>
          </a:xfrm>
          <a:prstGeom prst="rect">
            <a:avLst/>
          </a:prstGeom>
          <a:solidFill>
            <a:schemeClr val="accent1"/>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Trigger</a:t>
            </a:r>
            <a:endParaRPr lang="en-US" sz="1400" dirty="0"/>
          </a:p>
        </p:txBody>
      </p:sp>
      <p:sp>
        <p:nvSpPr>
          <p:cNvPr id="15" name="Rectangle 14"/>
          <p:cNvSpPr/>
          <p:nvPr/>
        </p:nvSpPr>
        <p:spPr>
          <a:xfrm>
            <a:off x="3429973" y="4717628"/>
            <a:ext cx="1181631" cy="424934"/>
          </a:xfrm>
          <a:prstGeom prst="rect">
            <a:avLst/>
          </a:prstGeom>
          <a:no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tx1"/>
                </a:solidFill>
              </a:rPr>
              <a:t>No Response</a:t>
            </a:r>
            <a:endParaRPr lang="en-US" sz="1400" dirty="0">
              <a:solidFill>
                <a:schemeClr val="tx1"/>
              </a:solidFill>
            </a:endParaRPr>
          </a:p>
        </p:txBody>
      </p:sp>
      <p:sp>
        <p:nvSpPr>
          <p:cNvPr id="16" name="Rectangle 15"/>
          <p:cNvSpPr/>
          <p:nvPr/>
        </p:nvSpPr>
        <p:spPr>
          <a:xfrm>
            <a:off x="4682354" y="5395989"/>
            <a:ext cx="1052468"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Block ACK</a:t>
            </a:r>
            <a:endParaRPr lang="en-US" sz="1400" dirty="0"/>
          </a:p>
        </p:txBody>
      </p:sp>
      <p:sp>
        <p:nvSpPr>
          <p:cNvPr id="17" name="Rectangle 16"/>
          <p:cNvSpPr/>
          <p:nvPr/>
        </p:nvSpPr>
        <p:spPr>
          <a:xfrm>
            <a:off x="4682355" y="4285597"/>
            <a:ext cx="1052468" cy="424934"/>
          </a:xfrm>
          <a:prstGeom prst="rect">
            <a:avLst/>
          </a:prstGeom>
          <a:solidFill>
            <a:schemeClr val="accent1"/>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Block ACK</a:t>
            </a:r>
            <a:endParaRPr lang="en-US" sz="1400" dirty="0"/>
          </a:p>
        </p:txBody>
      </p:sp>
      <p:sp>
        <p:nvSpPr>
          <p:cNvPr id="18" name="TextBox 17"/>
          <p:cNvSpPr txBox="1"/>
          <p:nvPr/>
        </p:nvSpPr>
        <p:spPr>
          <a:xfrm>
            <a:off x="660136" y="4355501"/>
            <a:ext cx="445956" cy="338554"/>
          </a:xfrm>
          <a:prstGeom prst="rect">
            <a:avLst/>
          </a:prstGeom>
          <a:noFill/>
        </p:spPr>
        <p:txBody>
          <a:bodyPr wrap="none" rtlCol="0">
            <a:spAutoFit/>
          </a:bodyPr>
          <a:lstStyle/>
          <a:p>
            <a:r>
              <a:rPr lang="en-US" sz="1600" dirty="0" smtClean="0"/>
              <a:t>AP</a:t>
            </a:r>
            <a:endParaRPr lang="en-US" sz="1600" dirty="0"/>
          </a:p>
        </p:txBody>
      </p:sp>
      <p:sp>
        <p:nvSpPr>
          <p:cNvPr id="19" name="TextBox 18"/>
          <p:cNvSpPr txBox="1"/>
          <p:nvPr/>
        </p:nvSpPr>
        <p:spPr>
          <a:xfrm>
            <a:off x="660136" y="4736501"/>
            <a:ext cx="554575" cy="338554"/>
          </a:xfrm>
          <a:prstGeom prst="rect">
            <a:avLst/>
          </a:prstGeom>
          <a:noFill/>
        </p:spPr>
        <p:txBody>
          <a:bodyPr wrap="none" rtlCol="0">
            <a:spAutoFit/>
          </a:bodyPr>
          <a:lstStyle/>
          <a:p>
            <a:r>
              <a:rPr lang="en-US" sz="1600" dirty="0" smtClean="0"/>
              <a:t>STA</a:t>
            </a:r>
            <a:endParaRPr lang="en-US" sz="1600" dirty="0"/>
          </a:p>
        </p:txBody>
      </p:sp>
      <p:sp>
        <p:nvSpPr>
          <p:cNvPr id="20" name="TextBox 19"/>
          <p:cNvSpPr txBox="1"/>
          <p:nvPr/>
        </p:nvSpPr>
        <p:spPr>
          <a:xfrm>
            <a:off x="616197" y="5482369"/>
            <a:ext cx="445956" cy="338554"/>
          </a:xfrm>
          <a:prstGeom prst="rect">
            <a:avLst/>
          </a:prstGeom>
          <a:noFill/>
        </p:spPr>
        <p:txBody>
          <a:bodyPr wrap="none" rtlCol="0">
            <a:spAutoFit/>
          </a:bodyPr>
          <a:lstStyle/>
          <a:p>
            <a:r>
              <a:rPr lang="en-US" sz="1600" dirty="0" smtClean="0"/>
              <a:t>AP</a:t>
            </a:r>
            <a:endParaRPr lang="en-US" sz="1600" dirty="0"/>
          </a:p>
        </p:txBody>
      </p:sp>
      <p:sp>
        <p:nvSpPr>
          <p:cNvPr id="21" name="TextBox 20"/>
          <p:cNvSpPr txBox="1"/>
          <p:nvPr/>
        </p:nvSpPr>
        <p:spPr>
          <a:xfrm>
            <a:off x="616197" y="5863369"/>
            <a:ext cx="554575" cy="338554"/>
          </a:xfrm>
          <a:prstGeom prst="rect">
            <a:avLst/>
          </a:prstGeom>
          <a:noFill/>
        </p:spPr>
        <p:txBody>
          <a:bodyPr wrap="none" rtlCol="0">
            <a:spAutoFit/>
          </a:bodyPr>
          <a:lstStyle/>
          <a:p>
            <a:r>
              <a:rPr lang="en-US" sz="1600" dirty="0" smtClean="0"/>
              <a:t>STA</a:t>
            </a:r>
            <a:endParaRPr lang="en-US" sz="1600" dirty="0"/>
          </a:p>
        </p:txBody>
      </p:sp>
      <p:sp>
        <p:nvSpPr>
          <p:cNvPr id="22" name="TextBox 21"/>
          <p:cNvSpPr txBox="1"/>
          <p:nvPr/>
        </p:nvSpPr>
        <p:spPr>
          <a:xfrm>
            <a:off x="1147855" y="5196194"/>
            <a:ext cx="819391" cy="307777"/>
          </a:xfrm>
          <a:prstGeom prst="rect">
            <a:avLst/>
          </a:prstGeom>
          <a:noFill/>
        </p:spPr>
        <p:txBody>
          <a:bodyPr wrap="none" rtlCol="0">
            <a:spAutoFit/>
          </a:bodyPr>
          <a:lstStyle/>
          <a:p>
            <a:r>
              <a:rPr lang="en-US" sz="1400" dirty="0" smtClean="0">
                <a:latin typeface="+mn-lt"/>
              </a:rPr>
              <a:t>Back-off</a:t>
            </a:r>
            <a:endParaRPr lang="en-US" sz="1400" dirty="0">
              <a:latin typeface="+mn-lt"/>
            </a:endParaRPr>
          </a:p>
        </p:txBody>
      </p:sp>
      <p:sp>
        <p:nvSpPr>
          <p:cNvPr id="23" name="Rectangle 22"/>
          <p:cNvSpPr/>
          <p:nvPr/>
        </p:nvSpPr>
        <p:spPr>
          <a:xfrm>
            <a:off x="1224055" y="5501001"/>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5</a:t>
            </a:r>
            <a:endParaRPr lang="en-US" sz="1400" dirty="0"/>
          </a:p>
        </p:txBody>
      </p:sp>
      <p:sp>
        <p:nvSpPr>
          <p:cNvPr id="24" name="Rectangle 23"/>
          <p:cNvSpPr/>
          <p:nvPr/>
        </p:nvSpPr>
        <p:spPr>
          <a:xfrm>
            <a:off x="1376455" y="5501001"/>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4</a:t>
            </a:r>
            <a:endParaRPr lang="en-US" sz="1400" dirty="0"/>
          </a:p>
        </p:txBody>
      </p:sp>
      <p:sp>
        <p:nvSpPr>
          <p:cNvPr id="25" name="Rectangle 24"/>
          <p:cNvSpPr/>
          <p:nvPr/>
        </p:nvSpPr>
        <p:spPr>
          <a:xfrm>
            <a:off x="1528855" y="5501001"/>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3</a:t>
            </a:r>
            <a:endParaRPr lang="en-US" sz="1400" dirty="0"/>
          </a:p>
        </p:txBody>
      </p:sp>
      <p:sp>
        <p:nvSpPr>
          <p:cNvPr id="26" name="Rectangle 25"/>
          <p:cNvSpPr/>
          <p:nvPr/>
        </p:nvSpPr>
        <p:spPr>
          <a:xfrm>
            <a:off x="1681255" y="5501001"/>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2</a:t>
            </a:r>
            <a:endParaRPr lang="en-US" sz="1400" dirty="0"/>
          </a:p>
        </p:txBody>
      </p:sp>
      <p:sp>
        <p:nvSpPr>
          <p:cNvPr id="27" name="Rectangle 26"/>
          <p:cNvSpPr/>
          <p:nvPr/>
        </p:nvSpPr>
        <p:spPr>
          <a:xfrm>
            <a:off x="1821437" y="5501001"/>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1</a:t>
            </a:r>
            <a:endParaRPr lang="en-US" sz="1400" dirty="0"/>
          </a:p>
        </p:txBody>
      </p:sp>
      <p:sp>
        <p:nvSpPr>
          <p:cNvPr id="28" name="Rectangle 27"/>
          <p:cNvSpPr/>
          <p:nvPr/>
        </p:nvSpPr>
        <p:spPr>
          <a:xfrm>
            <a:off x="1973837" y="5501001"/>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0</a:t>
            </a:r>
            <a:endParaRPr lang="en-US" sz="1400" dirty="0"/>
          </a:p>
        </p:txBody>
      </p:sp>
      <p:sp>
        <p:nvSpPr>
          <p:cNvPr id="29" name="TextBox 28"/>
          <p:cNvSpPr txBox="1"/>
          <p:nvPr/>
        </p:nvSpPr>
        <p:spPr>
          <a:xfrm>
            <a:off x="1143000" y="4103933"/>
            <a:ext cx="819391" cy="307777"/>
          </a:xfrm>
          <a:prstGeom prst="rect">
            <a:avLst/>
          </a:prstGeom>
          <a:noFill/>
        </p:spPr>
        <p:txBody>
          <a:bodyPr wrap="none" rtlCol="0">
            <a:spAutoFit/>
          </a:bodyPr>
          <a:lstStyle/>
          <a:p>
            <a:r>
              <a:rPr lang="en-US" sz="1400" dirty="0" smtClean="0">
                <a:latin typeface="+mn-lt"/>
              </a:rPr>
              <a:t>Back-off</a:t>
            </a:r>
            <a:endParaRPr lang="en-US" sz="1400" dirty="0">
              <a:latin typeface="+mn-lt"/>
            </a:endParaRPr>
          </a:p>
        </p:txBody>
      </p:sp>
      <p:sp>
        <p:nvSpPr>
          <p:cNvPr id="30" name="Rectangle 29"/>
          <p:cNvSpPr/>
          <p:nvPr/>
        </p:nvSpPr>
        <p:spPr>
          <a:xfrm>
            <a:off x="1293768" y="440874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8</a:t>
            </a:r>
            <a:endParaRPr lang="en-US" sz="1400" dirty="0"/>
          </a:p>
        </p:txBody>
      </p:sp>
      <p:sp>
        <p:nvSpPr>
          <p:cNvPr id="31" name="Rectangle 30"/>
          <p:cNvSpPr/>
          <p:nvPr/>
        </p:nvSpPr>
        <p:spPr>
          <a:xfrm>
            <a:off x="1446168" y="440874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7</a:t>
            </a:r>
            <a:endParaRPr lang="en-US" sz="1400" dirty="0"/>
          </a:p>
        </p:txBody>
      </p:sp>
      <p:sp>
        <p:nvSpPr>
          <p:cNvPr id="32" name="Rectangle 31"/>
          <p:cNvSpPr/>
          <p:nvPr/>
        </p:nvSpPr>
        <p:spPr>
          <a:xfrm>
            <a:off x="1598568" y="440874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6</a:t>
            </a:r>
            <a:endParaRPr lang="en-US" sz="1400" dirty="0"/>
          </a:p>
        </p:txBody>
      </p:sp>
      <p:sp>
        <p:nvSpPr>
          <p:cNvPr id="33" name="Rectangle 32"/>
          <p:cNvSpPr/>
          <p:nvPr/>
        </p:nvSpPr>
        <p:spPr>
          <a:xfrm>
            <a:off x="1738750" y="440874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5</a:t>
            </a:r>
            <a:endParaRPr lang="en-US" sz="1400" dirty="0"/>
          </a:p>
        </p:txBody>
      </p:sp>
      <p:sp>
        <p:nvSpPr>
          <p:cNvPr id="34" name="Rectangle 33"/>
          <p:cNvSpPr/>
          <p:nvPr/>
        </p:nvSpPr>
        <p:spPr>
          <a:xfrm>
            <a:off x="1891150" y="440874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4</a:t>
            </a:r>
            <a:endParaRPr lang="en-US" sz="1400" dirty="0"/>
          </a:p>
        </p:txBody>
      </p:sp>
      <p:sp>
        <p:nvSpPr>
          <p:cNvPr id="35" name="Rectangle 34"/>
          <p:cNvSpPr/>
          <p:nvPr/>
        </p:nvSpPr>
        <p:spPr>
          <a:xfrm>
            <a:off x="2037241" y="440874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3</a:t>
            </a:r>
            <a:endParaRPr lang="en-US" sz="1400" dirty="0"/>
          </a:p>
        </p:txBody>
      </p:sp>
      <p:sp>
        <p:nvSpPr>
          <p:cNvPr id="36" name="Rectangle 35"/>
          <p:cNvSpPr/>
          <p:nvPr/>
        </p:nvSpPr>
        <p:spPr>
          <a:xfrm>
            <a:off x="2189641" y="440874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2</a:t>
            </a:r>
            <a:endParaRPr lang="en-US" sz="1400" dirty="0"/>
          </a:p>
        </p:txBody>
      </p:sp>
      <p:sp>
        <p:nvSpPr>
          <p:cNvPr id="37" name="Rectangle 36"/>
          <p:cNvSpPr/>
          <p:nvPr/>
        </p:nvSpPr>
        <p:spPr>
          <a:xfrm>
            <a:off x="2329823" y="440874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1</a:t>
            </a:r>
            <a:endParaRPr lang="en-US" sz="1400" dirty="0"/>
          </a:p>
        </p:txBody>
      </p:sp>
      <p:sp>
        <p:nvSpPr>
          <p:cNvPr id="38" name="Rectangle 37"/>
          <p:cNvSpPr/>
          <p:nvPr/>
        </p:nvSpPr>
        <p:spPr>
          <a:xfrm>
            <a:off x="2482223" y="440874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0</a:t>
            </a:r>
            <a:endParaRPr lang="en-US" sz="1400" dirty="0"/>
          </a:p>
        </p:txBody>
      </p:sp>
      <p:sp>
        <p:nvSpPr>
          <p:cNvPr id="39" name="Rectangle 38"/>
          <p:cNvSpPr/>
          <p:nvPr/>
        </p:nvSpPr>
        <p:spPr>
          <a:xfrm>
            <a:off x="5804425" y="5396317"/>
            <a:ext cx="807077"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t>Trigger</a:t>
            </a:r>
          </a:p>
        </p:txBody>
      </p:sp>
      <p:sp>
        <p:nvSpPr>
          <p:cNvPr id="40" name="Rectangle 39"/>
          <p:cNvSpPr/>
          <p:nvPr/>
        </p:nvSpPr>
        <p:spPr>
          <a:xfrm>
            <a:off x="6681105" y="5820923"/>
            <a:ext cx="1643957" cy="42278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EHT TB PPDU</a:t>
            </a:r>
            <a:endParaRPr lang="en-US" sz="1400" dirty="0"/>
          </a:p>
        </p:txBody>
      </p:sp>
      <p:sp>
        <p:nvSpPr>
          <p:cNvPr id="41" name="Rectangle 40"/>
          <p:cNvSpPr/>
          <p:nvPr/>
        </p:nvSpPr>
        <p:spPr>
          <a:xfrm>
            <a:off x="5804425" y="4288606"/>
            <a:ext cx="807077"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Trigger</a:t>
            </a:r>
            <a:endParaRPr lang="en-US" sz="1400" dirty="0"/>
          </a:p>
        </p:txBody>
      </p:sp>
      <p:sp>
        <p:nvSpPr>
          <p:cNvPr id="42" name="Rectangle 41"/>
          <p:cNvSpPr/>
          <p:nvPr/>
        </p:nvSpPr>
        <p:spPr>
          <a:xfrm>
            <a:off x="6681104" y="4715483"/>
            <a:ext cx="1643958"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EHT TB PPDU</a:t>
            </a:r>
            <a:endParaRPr lang="en-US" sz="1400" dirty="0"/>
          </a:p>
        </p:txBody>
      </p:sp>
      <p:sp>
        <p:nvSpPr>
          <p:cNvPr id="43" name="TextBox 42"/>
          <p:cNvSpPr txBox="1"/>
          <p:nvPr/>
        </p:nvSpPr>
        <p:spPr>
          <a:xfrm>
            <a:off x="8727757" y="4229706"/>
            <a:ext cx="364202" cy="307777"/>
          </a:xfrm>
          <a:prstGeom prst="rect">
            <a:avLst/>
          </a:prstGeom>
          <a:noFill/>
        </p:spPr>
        <p:txBody>
          <a:bodyPr wrap="none" rtlCol="0">
            <a:spAutoFit/>
          </a:bodyPr>
          <a:lstStyle/>
          <a:p>
            <a:r>
              <a:rPr lang="en-US" sz="1400" dirty="0" smtClean="0"/>
              <a:t>…</a:t>
            </a:r>
            <a:endParaRPr lang="en-US" sz="1400" dirty="0"/>
          </a:p>
        </p:txBody>
      </p:sp>
      <p:sp>
        <p:nvSpPr>
          <p:cNvPr id="44" name="TextBox 43"/>
          <p:cNvSpPr txBox="1"/>
          <p:nvPr/>
        </p:nvSpPr>
        <p:spPr>
          <a:xfrm>
            <a:off x="8727757" y="5323133"/>
            <a:ext cx="364202" cy="307777"/>
          </a:xfrm>
          <a:prstGeom prst="rect">
            <a:avLst/>
          </a:prstGeom>
          <a:noFill/>
        </p:spPr>
        <p:txBody>
          <a:bodyPr wrap="none" rtlCol="0">
            <a:spAutoFit/>
          </a:bodyPr>
          <a:lstStyle/>
          <a:p>
            <a:r>
              <a:rPr lang="en-US" sz="1400" dirty="0" smtClean="0"/>
              <a:t>…</a:t>
            </a:r>
            <a:endParaRPr lang="en-US" sz="1400" dirty="0"/>
          </a:p>
        </p:txBody>
      </p:sp>
      <p:sp>
        <p:nvSpPr>
          <p:cNvPr id="54" name="TextBox 53"/>
          <p:cNvSpPr txBox="1"/>
          <p:nvPr/>
        </p:nvSpPr>
        <p:spPr>
          <a:xfrm>
            <a:off x="2138618" y="3807023"/>
            <a:ext cx="2042547" cy="307777"/>
          </a:xfrm>
          <a:prstGeom prst="rect">
            <a:avLst/>
          </a:prstGeom>
          <a:noFill/>
        </p:spPr>
        <p:txBody>
          <a:bodyPr wrap="none" rtlCol="0">
            <a:spAutoFit/>
          </a:bodyPr>
          <a:lstStyle/>
          <a:p>
            <a:r>
              <a:rPr lang="en-US" sz="1400" dirty="0" smtClean="0">
                <a:latin typeface="+mn-lt"/>
              </a:rPr>
              <a:t>Error by IDC interference</a:t>
            </a:r>
            <a:endParaRPr lang="en-US" sz="1400" dirty="0">
              <a:latin typeface="+mn-lt"/>
            </a:endParaRPr>
          </a:p>
        </p:txBody>
      </p:sp>
      <p:sp>
        <p:nvSpPr>
          <p:cNvPr id="55" name="Rectangle 54"/>
          <p:cNvSpPr/>
          <p:nvPr/>
        </p:nvSpPr>
        <p:spPr bwMode="auto">
          <a:xfrm>
            <a:off x="2967646" y="4277662"/>
            <a:ext cx="384493" cy="439966"/>
          </a:xfrm>
          <a:prstGeom prst="rect">
            <a:avLst/>
          </a:prstGeom>
          <a:solidFill>
            <a:schemeClr val="bg2">
              <a:lumMod val="40000"/>
              <a:lumOff val="60000"/>
              <a:alpha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57" name="Straight Arrow Connector 56"/>
          <p:cNvCxnSpPr>
            <a:endCxn id="55" idx="0"/>
          </p:cNvCxnSpPr>
          <p:nvPr/>
        </p:nvCxnSpPr>
        <p:spPr bwMode="auto">
          <a:xfrm>
            <a:off x="3159891" y="4050585"/>
            <a:ext cx="2" cy="22707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8415385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smtClean="0"/>
              <a:t>Synchronization requirement [1]</a:t>
            </a:r>
          </a:p>
          <a:p>
            <a:pPr lvl="1"/>
            <a:r>
              <a:rPr lang="en-US" dirty="0" smtClean="0"/>
              <a:t>A difference </a:t>
            </a:r>
            <a:r>
              <a:rPr lang="en-US" dirty="0"/>
              <a:t>between the ending times of </a:t>
            </a:r>
            <a:r>
              <a:rPr lang="en-US" dirty="0" smtClean="0"/>
              <a:t>PPDU transmissions shall be less </a:t>
            </a:r>
            <a:r>
              <a:rPr lang="en-US" dirty="0"/>
              <a:t>than </a:t>
            </a:r>
            <a:r>
              <a:rPr lang="en-US" dirty="0" smtClean="0"/>
              <a:t>SIFS - (</a:t>
            </a:r>
            <a:r>
              <a:rPr lang="en-US" dirty="0"/>
              <a:t>10</a:t>
            </a:r>
            <a:r>
              <a:rPr lang="en-US" dirty="0" smtClean="0"/>
              <a:t>%×</a:t>
            </a:r>
            <a:r>
              <a:rPr lang="en-US" dirty="0" err="1" smtClean="0"/>
              <a:t>aSlotTime</a:t>
            </a:r>
            <a:r>
              <a:rPr lang="en-US" dirty="0" smtClean="0"/>
              <a:t>).</a:t>
            </a:r>
          </a:p>
          <a:p>
            <a:pPr lvl="2"/>
            <a:r>
              <a:rPr lang="en-US" dirty="0"/>
              <a:t>Because a minimum inter-frame space is not less than SIFS, </a:t>
            </a:r>
            <a:r>
              <a:rPr lang="en-US" dirty="0" err="1"/>
              <a:t>Tx</a:t>
            </a:r>
            <a:r>
              <a:rPr lang="en-US" dirty="0"/>
              <a:t> and Rx are not overlapped</a:t>
            </a:r>
            <a:r>
              <a:rPr lang="en-US" dirty="0" smtClean="0"/>
              <a:t>.</a:t>
            </a:r>
          </a:p>
          <a:p>
            <a:pPr lvl="3"/>
            <a:r>
              <a:rPr lang="en-US" dirty="0" smtClean="0"/>
              <a:t>A margin </a:t>
            </a:r>
            <a:r>
              <a:rPr lang="en-US" dirty="0"/>
              <a:t>of 10%×</a:t>
            </a:r>
            <a:r>
              <a:rPr lang="en-US" dirty="0" err="1"/>
              <a:t>aSlotTime</a:t>
            </a:r>
            <a:r>
              <a:rPr lang="en-US" dirty="0"/>
              <a:t> considers the SIFS accuracy </a:t>
            </a:r>
            <a:r>
              <a:rPr lang="en-US" dirty="0" smtClean="0"/>
              <a:t>of </a:t>
            </a:r>
            <a:r>
              <a:rPr lang="en-US" dirty="0"/>
              <a:t>the IEEE 802.11-2016 spec. </a:t>
            </a:r>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5</a:t>
            </a:fld>
            <a:endParaRPr lang="en-US" dirty="0"/>
          </a:p>
        </p:txBody>
      </p:sp>
      <p:sp>
        <p:nvSpPr>
          <p:cNvPr id="8" name="Title 1"/>
          <p:cNvSpPr>
            <a:spLocks noGrp="1"/>
          </p:cNvSpPr>
          <p:nvPr>
            <p:ph type="title"/>
          </p:nvPr>
        </p:nvSpPr>
        <p:spPr>
          <a:xfrm>
            <a:off x="-195" y="685800"/>
            <a:ext cx="9144195" cy="1066800"/>
          </a:xfrm>
        </p:spPr>
        <p:txBody>
          <a:bodyPr/>
          <a:lstStyle/>
          <a:p>
            <a:r>
              <a:rPr lang="en-US" dirty="0"/>
              <a:t>Constrained Multi-link TUA</a:t>
            </a:r>
          </a:p>
        </p:txBody>
      </p:sp>
      <p:sp>
        <p:nvSpPr>
          <p:cNvPr id="34" name="TextBox 33"/>
          <p:cNvSpPr txBox="1"/>
          <p:nvPr/>
        </p:nvSpPr>
        <p:spPr>
          <a:xfrm>
            <a:off x="12218" y="5857805"/>
            <a:ext cx="673582" cy="338554"/>
          </a:xfrm>
          <a:prstGeom prst="rect">
            <a:avLst/>
          </a:prstGeom>
          <a:noFill/>
        </p:spPr>
        <p:txBody>
          <a:bodyPr wrap="none" rtlCol="0">
            <a:spAutoFit/>
          </a:bodyPr>
          <a:lstStyle/>
          <a:p>
            <a:r>
              <a:rPr lang="en-US" sz="1600" dirty="0" smtClean="0"/>
              <a:t>5GHz</a:t>
            </a:r>
            <a:endParaRPr lang="en-US" sz="1600" dirty="0"/>
          </a:p>
        </p:txBody>
      </p:sp>
      <p:sp>
        <p:nvSpPr>
          <p:cNvPr id="39" name="TextBox 38"/>
          <p:cNvSpPr txBox="1"/>
          <p:nvPr/>
        </p:nvSpPr>
        <p:spPr>
          <a:xfrm>
            <a:off x="-195" y="4758739"/>
            <a:ext cx="673582" cy="338554"/>
          </a:xfrm>
          <a:prstGeom prst="rect">
            <a:avLst/>
          </a:prstGeom>
          <a:noFill/>
        </p:spPr>
        <p:txBody>
          <a:bodyPr wrap="none" rtlCol="0">
            <a:spAutoFit/>
          </a:bodyPr>
          <a:lstStyle/>
          <a:p>
            <a:r>
              <a:rPr lang="en-US" sz="1600" dirty="0"/>
              <a:t>6</a:t>
            </a:r>
            <a:r>
              <a:rPr lang="en-US" sz="1600" dirty="0" smtClean="0"/>
              <a:t>GHz</a:t>
            </a:r>
            <a:endParaRPr lang="en-US" sz="1600" dirty="0"/>
          </a:p>
        </p:txBody>
      </p:sp>
      <p:sp>
        <p:nvSpPr>
          <p:cNvPr id="41" name="Rectangle 40"/>
          <p:cNvSpPr/>
          <p:nvPr/>
        </p:nvSpPr>
        <p:spPr>
          <a:xfrm>
            <a:off x="1363562" y="4531898"/>
            <a:ext cx="1224788" cy="424934"/>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a:solidFill>
                  <a:schemeClr val="tx1"/>
                </a:solidFill>
              </a:rPr>
              <a:t>Trigger </a:t>
            </a:r>
            <a:br>
              <a:rPr lang="en-US" sz="1100" dirty="0">
                <a:solidFill>
                  <a:schemeClr val="tx1"/>
                </a:solidFill>
              </a:rPr>
            </a:br>
            <a:r>
              <a:rPr lang="en-US" sz="1100" dirty="0">
                <a:solidFill>
                  <a:schemeClr val="tx1"/>
                </a:solidFill>
              </a:rPr>
              <a:t>(CS Required = </a:t>
            </a:r>
            <a:r>
              <a:rPr lang="en-US" sz="1100" dirty="0" smtClean="0">
                <a:solidFill>
                  <a:schemeClr val="tx1"/>
                </a:solidFill>
              </a:rPr>
              <a:t>0)</a:t>
            </a:r>
            <a:endParaRPr lang="en-US" sz="1100" dirty="0">
              <a:solidFill>
                <a:schemeClr val="tx1"/>
              </a:solidFill>
            </a:endParaRPr>
          </a:p>
        </p:txBody>
      </p:sp>
      <p:sp>
        <p:nvSpPr>
          <p:cNvPr id="47" name="Rectangle 46"/>
          <p:cNvSpPr/>
          <p:nvPr/>
        </p:nvSpPr>
        <p:spPr>
          <a:xfrm>
            <a:off x="2590800" y="4534148"/>
            <a:ext cx="873812" cy="422321"/>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MAC Padding</a:t>
            </a:r>
            <a:endParaRPr lang="en-US" sz="1100" dirty="0">
              <a:solidFill>
                <a:schemeClr val="tx1"/>
              </a:solidFill>
            </a:endParaRPr>
          </a:p>
        </p:txBody>
      </p:sp>
      <p:sp>
        <p:nvSpPr>
          <p:cNvPr id="48" name="TextBox 47"/>
          <p:cNvSpPr txBox="1"/>
          <p:nvPr/>
        </p:nvSpPr>
        <p:spPr>
          <a:xfrm>
            <a:off x="660136" y="4581278"/>
            <a:ext cx="445956" cy="338554"/>
          </a:xfrm>
          <a:prstGeom prst="rect">
            <a:avLst/>
          </a:prstGeom>
          <a:noFill/>
        </p:spPr>
        <p:txBody>
          <a:bodyPr wrap="none" rtlCol="0">
            <a:spAutoFit/>
          </a:bodyPr>
          <a:lstStyle/>
          <a:p>
            <a:r>
              <a:rPr lang="en-US" sz="1600" dirty="0" smtClean="0"/>
              <a:t>AP</a:t>
            </a:r>
            <a:endParaRPr lang="en-US" sz="1600" dirty="0"/>
          </a:p>
        </p:txBody>
      </p:sp>
      <p:sp>
        <p:nvSpPr>
          <p:cNvPr id="49" name="TextBox 48"/>
          <p:cNvSpPr txBox="1"/>
          <p:nvPr/>
        </p:nvSpPr>
        <p:spPr>
          <a:xfrm>
            <a:off x="660136" y="4962278"/>
            <a:ext cx="554575" cy="338554"/>
          </a:xfrm>
          <a:prstGeom prst="rect">
            <a:avLst/>
          </a:prstGeom>
          <a:noFill/>
        </p:spPr>
        <p:txBody>
          <a:bodyPr wrap="none" rtlCol="0">
            <a:spAutoFit/>
          </a:bodyPr>
          <a:lstStyle/>
          <a:p>
            <a:r>
              <a:rPr lang="en-US" sz="1600" dirty="0" smtClean="0"/>
              <a:t>STA</a:t>
            </a:r>
            <a:endParaRPr lang="en-US" sz="1600" dirty="0"/>
          </a:p>
        </p:txBody>
      </p:sp>
      <p:sp>
        <p:nvSpPr>
          <p:cNvPr id="50" name="TextBox 49"/>
          <p:cNvSpPr txBox="1"/>
          <p:nvPr/>
        </p:nvSpPr>
        <p:spPr>
          <a:xfrm>
            <a:off x="616197" y="5708146"/>
            <a:ext cx="445956" cy="338554"/>
          </a:xfrm>
          <a:prstGeom prst="rect">
            <a:avLst/>
          </a:prstGeom>
          <a:noFill/>
        </p:spPr>
        <p:txBody>
          <a:bodyPr wrap="none" rtlCol="0">
            <a:spAutoFit/>
          </a:bodyPr>
          <a:lstStyle/>
          <a:p>
            <a:r>
              <a:rPr lang="en-US" sz="1600" dirty="0" smtClean="0"/>
              <a:t>AP</a:t>
            </a:r>
            <a:endParaRPr lang="en-US" sz="1600" dirty="0"/>
          </a:p>
        </p:txBody>
      </p:sp>
      <p:sp>
        <p:nvSpPr>
          <p:cNvPr id="52" name="TextBox 51"/>
          <p:cNvSpPr txBox="1"/>
          <p:nvPr/>
        </p:nvSpPr>
        <p:spPr>
          <a:xfrm>
            <a:off x="616197" y="6089146"/>
            <a:ext cx="554575" cy="338554"/>
          </a:xfrm>
          <a:prstGeom prst="rect">
            <a:avLst/>
          </a:prstGeom>
          <a:noFill/>
        </p:spPr>
        <p:txBody>
          <a:bodyPr wrap="none" rtlCol="0">
            <a:spAutoFit/>
          </a:bodyPr>
          <a:lstStyle/>
          <a:p>
            <a:r>
              <a:rPr lang="en-US" sz="1600" dirty="0" smtClean="0"/>
              <a:t>STA</a:t>
            </a:r>
            <a:endParaRPr lang="en-US" sz="1600" dirty="0"/>
          </a:p>
        </p:txBody>
      </p:sp>
      <p:sp>
        <p:nvSpPr>
          <p:cNvPr id="53" name="Rectangle 52"/>
          <p:cNvSpPr/>
          <p:nvPr/>
        </p:nvSpPr>
        <p:spPr>
          <a:xfrm>
            <a:off x="3464612" y="4536295"/>
            <a:ext cx="837074" cy="420174"/>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PHY Padding</a:t>
            </a:r>
            <a:endParaRPr lang="en-US" sz="1100" dirty="0">
              <a:solidFill>
                <a:schemeClr val="tx1"/>
              </a:solidFill>
            </a:endParaRPr>
          </a:p>
        </p:txBody>
      </p:sp>
      <p:sp>
        <p:nvSpPr>
          <p:cNvPr id="54" name="Rectangle 53"/>
          <p:cNvSpPr/>
          <p:nvPr/>
        </p:nvSpPr>
        <p:spPr>
          <a:xfrm>
            <a:off x="4301199" y="4534210"/>
            <a:ext cx="594965" cy="422260"/>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PE</a:t>
            </a:r>
            <a:endParaRPr lang="en-US" sz="1100" dirty="0">
              <a:solidFill>
                <a:schemeClr val="tx1"/>
              </a:solidFill>
            </a:endParaRPr>
          </a:p>
        </p:txBody>
      </p:sp>
      <p:sp>
        <p:nvSpPr>
          <p:cNvPr id="55" name="Rectangle 54"/>
          <p:cNvSpPr/>
          <p:nvPr/>
        </p:nvSpPr>
        <p:spPr>
          <a:xfrm>
            <a:off x="1363562" y="5620769"/>
            <a:ext cx="1842199" cy="432675"/>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a:solidFill>
                  <a:schemeClr val="tx1"/>
                </a:solidFill>
              </a:rPr>
              <a:t>Trigger </a:t>
            </a:r>
            <a:br>
              <a:rPr lang="en-US" sz="1100" dirty="0">
                <a:solidFill>
                  <a:schemeClr val="tx1"/>
                </a:solidFill>
              </a:rPr>
            </a:br>
            <a:r>
              <a:rPr lang="en-US" sz="1100" dirty="0">
                <a:solidFill>
                  <a:schemeClr val="tx1"/>
                </a:solidFill>
              </a:rPr>
              <a:t>(CS Required = </a:t>
            </a:r>
            <a:r>
              <a:rPr lang="en-US" sz="1100" dirty="0" smtClean="0">
                <a:solidFill>
                  <a:schemeClr val="tx1"/>
                </a:solidFill>
              </a:rPr>
              <a:t>0)</a:t>
            </a:r>
            <a:endParaRPr lang="en-US" sz="1100" dirty="0">
              <a:solidFill>
                <a:schemeClr val="tx1"/>
              </a:solidFill>
            </a:endParaRPr>
          </a:p>
        </p:txBody>
      </p:sp>
      <p:sp>
        <p:nvSpPr>
          <p:cNvPr id="60" name="Rectangle 59"/>
          <p:cNvSpPr/>
          <p:nvPr/>
        </p:nvSpPr>
        <p:spPr>
          <a:xfrm>
            <a:off x="3205762" y="5617536"/>
            <a:ext cx="916616" cy="435907"/>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MAC Padding</a:t>
            </a:r>
            <a:endParaRPr lang="en-US" sz="1100" dirty="0">
              <a:solidFill>
                <a:schemeClr val="tx1"/>
              </a:solidFill>
            </a:endParaRPr>
          </a:p>
        </p:txBody>
      </p:sp>
      <p:sp>
        <p:nvSpPr>
          <p:cNvPr id="61" name="Rectangle 60"/>
          <p:cNvSpPr/>
          <p:nvPr/>
        </p:nvSpPr>
        <p:spPr>
          <a:xfrm>
            <a:off x="4125244" y="5617536"/>
            <a:ext cx="870946" cy="435906"/>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PHY Padding</a:t>
            </a:r>
            <a:endParaRPr lang="en-US" sz="1100" dirty="0">
              <a:solidFill>
                <a:schemeClr val="tx1"/>
              </a:solidFill>
            </a:endParaRPr>
          </a:p>
        </p:txBody>
      </p:sp>
      <p:sp>
        <p:nvSpPr>
          <p:cNvPr id="62" name="Rectangle 61"/>
          <p:cNvSpPr/>
          <p:nvPr/>
        </p:nvSpPr>
        <p:spPr>
          <a:xfrm>
            <a:off x="4999057" y="5617534"/>
            <a:ext cx="472901" cy="435907"/>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PE</a:t>
            </a:r>
            <a:endParaRPr lang="en-US" sz="1100" dirty="0">
              <a:solidFill>
                <a:schemeClr val="tx1"/>
              </a:solidFill>
            </a:endParaRPr>
          </a:p>
        </p:txBody>
      </p:sp>
      <p:cxnSp>
        <p:nvCxnSpPr>
          <p:cNvPr id="63" name="Straight Arrow Connector 62"/>
          <p:cNvCxnSpPr/>
          <p:nvPr/>
        </p:nvCxnSpPr>
        <p:spPr>
          <a:xfrm flipV="1">
            <a:off x="4876800" y="5152924"/>
            <a:ext cx="667076" cy="3193"/>
          </a:xfrm>
          <a:prstGeom prst="straightConnector1">
            <a:avLst/>
          </a:prstGeom>
          <a:ln>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64" name="Straight Connector 63"/>
          <p:cNvCxnSpPr/>
          <p:nvPr/>
        </p:nvCxnSpPr>
        <p:spPr>
          <a:xfrm>
            <a:off x="4889957" y="4536295"/>
            <a:ext cx="0" cy="1079169"/>
          </a:xfrm>
          <a:prstGeom prst="line">
            <a:avLst/>
          </a:prstGeom>
          <a:ln>
            <a:solidFill>
              <a:srgbClr val="FF0000"/>
            </a:solidFill>
            <a:prstDash val="dash"/>
          </a:ln>
        </p:spPr>
        <p:style>
          <a:lnRef idx="2">
            <a:schemeClr val="accent1"/>
          </a:lnRef>
          <a:fillRef idx="0">
            <a:schemeClr val="accent1"/>
          </a:fillRef>
          <a:effectRef idx="1">
            <a:schemeClr val="accent1"/>
          </a:effectRef>
          <a:fontRef idx="minor">
            <a:schemeClr val="tx1"/>
          </a:fontRef>
        </p:style>
      </p:cxnSp>
      <p:cxnSp>
        <p:nvCxnSpPr>
          <p:cNvPr id="65" name="Straight Connector 64"/>
          <p:cNvCxnSpPr/>
          <p:nvPr/>
        </p:nvCxnSpPr>
        <p:spPr>
          <a:xfrm>
            <a:off x="5471958" y="4528582"/>
            <a:ext cx="11248" cy="1947488"/>
          </a:xfrm>
          <a:prstGeom prst="line">
            <a:avLst/>
          </a:prstGeom>
          <a:ln>
            <a:solidFill>
              <a:srgbClr val="FF0000"/>
            </a:solidFill>
            <a:prstDash val="dash"/>
          </a:ln>
        </p:spPr>
        <p:style>
          <a:lnRef idx="2">
            <a:schemeClr val="accent1"/>
          </a:lnRef>
          <a:fillRef idx="0">
            <a:schemeClr val="accent1"/>
          </a:fillRef>
          <a:effectRef idx="1">
            <a:schemeClr val="accent1"/>
          </a:effectRef>
          <a:fontRef idx="minor">
            <a:schemeClr val="tx1"/>
          </a:fontRef>
        </p:style>
      </p:cxnSp>
      <p:sp>
        <p:nvSpPr>
          <p:cNvPr id="66" name="Rectangle 65"/>
          <p:cNvSpPr/>
          <p:nvPr/>
        </p:nvSpPr>
        <p:spPr>
          <a:xfrm>
            <a:off x="5562601" y="4928016"/>
            <a:ext cx="3303506" cy="441534"/>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EHT TB PPDU</a:t>
            </a:r>
            <a:endParaRPr lang="en-US" sz="1100" dirty="0">
              <a:solidFill>
                <a:schemeClr val="tx1"/>
              </a:solidFill>
            </a:endParaRPr>
          </a:p>
        </p:txBody>
      </p:sp>
      <p:sp>
        <p:nvSpPr>
          <p:cNvPr id="68" name="TextBox 67"/>
          <p:cNvSpPr txBox="1"/>
          <p:nvPr/>
        </p:nvSpPr>
        <p:spPr>
          <a:xfrm>
            <a:off x="5638800" y="4114800"/>
            <a:ext cx="2996791" cy="738664"/>
          </a:xfrm>
          <a:prstGeom prst="rect">
            <a:avLst/>
          </a:prstGeom>
          <a:noFill/>
          <a:ln>
            <a:solidFill>
              <a:schemeClr val="tx1"/>
            </a:solidFill>
          </a:ln>
        </p:spPr>
        <p:txBody>
          <a:bodyPr wrap="square" rtlCol="0">
            <a:spAutoFit/>
          </a:bodyPr>
          <a:lstStyle/>
          <a:p>
            <a:pPr algn="ctr"/>
            <a:r>
              <a:rPr lang="en-US" sz="1400" dirty="0" smtClean="0"/>
              <a:t>Difference between the </a:t>
            </a:r>
            <a:r>
              <a:rPr lang="en-US" sz="1400" dirty="0"/>
              <a:t>ending times of the transmissions </a:t>
            </a:r>
            <a:r>
              <a:rPr lang="en-US" sz="1400" dirty="0" smtClean="0"/>
              <a:t>is less than </a:t>
            </a:r>
            <a:br>
              <a:rPr lang="en-US" sz="1400" dirty="0" smtClean="0"/>
            </a:br>
            <a:r>
              <a:rPr lang="en-US" sz="1400" dirty="0" smtClean="0"/>
              <a:t>SIFS </a:t>
            </a:r>
            <a:r>
              <a:rPr lang="en-US" sz="1400" dirty="0"/>
              <a:t>- (10%×</a:t>
            </a:r>
            <a:r>
              <a:rPr lang="en-US" sz="1400" dirty="0" err="1"/>
              <a:t>aSlotTime</a:t>
            </a:r>
            <a:r>
              <a:rPr lang="en-US" sz="1400" dirty="0" smtClean="0"/>
              <a:t>). </a:t>
            </a:r>
            <a:endParaRPr lang="en-US" sz="1400" dirty="0"/>
          </a:p>
        </p:txBody>
      </p:sp>
      <p:cxnSp>
        <p:nvCxnSpPr>
          <p:cNvPr id="69" name="Straight Arrow Connector 68"/>
          <p:cNvCxnSpPr/>
          <p:nvPr/>
        </p:nvCxnSpPr>
        <p:spPr>
          <a:xfrm flipH="1">
            <a:off x="5193179" y="4467996"/>
            <a:ext cx="440670" cy="269708"/>
          </a:xfrm>
          <a:prstGeom prst="straightConnector1">
            <a:avLst/>
          </a:prstGeom>
          <a:ln>
            <a:solidFill>
              <a:srgbClr val="FF0000"/>
            </a:solidFill>
            <a:headEnd w="sm" len="sm"/>
            <a:tailEnd type="triangle"/>
          </a:ln>
        </p:spPr>
        <p:style>
          <a:lnRef idx="2">
            <a:schemeClr val="accent1"/>
          </a:lnRef>
          <a:fillRef idx="0">
            <a:schemeClr val="accent1"/>
          </a:fillRef>
          <a:effectRef idx="1">
            <a:schemeClr val="accent1"/>
          </a:effectRef>
          <a:fontRef idx="minor">
            <a:schemeClr val="tx1"/>
          </a:fontRef>
        </p:style>
      </p:cxnSp>
      <p:sp>
        <p:nvSpPr>
          <p:cNvPr id="70" name="TextBox 69"/>
          <p:cNvSpPr txBox="1"/>
          <p:nvPr/>
        </p:nvSpPr>
        <p:spPr>
          <a:xfrm>
            <a:off x="4889957" y="4928016"/>
            <a:ext cx="651468" cy="261610"/>
          </a:xfrm>
          <a:prstGeom prst="rect">
            <a:avLst/>
          </a:prstGeom>
          <a:noFill/>
        </p:spPr>
        <p:txBody>
          <a:bodyPr wrap="square" rtlCol="0">
            <a:spAutoFit/>
          </a:bodyPr>
          <a:lstStyle/>
          <a:p>
            <a:pPr algn="ctr"/>
            <a:r>
              <a:rPr lang="en-US" sz="1100" dirty="0" smtClean="0"/>
              <a:t>SIFS</a:t>
            </a:r>
            <a:endParaRPr lang="en-US" sz="1100" dirty="0"/>
          </a:p>
        </p:txBody>
      </p:sp>
      <p:cxnSp>
        <p:nvCxnSpPr>
          <p:cNvPr id="71" name="Straight Connector 70"/>
          <p:cNvCxnSpPr/>
          <p:nvPr/>
        </p:nvCxnSpPr>
        <p:spPr>
          <a:xfrm flipV="1">
            <a:off x="673387" y="4941260"/>
            <a:ext cx="8470613" cy="2145"/>
          </a:xfrm>
          <a:prstGeom prst="line">
            <a:avLst/>
          </a:prstGeom>
        </p:spPr>
        <p:style>
          <a:lnRef idx="2">
            <a:schemeClr val="accent1"/>
          </a:lnRef>
          <a:fillRef idx="0">
            <a:schemeClr val="accent1"/>
          </a:fillRef>
          <a:effectRef idx="1">
            <a:schemeClr val="accent1"/>
          </a:effectRef>
          <a:fontRef idx="minor">
            <a:schemeClr val="tx1"/>
          </a:fontRef>
        </p:style>
      </p:cxnSp>
      <p:cxnSp>
        <p:nvCxnSpPr>
          <p:cNvPr id="72" name="Straight Connector 71"/>
          <p:cNvCxnSpPr/>
          <p:nvPr/>
        </p:nvCxnSpPr>
        <p:spPr>
          <a:xfrm>
            <a:off x="685800" y="6042471"/>
            <a:ext cx="84582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73" name="Straight Arrow Connector 72"/>
          <p:cNvCxnSpPr/>
          <p:nvPr/>
        </p:nvCxnSpPr>
        <p:spPr>
          <a:xfrm>
            <a:off x="4896409" y="4741958"/>
            <a:ext cx="593541" cy="1"/>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75" name="Straight Arrow Connector 74"/>
          <p:cNvCxnSpPr/>
          <p:nvPr/>
        </p:nvCxnSpPr>
        <p:spPr>
          <a:xfrm flipV="1">
            <a:off x="5483206" y="6271730"/>
            <a:ext cx="667076" cy="3193"/>
          </a:xfrm>
          <a:prstGeom prst="straightConnector1">
            <a:avLst/>
          </a:prstGeom>
          <a:ln>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76" name="TextBox 75"/>
          <p:cNvSpPr txBox="1"/>
          <p:nvPr/>
        </p:nvSpPr>
        <p:spPr>
          <a:xfrm>
            <a:off x="5492752" y="6015231"/>
            <a:ext cx="651468" cy="261610"/>
          </a:xfrm>
          <a:prstGeom prst="rect">
            <a:avLst/>
          </a:prstGeom>
          <a:noFill/>
        </p:spPr>
        <p:txBody>
          <a:bodyPr wrap="square" rtlCol="0">
            <a:spAutoFit/>
          </a:bodyPr>
          <a:lstStyle/>
          <a:p>
            <a:pPr algn="ctr"/>
            <a:r>
              <a:rPr lang="en-US" sz="1100" dirty="0" smtClean="0"/>
              <a:t>SIFS</a:t>
            </a:r>
            <a:endParaRPr lang="en-US" sz="1100" dirty="0"/>
          </a:p>
        </p:txBody>
      </p:sp>
      <p:sp>
        <p:nvSpPr>
          <p:cNvPr id="77" name="Rectangle 76"/>
          <p:cNvSpPr/>
          <p:nvPr/>
        </p:nvSpPr>
        <p:spPr>
          <a:xfrm>
            <a:off x="6157553" y="6023744"/>
            <a:ext cx="2974229" cy="453256"/>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EHT TB PPDU</a:t>
            </a:r>
            <a:endParaRPr lang="en-US" sz="1100" dirty="0">
              <a:solidFill>
                <a:schemeClr val="tx1"/>
              </a:solidFill>
            </a:endParaRPr>
          </a:p>
        </p:txBody>
      </p:sp>
    </p:spTree>
    <p:extLst>
      <p:ext uri="{BB962C8B-B14F-4D97-AF65-F5344CB8AC3E}">
        <p14:creationId xmlns:p14="http://schemas.microsoft.com/office/powerpoint/2010/main" val="31359225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alpha val="8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a:t>Additionally, a STA’s IDC interference can change the carrier sense (CS) of another link to a busy state (e.g., greater than ED threshold) while the STA is transmitting </a:t>
            </a:r>
            <a:r>
              <a:rPr lang="en-US" dirty="0" smtClean="0"/>
              <a:t>an EHT TB PPDU. </a:t>
            </a:r>
            <a:r>
              <a:rPr lang="en-US" sz="2300" dirty="0" smtClean="0"/>
              <a:t>In such case, the </a:t>
            </a:r>
            <a:r>
              <a:rPr lang="en-US" sz="2300" dirty="0"/>
              <a:t>STA may not </a:t>
            </a:r>
            <a:r>
              <a:rPr lang="en-US" sz="2300" dirty="0" smtClean="0"/>
              <a:t>respond </a:t>
            </a:r>
            <a:r>
              <a:rPr lang="en-US" sz="2300" dirty="0"/>
              <a:t>to the Trigger frame with the CS Required field set to </a:t>
            </a:r>
            <a:r>
              <a:rPr lang="en-US" sz="2300" dirty="0" smtClean="0"/>
              <a:t>1. </a:t>
            </a:r>
            <a:endParaRPr lang="en-US" dirty="0"/>
          </a:p>
          <a:p>
            <a:pPr lvl="1"/>
            <a:endParaRPr lang="en-US" dirty="0"/>
          </a:p>
          <a:p>
            <a:endParaRPr lang="en-US" dirty="0" smtClean="0"/>
          </a:p>
          <a:p>
            <a:endParaRPr lang="en-US" dirty="0"/>
          </a:p>
          <a:p>
            <a:endParaRPr lang="en-US" dirty="0" smtClean="0"/>
          </a:p>
          <a:p>
            <a:endParaRPr lang="en-US" dirty="0" smtClean="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
        <p:nvSpPr>
          <p:cNvPr id="8" name="Title 1"/>
          <p:cNvSpPr>
            <a:spLocks noGrp="1"/>
          </p:cNvSpPr>
          <p:nvPr>
            <p:ph type="title"/>
          </p:nvPr>
        </p:nvSpPr>
        <p:spPr>
          <a:xfrm>
            <a:off x="-195" y="685800"/>
            <a:ext cx="9144195" cy="1066800"/>
          </a:xfrm>
        </p:spPr>
        <p:txBody>
          <a:bodyPr/>
          <a:lstStyle/>
          <a:p>
            <a:r>
              <a:rPr lang="en-US" dirty="0" smtClean="0"/>
              <a:t>Constrained Multi-link TUA</a:t>
            </a:r>
            <a:endParaRPr lang="en-US" dirty="0"/>
          </a:p>
        </p:txBody>
      </p:sp>
      <p:sp>
        <p:nvSpPr>
          <p:cNvPr id="7" name="TextBox 6"/>
          <p:cNvSpPr txBox="1"/>
          <p:nvPr/>
        </p:nvSpPr>
        <p:spPr>
          <a:xfrm>
            <a:off x="12218" y="5854280"/>
            <a:ext cx="673582" cy="338554"/>
          </a:xfrm>
          <a:prstGeom prst="rect">
            <a:avLst/>
          </a:prstGeom>
          <a:noFill/>
        </p:spPr>
        <p:txBody>
          <a:bodyPr wrap="none" rtlCol="0">
            <a:spAutoFit/>
          </a:bodyPr>
          <a:lstStyle/>
          <a:p>
            <a:r>
              <a:rPr lang="en-US" sz="1600" dirty="0" smtClean="0"/>
              <a:t>5GHz</a:t>
            </a:r>
            <a:endParaRPr lang="en-US" sz="1600" dirty="0"/>
          </a:p>
        </p:txBody>
      </p:sp>
      <p:sp>
        <p:nvSpPr>
          <p:cNvPr id="9" name="TextBox 8"/>
          <p:cNvSpPr txBox="1"/>
          <p:nvPr/>
        </p:nvSpPr>
        <p:spPr>
          <a:xfrm>
            <a:off x="-195" y="4755214"/>
            <a:ext cx="673582" cy="338554"/>
          </a:xfrm>
          <a:prstGeom prst="rect">
            <a:avLst/>
          </a:prstGeom>
          <a:noFill/>
        </p:spPr>
        <p:txBody>
          <a:bodyPr wrap="none" rtlCol="0">
            <a:spAutoFit/>
          </a:bodyPr>
          <a:lstStyle/>
          <a:p>
            <a:r>
              <a:rPr lang="en-US" sz="1600" dirty="0"/>
              <a:t>6</a:t>
            </a:r>
            <a:r>
              <a:rPr lang="en-US" sz="1600" dirty="0" smtClean="0"/>
              <a:t>GHz</a:t>
            </a:r>
            <a:endParaRPr lang="en-US" sz="1600" dirty="0"/>
          </a:p>
        </p:txBody>
      </p:sp>
      <p:sp>
        <p:nvSpPr>
          <p:cNvPr id="10" name="Rectangle 9"/>
          <p:cNvSpPr/>
          <p:nvPr/>
        </p:nvSpPr>
        <p:spPr>
          <a:xfrm>
            <a:off x="1363562" y="4528373"/>
            <a:ext cx="1224788" cy="424934"/>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a:solidFill>
                  <a:schemeClr val="tx1"/>
                </a:solidFill>
              </a:rPr>
              <a:t>Trigger </a:t>
            </a:r>
            <a:br>
              <a:rPr lang="en-US" sz="1100" dirty="0">
                <a:solidFill>
                  <a:schemeClr val="tx1"/>
                </a:solidFill>
              </a:rPr>
            </a:br>
            <a:r>
              <a:rPr lang="en-US" sz="1100" dirty="0">
                <a:solidFill>
                  <a:schemeClr val="tx1"/>
                </a:solidFill>
              </a:rPr>
              <a:t>(CS Required = 1)</a:t>
            </a:r>
          </a:p>
        </p:txBody>
      </p:sp>
      <p:sp>
        <p:nvSpPr>
          <p:cNvPr id="11" name="Rectangle 10"/>
          <p:cNvSpPr/>
          <p:nvPr/>
        </p:nvSpPr>
        <p:spPr>
          <a:xfrm>
            <a:off x="2590800" y="4530623"/>
            <a:ext cx="873812" cy="422321"/>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MAC Padding</a:t>
            </a:r>
            <a:endParaRPr lang="en-US" sz="1100" dirty="0">
              <a:solidFill>
                <a:schemeClr val="tx1"/>
              </a:solidFill>
            </a:endParaRPr>
          </a:p>
        </p:txBody>
      </p:sp>
      <p:sp>
        <p:nvSpPr>
          <p:cNvPr id="12" name="TextBox 11"/>
          <p:cNvSpPr txBox="1"/>
          <p:nvPr/>
        </p:nvSpPr>
        <p:spPr>
          <a:xfrm>
            <a:off x="660136" y="4577753"/>
            <a:ext cx="445956" cy="338554"/>
          </a:xfrm>
          <a:prstGeom prst="rect">
            <a:avLst/>
          </a:prstGeom>
          <a:noFill/>
        </p:spPr>
        <p:txBody>
          <a:bodyPr wrap="none" rtlCol="0">
            <a:spAutoFit/>
          </a:bodyPr>
          <a:lstStyle/>
          <a:p>
            <a:r>
              <a:rPr lang="en-US" sz="1600" dirty="0" smtClean="0"/>
              <a:t>AP</a:t>
            </a:r>
            <a:endParaRPr lang="en-US" sz="1600" dirty="0"/>
          </a:p>
        </p:txBody>
      </p:sp>
      <p:sp>
        <p:nvSpPr>
          <p:cNvPr id="13" name="TextBox 12"/>
          <p:cNvSpPr txBox="1"/>
          <p:nvPr/>
        </p:nvSpPr>
        <p:spPr>
          <a:xfrm>
            <a:off x="660136" y="4958753"/>
            <a:ext cx="554575" cy="338554"/>
          </a:xfrm>
          <a:prstGeom prst="rect">
            <a:avLst/>
          </a:prstGeom>
          <a:noFill/>
        </p:spPr>
        <p:txBody>
          <a:bodyPr wrap="none" rtlCol="0">
            <a:spAutoFit/>
          </a:bodyPr>
          <a:lstStyle/>
          <a:p>
            <a:r>
              <a:rPr lang="en-US" sz="1600" dirty="0" smtClean="0"/>
              <a:t>STA</a:t>
            </a:r>
            <a:endParaRPr lang="en-US" sz="1600" dirty="0"/>
          </a:p>
        </p:txBody>
      </p:sp>
      <p:sp>
        <p:nvSpPr>
          <p:cNvPr id="14" name="TextBox 13"/>
          <p:cNvSpPr txBox="1"/>
          <p:nvPr/>
        </p:nvSpPr>
        <p:spPr>
          <a:xfrm>
            <a:off x="616197" y="5704621"/>
            <a:ext cx="445956" cy="338554"/>
          </a:xfrm>
          <a:prstGeom prst="rect">
            <a:avLst/>
          </a:prstGeom>
          <a:noFill/>
        </p:spPr>
        <p:txBody>
          <a:bodyPr wrap="none" rtlCol="0">
            <a:spAutoFit/>
          </a:bodyPr>
          <a:lstStyle/>
          <a:p>
            <a:r>
              <a:rPr lang="en-US" sz="1600" dirty="0" smtClean="0"/>
              <a:t>AP</a:t>
            </a:r>
            <a:endParaRPr lang="en-US" sz="1600" dirty="0"/>
          </a:p>
        </p:txBody>
      </p:sp>
      <p:sp>
        <p:nvSpPr>
          <p:cNvPr id="15" name="TextBox 14"/>
          <p:cNvSpPr txBox="1"/>
          <p:nvPr/>
        </p:nvSpPr>
        <p:spPr>
          <a:xfrm>
            <a:off x="616197" y="6085621"/>
            <a:ext cx="554575" cy="338554"/>
          </a:xfrm>
          <a:prstGeom prst="rect">
            <a:avLst/>
          </a:prstGeom>
          <a:noFill/>
        </p:spPr>
        <p:txBody>
          <a:bodyPr wrap="none" rtlCol="0">
            <a:spAutoFit/>
          </a:bodyPr>
          <a:lstStyle/>
          <a:p>
            <a:r>
              <a:rPr lang="en-US" sz="1600" dirty="0" smtClean="0"/>
              <a:t>STA</a:t>
            </a:r>
            <a:endParaRPr lang="en-US" sz="1600" dirty="0"/>
          </a:p>
        </p:txBody>
      </p:sp>
      <p:sp>
        <p:nvSpPr>
          <p:cNvPr id="16" name="Rectangle 15"/>
          <p:cNvSpPr/>
          <p:nvPr/>
        </p:nvSpPr>
        <p:spPr>
          <a:xfrm>
            <a:off x="3464612" y="4532770"/>
            <a:ext cx="837074" cy="420174"/>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PHY Padding</a:t>
            </a:r>
            <a:endParaRPr lang="en-US" sz="1100" dirty="0">
              <a:solidFill>
                <a:schemeClr val="tx1"/>
              </a:solidFill>
            </a:endParaRPr>
          </a:p>
        </p:txBody>
      </p:sp>
      <p:sp>
        <p:nvSpPr>
          <p:cNvPr id="17" name="Rectangle 16"/>
          <p:cNvSpPr/>
          <p:nvPr/>
        </p:nvSpPr>
        <p:spPr>
          <a:xfrm>
            <a:off x="4301199" y="4530685"/>
            <a:ext cx="594965" cy="422260"/>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PE</a:t>
            </a:r>
            <a:endParaRPr lang="en-US" sz="1100" dirty="0">
              <a:solidFill>
                <a:schemeClr val="tx1"/>
              </a:solidFill>
            </a:endParaRPr>
          </a:p>
        </p:txBody>
      </p:sp>
      <p:sp>
        <p:nvSpPr>
          <p:cNvPr id="18" name="Rectangle 17"/>
          <p:cNvSpPr/>
          <p:nvPr/>
        </p:nvSpPr>
        <p:spPr>
          <a:xfrm>
            <a:off x="1363562" y="5617244"/>
            <a:ext cx="1842199" cy="432675"/>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a:solidFill>
                  <a:schemeClr val="tx1"/>
                </a:solidFill>
              </a:rPr>
              <a:t>Trigger </a:t>
            </a:r>
            <a:br>
              <a:rPr lang="en-US" sz="1100" dirty="0">
                <a:solidFill>
                  <a:schemeClr val="tx1"/>
                </a:solidFill>
              </a:rPr>
            </a:br>
            <a:r>
              <a:rPr lang="en-US" sz="1100" dirty="0">
                <a:solidFill>
                  <a:schemeClr val="tx1"/>
                </a:solidFill>
              </a:rPr>
              <a:t>(CS Required = 1)</a:t>
            </a:r>
          </a:p>
        </p:txBody>
      </p:sp>
      <p:sp>
        <p:nvSpPr>
          <p:cNvPr id="19" name="Rectangle 18"/>
          <p:cNvSpPr/>
          <p:nvPr/>
        </p:nvSpPr>
        <p:spPr>
          <a:xfrm>
            <a:off x="3205762" y="5614011"/>
            <a:ext cx="916616" cy="435907"/>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MAC Padding</a:t>
            </a:r>
            <a:endParaRPr lang="en-US" sz="1100" dirty="0">
              <a:solidFill>
                <a:schemeClr val="tx1"/>
              </a:solidFill>
            </a:endParaRPr>
          </a:p>
        </p:txBody>
      </p:sp>
      <p:sp>
        <p:nvSpPr>
          <p:cNvPr id="20" name="Rectangle 19"/>
          <p:cNvSpPr/>
          <p:nvPr/>
        </p:nvSpPr>
        <p:spPr>
          <a:xfrm>
            <a:off x="4125244" y="5614011"/>
            <a:ext cx="870946" cy="435906"/>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PHY Padding</a:t>
            </a:r>
            <a:endParaRPr lang="en-US" sz="1100" dirty="0">
              <a:solidFill>
                <a:schemeClr val="tx1"/>
              </a:solidFill>
            </a:endParaRPr>
          </a:p>
        </p:txBody>
      </p:sp>
      <p:sp>
        <p:nvSpPr>
          <p:cNvPr id="21" name="Rectangle 20"/>
          <p:cNvSpPr/>
          <p:nvPr/>
        </p:nvSpPr>
        <p:spPr>
          <a:xfrm>
            <a:off x="4999057" y="5614009"/>
            <a:ext cx="472901" cy="435907"/>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PE</a:t>
            </a:r>
            <a:endParaRPr lang="en-US" sz="1100" dirty="0">
              <a:solidFill>
                <a:schemeClr val="tx1"/>
              </a:solidFill>
            </a:endParaRPr>
          </a:p>
        </p:txBody>
      </p:sp>
      <p:cxnSp>
        <p:nvCxnSpPr>
          <p:cNvPr id="22" name="Straight Arrow Connector 21"/>
          <p:cNvCxnSpPr/>
          <p:nvPr/>
        </p:nvCxnSpPr>
        <p:spPr>
          <a:xfrm flipV="1">
            <a:off x="4876800" y="5149399"/>
            <a:ext cx="667076" cy="3193"/>
          </a:xfrm>
          <a:prstGeom prst="straightConnector1">
            <a:avLst/>
          </a:prstGeom>
          <a:ln>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4889957" y="4532770"/>
            <a:ext cx="0" cy="1079169"/>
          </a:xfrm>
          <a:prstGeom prst="line">
            <a:avLst/>
          </a:prstGeom>
          <a:ln>
            <a:solidFill>
              <a:srgbClr val="FF0000"/>
            </a:solidFill>
            <a:prstDash val="dash"/>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5471958" y="4525057"/>
            <a:ext cx="11248" cy="1947488"/>
          </a:xfrm>
          <a:prstGeom prst="line">
            <a:avLst/>
          </a:prstGeom>
          <a:ln>
            <a:solidFill>
              <a:srgbClr val="FF0000"/>
            </a:solidFill>
            <a:prstDash val="dash"/>
          </a:ln>
        </p:spPr>
        <p:style>
          <a:lnRef idx="2">
            <a:schemeClr val="accent1"/>
          </a:lnRef>
          <a:fillRef idx="0">
            <a:schemeClr val="accent1"/>
          </a:fillRef>
          <a:effectRef idx="1">
            <a:schemeClr val="accent1"/>
          </a:effectRef>
          <a:fontRef idx="minor">
            <a:schemeClr val="tx1"/>
          </a:fontRef>
        </p:style>
      </p:cxnSp>
      <p:sp>
        <p:nvSpPr>
          <p:cNvPr id="27" name="Rectangle 26"/>
          <p:cNvSpPr/>
          <p:nvPr/>
        </p:nvSpPr>
        <p:spPr>
          <a:xfrm>
            <a:off x="5562601" y="4924491"/>
            <a:ext cx="3303506" cy="441534"/>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EHT TB PPDU</a:t>
            </a:r>
            <a:endParaRPr lang="en-US" sz="1100" dirty="0">
              <a:solidFill>
                <a:schemeClr val="tx1"/>
              </a:solidFill>
            </a:endParaRPr>
          </a:p>
        </p:txBody>
      </p:sp>
      <p:sp>
        <p:nvSpPr>
          <p:cNvPr id="28" name="Rectangle 27"/>
          <p:cNvSpPr/>
          <p:nvPr/>
        </p:nvSpPr>
        <p:spPr>
          <a:xfrm>
            <a:off x="5541425" y="6023744"/>
            <a:ext cx="3590357" cy="453256"/>
          </a:xfrm>
          <a:prstGeom prst="rect">
            <a:avLst/>
          </a:prstGeom>
          <a:solidFill>
            <a:schemeClr val="bg2">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en-US" sz="1100" dirty="0">
                <a:solidFill>
                  <a:schemeClr val="tx2"/>
                </a:solidFill>
              </a:rPr>
              <a:t>Interference leakage cause the CS status to a busy state.</a:t>
            </a:r>
          </a:p>
        </p:txBody>
      </p:sp>
      <p:sp>
        <p:nvSpPr>
          <p:cNvPr id="29" name="TextBox 28"/>
          <p:cNvSpPr txBox="1"/>
          <p:nvPr/>
        </p:nvSpPr>
        <p:spPr>
          <a:xfrm>
            <a:off x="5638800" y="4111275"/>
            <a:ext cx="2996791" cy="738664"/>
          </a:xfrm>
          <a:prstGeom prst="rect">
            <a:avLst/>
          </a:prstGeom>
          <a:noFill/>
          <a:ln>
            <a:solidFill>
              <a:schemeClr val="tx1"/>
            </a:solidFill>
          </a:ln>
        </p:spPr>
        <p:txBody>
          <a:bodyPr wrap="square" rtlCol="0">
            <a:spAutoFit/>
          </a:bodyPr>
          <a:lstStyle/>
          <a:p>
            <a:pPr algn="ctr"/>
            <a:r>
              <a:rPr lang="en-US" sz="1400" dirty="0" smtClean="0"/>
              <a:t>Difference between the </a:t>
            </a:r>
            <a:r>
              <a:rPr lang="en-US" sz="1400" dirty="0"/>
              <a:t>ending times of the transmissions </a:t>
            </a:r>
            <a:r>
              <a:rPr lang="en-US" sz="1400" dirty="0" smtClean="0"/>
              <a:t>is less than </a:t>
            </a:r>
            <a:br>
              <a:rPr lang="en-US" sz="1400" dirty="0" smtClean="0"/>
            </a:br>
            <a:r>
              <a:rPr lang="en-US" sz="1400" dirty="0" smtClean="0"/>
              <a:t>SIFS </a:t>
            </a:r>
            <a:r>
              <a:rPr lang="en-US" sz="1400" dirty="0"/>
              <a:t>- (10%×</a:t>
            </a:r>
            <a:r>
              <a:rPr lang="en-US" sz="1400" dirty="0" err="1"/>
              <a:t>aSlotTime</a:t>
            </a:r>
            <a:r>
              <a:rPr lang="en-US" sz="1400" dirty="0" smtClean="0"/>
              <a:t>). </a:t>
            </a:r>
            <a:endParaRPr lang="en-US" sz="1400" dirty="0"/>
          </a:p>
        </p:txBody>
      </p:sp>
      <p:cxnSp>
        <p:nvCxnSpPr>
          <p:cNvPr id="31" name="Straight Arrow Connector 30"/>
          <p:cNvCxnSpPr/>
          <p:nvPr/>
        </p:nvCxnSpPr>
        <p:spPr>
          <a:xfrm flipH="1">
            <a:off x="5193179" y="4464471"/>
            <a:ext cx="440670" cy="269708"/>
          </a:xfrm>
          <a:prstGeom prst="straightConnector1">
            <a:avLst/>
          </a:prstGeom>
          <a:ln>
            <a:solidFill>
              <a:srgbClr val="FF0000"/>
            </a:solidFill>
            <a:headEnd w="sm" len="sm"/>
            <a:tailEnd type="triangle"/>
          </a:ln>
        </p:spPr>
        <p:style>
          <a:lnRef idx="2">
            <a:schemeClr val="accent1"/>
          </a:lnRef>
          <a:fillRef idx="0">
            <a:schemeClr val="accent1"/>
          </a:fillRef>
          <a:effectRef idx="1">
            <a:schemeClr val="accent1"/>
          </a:effectRef>
          <a:fontRef idx="minor">
            <a:schemeClr val="tx1"/>
          </a:fontRef>
        </p:style>
      </p:cxnSp>
      <p:sp>
        <p:nvSpPr>
          <p:cNvPr id="32" name="TextBox 31"/>
          <p:cNvSpPr txBox="1"/>
          <p:nvPr/>
        </p:nvSpPr>
        <p:spPr>
          <a:xfrm>
            <a:off x="4889957" y="4924491"/>
            <a:ext cx="651468" cy="261610"/>
          </a:xfrm>
          <a:prstGeom prst="rect">
            <a:avLst/>
          </a:prstGeom>
          <a:noFill/>
        </p:spPr>
        <p:txBody>
          <a:bodyPr wrap="square" rtlCol="0">
            <a:spAutoFit/>
          </a:bodyPr>
          <a:lstStyle/>
          <a:p>
            <a:pPr algn="ctr"/>
            <a:r>
              <a:rPr lang="en-US" sz="1100" dirty="0" smtClean="0"/>
              <a:t>SIFS</a:t>
            </a:r>
            <a:endParaRPr lang="en-US" sz="1100" dirty="0"/>
          </a:p>
        </p:txBody>
      </p:sp>
      <p:cxnSp>
        <p:nvCxnSpPr>
          <p:cNvPr id="33" name="Straight Connector 32"/>
          <p:cNvCxnSpPr/>
          <p:nvPr/>
        </p:nvCxnSpPr>
        <p:spPr>
          <a:xfrm flipV="1">
            <a:off x="673387" y="4937735"/>
            <a:ext cx="8470613" cy="2145"/>
          </a:xfrm>
          <a:prstGeom prst="line">
            <a:avLst/>
          </a:prstGeom>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685800" y="6038946"/>
            <a:ext cx="84582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42" name="Straight Arrow Connector 41"/>
          <p:cNvCxnSpPr/>
          <p:nvPr/>
        </p:nvCxnSpPr>
        <p:spPr>
          <a:xfrm>
            <a:off x="4896409" y="4738433"/>
            <a:ext cx="593541" cy="1"/>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834002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00200"/>
            <a:ext cx="7772400" cy="4114800"/>
          </a:xfrm>
        </p:spPr>
        <p:txBody>
          <a:bodyPr/>
          <a:lstStyle/>
          <a:p>
            <a:r>
              <a:rPr lang="en-US" sz="2200" dirty="0" smtClean="0"/>
              <a:t>So, when the AP sends to the STA a PPDU containing the </a:t>
            </a:r>
            <a:r>
              <a:rPr lang="en-US" sz="2200" dirty="0"/>
              <a:t>Trigger frame with the CS Required field set to </a:t>
            </a:r>
            <a:r>
              <a:rPr lang="en-US" sz="2200" dirty="0" smtClean="0"/>
              <a:t>1, the AP should meet the following additional requirement. </a:t>
            </a:r>
          </a:p>
          <a:p>
            <a:pPr lvl="1"/>
            <a:r>
              <a:rPr lang="en-US" sz="1800" dirty="0" smtClean="0"/>
              <a:t>The </a:t>
            </a:r>
            <a:r>
              <a:rPr lang="en-US" sz="1800" dirty="0"/>
              <a:t>time difference between the ending time of the soliciting DL PPDU that is lastly sent and the starting time of the solicited TB PPDU that is firstly sent is greater than or equal to </a:t>
            </a:r>
            <a:r>
              <a:rPr lang="en-US" sz="1800" dirty="0" err="1" smtClean="0"/>
              <a:t>aCCATime</a:t>
            </a:r>
            <a:r>
              <a:rPr lang="en-US" sz="1800" dirty="0" smtClean="0"/>
              <a:t> (TBD).</a:t>
            </a:r>
            <a:endParaRPr lang="en-US" sz="1800" dirty="0"/>
          </a:p>
          <a:p>
            <a:pPr lvl="2"/>
            <a:r>
              <a:rPr lang="en-US" sz="1600" dirty="0" err="1" smtClean="0"/>
              <a:t>aCCATime</a:t>
            </a:r>
            <a:r>
              <a:rPr lang="en-US" sz="1600" dirty="0" smtClean="0"/>
              <a:t> (e.g., 4μs, 8μs) can be predetermined in the spec. </a:t>
            </a:r>
          </a:p>
          <a:p>
            <a:pPr lvl="2"/>
            <a:r>
              <a:rPr lang="en-US" sz="1600" dirty="0" smtClean="0"/>
              <a:t>Or, each STA can signal its </a:t>
            </a:r>
            <a:r>
              <a:rPr lang="en-US" sz="1600" dirty="0" err="1" smtClean="0"/>
              <a:t>aCCATime</a:t>
            </a:r>
            <a:r>
              <a:rPr lang="en-US" sz="1600" dirty="0" smtClean="0"/>
              <a:t> requirement to the AP. </a:t>
            </a:r>
          </a:p>
          <a:p>
            <a:endParaRPr lang="en-US" dirty="0" smtClean="0"/>
          </a:p>
          <a:p>
            <a:endParaRPr lang="en-US" dirty="0"/>
          </a:p>
          <a:p>
            <a:endParaRPr lang="en-US" dirty="0" smtClean="0"/>
          </a:p>
          <a:p>
            <a:endParaRPr lang="en-US" dirty="0" smtClean="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
        <p:nvSpPr>
          <p:cNvPr id="8" name="Title 1"/>
          <p:cNvSpPr>
            <a:spLocks noGrp="1"/>
          </p:cNvSpPr>
          <p:nvPr>
            <p:ph type="title"/>
          </p:nvPr>
        </p:nvSpPr>
        <p:spPr>
          <a:xfrm>
            <a:off x="-195" y="685800"/>
            <a:ext cx="9144195" cy="1066800"/>
          </a:xfrm>
        </p:spPr>
        <p:txBody>
          <a:bodyPr/>
          <a:lstStyle/>
          <a:p>
            <a:r>
              <a:rPr lang="en-US" dirty="0" smtClean="0"/>
              <a:t>Constrained Multi-link TUA</a:t>
            </a:r>
            <a:endParaRPr lang="en-US" dirty="0"/>
          </a:p>
        </p:txBody>
      </p:sp>
      <p:sp>
        <p:nvSpPr>
          <p:cNvPr id="33" name="TextBox 32"/>
          <p:cNvSpPr txBox="1"/>
          <p:nvPr/>
        </p:nvSpPr>
        <p:spPr>
          <a:xfrm>
            <a:off x="12218" y="5854280"/>
            <a:ext cx="673582" cy="338554"/>
          </a:xfrm>
          <a:prstGeom prst="rect">
            <a:avLst/>
          </a:prstGeom>
          <a:noFill/>
        </p:spPr>
        <p:txBody>
          <a:bodyPr wrap="none" rtlCol="0">
            <a:spAutoFit/>
          </a:bodyPr>
          <a:lstStyle/>
          <a:p>
            <a:r>
              <a:rPr lang="en-US" sz="1600" dirty="0" smtClean="0"/>
              <a:t>5GHz</a:t>
            </a:r>
            <a:endParaRPr lang="en-US" sz="1600" dirty="0"/>
          </a:p>
        </p:txBody>
      </p:sp>
      <p:sp>
        <p:nvSpPr>
          <p:cNvPr id="34" name="TextBox 33"/>
          <p:cNvSpPr txBox="1"/>
          <p:nvPr/>
        </p:nvSpPr>
        <p:spPr>
          <a:xfrm>
            <a:off x="-195" y="4755214"/>
            <a:ext cx="673582" cy="338554"/>
          </a:xfrm>
          <a:prstGeom prst="rect">
            <a:avLst/>
          </a:prstGeom>
          <a:noFill/>
        </p:spPr>
        <p:txBody>
          <a:bodyPr wrap="none" rtlCol="0">
            <a:spAutoFit/>
          </a:bodyPr>
          <a:lstStyle/>
          <a:p>
            <a:r>
              <a:rPr lang="en-US" sz="1600" dirty="0"/>
              <a:t>6</a:t>
            </a:r>
            <a:r>
              <a:rPr lang="en-US" sz="1600" dirty="0" smtClean="0"/>
              <a:t>GHz</a:t>
            </a:r>
            <a:endParaRPr lang="en-US" sz="1600" dirty="0"/>
          </a:p>
        </p:txBody>
      </p:sp>
      <p:sp>
        <p:nvSpPr>
          <p:cNvPr id="35" name="Rectangle 34"/>
          <p:cNvSpPr/>
          <p:nvPr/>
        </p:nvSpPr>
        <p:spPr>
          <a:xfrm>
            <a:off x="1346970" y="4528373"/>
            <a:ext cx="1560708" cy="424934"/>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Trigger </a:t>
            </a:r>
            <a:br>
              <a:rPr lang="en-US" sz="1100" dirty="0" smtClean="0">
                <a:solidFill>
                  <a:schemeClr val="tx1"/>
                </a:solidFill>
              </a:rPr>
            </a:br>
            <a:r>
              <a:rPr lang="en-US" sz="1100" dirty="0" smtClean="0">
                <a:solidFill>
                  <a:schemeClr val="tx1"/>
                </a:solidFill>
              </a:rPr>
              <a:t>(CS Required = 1)</a:t>
            </a:r>
            <a:endParaRPr lang="en-US" sz="1100" dirty="0">
              <a:solidFill>
                <a:schemeClr val="tx1"/>
              </a:solidFill>
            </a:endParaRPr>
          </a:p>
        </p:txBody>
      </p:sp>
      <p:sp>
        <p:nvSpPr>
          <p:cNvPr id="36" name="Rectangle 35"/>
          <p:cNvSpPr/>
          <p:nvPr/>
        </p:nvSpPr>
        <p:spPr>
          <a:xfrm>
            <a:off x="2902655" y="4530623"/>
            <a:ext cx="873812" cy="422321"/>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MAC Padding</a:t>
            </a:r>
            <a:endParaRPr lang="en-US" sz="1100" dirty="0">
              <a:solidFill>
                <a:schemeClr val="tx1"/>
              </a:solidFill>
            </a:endParaRPr>
          </a:p>
        </p:txBody>
      </p:sp>
      <p:sp>
        <p:nvSpPr>
          <p:cNvPr id="37" name="TextBox 36"/>
          <p:cNvSpPr txBox="1"/>
          <p:nvPr/>
        </p:nvSpPr>
        <p:spPr>
          <a:xfrm>
            <a:off x="660136" y="4577753"/>
            <a:ext cx="445956" cy="338554"/>
          </a:xfrm>
          <a:prstGeom prst="rect">
            <a:avLst/>
          </a:prstGeom>
          <a:noFill/>
        </p:spPr>
        <p:txBody>
          <a:bodyPr wrap="none" rtlCol="0">
            <a:spAutoFit/>
          </a:bodyPr>
          <a:lstStyle/>
          <a:p>
            <a:r>
              <a:rPr lang="en-US" sz="1600" dirty="0" smtClean="0"/>
              <a:t>AP</a:t>
            </a:r>
            <a:endParaRPr lang="en-US" sz="1600" dirty="0"/>
          </a:p>
        </p:txBody>
      </p:sp>
      <p:sp>
        <p:nvSpPr>
          <p:cNvPr id="38" name="TextBox 37"/>
          <p:cNvSpPr txBox="1"/>
          <p:nvPr/>
        </p:nvSpPr>
        <p:spPr>
          <a:xfrm>
            <a:off x="660136" y="4958753"/>
            <a:ext cx="554575" cy="338554"/>
          </a:xfrm>
          <a:prstGeom prst="rect">
            <a:avLst/>
          </a:prstGeom>
          <a:noFill/>
        </p:spPr>
        <p:txBody>
          <a:bodyPr wrap="none" rtlCol="0">
            <a:spAutoFit/>
          </a:bodyPr>
          <a:lstStyle/>
          <a:p>
            <a:r>
              <a:rPr lang="en-US" sz="1600" dirty="0" smtClean="0"/>
              <a:t>STA</a:t>
            </a:r>
            <a:endParaRPr lang="en-US" sz="1600" dirty="0"/>
          </a:p>
        </p:txBody>
      </p:sp>
      <p:sp>
        <p:nvSpPr>
          <p:cNvPr id="39" name="TextBox 38"/>
          <p:cNvSpPr txBox="1"/>
          <p:nvPr/>
        </p:nvSpPr>
        <p:spPr>
          <a:xfrm>
            <a:off x="616197" y="5704621"/>
            <a:ext cx="445956" cy="338554"/>
          </a:xfrm>
          <a:prstGeom prst="rect">
            <a:avLst/>
          </a:prstGeom>
          <a:noFill/>
        </p:spPr>
        <p:txBody>
          <a:bodyPr wrap="none" rtlCol="0">
            <a:spAutoFit/>
          </a:bodyPr>
          <a:lstStyle/>
          <a:p>
            <a:r>
              <a:rPr lang="en-US" sz="1600" dirty="0" smtClean="0"/>
              <a:t>AP</a:t>
            </a:r>
            <a:endParaRPr lang="en-US" sz="1600" dirty="0"/>
          </a:p>
        </p:txBody>
      </p:sp>
      <p:sp>
        <p:nvSpPr>
          <p:cNvPr id="40" name="TextBox 39"/>
          <p:cNvSpPr txBox="1"/>
          <p:nvPr/>
        </p:nvSpPr>
        <p:spPr>
          <a:xfrm>
            <a:off x="616197" y="6085621"/>
            <a:ext cx="554575" cy="338554"/>
          </a:xfrm>
          <a:prstGeom prst="rect">
            <a:avLst/>
          </a:prstGeom>
          <a:noFill/>
        </p:spPr>
        <p:txBody>
          <a:bodyPr wrap="none" rtlCol="0">
            <a:spAutoFit/>
          </a:bodyPr>
          <a:lstStyle/>
          <a:p>
            <a:r>
              <a:rPr lang="en-US" sz="1600" dirty="0" smtClean="0"/>
              <a:t>STA</a:t>
            </a:r>
            <a:endParaRPr lang="en-US" sz="1600" dirty="0"/>
          </a:p>
        </p:txBody>
      </p:sp>
      <p:sp>
        <p:nvSpPr>
          <p:cNvPr id="41" name="Rectangle 40"/>
          <p:cNvSpPr/>
          <p:nvPr/>
        </p:nvSpPr>
        <p:spPr>
          <a:xfrm>
            <a:off x="3776467" y="4532770"/>
            <a:ext cx="837074" cy="420174"/>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PHY Padding</a:t>
            </a:r>
            <a:endParaRPr lang="en-US" sz="1100" dirty="0">
              <a:solidFill>
                <a:schemeClr val="tx1"/>
              </a:solidFill>
            </a:endParaRPr>
          </a:p>
        </p:txBody>
      </p:sp>
      <p:sp>
        <p:nvSpPr>
          <p:cNvPr id="42" name="Rectangle 41"/>
          <p:cNvSpPr/>
          <p:nvPr/>
        </p:nvSpPr>
        <p:spPr>
          <a:xfrm>
            <a:off x="4613054" y="4530685"/>
            <a:ext cx="594965" cy="422260"/>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PE</a:t>
            </a:r>
            <a:endParaRPr lang="en-US" sz="1100" dirty="0">
              <a:solidFill>
                <a:schemeClr val="tx1"/>
              </a:solidFill>
            </a:endParaRPr>
          </a:p>
        </p:txBody>
      </p:sp>
      <p:sp>
        <p:nvSpPr>
          <p:cNvPr id="43" name="Rectangle 42"/>
          <p:cNvSpPr/>
          <p:nvPr/>
        </p:nvSpPr>
        <p:spPr>
          <a:xfrm>
            <a:off x="1346970" y="5617244"/>
            <a:ext cx="1858791" cy="432675"/>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Trigger</a:t>
            </a:r>
          </a:p>
          <a:p>
            <a:pPr algn="ctr"/>
            <a:r>
              <a:rPr lang="en-US" sz="1100" dirty="0">
                <a:solidFill>
                  <a:schemeClr val="tx1"/>
                </a:solidFill>
              </a:rPr>
              <a:t>(CS Required = 1)</a:t>
            </a:r>
          </a:p>
        </p:txBody>
      </p:sp>
      <p:sp>
        <p:nvSpPr>
          <p:cNvPr id="44" name="Rectangle 43"/>
          <p:cNvSpPr/>
          <p:nvPr/>
        </p:nvSpPr>
        <p:spPr>
          <a:xfrm>
            <a:off x="3205762" y="5614011"/>
            <a:ext cx="916616" cy="435907"/>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MAC Padding</a:t>
            </a:r>
            <a:endParaRPr lang="en-US" sz="1100" dirty="0">
              <a:solidFill>
                <a:schemeClr val="tx1"/>
              </a:solidFill>
            </a:endParaRPr>
          </a:p>
        </p:txBody>
      </p:sp>
      <p:sp>
        <p:nvSpPr>
          <p:cNvPr id="45" name="Rectangle 44"/>
          <p:cNvSpPr/>
          <p:nvPr/>
        </p:nvSpPr>
        <p:spPr>
          <a:xfrm>
            <a:off x="4125244" y="5614011"/>
            <a:ext cx="870946" cy="435906"/>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PHY Padding</a:t>
            </a:r>
            <a:endParaRPr lang="en-US" sz="1100" dirty="0">
              <a:solidFill>
                <a:schemeClr val="tx1"/>
              </a:solidFill>
            </a:endParaRPr>
          </a:p>
        </p:txBody>
      </p:sp>
      <p:sp>
        <p:nvSpPr>
          <p:cNvPr id="46" name="Rectangle 45"/>
          <p:cNvSpPr/>
          <p:nvPr/>
        </p:nvSpPr>
        <p:spPr>
          <a:xfrm>
            <a:off x="4999057" y="5614009"/>
            <a:ext cx="472901" cy="435907"/>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PE</a:t>
            </a:r>
            <a:endParaRPr lang="en-US" sz="1100" dirty="0">
              <a:solidFill>
                <a:schemeClr val="tx1"/>
              </a:solidFill>
            </a:endParaRPr>
          </a:p>
        </p:txBody>
      </p:sp>
      <p:cxnSp>
        <p:nvCxnSpPr>
          <p:cNvPr id="47" name="Straight Arrow Connector 46"/>
          <p:cNvCxnSpPr/>
          <p:nvPr/>
        </p:nvCxnSpPr>
        <p:spPr>
          <a:xfrm flipV="1">
            <a:off x="5205312" y="5149399"/>
            <a:ext cx="667076" cy="3193"/>
          </a:xfrm>
          <a:prstGeom prst="straightConnector1">
            <a:avLst/>
          </a:prstGeom>
          <a:ln>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48" name="Straight Connector 47"/>
          <p:cNvCxnSpPr/>
          <p:nvPr/>
        </p:nvCxnSpPr>
        <p:spPr>
          <a:xfrm>
            <a:off x="5867400" y="4532770"/>
            <a:ext cx="0" cy="1079169"/>
          </a:xfrm>
          <a:prstGeom prst="line">
            <a:avLst/>
          </a:prstGeom>
          <a:ln>
            <a:solidFill>
              <a:srgbClr val="FF0000"/>
            </a:solidFill>
            <a:prstDash val="dash"/>
          </a:ln>
        </p:spPr>
        <p:style>
          <a:lnRef idx="2">
            <a:schemeClr val="accent1"/>
          </a:lnRef>
          <a:fillRef idx="0">
            <a:schemeClr val="accent1"/>
          </a:fillRef>
          <a:effectRef idx="1">
            <a:schemeClr val="accent1"/>
          </a:effectRef>
          <a:fontRef idx="minor">
            <a:schemeClr val="tx1"/>
          </a:fontRef>
        </p:style>
      </p:cxnSp>
      <p:cxnSp>
        <p:nvCxnSpPr>
          <p:cNvPr id="49" name="Straight Connector 48"/>
          <p:cNvCxnSpPr/>
          <p:nvPr/>
        </p:nvCxnSpPr>
        <p:spPr>
          <a:xfrm>
            <a:off x="5475152" y="4525057"/>
            <a:ext cx="11248" cy="1947488"/>
          </a:xfrm>
          <a:prstGeom prst="line">
            <a:avLst/>
          </a:prstGeom>
          <a:ln>
            <a:solidFill>
              <a:srgbClr val="FF0000"/>
            </a:solidFill>
            <a:prstDash val="dash"/>
          </a:ln>
        </p:spPr>
        <p:style>
          <a:lnRef idx="2">
            <a:schemeClr val="accent1"/>
          </a:lnRef>
          <a:fillRef idx="0">
            <a:schemeClr val="accent1"/>
          </a:fillRef>
          <a:effectRef idx="1">
            <a:schemeClr val="accent1"/>
          </a:effectRef>
          <a:fontRef idx="minor">
            <a:schemeClr val="tx1"/>
          </a:fontRef>
        </p:style>
      </p:cxnSp>
      <p:cxnSp>
        <p:nvCxnSpPr>
          <p:cNvPr id="50" name="Straight Arrow Connector 49"/>
          <p:cNvCxnSpPr/>
          <p:nvPr/>
        </p:nvCxnSpPr>
        <p:spPr>
          <a:xfrm flipV="1">
            <a:off x="5483206" y="6271730"/>
            <a:ext cx="667076" cy="3193"/>
          </a:xfrm>
          <a:prstGeom prst="straightConnector1">
            <a:avLst/>
          </a:prstGeom>
          <a:ln>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51" name="TextBox 50"/>
          <p:cNvSpPr txBox="1"/>
          <p:nvPr/>
        </p:nvSpPr>
        <p:spPr>
          <a:xfrm>
            <a:off x="5492752" y="6015231"/>
            <a:ext cx="651468" cy="261610"/>
          </a:xfrm>
          <a:prstGeom prst="rect">
            <a:avLst/>
          </a:prstGeom>
          <a:noFill/>
        </p:spPr>
        <p:txBody>
          <a:bodyPr wrap="square" rtlCol="0">
            <a:spAutoFit/>
          </a:bodyPr>
          <a:lstStyle/>
          <a:p>
            <a:pPr algn="ctr"/>
            <a:r>
              <a:rPr lang="en-US" sz="1100" dirty="0" smtClean="0"/>
              <a:t>SIFS</a:t>
            </a:r>
            <a:endParaRPr lang="en-US" sz="1100" dirty="0"/>
          </a:p>
        </p:txBody>
      </p:sp>
      <p:sp>
        <p:nvSpPr>
          <p:cNvPr id="52" name="Rectangle 51"/>
          <p:cNvSpPr/>
          <p:nvPr/>
        </p:nvSpPr>
        <p:spPr>
          <a:xfrm>
            <a:off x="5879659" y="4924491"/>
            <a:ext cx="2986447" cy="441534"/>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EHT TB PPDU</a:t>
            </a:r>
            <a:endParaRPr lang="en-US" sz="1100" dirty="0">
              <a:solidFill>
                <a:schemeClr val="tx1"/>
              </a:solidFill>
            </a:endParaRPr>
          </a:p>
        </p:txBody>
      </p:sp>
      <p:sp>
        <p:nvSpPr>
          <p:cNvPr id="53" name="Rectangle 52"/>
          <p:cNvSpPr/>
          <p:nvPr/>
        </p:nvSpPr>
        <p:spPr>
          <a:xfrm>
            <a:off x="6157553" y="6023744"/>
            <a:ext cx="2974229" cy="453256"/>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EHT TB PPDU</a:t>
            </a:r>
            <a:endParaRPr lang="en-US" sz="1100" dirty="0">
              <a:solidFill>
                <a:schemeClr val="tx1"/>
              </a:solidFill>
            </a:endParaRPr>
          </a:p>
        </p:txBody>
      </p:sp>
      <p:cxnSp>
        <p:nvCxnSpPr>
          <p:cNvPr id="55" name="Straight Arrow Connector 54"/>
          <p:cNvCxnSpPr/>
          <p:nvPr/>
        </p:nvCxnSpPr>
        <p:spPr>
          <a:xfrm>
            <a:off x="5471958" y="4763559"/>
            <a:ext cx="407701" cy="0"/>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p:nvPr/>
        </p:nvCxnSpPr>
        <p:spPr>
          <a:xfrm flipH="1">
            <a:off x="5638800" y="4480607"/>
            <a:ext cx="228600" cy="282952"/>
          </a:xfrm>
          <a:prstGeom prst="straightConnector1">
            <a:avLst/>
          </a:prstGeom>
          <a:ln>
            <a:solidFill>
              <a:srgbClr val="FF0000"/>
            </a:solidFill>
            <a:headEnd w="sm" len="sm"/>
            <a:tailEnd type="triangle"/>
          </a:ln>
        </p:spPr>
        <p:style>
          <a:lnRef idx="2">
            <a:schemeClr val="accent1"/>
          </a:lnRef>
          <a:fillRef idx="0">
            <a:schemeClr val="accent1"/>
          </a:fillRef>
          <a:effectRef idx="1">
            <a:schemeClr val="accent1"/>
          </a:effectRef>
          <a:fontRef idx="minor">
            <a:schemeClr val="tx1"/>
          </a:fontRef>
        </p:style>
      </p:cxnSp>
      <p:sp>
        <p:nvSpPr>
          <p:cNvPr id="57" name="TextBox 56"/>
          <p:cNvSpPr txBox="1"/>
          <p:nvPr/>
        </p:nvSpPr>
        <p:spPr>
          <a:xfrm>
            <a:off x="5218469" y="4924491"/>
            <a:ext cx="651468" cy="261610"/>
          </a:xfrm>
          <a:prstGeom prst="rect">
            <a:avLst/>
          </a:prstGeom>
          <a:noFill/>
        </p:spPr>
        <p:txBody>
          <a:bodyPr wrap="square" rtlCol="0">
            <a:spAutoFit/>
          </a:bodyPr>
          <a:lstStyle/>
          <a:p>
            <a:pPr algn="ctr"/>
            <a:r>
              <a:rPr lang="en-US" sz="1100" dirty="0" smtClean="0"/>
              <a:t>SIFS</a:t>
            </a:r>
            <a:endParaRPr lang="en-US" sz="1100" dirty="0"/>
          </a:p>
        </p:txBody>
      </p:sp>
      <p:cxnSp>
        <p:nvCxnSpPr>
          <p:cNvPr id="58" name="Straight Connector 57"/>
          <p:cNvCxnSpPr/>
          <p:nvPr/>
        </p:nvCxnSpPr>
        <p:spPr>
          <a:xfrm flipV="1">
            <a:off x="673387" y="4937735"/>
            <a:ext cx="8470613" cy="2145"/>
          </a:xfrm>
          <a:prstGeom prst="line">
            <a:avLst/>
          </a:prstGeom>
        </p:spPr>
        <p:style>
          <a:lnRef idx="2">
            <a:schemeClr val="accent1"/>
          </a:lnRef>
          <a:fillRef idx="0">
            <a:schemeClr val="accent1"/>
          </a:fillRef>
          <a:effectRef idx="1">
            <a:schemeClr val="accent1"/>
          </a:effectRef>
          <a:fontRef idx="minor">
            <a:schemeClr val="tx1"/>
          </a:fontRef>
        </p:style>
      </p:cxnSp>
      <p:cxnSp>
        <p:nvCxnSpPr>
          <p:cNvPr id="59" name="Straight Connector 58"/>
          <p:cNvCxnSpPr/>
          <p:nvPr/>
        </p:nvCxnSpPr>
        <p:spPr>
          <a:xfrm>
            <a:off x="685800" y="6038946"/>
            <a:ext cx="8458200" cy="0"/>
          </a:xfrm>
          <a:prstGeom prst="line">
            <a:avLst/>
          </a:prstGeom>
        </p:spPr>
        <p:style>
          <a:lnRef idx="2">
            <a:schemeClr val="accent1"/>
          </a:lnRef>
          <a:fillRef idx="0">
            <a:schemeClr val="accent1"/>
          </a:fillRef>
          <a:effectRef idx="1">
            <a:schemeClr val="accent1"/>
          </a:effectRef>
          <a:fontRef idx="minor">
            <a:schemeClr val="tx1"/>
          </a:fontRef>
        </p:style>
      </p:cxnSp>
      <p:sp>
        <p:nvSpPr>
          <p:cNvPr id="63" name="TextBox 62"/>
          <p:cNvSpPr txBox="1"/>
          <p:nvPr/>
        </p:nvSpPr>
        <p:spPr>
          <a:xfrm>
            <a:off x="5867400" y="4111275"/>
            <a:ext cx="2996791" cy="738664"/>
          </a:xfrm>
          <a:prstGeom prst="rect">
            <a:avLst/>
          </a:prstGeom>
          <a:noFill/>
          <a:ln>
            <a:solidFill>
              <a:schemeClr val="tx1"/>
            </a:solidFill>
          </a:ln>
        </p:spPr>
        <p:txBody>
          <a:bodyPr wrap="square" rtlCol="0">
            <a:spAutoFit/>
          </a:bodyPr>
          <a:lstStyle/>
          <a:p>
            <a:pPr algn="ctr"/>
            <a:r>
              <a:rPr lang="en-US" sz="1400" dirty="0"/>
              <a:t>The time difference between the last </a:t>
            </a:r>
            <a:r>
              <a:rPr lang="en-US" sz="1400" dirty="0" smtClean="0"/>
              <a:t>DL PPDU and the </a:t>
            </a:r>
            <a:r>
              <a:rPr lang="en-US" sz="1400" dirty="0"/>
              <a:t>first </a:t>
            </a:r>
            <a:r>
              <a:rPr lang="en-US" sz="1400" dirty="0" smtClean="0"/>
              <a:t>TB PPDU is </a:t>
            </a:r>
            <a:r>
              <a:rPr lang="en-US" sz="1400" dirty="0"/>
              <a:t>greater than or equal to </a:t>
            </a:r>
            <a:r>
              <a:rPr lang="en-US" sz="1400" dirty="0" err="1" smtClean="0"/>
              <a:t>aCCATime</a:t>
            </a:r>
            <a:r>
              <a:rPr lang="en-US" sz="1400" dirty="0" smtClean="0"/>
              <a:t>.</a:t>
            </a:r>
            <a:endParaRPr lang="en-US" sz="1400" dirty="0"/>
          </a:p>
        </p:txBody>
      </p:sp>
    </p:spTree>
    <p:extLst>
      <p:ext uri="{BB962C8B-B14F-4D97-AF65-F5344CB8AC3E}">
        <p14:creationId xmlns:p14="http://schemas.microsoft.com/office/powerpoint/2010/main" val="41673023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pPr marL="0" indent="0">
              <a:buNone/>
            </a:pPr>
            <a:r>
              <a:rPr lang="en-US" dirty="0" smtClean="0"/>
              <a:t>[</a:t>
            </a:r>
            <a:r>
              <a:rPr lang="en-US" dirty="0"/>
              <a:t>1] </a:t>
            </a:r>
            <a:r>
              <a:rPr lang="en-US" dirty="0">
                <a:hlinkClick r:id="rId2"/>
              </a:rPr>
              <a:t>https://</a:t>
            </a:r>
            <a:r>
              <a:rPr lang="en-US" dirty="0" smtClean="0">
                <a:hlinkClick r:id="rId2"/>
              </a:rPr>
              <a:t>mentor.ieee.org/802.11/dcn/19/11-19-1305-00-00be-synchronous-multi-link-operation.pptx</a:t>
            </a:r>
            <a:endParaRPr lang="en-US" dirty="0" smtClean="0"/>
          </a:p>
          <a:p>
            <a:pPr marL="0" indent="0">
              <a:buNone/>
            </a:pPr>
            <a:endParaRPr lang="en-US" dirty="0" smtClean="0"/>
          </a:p>
          <a:p>
            <a:endParaRPr lang="en-US" dirty="0"/>
          </a:p>
          <a:p>
            <a:endParaRPr lang="en-US" dirty="0" smtClean="0"/>
          </a:p>
          <a:p>
            <a:endParaRPr lang="en-US" dirty="0" smtClean="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
        <p:nvSpPr>
          <p:cNvPr id="8" name="Title 1"/>
          <p:cNvSpPr>
            <a:spLocks noGrp="1"/>
          </p:cNvSpPr>
          <p:nvPr>
            <p:ph type="title"/>
          </p:nvPr>
        </p:nvSpPr>
        <p:spPr>
          <a:xfrm>
            <a:off x="-195" y="685800"/>
            <a:ext cx="9144195" cy="1066800"/>
          </a:xfrm>
        </p:spPr>
        <p:txBody>
          <a:bodyPr/>
          <a:lstStyle/>
          <a:p>
            <a:r>
              <a:rPr lang="en-US" dirty="0" smtClean="0"/>
              <a:t>References</a:t>
            </a:r>
            <a:endParaRPr lang="en-US" dirty="0"/>
          </a:p>
        </p:txBody>
      </p:sp>
    </p:spTree>
    <p:extLst>
      <p:ext uri="{BB962C8B-B14F-4D97-AF65-F5344CB8AC3E}">
        <p14:creationId xmlns:p14="http://schemas.microsoft.com/office/powerpoint/2010/main" val="6321096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sz="2200" dirty="0" smtClean="0"/>
              <a:t>Do </a:t>
            </a:r>
            <a:r>
              <a:rPr lang="en-US" sz="2200" dirty="0"/>
              <a:t>you support the following PPDU transmission restriction in the MLO? </a:t>
            </a:r>
            <a:endParaRPr lang="en-US" sz="2200" dirty="0" smtClean="0"/>
          </a:p>
          <a:p>
            <a:pPr lvl="1"/>
            <a:r>
              <a:rPr lang="en-US" dirty="0"/>
              <a:t>The AP MLD may solicit simultaneously TB PPDUs requiring the carrier sense from the non-STR </a:t>
            </a:r>
            <a:r>
              <a:rPr lang="en-US" dirty="0" smtClean="0"/>
              <a:t>STA MLD </a:t>
            </a:r>
            <a:r>
              <a:rPr lang="en-US" dirty="0"/>
              <a:t>when the time difference between the </a:t>
            </a:r>
            <a:r>
              <a:rPr lang="en-US" dirty="0" smtClean="0"/>
              <a:t>ending time of the </a:t>
            </a:r>
            <a:r>
              <a:rPr lang="en-US" dirty="0"/>
              <a:t>soliciting DL </a:t>
            </a:r>
            <a:r>
              <a:rPr lang="en-US" dirty="0" smtClean="0"/>
              <a:t>PPDU that is lastly sent and </a:t>
            </a:r>
            <a:r>
              <a:rPr lang="en-US" dirty="0"/>
              <a:t>the </a:t>
            </a:r>
            <a:r>
              <a:rPr lang="en-US" dirty="0" smtClean="0"/>
              <a:t>starting time of the solicited TB PPDU that is firstly sent is greater </a:t>
            </a:r>
            <a:r>
              <a:rPr lang="en-US" dirty="0"/>
              <a:t>than or equal to </a:t>
            </a:r>
            <a:r>
              <a:rPr lang="en-US" dirty="0" err="1"/>
              <a:t>aCCATime</a:t>
            </a:r>
            <a:r>
              <a:rPr lang="en-US" dirty="0"/>
              <a:t>.</a:t>
            </a:r>
          </a:p>
          <a:p>
            <a:pPr lvl="2"/>
            <a:r>
              <a:rPr lang="en-US" dirty="0" smtClean="0"/>
              <a:t>Where </a:t>
            </a:r>
            <a:r>
              <a:rPr lang="en-US" dirty="0" err="1" smtClean="0"/>
              <a:t>aCCATime</a:t>
            </a:r>
            <a:r>
              <a:rPr lang="en-US" dirty="0" smtClean="0"/>
              <a:t> is </a:t>
            </a:r>
            <a:r>
              <a:rPr lang="en-US" dirty="0"/>
              <a:t>TBD</a:t>
            </a:r>
            <a:r>
              <a:rPr lang="en-US" dirty="0" smtClean="0"/>
              <a:t>.</a:t>
            </a:r>
            <a:endParaRPr lang="en-US" dirty="0"/>
          </a:p>
          <a:p>
            <a:endParaRPr lang="en-US" sz="2200" dirty="0"/>
          </a:p>
          <a:p>
            <a:endParaRPr lang="en-US" dirty="0"/>
          </a:p>
          <a:p>
            <a:endParaRPr lang="en-US" dirty="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162385808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A2D25672F2F5D4AA9AE255D69FED637" ma:contentTypeVersion="1" ma:contentTypeDescription="Create a new document." ma:contentTypeScope="" ma:versionID="4956819f99e8db43e2a2111e3b300df8">
  <xsd:schema xmlns:xsd="http://www.w3.org/2001/XMLSchema" xmlns:xs="http://www.w3.org/2001/XMLSchema" xmlns:p="http://schemas.microsoft.com/office/2006/metadata/properties" targetNamespace="http://schemas.microsoft.com/office/2006/metadata/properties" ma:root="true" ma:fieldsID="2d2ab0423195891a282ae33591addde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E42FB28-4175-4352-A1B1-A428BA28D5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95DB7F03-E2F4-4208-8217-CF5CB1C8F085}">
  <ds:schemaRefs>
    <ds:schemaRef ds:uri="http://purl.org/dc/elements/1.1/"/>
    <ds:schemaRef ds:uri="http://schemas.microsoft.com/office/2006/metadata/properties"/>
    <ds:schemaRef ds:uri="http://www.w3.org/XML/1998/namespace"/>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http://purl.org/dc/terms/"/>
  </ds:schemaRefs>
</ds:datastoreItem>
</file>

<file path=customXml/itemProps3.xml><?xml version="1.0" encoding="utf-8"?>
<ds:datastoreItem xmlns:ds="http://schemas.openxmlformats.org/officeDocument/2006/customXml" ds:itemID="{FCA7BDBA-0428-497A-823E-604947E2874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104178</TotalTime>
  <Words>839</Words>
  <Application>Microsoft Office PowerPoint</Application>
  <PresentationFormat>On-screen Show (4:3)</PresentationFormat>
  <Paragraphs>203</Paragraphs>
  <Slides>9</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4" baseType="lpstr">
      <vt:lpstr>Arial Unicode MS</vt:lpstr>
      <vt:lpstr>Arial</vt:lpstr>
      <vt:lpstr>Times New Roman</vt:lpstr>
      <vt:lpstr>802-11-Submission</vt:lpstr>
      <vt:lpstr>Document</vt:lpstr>
      <vt:lpstr>Multi-link Triggered Uplink Access</vt:lpstr>
      <vt:lpstr>Recap: Synchronous Multi-link Transmission</vt:lpstr>
      <vt:lpstr>Multi-link Triggered Uplink Access (TUA)</vt:lpstr>
      <vt:lpstr>Constrained Multi-link TUA</vt:lpstr>
      <vt:lpstr>Constrained Multi-link TUA</vt:lpstr>
      <vt:lpstr>Constrained Multi-link TUA</vt:lpstr>
      <vt:lpstr>Constrained Multi-link TUA</vt:lpstr>
      <vt:lpstr>References</vt:lpstr>
      <vt:lpstr>Straw Poll 1</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Yongho Seok</cp:lastModifiedBy>
  <cp:revision>1486</cp:revision>
  <cp:lastPrinted>1998-02-10T13:28:06Z</cp:lastPrinted>
  <dcterms:created xsi:type="dcterms:W3CDTF">2007-05-21T21:00:37Z</dcterms:created>
  <dcterms:modified xsi:type="dcterms:W3CDTF">2020-03-26T23:47:31Z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0x0101009A2D25672F2F5D4AA9AE255D69FED637</vt:lpwstr>
  </property>
</Properties>
</file>