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81" r:id="rId3"/>
    <p:sldId id="376" r:id="rId4"/>
    <p:sldId id="387" r:id="rId5"/>
    <p:sldId id="388" r:id="rId6"/>
    <p:sldId id="380" r:id="rId7"/>
    <p:sldId id="389" r:id="rId8"/>
    <p:sldId id="386" r:id="rId9"/>
    <p:sldId id="390" r:id="rId10"/>
    <p:sldId id="391" r:id="rId11"/>
    <p:sldId id="392" r:id="rId12"/>
    <p:sldId id="39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5C5C5"/>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3108" autoAdjust="0"/>
  </p:normalViewPr>
  <p:slideViewPr>
    <p:cSldViewPr>
      <p:cViewPr varScale="1">
        <p:scale>
          <a:sx n="65" d="100"/>
          <a:sy n="65" d="100"/>
        </p:scale>
        <p:origin x="1340" y="5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36709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31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smtClean="0"/>
              <a:t>January 2020</a:t>
            </a:r>
            <a:endParaRPr lang="en-GB" dirty="0"/>
          </a:p>
        </p:txBody>
      </p:sp>
      <p:sp>
        <p:nvSpPr>
          <p:cNvPr id="3" name="Footer Placeholder 2"/>
          <p:cNvSpPr>
            <a:spLocks noGrp="1"/>
          </p:cNvSpPr>
          <p:nvPr>
            <p:ph type="ftr" idx="11"/>
          </p:nvPr>
        </p:nvSpPr>
        <p:spPr/>
        <p:txBody>
          <a:bodyPr/>
          <a:lstStyle>
            <a:lvl1pPr>
              <a:defRPr/>
            </a:lvl1pPr>
          </a:lstStyle>
          <a:p>
            <a:r>
              <a:rPr lang="en-US" dirty="0" smtClean="0"/>
              <a:t>Hassan Yaghoobi (Intel Corp.)</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90590" y="6442419"/>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802.11-20/0184r0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about/get" TargetMode="External"/><Relationship Id="rId2" Type="http://schemas.openxmlformats.org/officeDocument/2006/relationships/hyperlink" Target="http://www.ieee802.org/11" TargetMode="External"/><Relationship Id="rId1" Type="http://schemas.openxmlformats.org/officeDocument/2006/relationships/slideLayout" Target="../slideLayouts/slideLayout1.xml"/><Relationship Id="rId4" Type="http://schemas.openxmlformats.org/officeDocument/2006/relationships/hyperlink" Target="http://www.techstreet.com/ieeegate.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iso.org/iso/en/CatalogueDetailPage.CatalogueDetail?CSNUMBER=39777&amp;ICS1=35&amp;ICS2=110&amp;ICS3=" TargetMode="External"/><Relationship Id="rId2" Type="http://schemas.openxmlformats.org/officeDocument/2006/relationships/hyperlink" Target="http://standards.ieee.org/getieee802/index.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itu.int/rec/R-REC-M.1450/e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Overview of Target ITU Recommendations and Outline of Required </a:t>
            </a:r>
            <a:r>
              <a:rPr lang="en-US" dirty="0" smtClean="0"/>
              <a:t>Updates</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1740637820"/>
              </p:ext>
            </p:extLst>
          </p:nvPr>
        </p:nvGraphicFramePr>
        <p:xfrm>
          <a:off x="673100" y="3124200"/>
          <a:ext cx="8335963" cy="914400"/>
        </p:xfrm>
        <a:graphic>
          <a:graphicData uri="http://schemas.openxmlformats.org/presentationml/2006/ole">
            <mc:AlternateContent xmlns:mc="http://schemas.openxmlformats.org/markup-compatibility/2006">
              <mc:Choice xmlns:v="urn:schemas-microsoft-com:vml" Requires="v">
                <p:oleObj spid="_x0000_s6880" name="Document" r:id="rId4" imgW="8512217" imgH="1023866" progId="Word.Document.8">
                  <p:embed/>
                </p:oleObj>
              </mc:Choice>
              <mc:Fallback>
                <p:oleObj name="Document" r:id="rId4" imgW="8512217" imgH="1023866" progId="Word.Document.8">
                  <p:embed/>
                  <p:pic>
                    <p:nvPicPr>
                      <p:cNvPr id="0" name=""/>
                      <p:cNvPicPr>
                        <a:picLocks noChangeAspect="1" noChangeArrowheads="1"/>
                      </p:cNvPicPr>
                      <p:nvPr/>
                    </p:nvPicPr>
                    <p:blipFill>
                      <a:blip r:embed="rId5"/>
                      <a:srcRect/>
                      <a:stretch>
                        <a:fillRect/>
                      </a:stretch>
                    </p:blipFill>
                    <p:spPr bwMode="auto">
                      <a:xfrm>
                        <a:off x="673100" y="3124200"/>
                        <a:ext cx="8335963" cy="914400"/>
                      </a:xfrm>
                      <a:prstGeom prst="rect">
                        <a:avLst/>
                      </a:prstGeom>
                      <a:noFill/>
                      <a:ln>
                        <a:noFill/>
                      </a:ln>
                      <a:effectLst/>
                      <a:extLst/>
                    </p:spPr>
                  </p:pic>
                </p:oleObj>
              </mc:Fallback>
            </mc:AlternateContent>
          </a:graphicData>
        </a:graphic>
      </p:graphicFrame>
      <p:sp>
        <p:nvSpPr>
          <p:cNvPr id="13" name="Rectangle 2"/>
          <p:cNvSpPr>
            <a:spLocks noGrp="1" noChangeArrowheads="1"/>
          </p:cNvSpPr>
          <p:nvPr>
            <p:ph idx="1"/>
          </p:nvPr>
        </p:nvSpPr>
        <p:spPr>
          <a:xfrm>
            <a:off x="838200" y="1840503"/>
            <a:ext cx="7315200" cy="53419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2020-01-15</a:t>
            </a:r>
            <a:endParaRPr lang="en-GB" sz="20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365919"/>
            <a:ext cx="7770813" cy="1065213"/>
          </a:xfrm>
        </p:spPr>
        <p:txBody>
          <a:bodyPr/>
          <a:lstStyle/>
          <a:p>
            <a:r>
              <a:rPr lang="en-US" dirty="0"/>
              <a:t>Annex </a:t>
            </a:r>
            <a:r>
              <a:rPr lang="en-US" dirty="0" smtClean="0"/>
              <a:t>1</a:t>
            </a:r>
            <a:r>
              <a:rPr lang="en-US" dirty="0"/>
              <a:t>: 1	IEEE 802.11 (</a:t>
            </a:r>
            <a:r>
              <a:rPr lang="en-US" dirty="0" smtClean="0"/>
              <a:t>updates)</a:t>
            </a:r>
            <a:endParaRPr lang="en-US" dirty="0"/>
          </a:p>
        </p:txBody>
      </p:sp>
      <p:sp>
        <p:nvSpPr>
          <p:cNvPr id="6" name="Content Placeholder 5"/>
          <p:cNvSpPr>
            <a:spLocks noGrp="1"/>
          </p:cNvSpPr>
          <p:nvPr>
            <p:ph idx="1"/>
          </p:nvPr>
        </p:nvSpPr>
        <p:spPr>
          <a:xfrm>
            <a:off x="451925" y="1143000"/>
            <a:ext cx="8236974" cy="4113213"/>
          </a:xfrm>
        </p:spPr>
        <p:txBody>
          <a:bodyPr/>
          <a:lstStyle/>
          <a:p>
            <a:pPr hangingPunct="0"/>
            <a:r>
              <a:rPr lang="en-GB" sz="1600" b="0" dirty="0" smtClean="0"/>
              <a:t>“</a:t>
            </a:r>
            <a:r>
              <a:rPr lang="en-GB" sz="1600" dirty="0"/>
              <a:t>1	IEEE 802.11</a:t>
            </a:r>
            <a:endParaRPr lang="en-US" sz="1600" dirty="0"/>
          </a:p>
          <a:p>
            <a:pPr hangingPunct="0"/>
            <a:r>
              <a:rPr lang="en-GB" sz="1600" b="0" dirty="0"/>
              <a:t>The IEEE 802.11™ Working Group has developed a standard for RLANs, </a:t>
            </a:r>
            <a:r>
              <a:rPr lang="en-GB" sz="1600" b="0" dirty="0">
                <a:solidFill>
                  <a:srgbClr val="0000CC"/>
                </a:solidFill>
              </a:rPr>
              <a:t>IEEE </a:t>
            </a:r>
            <a:r>
              <a:rPr lang="en-GB" sz="1600" b="0" dirty="0" err="1">
                <a:solidFill>
                  <a:srgbClr val="0000CC"/>
                </a:solidFill>
              </a:rPr>
              <a:t>Std</a:t>
            </a:r>
            <a:r>
              <a:rPr lang="en-GB" sz="1600" b="0" dirty="0">
                <a:solidFill>
                  <a:srgbClr val="0000CC"/>
                </a:solidFill>
              </a:rPr>
              <a:t> 802.11‑2012</a:t>
            </a:r>
            <a:r>
              <a:rPr lang="en-GB" sz="1600" b="0" dirty="0"/>
              <a:t>, which is part of the IEEE 802 series of standards for local and metropolitan area networks. The medium access control (MAC) unit in IEEE </a:t>
            </a:r>
            <a:r>
              <a:rPr lang="en-GB" sz="1600" b="0" dirty="0" err="1"/>
              <a:t>Std</a:t>
            </a:r>
            <a:r>
              <a:rPr lang="en-GB" sz="1600" b="0" dirty="0"/>
              <a:t> 802.11 is designed to support physical layer units as they may be adopted dependent on the availability of spectrum. </a:t>
            </a:r>
            <a:r>
              <a:rPr lang="en-GB" sz="1600" b="0" dirty="0">
                <a:solidFill>
                  <a:srgbClr val="0000CC"/>
                </a:solidFill>
              </a:rPr>
              <a:t>IEEE </a:t>
            </a:r>
            <a:r>
              <a:rPr lang="en-GB" sz="1600" b="0" dirty="0" err="1">
                <a:solidFill>
                  <a:srgbClr val="0000CC"/>
                </a:solidFill>
              </a:rPr>
              <a:t>Std</a:t>
            </a:r>
            <a:r>
              <a:rPr lang="en-GB" sz="1600" b="0" dirty="0">
                <a:solidFill>
                  <a:srgbClr val="0000CC"/>
                </a:solidFill>
              </a:rPr>
              <a:t> 802.11 operates in the 2 400-2 500 MHz band and in the bands comprising 3 650‑3 700 MHz, 4.94-4.99 GHz, 5.03‑5.091 GHz, 5.15‑5.25 GHz, 5.25-5.35 GHz, 5.47‑5.725 GHz and 5.725‑5.850 GHz. </a:t>
            </a:r>
            <a:r>
              <a:rPr lang="en-GB" sz="1600" b="0" dirty="0"/>
              <a:t>IEEE </a:t>
            </a:r>
            <a:r>
              <a:rPr lang="en-GB" sz="1600" b="0" dirty="0" err="1"/>
              <a:t>Std</a:t>
            </a:r>
            <a:r>
              <a:rPr lang="en-GB" sz="1600" b="0" dirty="0"/>
              <a:t> 802.11 employs the frequency hopping spread spectrum (FHSS) technique, direct sequence spread spectrum (DSSS) technique, orthogonal frequency division multiplexing (OFDM) technique, and multiple input and multiple output (MIMO) technique.</a:t>
            </a:r>
            <a:endParaRPr lang="en-US" sz="1600" b="0" dirty="0"/>
          </a:p>
          <a:p>
            <a:pPr hangingPunct="0"/>
            <a:r>
              <a:rPr lang="en-GB" sz="1600" b="0" dirty="0">
                <a:solidFill>
                  <a:srgbClr val="0000CC"/>
                </a:solidFill>
              </a:rPr>
              <a:t>Approved amendments to the IEEE 802.11-2012 base standard include Prioritization of Management Frames (IEEE 802.11ae), and Robust Audio Video Streaming (IEEE 802.11aa). </a:t>
            </a:r>
            <a:endParaRPr lang="en-US" sz="1600" b="0" dirty="0">
              <a:solidFill>
                <a:srgbClr val="0000CC"/>
              </a:solidFill>
            </a:endParaRPr>
          </a:p>
          <a:p>
            <a:pPr hangingPunct="0"/>
            <a:r>
              <a:rPr lang="en-GB" sz="1600" b="0" dirty="0"/>
              <a:t>The URL for the IEEE 802.11 Working Group is </a:t>
            </a:r>
            <a:r>
              <a:rPr lang="en-GB" sz="1600" b="0" u="sng" dirty="0">
                <a:hlinkClick r:id="rId2"/>
              </a:rPr>
              <a:t>http://www.ieee802.org/11</a:t>
            </a:r>
            <a:r>
              <a:rPr lang="en-GB" sz="1600" b="0" dirty="0"/>
              <a:t>. IEEE </a:t>
            </a:r>
            <a:r>
              <a:rPr lang="en-GB" sz="1600" b="0" dirty="0" err="1"/>
              <a:t>Std</a:t>
            </a:r>
            <a:r>
              <a:rPr lang="en-GB" sz="1600" b="0" dirty="0"/>
              <a:t> 802.11‑2012 and some amendments are available at no cost through the Get IEEE 802™ program at </a:t>
            </a:r>
            <a:r>
              <a:rPr lang="en-GB" sz="1600" b="0" u="sng" dirty="0">
                <a:hlinkClick r:id="rId3"/>
              </a:rPr>
              <a:t>http://standards.ieee.org/about/get</a:t>
            </a:r>
            <a:r>
              <a:rPr lang="en-GB" sz="1600" b="0" dirty="0"/>
              <a:t>, and future amendments will become available for no cost six months after publication. Approved amendments and some draft amendments are available for purchase at </a:t>
            </a:r>
            <a:r>
              <a:rPr lang="en-GB" sz="1600" b="0" u="sng" dirty="0">
                <a:hlinkClick r:id="rId4"/>
              </a:rPr>
              <a:t>http://www.techstreet.com/ieeegate.html</a:t>
            </a:r>
            <a:r>
              <a:rPr lang="en-GB" sz="1600" b="0" dirty="0" smtClean="0"/>
              <a:t>.</a:t>
            </a:r>
            <a:r>
              <a:rPr lang="en-US" sz="1600" b="0" dirty="0" smtClean="0"/>
              <a:t>”</a:t>
            </a:r>
          </a:p>
          <a:p>
            <a:pPr hangingPunct="0">
              <a:buFont typeface="Arial" panose="020B0604020202020204" pitchFamily="34" charset="0"/>
              <a:buChar char="•"/>
            </a:pPr>
            <a:r>
              <a:rPr lang="en-US" sz="1800" dirty="0" smtClean="0"/>
              <a:t>Consider removing detailed bands or frequency ranges; like other technologies up-level to high-level ranges</a:t>
            </a:r>
            <a:endParaRPr lang="en-US" sz="180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10</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182124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400" dirty="0"/>
              <a:t>TABLE 5: Key technical parameters</a:t>
            </a:r>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11</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
        <p:nvSpPr>
          <p:cNvPr id="12" name="Rectangle 11"/>
          <p:cNvSpPr/>
          <p:nvPr/>
        </p:nvSpPr>
        <p:spPr>
          <a:xfrm>
            <a:off x="685800" y="5308449"/>
            <a:ext cx="7475538" cy="461665"/>
          </a:xfrm>
          <a:prstGeom prst="rect">
            <a:avLst/>
          </a:prstGeom>
        </p:spPr>
        <p:txBody>
          <a:bodyPr wrap="square">
            <a:spAutoFit/>
          </a:bodyPr>
          <a:lstStyle/>
          <a:p>
            <a:pPr marL="342900" indent="-342900">
              <a:buFont typeface="Arial" panose="020B0604020202020204" pitchFamily="34" charset="0"/>
              <a:buChar char="•"/>
            </a:pPr>
            <a:r>
              <a:rPr lang="en-US" b="1" dirty="0" smtClean="0">
                <a:solidFill>
                  <a:schemeClr val="tx1"/>
                </a:solidFill>
              </a:rPr>
              <a:t>To add key technical parameters for the new STDs</a:t>
            </a:r>
            <a:endParaRPr lang="en-US" b="1" dirty="0">
              <a:solidFill>
                <a:schemeClr val="tx1"/>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2605275554"/>
              </p:ext>
            </p:extLst>
          </p:nvPr>
        </p:nvGraphicFramePr>
        <p:xfrm>
          <a:off x="76199" y="1702250"/>
          <a:ext cx="8991603" cy="3239455"/>
        </p:xfrm>
        <a:graphic>
          <a:graphicData uri="http://schemas.openxmlformats.org/drawingml/2006/table">
            <a:tbl>
              <a:tblPr firstRow="1" firstCol="1" lastRow="1" lastCol="1" bandRow="1" bandCol="1">
                <a:tableStyleId>{5940675A-B579-460E-94D1-54222C63F5DA}</a:tableStyleId>
              </a:tblPr>
              <a:tblGrid>
                <a:gridCol w="1147141"/>
                <a:gridCol w="969881"/>
                <a:gridCol w="1146223"/>
                <a:gridCol w="821195"/>
                <a:gridCol w="980672"/>
                <a:gridCol w="551866"/>
                <a:gridCol w="661604"/>
                <a:gridCol w="544888"/>
                <a:gridCol w="702201"/>
                <a:gridCol w="675149"/>
                <a:gridCol w="790783"/>
              </a:tblGrid>
              <a:tr h="592062">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rPr>
                        <a:t>Standard</a:t>
                      </a:r>
                      <a:endParaRPr lang="en-US" sz="120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Nominal RF channel bandwidth</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Modulation/</a:t>
                      </a:r>
                      <a:br>
                        <a:rPr lang="en-GB" sz="1000" dirty="0">
                          <a:effectLst/>
                        </a:rPr>
                      </a:br>
                      <a:r>
                        <a:rPr lang="en-GB" sz="1000" dirty="0">
                          <a:effectLst/>
                        </a:rPr>
                        <a:t>coding </a:t>
                      </a:r>
                      <a:r>
                        <a:rPr lang="en-GB" sz="1000" dirty="0" smtClean="0">
                          <a:effectLst/>
                        </a:rPr>
                        <a:t>rate</a:t>
                      </a:r>
                      <a:r>
                        <a:rPr lang="en-GB" sz="1000" baseline="30000" dirty="0" smtClean="0">
                          <a:effectLst/>
                        </a:rPr>
                        <a:t>(1</a:t>
                      </a:r>
                      <a:r>
                        <a:rPr lang="en-GB" sz="1000" baseline="30000" dirty="0">
                          <a:effectLst/>
                        </a:rPr>
                        <a:t>)</a:t>
                      </a:r>
                      <a:endParaRPr lang="en-US" sz="1050" dirty="0">
                        <a:effectLst/>
                      </a:endParaRPr>
                    </a:p>
                    <a:p>
                      <a:pPr marL="171450" marR="0" indent="-171450" algn="l" hangingPunct="0">
                        <a:spcBef>
                          <a:spcPts val="0"/>
                        </a:spcBef>
                        <a:spcAft>
                          <a:spcPts val="0"/>
                        </a:spcAft>
                        <a:buFont typeface="Arial" panose="020B0604020202020204" pitchFamily="34"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smtClean="0">
                          <a:effectLst/>
                        </a:rPr>
                        <a:t>upstream</a:t>
                      </a:r>
                    </a:p>
                    <a:p>
                      <a:pPr marL="171450" marR="0" indent="-171450" algn="l" hangingPunct="0">
                        <a:spcBef>
                          <a:spcPts val="0"/>
                        </a:spcBef>
                        <a:spcAft>
                          <a:spcPts val="0"/>
                        </a:spcAft>
                        <a:buFont typeface="Arial" panose="020B0604020202020204" pitchFamily="34"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smtClean="0">
                          <a:effectLst/>
                        </a:rPr>
                        <a:t>downstream</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Coding support</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Peak channel transmission rate per 5 MHz channel (except as noted)</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Beam-forming support (yes/no)</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Support for MIMO (yes/no)</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Duplex method</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Multiple access method</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Frame duration</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Mobility capabilities (nomadic/</a:t>
                      </a:r>
                      <a:br>
                        <a:rPr lang="en-GB" sz="1000" dirty="0">
                          <a:effectLst/>
                        </a:rPr>
                      </a:br>
                      <a:r>
                        <a:rPr lang="en-GB" sz="1000" dirty="0">
                          <a:effectLst/>
                        </a:rPr>
                        <a:t>mobile)</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55780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802.11-2016</a:t>
                      </a:r>
                      <a:br>
                        <a:rPr lang="en-GB" sz="1050" kern="1200" spc="-30" dirty="0">
                          <a:solidFill>
                            <a:srgbClr val="0000CC"/>
                          </a:solidFill>
                          <a:effectLst/>
                        </a:rPr>
                      </a:br>
                      <a:r>
                        <a:rPr lang="en-GB" sz="1050" kern="1200" spc="-30" dirty="0">
                          <a:solidFill>
                            <a:srgbClr val="0000CC"/>
                          </a:solidFill>
                          <a:effectLst/>
                        </a:rPr>
                        <a:t>(Clause 21, commonly known</a:t>
                      </a:r>
                      <a:br>
                        <a:rPr lang="en-GB" sz="1050" kern="1200" spc="-30" dirty="0">
                          <a:solidFill>
                            <a:srgbClr val="0000CC"/>
                          </a:solidFill>
                          <a:effectLst/>
                        </a:rPr>
                      </a:br>
                      <a:r>
                        <a:rPr lang="en-GB" sz="1050" kern="1200" spc="-30" dirty="0">
                          <a:solidFill>
                            <a:srgbClr val="0000CC"/>
                          </a:solidFill>
                          <a:effectLst/>
                        </a:rPr>
                        <a:t>as 802.11ac)</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802.11ah-2016 (TBD)</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802.11ax-2016</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802.11ay-2016</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802.11ba-2016 (TBD)</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802.11az-2016 (TBD)</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bl>
          </a:graphicData>
        </a:graphic>
      </p:graphicFrame>
    </p:spTree>
    <p:extLst>
      <p:ext uri="{BB962C8B-B14F-4D97-AF65-F5344CB8AC3E}">
        <p14:creationId xmlns:p14="http://schemas.microsoft.com/office/powerpoint/2010/main" val="3349748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005" y="283471"/>
            <a:ext cx="7770813" cy="1065213"/>
          </a:xfrm>
        </p:spPr>
        <p:txBody>
          <a:bodyPr/>
          <a:lstStyle/>
          <a:p>
            <a:r>
              <a:rPr lang="en-US" dirty="0" smtClean="0"/>
              <a:t>Summary</a:t>
            </a:r>
            <a:endParaRPr lang="en-US" dirty="0"/>
          </a:p>
        </p:txBody>
      </p:sp>
      <p:sp>
        <p:nvSpPr>
          <p:cNvPr id="6" name="Content Placeholder 5"/>
          <p:cNvSpPr>
            <a:spLocks noGrp="1"/>
          </p:cNvSpPr>
          <p:nvPr>
            <p:ph idx="1"/>
          </p:nvPr>
        </p:nvSpPr>
        <p:spPr>
          <a:xfrm>
            <a:off x="680089" y="1143000"/>
            <a:ext cx="7770813" cy="4113213"/>
          </a:xfrm>
        </p:spPr>
        <p:txBody>
          <a:bodyPr/>
          <a:lstStyle/>
          <a:p>
            <a:pPr marL="457200" indent="-457200">
              <a:buFont typeface="+mj-lt"/>
              <a:buAutoNum type="arabicPeriod"/>
            </a:pPr>
            <a:r>
              <a:rPr lang="en-US" sz="2000" dirty="0"/>
              <a:t>Recommendation  ITU-R  </a:t>
            </a:r>
            <a:r>
              <a:rPr lang="en-US" sz="2000" dirty="0" smtClean="0"/>
              <a:t>M.1450-5</a:t>
            </a:r>
          </a:p>
          <a:p>
            <a:pPr marL="857250" lvl="1" indent="-457200">
              <a:buFont typeface="+mj-lt"/>
              <a:buAutoNum type="alphaLcPeriod"/>
            </a:pPr>
            <a:r>
              <a:rPr lang="en-US" sz="1800" dirty="0"/>
              <a:t>Table 2: </a:t>
            </a:r>
            <a:r>
              <a:rPr lang="en-US" sz="1800" dirty="0" smtClean="0"/>
              <a:t>“Characteristics </a:t>
            </a:r>
            <a:r>
              <a:rPr lang="en-US" sz="1800" dirty="0"/>
              <a:t>including technical parameters associated with broadband RLAN </a:t>
            </a:r>
            <a:r>
              <a:rPr lang="en-US" sz="1800" dirty="0" smtClean="0"/>
              <a:t>standards” Need to add </a:t>
            </a:r>
            <a:r>
              <a:rPr lang="en-US" sz="1800" dirty="0"/>
              <a:t>new STDs  and update to the previous STDs (references, 5.1GHz, etc</a:t>
            </a:r>
            <a:r>
              <a:rPr lang="en-US" sz="1800" dirty="0" smtClean="0"/>
              <a:t>.)</a:t>
            </a:r>
          </a:p>
          <a:p>
            <a:pPr marL="857250" lvl="1" indent="-457200">
              <a:buFont typeface="+mj-lt"/>
              <a:buAutoNum type="alphaLcPeriod"/>
            </a:pPr>
            <a:r>
              <a:rPr lang="en-US" sz="1800" dirty="0"/>
              <a:t>Annex 1: </a:t>
            </a:r>
            <a:r>
              <a:rPr lang="en-US" sz="1800" dirty="0" smtClean="0"/>
              <a:t>“Obtaining </a:t>
            </a:r>
            <a:r>
              <a:rPr lang="en-US" sz="1800" dirty="0"/>
              <a:t>additional information on RLAN </a:t>
            </a:r>
            <a:r>
              <a:rPr lang="en-US" sz="1800" dirty="0" smtClean="0"/>
              <a:t>standards” needs updates</a:t>
            </a:r>
          </a:p>
          <a:p>
            <a:pPr marL="857250" lvl="1" indent="-457200">
              <a:buFont typeface="+mj-lt"/>
              <a:buAutoNum type="alphaLcPeriod"/>
            </a:pPr>
            <a:r>
              <a:rPr lang="en-US" sz="1800" dirty="0"/>
              <a:t>Annex 2 TABLE 3: </a:t>
            </a:r>
            <a:r>
              <a:rPr lang="en-US" sz="1800" dirty="0" smtClean="0"/>
              <a:t>“General </a:t>
            </a:r>
            <a:r>
              <a:rPr lang="en-US" sz="1800" dirty="0"/>
              <a:t>technical requirements applicable in certain administrations and/or </a:t>
            </a:r>
            <a:r>
              <a:rPr lang="en-US" sz="1800" dirty="0" smtClean="0"/>
              <a:t>regions” Recommend no update; to be done by 5A directly</a:t>
            </a:r>
          </a:p>
          <a:p>
            <a:pPr marL="457200" indent="-457200">
              <a:buFont typeface="+mj-lt"/>
              <a:buAutoNum type="arabicPeriod"/>
            </a:pPr>
            <a:r>
              <a:rPr lang="en-US" sz="2000" dirty="0" smtClean="0"/>
              <a:t>Recommendation  </a:t>
            </a:r>
            <a:r>
              <a:rPr lang="en-US" sz="2000" dirty="0"/>
              <a:t>ITU-R  </a:t>
            </a:r>
            <a:r>
              <a:rPr lang="en-US" sz="2000" dirty="0" smtClean="0"/>
              <a:t>M.1801-2</a:t>
            </a:r>
          </a:p>
          <a:p>
            <a:pPr marL="857250" lvl="1" indent="-457200">
              <a:buFont typeface="+mj-lt"/>
              <a:buAutoNum type="alphaLcPeriod"/>
            </a:pPr>
            <a:r>
              <a:rPr lang="en-US" sz="1600" dirty="0"/>
              <a:t>Annex 1: </a:t>
            </a:r>
            <a:r>
              <a:rPr lang="en-US" sz="1600" dirty="0" smtClean="0"/>
              <a:t>“Broadband </a:t>
            </a:r>
            <a:r>
              <a:rPr lang="en-US" sz="1600" dirty="0"/>
              <a:t>radio local area </a:t>
            </a:r>
            <a:r>
              <a:rPr lang="en-US" sz="1600" dirty="0" smtClean="0"/>
              <a:t>networks” may need update (TBD)</a:t>
            </a:r>
          </a:p>
          <a:p>
            <a:pPr marL="857250" lvl="1" indent="-457200">
              <a:buFont typeface="+mj-lt"/>
              <a:buAutoNum type="alphaLcPeriod"/>
            </a:pPr>
            <a:r>
              <a:rPr lang="en-US" sz="1600" dirty="0"/>
              <a:t>Annex 1: </a:t>
            </a:r>
            <a:r>
              <a:rPr lang="en-US" sz="1600" dirty="0" smtClean="0"/>
              <a:t>“1</a:t>
            </a:r>
            <a:r>
              <a:rPr lang="en-US" sz="1600" dirty="0"/>
              <a:t>	IEEE </a:t>
            </a:r>
            <a:r>
              <a:rPr lang="en-US" sz="1600" dirty="0" smtClean="0"/>
              <a:t>802.11” needs updates; </a:t>
            </a:r>
            <a:r>
              <a:rPr lang="en-US" sz="1600" dirty="0"/>
              <a:t>Consider removing detailed bands or frequency ranges; like other technologies up-level to high-level </a:t>
            </a:r>
            <a:r>
              <a:rPr lang="en-US" sz="1600" dirty="0" smtClean="0"/>
              <a:t>ranges</a:t>
            </a:r>
          </a:p>
          <a:p>
            <a:pPr marL="857250" lvl="1" indent="-457200">
              <a:buFont typeface="+mj-lt"/>
              <a:buAutoNum type="alphaLcPeriod"/>
            </a:pPr>
            <a:r>
              <a:rPr lang="en-US" sz="1600" dirty="0" smtClean="0"/>
              <a:t>Annex 9 TABLE 5: “Key technical parameters</a:t>
            </a:r>
            <a:r>
              <a:rPr lang="en-US" sz="1600" dirty="0"/>
              <a:t>” add key technical parameters for the new </a:t>
            </a:r>
            <a:r>
              <a:rPr lang="en-US" sz="1600" dirty="0" smtClean="0"/>
              <a:t>STDs</a:t>
            </a:r>
          </a:p>
          <a:p>
            <a:pPr marL="857250" lvl="1" indent="-457200">
              <a:buFont typeface="+mj-lt"/>
              <a:buAutoNum type="alphaLcPeriod"/>
            </a:pPr>
            <a:endParaRPr lang="en-US" sz="1600" dirty="0" smtClean="0"/>
          </a:p>
          <a:p>
            <a:pPr marL="457200" indent="-457200">
              <a:buFont typeface="+mj-lt"/>
              <a:buAutoNum type="arabicPeriod"/>
            </a:pPr>
            <a:endParaRPr lang="en-US" sz="18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12</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57071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85005" y="770259"/>
            <a:ext cx="7770813" cy="761999"/>
          </a:xfrm>
        </p:spPr>
        <p:txBody>
          <a:bodyPr/>
          <a:lstStyle/>
          <a:p>
            <a:pPr eaLnBrk="1" hangingPunct="1"/>
            <a:r>
              <a:rPr lang="en-US" altLang="ja-JP" dirty="0" smtClean="0">
                <a:latin typeface="Times New Roman" charset="0"/>
              </a:rPr>
              <a:t>Background: Updates </a:t>
            </a:r>
            <a:r>
              <a:rPr lang="en-US" altLang="ja-JP" dirty="0" smtClean="0">
                <a:latin typeface="Times New Roman" charset="0"/>
              </a:rPr>
              <a:t>to the Recommendation Needed</a:t>
            </a:r>
            <a:endParaRPr lang="en-US" dirty="0">
              <a:latin typeface="Times New Roman" charset="0"/>
            </a:endParaRPr>
          </a:p>
        </p:txBody>
      </p:sp>
      <p:sp>
        <p:nvSpPr>
          <p:cNvPr id="5123" name="Content Placeholder 2"/>
          <p:cNvSpPr>
            <a:spLocks noGrp="1"/>
          </p:cNvSpPr>
          <p:nvPr>
            <p:ph idx="1"/>
          </p:nvPr>
        </p:nvSpPr>
        <p:spPr>
          <a:xfrm>
            <a:off x="493711" y="1778880"/>
            <a:ext cx="8153400" cy="4459742"/>
          </a:xfrm>
        </p:spPr>
        <p:txBody>
          <a:bodyPr/>
          <a:lstStyle/>
          <a:p>
            <a:pPr marL="0" indent="0"/>
            <a:r>
              <a:rPr lang="en-US" dirty="0"/>
              <a:t>Inclusion of new IEEE 802.11 technologies</a:t>
            </a:r>
            <a:endParaRPr lang="fr-FR" dirty="0"/>
          </a:p>
          <a:p>
            <a:pPr marL="0" indent="0"/>
            <a:r>
              <a:rPr lang="en-US" dirty="0" smtClean="0"/>
              <a:t>Updates </a:t>
            </a:r>
            <a:r>
              <a:rPr lang="en-US" dirty="0"/>
              <a:t>regarding 5GHz and DFS</a:t>
            </a:r>
          </a:p>
          <a:p>
            <a:pPr marL="0" indent="0"/>
            <a:r>
              <a:rPr lang="en-US" dirty="0"/>
              <a:t>Characteristics 6GHz sharing </a:t>
            </a:r>
            <a:r>
              <a:rPr lang="en-US" dirty="0" smtClean="0"/>
              <a:t>studies</a:t>
            </a:r>
          </a:p>
          <a:p>
            <a:pPr marL="0" indent="0"/>
            <a:endParaRPr lang="en-US" dirty="0" smtClean="0"/>
          </a:p>
          <a:p>
            <a:pPr marL="457200" indent="-457200">
              <a:buFont typeface="+mj-lt"/>
              <a:buAutoNum type="arabicPeriod"/>
            </a:pPr>
            <a:r>
              <a:rPr lang="en-US" dirty="0" smtClean="0"/>
              <a:t>Recommendation  </a:t>
            </a:r>
            <a:r>
              <a:rPr lang="en-US" dirty="0"/>
              <a:t>ITU-R  M.1450-5: </a:t>
            </a:r>
            <a:r>
              <a:rPr lang="en-US" b="0" dirty="0">
                <a:solidFill>
                  <a:srgbClr val="0000CC"/>
                </a:solidFill>
              </a:rPr>
              <a:t>Characteristics of broadband </a:t>
            </a:r>
            <a:r>
              <a:rPr lang="en-US" b="0" dirty="0" smtClean="0">
                <a:solidFill>
                  <a:srgbClr val="0000CC"/>
                </a:solidFill>
              </a:rPr>
              <a:t>radio </a:t>
            </a:r>
            <a:r>
              <a:rPr lang="en-US" b="0" dirty="0">
                <a:solidFill>
                  <a:srgbClr val="0000CC"/>
                </a:solidFill>
              </a:rPr>
              <a:t>local area </a:t>
            </a:r>
            <a:r>
              <a:rPr lang="en-US" b="0" dirty="0" smtClean="0">
                <a:solidFill>
                  <a:srgbClr val="0000CC"/>
                </a:solidFill>
              </a:rPr>
              <a:t>networks</a:t>
            </a:r>
            <a:r>
              <a:rPr lang="en-US" b="0" dirty="0" smtClean="0"/>
              <a:t> </a:t>
            </a:r>
            <a:r>
              <a:rPr lang="fr-FR" b="0" dirty="0"/>
              <a:t>(02/2014</a:t>
            </a:r>
            <a:r>
              <a:rPr lang="fr-FR" b="0" dirty="0" smtClean="0"/>
              <a:t>)</a:t>
            </a:r>
          </a:p>
          <a:p>
            <a:pPr marL="457200" indent="-457200">
              <a:buFont typeface="+mj-lt"/>
              <a:buAutoNum type="arabicPeriod"/>
            </a:pPr>
            <a:r>
              <a:rPr lang="en-US" dirty="0" smtClean="0"/>
              <a:t>Recommendation  </a:t>
            </a:r>
            <a:r>
              <a:rPr lang="en-US" dirty="0"/>
              <a:t>ITU-R  </a:t>
            </a:r>
            <a:r>
              <a:rPr lang="en-US" dirty="0" smtClean="0"/>
              <a:t>M.1801-2: </a:t>
            </a:r>
            <a:r>
              <a:rPr lang="en-US" b="0" dirty="0" smtClean="0">
                <a:solidFill>
                  <a:srgbClr val="0000CC"/>
                </a:solidFill>
              </a:rPr>
              <a:t>Radio </a:t>
            </a:r>
            <a:r>
              <a:rPr lang="en-US" b="0" dirty="0">
                <a:solidFill>
                  <a:srgbClr val="0000CC"/>
                </a:solidFill>
              </a:rPr>
              <a:t>interface standards </a:t>
            </a:r>
            <a:r>
              <a:rPr lang="en-US" b="0" dirty="0"/>
              <a:t>for broadband wireless access systems, including mobile and nomadic applications, in the mobile </a:t>
            </a:r>
            <a:r>
              <a:rPr lang="en-US" b="0" dirty="0" smtClean="0"/>
              <a:t>service </a:t>
            </a:r>
            <a:r>
              <a:rPr lang="en-US" b="0" dirty="0"/>
              <a:t>operating below 6 </a:t>
            </a:r>
            <a:r>
              <a:rPr lang="en-US" b="0" dirty="0" smtClean="0"/>
              <a:t>GHz (</a:t>
            </a:r>
            <a:r>
              <a:rPr lang="en-US" b="0" dirty="0"/>
              <a:t>02/2013</a:t>
            </a:r>
            <a:r>
              <a:rPr lang="en-US" b="0" dirty="0" smtClean="0"/>
              <a:t>)</a:t>
            </a:r>
          </a:p>
          <a:p>
            <a:pPr marL="457200" indent="-457200">
              <a:buFont typeface="+mj-lt"/>
              <a:buAutoNum type="arabicPeriod"/>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5678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altLang="ja-JP" sz="2800" dirty="0">
                <a:latin typeface="Times New Roman" charset="0"/>
              </a:rPr>
              <a:t>Recommendation  ITU-R  </a:t>
            </a:r>
            <a:r>
              <a:rPr lang="en-US" altLang="ja-JP" sz="2800" dirty="0" smtClean="0">
                <a:latin typeface="Times New Roman" charset="0"/>
              </a:rPr>
              <a:t>M.1450-5 Outline</a:t>
            </a:r>
            <a:endParaRPr lang="en-US" sz="28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marL="0" indent="0">
              <a:spcBef>
                <a:spcPts val="0"/>
              </a:spcBef>
            </a:pPr>
            <a:r>
              <a:rPr lang="en-US" sz="1800" dirty="0" smtClean="0"/>
              <a:t>Scope</a:t>
            </a:r>
          </a:p>
          <a:p>
            <a:pPr marL="400050" lvl="1" indent="0">
              <a:spcBef>
                <a:spcPts val="0"/>
              </a:spcBef>
            </a:pPr>
            <a:r>
              <a:rPr lang="en-US" sz="1800" b="1" dirty="0">
                <a:solidFill>
                  <a:srgbClr val="0000CC"/>
                </a:solidFill>
              </a:rPr>
              <a:t>TABLE </a:t>
            </a:r>
            <a:r>
              <a:rPr lang="en-US" sz="1800" b="1" dirty="0" smtClean="0">
                <a:solidFill>
                  <a:srgbClr val="0000CC"/>
                </a:solidFill>
              </a:rPr>
              <a:t>2: Characteristics </a:t>
            </a:r>
            <a:r>
              <a:rPr lang="en-US" sz="1800" b="1" dirty="0">
                <a:solidFill>
                  <a:srgbClr val="0000CC"/>
                </a:solidFill>
              </a:rPr>
              <a:t>including technical parameters associated with broadband RLAN </a:t>
            </a:r>
            <a:r>
              <a:rPr lang="en-US" sz="1800" b="1" dirty="0" smtClean="0">
                <a:solidFill>
                  <a:srgbClr val="0000CC"/>
                </a:solidFill>
              </a:rPr>
              <a:t>standards</a:t>
            </a:r>
          </a:p>
          <a:p>
            <a:pPr marL="0" indent="0">
              <a:spcBef>
                <a:spcPts val="0"/>
              </a:spcBef>
            </a:pPr>
            <a:r>
              <a:rPr lang="en-US" sz="1800" dirty="0" smtClean="0">
                <a:solidFill>
                  <a:srgbClr val="0000CC"/>
                </a:solidFill>
              </a:rPr>
              <a:t>Annex 1: Obtaining </a:t>
            </a:r>
            <a:r>
              <a:rPr lang="en-US" sz="1800" dirty="0">
                <a:solidFill>
                  <a:srgbClr val="0000CC"/>
                </a:solidFill>
              </a:rPr>
              <a:t>additional information on RLAN standards</a:t>
            </a:r>
          </a:p>
          <a:p>
            <a:pPr marL="0" indent="0">
              <a:spcBef>
                <a:spcPts val="0"/>
              </a:spcBef>
            </a:pPr>
            <a:r>
              <a:rPr lang="en-US" sz="1800" dirty="0"/>
              <a:t>Annex </a:t>
            </a:r>
            <a:r>
              <a:rPr lang="en-US" sz="1800" dirty="0" smtClean="0"/>
              <a:t>2: Basic </a:t>
            </a:r>
            <a:r>
              <a:rPr lang="en-US" sz="1800" dirty="0"/>
              <a:t>characteristics of broadband RLANs</a:t>
            </a:r>
          </a:p>
          <a:p>
            <a:pPr marL="0" indent="0">
              <a:spcBef>
                <a:spcPts val="0"/>
              </a:spcBef>
            </a:pPr>
            <a:r>
              <a:rPr lang="en-US" sz="1800" dirty="0"/>
              <a:t>and general guidance for </a:t>
            </a:r>
            <a:r>
              <a:rPr lang="en-US" sz="1800" dirty="0" smtClean="0"/>
              <a:t>deployment</a:t>
            </a:r>
          </a:p>
          <a:p>
            <a:pPr lvl="1" indent="-342900">
              <a:spcBef>
                <a:spcPts val="0"/>
              </a:spcBef>
              <a:buAutoNum type="arabicPlain"/>
            </a:pPr>
            <a:r>
              <a:rPr lang="en-US" sz="1800" dirty="0" smtClean="0"/>
              <a:t>Introduction</a:t>
            </a:r>
          </a:p>
          <a:p>
            <a:pPr lvl="1" indent="-342900">
              <a:spcBef>
                <a:spcPts val="0"/>
              </a:spcBef>
              <a:buAutoNum type="arabicPlain"/>
            </a:pPr>
            <a:r>
              <a:rPr lang="en-US" sz="1800" dirty="0" smtClean="0"/>
              <a:t>Mobility</a:t>
            </a:r>
          </a:p>
          <a:p>
            <a:pPr lvl="1" indent="-342900">
              <a:spcBef>
                <a:spcPts val="0"/>
              </a:spcBef>
              <a:buAutoNum type="arabicPlain"/>
            </a:pPr>
            <a:r>
              <a:rPr lang="en-US" sz="1800" dirty="0" smtClean="0"/>
              <a:t>Operational </a:t>
            </a:r>
            <a:r>
              <a:rPr lang="en-US" sz="1800" dirty="0"/>
              <a:t>environment and considerations of </a:t>
            </a:r>
            <a:r>
              <a:rPr lang="en-US" sz="1800" dirty="0" smtClean="0"/>
              <a:t>interface</a:t>
            </a:r>
          </a:p>
          <a:p>
            <a:pPr lvl="1" indent="-342900">
              <a:spcBef>
                <a:spcPts val="0"/>
              </a:spcBef>
              <a:buAutoNum type="arabicPlain"/>
            </a:pPr>
            <a:r>
              <a:rPr lang="en-US" sz="1800" dirty="0" smtClean="0"/>
              <a:t>System </a:t>
            </a:r>
            <a:r>
              <a:rPr lang="en-US" sz="1800" dirty="0"/>
              <a:t>architecture including fixed </a:t>
            </a:r>
            <a:r>
              <a:rPr lang="en-US" sz="1800" dirty="0" smtClean="0"/>
              <a:t>applications</a:t>
            </a:r>
          </a:p>
          <a:p>
            <a:pPr lvl="1" indent="-342900">
              <a:spcBef>
                <a:spcPts val="0"/>
              </a:spcBef>
              <a:buAutoNum type="arabicPlain"/>
            </a:pPr>
            <a:r>
              <a:rPr lang="en-US" sz="1800" dirty="0" smtClean="0"/>
              <a:t>Interference </a:t>
            </a:r>
            <a:r>
              <a:rPr lang="en-US" sz="1800" dirty="0"/>
              <a:t>mitigation techniques under frequency sharing </a:t>
            </a:r>
            <a:r>
              <a:rPr lang="en-US" sz="1800" dirty="0" smtClean="0"/>
              <a:t>environments</a:t>
            </a:r>
          </a:p>
          <a:p>
            <a:pPr lvl="1" indent="-342900">
              <a:spcBef>
                <a:spcPts val="0"/>
              </a:spcBef>
              <a:buAutoNum type="arabicPlain"/>
            </a:pPr>
            <a:r>
              <a:rPr lang="en-US" sz="1800" dirty="0" smtClean="0"/>
              <a:t>General </a:t>
            </a:r>
            <a:r>
              <a:rPr lang="en-US" sz="1800" dirty="0"/>
              <a:t>technical </a:t>
            </a:r>
            <a:r>
              <a:rPr lang="en-US" sz="1800" dirty="0"/>
              <a:t>characteristics</a:t>
            </a:r>
          </a:p>
          <a:p>
            <a:pPr marL="400050" lvl="1" indent="0">
              <a:spcBef>
                <a:spcPts val="0"/>
              </a:spcBef>
            </a:pPr>
            <a:r>
              <a:rPr lang="en-US" sz="1800" b="1" dirty="0">
                <a:solidFill>
                  <a:srgbClr val="0000CC"/>
                </a:solidFill>
              </a:rPr>
              <a:t>TABLE </a:t>
            </a:r>
            <a:r>
              <a:rPr lang="en-US" sz="1800" b="1" dirty="0" smtClean="0">
                <a:solidFill>
                  <a:srgbClr val="0000CC"/>
                </a:solidFill>
              </a:rPr>
              <a:t>3: General </a:t>
            </a:r>
            <a:r>
              <a:rPr lang="en-US" sz="1800" b="1" dirty="0">
                <a:solidFill>
                  <a:srgbClr val="0000CC"/>
                </a:solidFill>
              </a:rPr>
              <a:t>technical requirements applicable in certain </a:t>
            </a:r>
            <a:r>
              <a:rPr lang="en-US" sz="1800" b="1" dirty="0" smtClean="0">
                <a:solidFill>
                  <a:srgbClr val="0000CC"/>
                </a:solidFill>
              </a:rPr>
              <a:t>administrations and/or </a:t>
            </a:r>
            <a:r>
              <a:rPr lang="en-US" sz="1800" b="1" dirty="0">
                <a:solidFill>
                  <a:srgbClr val="0000CC"/>
                </a:solidFill>
              </a:rPr>
              <a:t>regions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287217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06439"/>
            <a:ext cx="7770813" cy="1065213"/>
          </a:xfrm>
        </p:spPr>
        <p:txBody>
          <a:bodyPr/>
          <a:lstStyle/>
          <a:p>
            <a:r>
              <a:rPr lang="en-US" sz="2400" dirty="0"/>
              <a:t>TABLE 2: Characteristics including technical parameters associated with broadband RLAN </a:t>
            </a:r>
            <a:r>
              <a:rPr lang="en-US" sz="2400" dirty="0" smtClean="0"/>
              <a:t>standards</a:t>
            </a:r>
            <a:endParaRPr lang="en-US" sz="24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99373464"/>
              </p:ext>
            </p:extLst>
          </p:nvPr>
        </p:nvGraphicFramePr>
        <p:xfrm>
          <a:off x="685006" y="1453279"/>
          <a:ext cx="7770812" cy="4218115"/>
        </p:xfrm>
        <a:graphic>
          <a:graphicData uri="http://schemas.openxmlformats.org/drawingml/2006/table">
            <a:tbl>
              <a:tblPr firstRow="1" bandRow="1">
                <a:tableStyleId>{5940675A-B579-460E-94D1-54222C63F5DA}</a:tableStyleId>
              </a:tblPr>
              <a:tblGrid>
                <a:gridCol w="1110116"/>
                <a:gridCol w="1110116"/>
                <a:gridCol w="1110116"/>
                <a:gridCol w="1110116"/>
                <a:gridCol w="1110116"/>
                <a:gridCol w="1110116"/>
                <a:gridCol w="1110116"/>
              </a:tblGrid>
              <a:tr h="370840">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Characteristic</a:t>
                      </a:r>
                      <a:r>
                        <a:rPr lang="fr-FR"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802.11-2016</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(Clause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21, </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commonly known</a:t>
                      </a:r>
                      <a:b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as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802.11ac)</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802.11ah-2016 (TBD)</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802.11ax-2016</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802.11ay-2016</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802.11ba-2016 (TBD)</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802.11az-2016 (TBD)</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Access method</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Modulation</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370840">
                <a:tc>
                  <a:txBody>
                    <a:bodyPr/>
                    <a:lstStyle/>
                    <a:p>
                      <a:pPr algn="l"/>
                      <a:r>
                        <a:rPr lang="en-US" sz="1200" b="1" kern="1200" spc="-3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Data rate </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b="1" kern="1200" spc="-3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Frequency</a:t>
                      </a:r>
                      <a:r>
                        <a:rPr lang="fr-FR"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band</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Channel indexing</a:t>
                      </a: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Spectrum </a:t>
                      </a:r>
                      <a:r>
                        <a:rPr lang="fr-FR" sz="1200" b="1" kern="1200" spc="-3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fr-FR" sz="1200" b="1" kern="1200" spc="-30"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ask</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r>
              <a:tr h="370840">
                <a:tc>
                  <a:txBody>
                    <a:bodyPr/>
                    <a:lstStyle/>
                    <a:p>
                      <a:pPr algn="l"/>
                      <a:r>
                        <a:rPr lang="en-US" sz="1200" b="1" kern="1200" spc="-30"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Tx</a:t>
                      </a:r>
                      <a:r>
                        <a:rPr lang="en-US" sz="1200" b="1" kern="1200" spc="-3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Interference mitigation</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r>
              <a:tr h="370840">
                <a:tc>
                  <a:txBody>
                    <a:bodyPr/>
                    <a:lstStyle/>
                    <a:p>
                      <a:pPr algn="l"/>
                      <a:r>
                        <a:rPr lang="en-US" sz="1200" b="1" kern="1200" spc="-3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Rx Sensitivity</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dirty="0"/>
                    </a:p>
                  </a:txBody>
                  <a:tcPr/>
                </a:tc>
              </a:tr>
            </a:tbl>
          </a:graphicData>
        </a:graphic>
      </p:graphicFrame>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
        <p:nvSpPr>
          <p:cNvPr id="12" name="Rectangle 11"/>
          <p:cNvSpPr/>
          <p:nvPr/>
        </p:nvSpPr>
        <p:spPr>
          <a:xfrm>
            <a:off x="685006" y="5693517"/>
            <a:ext cx="7475538" cy="707886"/>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tx1"/>
                </a:solidFill>
              </a:rPr>
              <a:t>To add new </a:t>
            </a:r>
            <a:r>
              <a:rPr lang="en-US" sz="2000" dirty="0">
                <a:solidFill>
                  <a:schemeClr val="tx1"/>
                </a:solidFill>
              </a:rPr>
              <a:t>STDs  and </a:t>
            </a:r>
            <a:r>
              <a:rPr lang="en-US" sz="2000" dirty="0" smtClean="0">
                <a:solidFill>
                  <a:schemeClr val="tx1"/>
                </a:solidFill>
              </a:rPr>
              <a:t>update </a:t>
            </a:r>
            <a:r>
              <a:rPr lang="en-US" sz="2000" dirty="0">
                <a:solidFill>
                  <a:schemeClr val="tx1"/>
                </a:solidFill>
              </a:rPr>
              <a:t>to the previous </a:t>
            </a:r>
            <a:r>
              <a:rPr lang="en-US" sz="2000" dirty="0" smtClean="0">
                <a:solidFill>
                  <a:schemeClr val="tx1"/>
                </a:solidFill>
              </a:rPr>
              <a:t>STDs (references, 5.1GHz, etc.)</a:t>
            </a:r>
            <a:endParaRPr lang="en-US" sz="2000" dirty="0">
              <a:solidFill>
                <a:schemeClr val="tx1"/>
              </a:solidFill>
            </a:endParaRPr>
          </a:p>
        </p:txBody>
      </p:sp>
    </p:spTree>
    <p:extLst>
      <p:ext uri="{BB962C8B-B14F-4D97-AF65-F5344CB8AC3E}">
        <p14:creationId xmlns:p14="http://schemas.microsoft.com/office/powerpoint/2010/main" val="135422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Annex </a:t>
            </a:r>
            <a:r>
              <a:rPr lang="en-US" dirty="0" smtClean="0"/>
              <a:t>1: Obtaining </a:t>
            </a:r>
            <a:r>
              <a:rPr lang="en-US" dirty="0"/>
              <a:t>additional information on RLAN </a:t>
            </a:r>
            <a:r>
              <a:rPr lang="en-US" dirty="0" smtClean="0"/>
              <a:t>standards (updates)</a:t>
            </a:r>
            <a:endParaRPr lang="en-US" dirty="0"/>
          </a:p>
        </p:txBody>
      </p:sp>
      <p:sp>
        <p:nvSpPr>
          <p:cNvPr id="6" name="Content Placeholder 5"/>
          <p:cNvSpPr>
            <a:spLocks noGrp="1"/>
          </p:cNvSpPr>
          <p:nvPr>
            <p:ph idx="1"/>
          </p:nvPr>
        </p:nvSpPr>
        <p:spPr>
          <a:xfrm>
            <a:off x="451925" y="1751013"/>
            <a:ext cx="8236974" cy="4113213"/>
          </a:xfrm>
        </p:spPr>
        <p:txBody>
          <a:bodyPr/>
          <a:lstStyle/>
          <a:p>
            <a:pPr hangingPunct="0"/>
            <a:r>
              <a:rPr lang="en-GB" sz="1600" b="0" dirty="0" smtClean="0"/>
              <a:t>“The </a:t>
            </a:r>
            <a:r>
              <a:rPr lang="en-GB" sz="1600" b="0" dirty="0"/>
              <a:t>IEEE 802.11 standards can be downloaded from: </a:t>
            </a:r>
            <a:r>
              <a:rPr lang="en-GB" sz="1600" b="0" u="sng" dirty="0">
                <a:hlinkClick r:id="rId2"/>
              </a:rPr>
              <a:t>http://standards.ieee.org/getieee802/index.html</a:t>
            </a:r>
            <a:r>
              <a:rPr lang="en-GB" sz="1600" b="0" dirty="0"/>
              <a:t>.</a:t>
            </a:r>
            <a:endParaRPr lang="en-US" sz="1600" b="0" dirty="0"/>
          </a:p>
          <a:p>
            <a:pPr hangingPunct="0"/>
            <a:r>
              <a:rPr lang="en-GB" sz="1600" b="0" dirty="0"/>
              <a:t>IEEE 802.11 has developed a set of standards for RLANs, </a:t>
            </a:r>
            <a:r>
              <a:rPr lang="en-GB" sz="1600" b="0" dirty="0">
                <a:solidFill>
                  <a:srgbClr val="0000CC"/>
                </a:solidFill>
              </a:rPr>
              <a:t>IEEE </a:t>
            </a:r>
            <a:r>
              <a:rPr lang="en-GB" sz="1600" b="0" dirty="0" err="1">
                <a:solidFill>
                  <a:srgbClr val="0000CC"/>
                </a:solidFill>
              </a:rPr>
              <a:t>Std</a:t>
            </a:r>
            <a:r>
              <a:rPr lang="en-GB" sz="1600" b="0" dirty="0">
                <a:solidFill>
                  <a:srgbClr val="0000CC"/>
                </a:solidFill>
              </a:rPr>
              <a:t> 802.11 – 2012, which has been harmonized with IEC/ISO. The medium access control (MAC) and physical characteristics for wireless local area networks (LANs) are specified in ISO/IEC 8802-11:2005, which is part of a series of standards for local and metropolitan area networks. The medium access control unit in ISO/IEC 8802-11:2005 is designed to support physical layer units as they may be adopted dependent on the availability of spectrum. ISO/IEC 8802-11:2005 contains five physical layer units: four radio units, operating in the 2 400-2 500 MHz band and in the bands comprising 5 150‑5 250 MHz, 5 250-5 350 MHz, 5 470-5 725 MHz, and 5 725-5 825 MHz, and one baseband infrared (IR) unit. One radio unit employs the frequency-hopping spread spectrum (FHSS) technique, two employ the direct sequence spread spectrum (DSSS) technique, another employs the orthogonal frequency division multiplexing (OFDM) technique, and another employs </a:t>
            </a:r>
            <a:r>
              <a:rPr lang="en-US" sz="1600" b="0" dirty="0">
                <a:solidFill>
                  <a:srgbClr val="0000CC"/>
                </a:solidFill>
              </a:rPr>
              <a:t>a </a:t>
            </a:r>
            <a:r>
              <a:rPr lang="en-GB" sz="1600" b="0" dirty="0">
                <a:solidFill>
                  <a:srgbClr val="0000CC"/>
                </a:solidFill>
              </a:rPr>
              <a:t>multiple input multiple output (MIMO) technique.</a:t>
            </a:r>
            <a:endParaRPr lang="en-US" sz="1600" b="0" dirty="0">
              <a:solidFill>
                <a:srgbClr val="0000CC"/>
              </a:solidFill>
            </a:endParaRPr>
          </a:p>
          <a:p>
            <a:pPr hangingPunct="0"/>
            <a:r>
              <a:rPr lang="en-US" sz="1600" b="0" dirty="0"/>
              <a:t>	</a:t>
            </a:r>
            <a:r>
              <a:rPr lang="en-US" sz="1600" b="0" dirty="0">
                <a:hlinkClick r:id="rId3"/>
              </a:rPr>
              <a:t>ISO/IEC 8802-11:2005</a:t>
            </a:r>
            <a:r>
              <a:rPr lang="en-US" sz="1600" b="0" dirty="0"/>
              <a:t>, Information technology – Telecommunications and information exchange between systems – Local and metropolitan area networks – Specific requirements – Part 11: Wireless LAN Medium Access Control (MAC) and Physical Layer (PHY) specifications</a:t>
            </a:r>
            <a:r>
              <a:rPr lang="en-US" sz="1600" b="0" dirty="0" smtClean="0"/>
              <a:t>.”</a:t>
            </a:r>
            <a:endParaRPr lang="en-US" sz="1600" b="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92350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2800" dirty="0" smtClean="0">
                <a:latin typeface="Times New Roman" charset="0"/>
              </a:rPr>
              <a:t>IEEE 802.11 Coverage in the Recommendations</a:t>
            </a:r>
            <a:endParaRPr lang="en-US" sz="28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a:buFont typeface="Arial" panose="020B0604020202020204" pitchFamily="34" charset="0"/>
              <a:buChar char="•"/>
            </a:pPr>
            <a:r>
              <a:rPr lang="en-US" altLang="ja-JP" sz="2000" dirty="0">
                <a:latin typeface="Times New Roman" charset="0"/>
              </a:rPr>
              <a:t>IEEE 802.11 </a:t>
            </a:r>
            <a:r>
              <a:rPr lang="en-US" altLang="ja-JP" sz="2000" dirty="0" smtClean="0">
                <a:latin typeface="Times New Roman" charset="0"/>
              </a:rPr>
              <a:t>Standards/Specifications </a:t>
            </a:r>
            <a:r>
              <a:rPr lang="en-US" altLang="ja-JP" sz="2000" dirty="0">
                <a:latin typeface="Times New Roman" charset="0"/>
              </a:rPr>
              <a:t>to be Considered</a:t>
            </a:r>
            <a:endParaRPr lang="en-US" sz="2000" dirty="0" smtClean="0"/>
          </a:p>
          <a:p>
            <a:pPr lvl="1">
              <a:buFont typeface="Arial" panose="020B0604020202020204" pitchFamily="34" charset="0"/>
              <a:buChar char="•"/>
            </a:pPr>
            <a:r>
              <a:rPr lang="en-US" sz="1600" dirty="0" smtClean="0"/>
              <a:t>IEEE </a:t>
            </a:r>
            <a:r>
              <a:rPr lang="en-US" sz="1600" dirty="0" err="1"/>
              <a:t>Std</a:t>
            </a:r>
            <a:r>
              <a:rPr lang="en-US" sz="1600" dirty="0"/>
              <a:t> P802.11ac-2013, </a:t>
            </a:r>
            <a:r>
              <a:rPr lang="en-US" sz="1600" dirty="0" smtClean="0"/>
              <a:t>2013-12-09</a:t>
            </a:r>
          </a:p>
          <a:p>
            <a:pPr lvl="1">
              <a:buFont typeface="Arial" panose="020B0604020202020204" pitchFamily="34" charset="0"/>
              <a:buChar char="•"/>
            </a:pPr>
            <a:r>
              <a:rPr lang="en-US" sz="1600" dirty="0" smtClean="0"/>
              <a:t>IEEE </a:t>
            </a:r>
            <a:r>
              <a:rPr lang="en-US" sz="1600" dirty="0" err="1" smtClean="0"/>
              <a:t>Std</a:t>
            </a:r>
            <a:r>
              <a:rPr lang="en-US" sz="1600" dirty="0" smtClean="0"/>
              <a:t> P802.11ah-2016 (?) </a:t>
            </a:r>
            <a:endParaRPr lang="en-US" sz="1600" dirty="0"/>
          </a:p>
          <a:p>
            <a:pPr lvl="1">
              <a:buFont typeface="Arial" panose="020B0604020202020204" pitchFamily="34" charset="0"/>
              <a:buChar char="•"/>
            </a:pPr>
            <a:r>
              <a:rPr lang="en-US" sz="1600" dirty="0"/>
              <a:t>IEEE </a:t>
            </a:r>
            <a:r>
              <a:rPr lang="en-US" sz="1600" dirty="0" err="1"/>
              <a:t>Std</a:t>
            </a:r>
            <a:r>
              <a:rPr lang="en-US" sz="1600" dirty="0"/>
              <a:t> </a:t>
            </a:r>
            <a:r>
              <a:rPr lang="en-US" sz="1600" dirty="0" smtClean="0"/>
              <a:t>P802.11ax, </a:t>
            </a:r>
            <a:r>
              <a:rPr lang="en-US" sz="1600" dirty="0"/>
              <a:t>Nov 2020</a:t>
            </a:r>
          </a:p>
          <a:p>
            <a:pPr lvl="1">
              <a:buFont typeface="Arial" panose="020B0604020202020204" pitchFamily="34" charset="0"/>
              <a:buChar char="•"/>
            </a:pPr>
            <a:r>
              <a:rPr lang="en-US" sz="1600" dirty="0"/>
              <a:t>IEEE </a:t>
            </a:r>
            <a:r>
              <a:rPr lang="en-US" sz="1600" dirty="0" err="1"/>
              <a:t>Std</a:t>
            </a:r>
            <a:r>
              <a:rPr lang="en-US" sz="1600" dirty="0"/>
              <a:t> P802.11ay, Dec </a:t>
            </a:r>
            <a:r>
              <a:rPr lang="en-US" sz="1600" dirty="0" smtClean="0"/>
              <a:t>2020</a:t>
            </a:r>
            <a:endParaRPr lang="en-US" sz="1600" dirty="0"/>
          </a:p>
          <a:p>
            <a:pPr lvl="1">
              <a:buFont typeface="Arial" panose="020B0604020202020204" pitchFamily="34" charset="0"/>
              <a:buChar char="•"/>
            </a:pPr>
            <a:r>
              <a:rPr lang="en-US" sz="1600" dirty="0" smtClean="0"/>
              <a:t>IEEE </a:t>
            </a:r>
            <a:r>
              <a:rPr lang="en-US" sz="1600" dirty="0" err="1" smtClean="0"/>
              <a:t>Std</a:t>
            </a:r>
            <a:r>
              <a:rPr lang="en-US" sz="1600" dirty="0" smtClean="0"/>
              <a:t> P802.11ba</a:t>
            </a:r>
            <a:r>
              <a:rPr lang="en-US" sz="1600" dirty="0"/>
              <a:t>, Sep </a:t>
            </a:r>
            <a:r>
              <a:rPr lang="en-US" sz="1600" dirty="0" smtClean="0"/>
              <a:t>2020 (?)</a:t>
            </a:r>
            <a:endParaRPr lang="en-US" sz="1600" dirty="0"/>
          </a:p>
          <a:p>
            <a:pPr lvl="1">
              <a:buFont typeface="Arial" panose="020B0604020202020204" pitchFamily="34" charset="0"/>
              <a:buChar char="•"/>
            </a:pPr>
            <a:r>
              <a:rPr lang="en-US" sz="1600" dirty="0"/>
              <a:t>IEEE </a:t>
            </a:r>
            <a:r>
              <a:rPr lang="en-US" sz="1600" dirty="0" err="1"/>
              <a:t>Std</a:t>
            </a:r>
            <a:r>
              <a:rPr lang="en-US" sz="1600" dirty="0"/>
              <a:t> P802.11az, Mar </a:t>
            </a:r>
            <a:r>
              <a:rPr lang="en-US" sz="1600" dirty="0" smtClean="0"/>
              <a:t>2021 (?)</a:t>
            </a:r>
          </a:p>
          <a:p>
            <a:pPr lvl="1">
              <a:buFont typeface="Arial" panose="020B0604020202020204" pitchFamily="34" charset="0"/>
              <a:buChar char="•"/>
            </a:pPr>
            <a:r>
              <a:rPr lang="en-US" sz="1600" dirty="0" smtClean="0"/>
              <a:t>Others?</a:t>
            </a:r>
          </a:p>
          <a:p>
            <a:pPr>
              <a:buFont typeface="Arial" panose="020B0604020202020204" pitchFamily="34" charset="0"/>
              <a:buChar char="•"/>
            </a:pPr>
            <a:r>
              <a:rPr lang="en-US" sz="2000" dirty="0"/>
              <a:t>IEEE </a:t>
            </a:r>
            <a:r>
              <a:rPr lang="en-US" sz="2000" dirty="0" smtClean="0"/>
              <a:t>802.11 technologies should have STD status by the time of approval in SG5 for Publication (that is two months after WP 5A submission of Recommendations to SG5)</a:t>
            </a:r>
          </a:p>
          <a:p>
            <a:pPr>
              <a:buFont typeface="Arial" panose="020B0604020202020204" pitchFamily="34" charset="0"/>
              <a:buChar char="•"/>
            </a:pPr>
            <a:r>
              <a:rPr lang="en-US" sz="2000" dirty="0" smtClean="0">
                <a:cs typeface="+mn-cs"/>
              </a:rPr>
              <a:t>WP5A members may request delayed submission to SG5 for publication of STDs</a:t>
            </a:r>
            <a:endParaRPr lang="en-US" sz="1600" dirty="0" smtClean="0">
              <a:cs typeface="+mn-cs"/>
            </a:endParaRPr>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95045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Annex 2 TABLE </a:t>
            </a:r>
            <a:r>
              <a:rPr lang="en-US" sz="2400" dirty="0"/>
              <a:t>3: General technical requirements applicable in certain administrations and/or </a:t>
            </a:r>
            <a:r>
              <a:rPr lang="en-US" sz="2400" dirty="0" smtClean="0"/>
              <a:t>regions</a:t>
            </a:r>
            <a:endParaRPr lang="en-US" sz="2400" dirty="0"/>
          </a:p>
        </p:txBody>
      </p:sp>
      <p:sp>
        <p:nvSpPr>
          <p:cNvPr id="6" name="Content Placeholder 5"/>
          <p:cNvSpPr>
            <a:spLocks noGrp="1"/>
          </p:cNvSpPr>
          <p:nvPr>
            <p:ph idx="1"/>
          </p:nvPr>
        </p:nvSpPr>
        <p:spPr/>
        <p:txBody>
          <a:bodyPr/>
          <a:lstStyle/>
          <a:p>
            <a:pPr hangingPunct="0"/>
            <a:r>
              <a:rPr lang="en-GB" sz="1800" b="0" dirty="0" smtClean="0"/>
              <a:t>“</a:t>
            </a:r>
            <a:r>
              <a:rPr lang="en-GB" sz="1800" dirty="0" smtClean="0"/>
              <a:t>6</a:t>
            </a:r>
            <a:r>
              <a:rPr lang="en-GB" sz="1800" dirty="0"/>
              <a:t>	General technical characteristics</a:t>
            </a:r>
            <a:endParaRPr lang="en-US" sz="1800" dirty="0"/>
          </a:p>
          <a:p>
            <a:pPr hangingPunct="0"/>
            <a:r>
              <a:rPr lang="en-GB" sz="1800" b="0" dirty="0"/>
              <a:t>Table 3 summarizes technical characteristics applicable to operation of RLANs in certain frequency bands and in certain geographic areas. Operation in the 5 150-5 250 MHz, 5 250-5 350 MHz and 5 470-5 725 MHz frequency bands are in accordance with Resolution 229 (Rev.WRC‑12</a:t>
            </a:r>
            <a:r>
              <a:rPr lang="en-GB" sz="1800" b="0" dirty="0" smtClean="0"/>
              <a:t>).”</a:t>
            </a:r>
          </a:p>
          <a:p>
            <a:pPr hangingPunct="0"/>
            <a:endParaRPr lang="en-GB" sz="1800" dirty="0" smtClean="0"/>
          </a:p>
          <a:p>
            <a:pPr fontAlgn="ctr">
              <a:buFont typeface="Arial" panose="020B0604020202020204" pitchFamily="34" charset="0"/>
              <a:buChar char="•"/>
            </a:pPr>
            <a:r>
              <a:rPr lang="en-US" sz="1800" dirty="0"/>
              <a:t>Table 3 updates as related to </a:t>
            </a:r>
            <a:r>
              <a:rPr lang="en-US" sz="1800" dirty="0" smtClean="0"/>
              <a:t>Res </a:t>
            </a:r>
            <a:r>
              <a:rPr lang="en-US" sz="1800" dirty="0"/>
              <a:t>229 needs to be updated based on result of </a:t>
            </a:r>
            <a:r>
              <a:rPr lang="en-US" sz="1800" dirty="0" smtClean="0"/>
              <a:t>WRC-19. This may be </a:t>
            </a:r>
            <a:r>
              <a:rPr lang="en-US" sz="1800" dirty="0"/>
              <a:t>done </a:t>
            </a:r>
            <a:r>
              <a:rPr lang="en-US" sz="1800" dirty="0" smtClean="0"/>
              <a:t>directly in 5A; Recommend excluding </a:t>
            </a:r>
            <a:r>
              <a:rPr lang="en-US" sz="1800" dirty="0"/>
              <a:t>Table 3 </a:t>
            </a:r>
            <a:r>
              <a:rPr lang="en-US" sz="1800" dirty="0" smtClean="0"/>
              <a:t>for now.</a:t>
            </a:r>
            <a:endParaRPr lang="en-US" sz="1800" dirty="0"/>
          </a:p>
          <a:p>
            <a:pPr hangingPunct="0"/>
            <a:endParaRPr lang="en-US" sz="140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549244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altLang="ja-JP" sz="2800" dirty="0">
                <a:latin typeface="Times New Roman" charset="0"/>
              </a:rPr>
              <a:t>Recommendation  ITU-R  </a:t>
            </a:r>
            <a:r>
              <a:rPr lang="en-US" altLang="ja-JP" sz="2800" dirty="0" smtClean="0">
                <a:latin typeface="Times New Roman" charset="0"/>
              </a:rPr>
              <a:t>M.1801-2 Outline</a:t>
            </a:r>
            <a:endParaRPr lang="en-US" sz="2800" dirty="0">
              <a:latin typeface="Times New Roman" charset="0"/>
            </a:endParaRPr>
          </a:p>
        </p:txBody>
      </p:sp>
      <p:sp>
        <p:nvSpPr>
          <p:cNvPr id="5123" name="Content Placeholder 2"/>
          <p:cNvSpPr>
            <a:spLocks noGrp="1"/>
          </p:cNvSpPr>
          <p:nvPr>
            <p:ph idx="1"/>
          </p:nvPr>
        </p:nvSpPr>
        <p:spPr>
          <a:xfrm>
            <a:off x="696912" y="1143000"/>
            <a:ext cx="8078788" cy="4459742"/>
          </a:xfrm>
        </p:spPr>
        <p:txBody>
          <a:bodyPr/>
          <a:lstStyle/>
          <a:p>
            <a:pPr marL="0" indent="0">
              <a:spcBef>
                <a:spcPts val="0"/>
              </a:spcBef>
            </a:pPr>
            <a:r>
              <a:rPr lang="en-US" sz="1400" dirty="0" smtClean="0"/>
              <a:t>Annex </a:t>
            </a:r>
            <a:r>
              <a:rPr lang="en-US" sz="1400" dirty="0"/>
              <a:t>1: Broadband radio local area networks</a:t>
            </a:r>
          </a:p>
          <a:p>
            <a:pPr marL="457200" lvl="1" indent="0">
              <a:spcBef>
                <a:spcPts val="0"/>
              </a:spcBef>
            </a:pPr>
            <a:r>
              <a:rPr lang="en-US" sz="1400" b="1" dirty="0">
                <a:solidFill>
                  <a:srgbClr val="0000CC"/>
                </a:solidFill>
              </a:rPr>
              <a:t>1	IEEE 802.11</a:t>
            </a:r>
          </a:p>
          <a:p>
            <a:pPr marL="457200" lvl="1" indent="0">
              <a:spcBef>
                <a:spcPts val="0"/>
              </a:spcBef>
            </a:pPr>
            <a:r>
              <a:rPr lang="en-US" sz="1400" dirty="0"/>
              <a:t>2	ETSI BRAN HIPERLAN</a:t>
            </a:r>
          </a:p>
          <a:p>
            <a:pPr marL="457200" lvl="1" indent="0">
              <a:spcBef>
                <a:spcPts val="0"/>
              </a:spcBef>
            </a:pPr>
            <a:r>
              <a:rPr lang="en-US" sz="1400" dirty="0"/>
              <a:t>3	MMAC HSWA</a:t>
            </a:r>
          </a:p>
          <a:p>
            <a:pPr marL="0" indent="0">
              <a:spcBef>
                <a:spcPts val="0"/>
              </a:spcBef>
            </a:pPr>
            <a:r>
              <a:rPr lang="en-US" sz="1400" dirty="0"/>
              <a:t>Annex 2: IMT-2000 terrestrial radio interfaces</a:t>
            </a:r>
          </a:p>
          <a:p>
            <a:pPr marL="457200" lvl="1" indent="0">
              <a:spcBef>
                <a:spcPts val="0"/>
              </a:spcBef>
            </a:pPr>
            <a:r>
              <a:rPr lang="en-US" sz="1400" dirty="0"/>
              <a:t>1	IMT-2000 CDMA Direct Spread</a:t>
            </a:r>
          </a:p>
          <a:p>
            <a:pPr marL="457200" lvl="1" indent="0">
              <a:spcBef>
                <a:spcPts val="0"/>
              </a:spcBef>
            </a:pPr>
            <a:r>
              <a:rPr lang="en-US" sz="1400" dirty="0"/>
              <a:t>2	IMT-2000 CDMA Multi-Carrier</a:t>
            </a:r>
          </a:p>
          <a:p>
            <a:pPr marL="457200" lvl="1" indent="0">
              <a:spcBef>
                <a:spcPts val="0"/>
              </a:spcBef>
            </a:pPr>
            <a:r>
              <a:rPr lang="en-US" sz="1400" dirty="0" smtClean="0"/>
              <a:t>3</a:t>
            </a:r>
            <a:r>
              <a:rPr lang="en-US" sz="1400" dirty="0"/>
              <a:t>	IMT-2000 CDMA TDD</a:t>
            </a:r>
          </a:p>
          <a:p>
            <a:pPr marL="457200" lvl="1" indent="0">
              <a:spcBef>
                <a:spcPts val="0"/>
              </a:spcBef>
            </a:pPr>
            <a:r>
              <a:rPr lang="en-US" sz="1400" dirty="0"/>
              <a:t>4	IMT-2000 TDMA Single-Carrier</a:t>
            </a:r>
          </a:p>
          <a:p>
            <a:pPr marL="457200" lvl="1" indent="0">
              <a:spcBef>
                <a:spcPts val="0"/>
              </a:spcBef>
            </a:pPr>
            <a:r>
              <a:rPr lang="en-US" sz="1400" dirty="0"/>
              <a:t>5	IMT-2000 FDMA/TDMA</a:t>
            </a:r>
          </a:p>
          <a:p>
            <a:pPr marL="457200" lvl="1" indent="0">
              <a:spcBef>
                <a:spcPts val="0"/>
              </a:spcBef>
            </a:pPr>
            <a:r>
              <a:rPr lang="en-US" sz="1400" dirty="0"/>
              <a:t>6	IMT-2000 OFDMA TDD WMAN</a:t>
            </a:r>
          </a:p>
          <a:p>
            <a:pPr marL="0" indent="0">
              <a:spcBef>
                <a:spcPts val="0"/>
              </a:spcBef>
            </a:pPr>
            <a:r>
              <a:rPr lang="en-US" sz="1400" dirty="0"/>
              <a:t>Annex 3: IMT-Advanced terrestrial radio interfaces</a:t>
            </a:r>
          </a:p>
          <a:p>
            <a:pPr marL="457200" lvl="1" indent="0">
              <a:spcBef>
                <a:spcPts val="0"/>
              </a:spcBef>
            </a:pPr>
            <a:r>
              <a:rPr lang="en-US" sz="1400" dirty="0"/>
              <a:t>1	LTE-Advanced</a:t>
            </a:r>
          </a:p>
          <a:p>
            <a:pPr marL="457200" lvl="1" indent="0">
              <a:spcBef>
                <a:spcPts val="0"/>
              </a:spcBef>
            </a:pPr>
            <a:r>
              <a:rPr lang="en-US" sz="1400" dirty="0"/>
              <a:t>2	</a:t>
            </a:r>
            <a:r>
              <a:rPr lang="en-US" sz="1400" dirty="0" err="1"/>
              <a:t>WirelessMAN</a:t>
            </a:r>
            <a:r>
              <a:rPr lang="en-US" sz="1400" dirty="0"/>
              <a:t>-Advanced</a:t>
            </a:r>
          </a:p>
          <a:p>
            <a:pPr marL="0" indent="0">
              <a:spcBef>
                <a:spcPts val="0"/>
              </a:spcBef>
            </a:pPr>
            <a:r>
              <a:rPr lang="en-US" sz="1400" dirty="0"/>
              <a:t>Annex 4: Harmonized IEEE 802.16 and ETSI radio interface standards, for broadband wireless access (BWA) systems including mobile and nomadic applications in the mobile service</a:t>
            </a:r>
          </a:p>
          <a:p>
            <a:pPr marL="0" indent="0">
              <a:spcBef>
                <a:spcPts val="0"/>
              </a:spcBef>
            </a:pPr>
            <a:r>
              <a:rPr lang="en-US" sz="1400" dirty="0"/>
              <a:t>Annex 5: ATIS WTSC radio interface standards for BWA systems in the mobile service</a:t>
            </a:r>
          </a:p>
          <a:p>
            <a:pPr marL="0" indent="0">
              <a:spcBef>
                <a:spcPts val="0"/>
              </a:spcBef>
            </a:pPr>
            <a:r>
              <a:rPr lang="en-US" sz="1400" dirty="0"/>
              <a:t>Annex 6: “</a:t>
            </a:r>
            <a:r>
              <a:rPr lang="en-US" sz="1400" dirty="0" err="1"/>
              <a:t>eXtended</a:t>
            </a:r>
            <a:r>
              <a:rPr lang="en-US" sz="1400" dirty="0"/>
              <a:t> Global Platform: XGP” for broadband wireless access (BWA) systems in the mobile service</a:t>
            </a:r>
          </a:p>
          <a:p>
            <a:pPr marL="0" indent="0">
              <a:spcBef>
                <a:spcPts val="0"/>
              </a:spcBef>
            </a:pPr>
            <a:r>
              <a:rPr lang="en-US" sz="1400" dirty="0"/>
              <a:t>Annex 7: IEEE 802.20: Standard air interface for mobile broadband wireless  access supporting vehicular mobility</a:t>
            </a:r>
          </a:p>
          <a:p>
            <a:pPr marL="0" indent="0">
              <a:spcBef>
                <a:spcPts val="0"/>
              </a:spcBef>
            </a:pPr>
            <a:r>
              <a:rPr lang="en-US" sz="1400" dirty="0"/>
              <a:t>Annex 8: Air interface of SCDMA broadband wireless access system standard</a:t>
            </a:r>
          </a:p>
          <a:p>
            <a:pPr marL="0" indent="0">
              <a:spcBef>
                <a:spcPts val="0"/>
              </a:spcBef>
            </a:pPr>
            <a:r>
              <a:rPr lang="en-US" sz="1400" dirty="0">
                <a:solidFill>
                  <a:schemeClr val="tx1"/>
                </a:solidFill>
              </a:rPr>
              <a:t>Annex 9: Key characteristics of </a:t>
            </a:r>
            <a:r>
              <a:rPr lang="en-US" sz="1400" dirty="0" smtClean="0">
                <a:solidFill>
                  <a:schemeClr val="tx1"/>
                </a:solidFill>
              </a:rPr>
              <a:t>standards</a:t>
            </a:r>
          </a:p>
          <a:p>
            <a:pPr marL="400050" lvl="1" indent="0">
              <a:spcBef>
                <a:spcPts val="0"/>
              </a:spcBef>
            </a:pPr>
            <a:r>
              <a:rPr lang="en-US" sz="1400" dirty="0" smtClean="0">
                <a:solidFill>
                  <a:srgbClr val="0000CC"/>
                </a:solidFill>
              </a:rPr>
              <a:t>TABLE 5: Key technical parameters</a:t>
            </a:r>
            <a:endParaRPr lang="en-US" sz="1400" dirty="0">
              <a:solidFill>
                <a:srgbClr val="0000CC"/>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388073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Annex </a:t>
            </a:r>
            <a:r>
              <a:rPr lang="en-US" dirty="0" smtClean="0"/>
              <a:t>1: Broadband </a:t>
            </a:r>
            <a:r>
              <a:rPr lang="en-US" dirty="0"/>
              <a:t>radio local area </a:t>
            </a:r>
            <a:r>
              <a:rPr lang="en-US" dirty="0" smtClean="0"/>
              <a:t>networks (updates?)</a:t>
            </a:r>
            <a:endParaRPr lang="en-US" dirty="0"/>
          </a:p>
        </p:txBody>
      </p:sp>
      <p:sp>
        <p:nvSpPr>
          <p:cNvPr id="6" name="Content Placeholder 5"/>
          <p:cNvSpPr>
            <a:spLocks noGrp="1"/>
          </p:cNvSpPr>
          <p:nvPr>
            <p:ph idx="1"/>
          </p:nvPr>
        </p:nvSpPr>
        <p:spPr>
          <a:xfrm>
            <a:off x="451925" y="1751013"/>
            <a:ext cx="8236974" cy="4113213"/>
          </a:xfrm>
        </p:spPr>
        <p:txBody>
          <a:bodyPr/>
          <a:lstStyle/>
          <a:p>
            <a:pPr hangingPunct="0"/>
            <a:r>
              <a:rPr lang="en-GB" sz="1600" b="0" dirty="0" smtClean="0"/>
              <a:t>“</a:t>
            </a:r>
            <a:r>
              <a:rPr lang="en-GB" sz="1600" b="0" dirty="0"/>
              <a:t>Radio local area networks (RLANs) offer an extension to wired LANs utilizing radio as the connective media. </a:t>
            </a:r>
            <a:r>
              <a:rPr lang="en-GB" sz="1600" b="0" dirty="0">
                <a:solidFill>
                  <a:srgbClr val="0000CC"/>
                </a:solidFill>
              </a:rPr>
              <a:t>They have applications in commercial environments where there may be considerable savings in both cost and time to install a network; in domestic environments where they provide cheap, flexible, connectivity to multiple computers used in the home; and in campus and public environments where the increasing use of portable computers, for both business and personal use, while travelling and due to the increase in flexible working practices, e.g., nomadic workers using laptop personal computers not just in the office and at home, but in hotels, conference centres, airports, trains, planes and automobiles. In summary, they are intended mainly for nomadic wireless access applications, with respect to the access point (i.e. when the user is in a moving vehicle, the access point is also in the vehicle).</a:t>
            </a:r>
            <a:endParaRPr lang="en-US" sz="1600" b="0" dirty="0">
              <a:solidFill>
                <a:srgbClr val="0000CC"/>
              </a:solidFill>
            </a:endParaRPr>
          </a:p>
          <a:p>
            <a:pPr hangingPunct="0"/>
            <a:r>
              <a:rPr lang="en-GB" sz="1600" b="0" dirty="0"/>
              <a:t>Broadband radio local area network standards are included in </a:t>
            </a:r>
            <a:r>
              <a:rPr lang="en-GB" sz="1600" b="0" dirty="0">
                <a:hlinkClick r:id="rId2"/>
              </a:rPr>
              <a:t>Recommendation ITU‑R M.1450</a:t>
            </a:r>
            <a:r>
              <a:rPr lang="en-GB" sz="1600" b="0" dirty="0"/>
              <a:t>, and can be grouped as follows:</a:t>
            </a:r>
            <a:endParaRPr lang="en-US" sz="1600" b="0" dirty="0"/>
          </a:p>
          <a:p>
            <a:pPr lvl="1" hangingPunct="0"/>
            <a:r>
              <a:rPr lang="en-GB" sz="1600" b="0" dirty="0"/>
              <a:t>–	IEEE 802.11</a:t>
            </a:r>
            <a:endParaRPr lang="en-US" sz="1600" b="0" dirty="0"/>
          </a:p>
          <a:p>
            <a:pPr lvl="1" hangingPunct="0"/>
            <a:r>
              <a:rPr lang="en-GB" sz="1600" b="0" dirty="0"/>
              <a:t>–	ETSI BRAN HIPERLAN</a:t>
            </a:r>
            <a:endParaRPr lang="en-US" sz="1600" b="0" dirty="0"/>
          </a:p>
          <a:p>
            <a:pPr lvl="1" hangingPunct="0"/>
            <a:r>
              <a:rPr lang="en-GB" sz="1600" b="0" dirty="0"/>
              <a:t>–	ARIB </a:t>
            </a:r>
            <a:r>
              <a:rPr lang="en-GB" sz="1600" b="0" dirty="0" err="1"/>
              <a:t>HiSWANa</a:t>
            </a:r>
            <a:r>
              <a:rPr lang="en-GB" sz="1600" b="0" dirty="0" smtClean="0"/>
              <a:t>.</a:t>
            </a:r>
            <a:r>
              <a:rPr lang="en-US" sz="1600" b="0" dirty="0" smtClean="0"/>
              <a:t>”</a:t>
            </a:r>
            <a:endParaRPr lang="en-US" sz="1600" b="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9</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2735778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39417</TotalTime>
  <Words>880</Words>
  <Application>Microsoft Office PowerPoint</Application>
  <PresentationFormat>On-screen Show (4:3)</PresentationFormat>
  <Paragraphs>232</Paragraphs>
  <Slides>12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Microsoft Word 97 - 2003 Document</vt:lpstr>
      <vt:lpstr>Overview of Target ITU Recommendations and Outline of Required Updates</vt:lpstr>
      <vt:lpstr>Background: Updates to the Recommendation Needed</vt:lpstr>
      <vt:lpstr>Recommendation  ITU-R  M.1450-5 Outline</vt:lpstr>
      <vt:lpstr>TABLE 2: Characteristics including technical parameters associated with broadband RLAN standards</vt:lpstr>
      <vt:lpstr>Annex 1: Obtaining additional information on RLAN standards (updates)</vt:lpstr>
      <vt:lpstr>IEEE 802.11 Coverage in the Recommendations</vt:lpstr>
      <vt:lpstr>Annex 2 TABLE 3: General technical requirements applicable in certain administrations and/or regions</vt:lpstr>
      <vt:lpstr>Recommendation  ITU-R  M.1801-2 Outline</vt:lpstr>
      <vt:lpstr>Annex 1: Broadband radio local area networks (updates?)</vt:lpstr>
      <vt:lpstr>Annex 1: 1 IEEE 802.11 (updates)</vt:lpstr>
      <vt:lpstr>TABLE 5: Key technical parameters</vt:lpstr>
      <vt:lpstr>Summary</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ITU-R M.1450</dc:title>
  <dc:creator>Yaghoobi, Hassan</dc:creator>
  <cp:keywords>19/0157r0, CTPClassification=CTP_NT</cp:keywords>
  <cp:lastModifiedBy>Editor</cp:lastModifiedBy>
  <cp:revision>1947</cp:revision>
  <cp:lastPrinted>1601-01-01T00:00:00Z</cp:lastPrinted>
  <dcterms:created xsi:type="dcterms:W3CDTF">2016-03-03T14:54:45Z</dcterms:created>
  <dcterms:modified xsi:type="dcterms:W3CDTF">2020-01-15T21:19:45Z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1576081669</vt:lpwstr>
  </property>
  <property fmtid="{D5CDD505-2E9C-101B-9397-08002B2CF9AE}" pid="6" name="TitusGUID">
    <vt:lpwstr>c06669e8-e28e-4e0f-95e3-072b75d48393</vt:lpwstr>
  </property>
  <property fmtid="{D5CDD505-2E9C-101B-9397-08002B2CF9AE}" pid="7" name="CTP_TimeStamp">
    <vt:lpwstr>2020-01-15 21:19:45Z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