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89" r:id="rId3"/>
    <p:sldId id="293" r:id="rId4"/>
    <p:sldId id="295" r:id="rId5"/>
    <p:sldId id="290" r:id="rId6"/>
    <p:sldId id="291" r:id="rId7"/>
    <p:sldId id="292" r:id="rId8"/>
    <p:sldId id="297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6" autoAdjust="0"/>
    <p:restoredTop sz="94660"/>
  </p:normalViewPr>
  <p:slideViewPr>
    <p:cSldViewPr>
      <p:cViewPr varScale="1">
        <p:scale>
          <a:sx n="95" d="100"/>
          <a:sy n="95" d="100"/>
        </p:scale>
        <p:origin x="112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9FF5F83-F931-4FF6-8D85-5D7884FD6B6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64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986F4448-4111-4B65-8C92-929BB612E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046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0C31D1CC-A5B4-48F8-9B41-D4BFAE1F499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020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en-US" smtClean="0"/>
              <a:t>doc.: IEEE 802.11-yy/xxxxr0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en-US" smtClean="0"/>
              <a:t>Month Year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986F4448-4111-4B65-8C92-929BB612EB3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64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006ADE1-50E7-4FDB-8133-2B7120B916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20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4E1657-E34E-4E37-A29D-DBF65E7D3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42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1F1C1FB-00D5-47B3-9048-938011F285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33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0921F1F-EAE9-49A6-B2FB-4F89C1FB0E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07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738DED-746C-4C6D-AD80-77833AA945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344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A0AA2F-5918-464F-AC73-E48F1CE86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30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6F387E-85AB-4BD9-9103-68474DD65A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0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49FE46-DDDD-4BA3-9C1D-32DBA95C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2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28D0E44-49D5-47E2-9F6A-51398A2E2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66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5656048-DE47-4923-91E2-59B6C6743E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0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EB6D325-DB1B-416B-BB4C-7976C41D2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272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CBB6ACC6-574A-492D-BAE3-64F671EC22F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/>
              <a:t>doc.: IEEE 802.11-yy/xxxxr0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04923" y="6475413"/>
            <a:ext cx="1039002" cy="184666"/>
          </a:xfrm>
        </p:spPr>
        <p:txBody>
          <a:bodyPr/>
          <a:lstStyle/>
          <a:p>
            <a:r>
              <a:rPr lang="en-US" altLang="en-US" dirty="0" smtClean="0"/>
              <a:t>Gabor, Mediatek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9D123923-9F00-422C-8382-C5503FB8C77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[MLLE MAC addresses]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2019-01-15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640190"/>
              </p:ext>
            </p:extLst>
          </p:nvPr>
        </p:nvGraphicFramePr>
        <p:xfrm>
          <a:off x="519113" y="2274888"/>
          <a:ext cx="8094662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5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4888"/>
                        <a:ext cx="8094662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MLLE AP with multiple MAC addresses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85800" y="1905000"/>
            <a:ext cx="3276600" cy="3810000"/>
            <a:chOff x="685800" y="1905000"/>
            <a:chExt cx="3276600" cy="3810000"/>
          </a:xfrm>
        </p:grpSpPr>
        <p:grpSp>
          <p:nvGrpSpPr>
            <p:cNvPr id="20" name="Group 19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2" name="Rectangle 21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447800" y="1905000"/>
              <a:ext cx="1447800" cy="2514600"/>
              <a:chOff x="1447800" y="1905000"/>
              <a:chExt cx="1447800" cy="2514600"/>
            </a:xfrm>
          </p:grpSpPr>
          <p:sp>
            <p:nvSpPr>
              <p:cNvPr id="7" name="Rectangle 6"/>
              <p:cNvSpPr/>
              <p:nvPr/>
            </p:nvSpPr>
            <p:spPr bwMode="auto">
              <a:xfrm>
                <a:off x="1524000" y="2181999"/>
                <a:ext cx="1143000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676400" y="19050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MLLE AP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524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286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12" name="Straight Connector 11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676400" y="2181999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sp>
          <p:nvSpPr>
            <p:cNvPr id="32" name="Oval 31"/>
            <p:cNvSpPr/>
            <p:nvPr/>
          </p:nvSpPr>
          <p:spPr bwMode="auto">
            <a:xfrm>
              <a:off x="1653448" y="3678198"/>
              <a:ext cx="990600" cy="762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34" name="Straight Connector 33"/>
            <p:cNvCxnSpPr>
              <a:stCxn id="32" idx="4"/>
            </p:cNvCxnSpPr>
            <p:nvPr/>
          </p:nvCxnSpPr>
          <p:spPr bwMode="auto">
            <a:xfrm>
              <a:off x="2148748" y="3754398"/>
              <a:ext cx="0" cy="15034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>
              <a:endCxn id="17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/>
            <p:cNvCxnSpPr>
              <a:endCxn id="23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3" name="TextBox 42"/>
          <p:cNvSpPr txBox="1"/>
          <p:nvPr/>
        </p:nvSpPr>
        <p:spPr>
          <a:xfrm>
            <a:off x="3962400" y="1927366"/>
            <a:ext cx="5181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Full flexibility:</a:t>
            </a:r>
          </a:p>
          <a:p>
            <a:endParaRPr lang="en-US" sz="1600" dirty="0" smtClean="0"/>
          </a:p>
          <a:p>
            <a:pPr marL="171450" indent="-171450">
              <a:buFontTx/>
              <a:buChar char="-"/>
            </a:pPr>
            <a:r>
              <a:rPr lang="en-US" sz="1600" dirty="0" smtClean="0"/>
              <a:t>MLLE STA can use one, more, or all of the MLLE AP links</a:t>
            </a:r>
          </a:p>
          <a:p>
            <a:pPr marL="171450" indent="-171450">
              <a:buFontTx/>
              <a:buChar char="-"/>
            </a:pPr>
            <a:r>
              <a:rPr lang="en-US" sz="1600" dirty="0" smtClean="0"/>
              <a:t>Each link could operate as an independent BSSs </a:t>
            </a:r>
          </a:p>
          <a:p>
            <a:pPr marL="628650" lvl="1" indent="-171450">
              <a:buFontTx/>
              <a:buChar char="-"/>
            </a:pPr>
            <a:r>
              <a:rPr lang="en-US" sz="1600" dirty="0" smtClean="0"/>
              <a:t>Legacy STAs may be able to connect to either link of the MLLE AP</a:t>
            </a:r>
          </a:p>
          <a:p>
            <a:pPr marL="628650" lvl="1" indent="-171450">
              <a:buFontTx/>
              <a:buChar char="-"/>
            </a:pPr>
            <a:endParaRPr lang="en-US" sz="1600" dirty="0"/>
          </a:p>
          <a:p>
            <a:r>
              <a:rPr lang="en-US" sz="1600" dirty="0" smtClean="0"/>
              <a:t>MAC-SAP address could be one of the link addresses or a separate one (with some usage constrains). </a:t>
            </a:r>
          </a:p>
          <a:p>
            <a:r>
              <a:rPr lang="en-US" sz="1600" dirty="0" smtClean="0"/>
              <a:t>MAC-SAP address was proposed to facilitate MLLE SA  setup.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4988" y="4996189"/>
            <a:ext cx="47990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Cons: </a:t>
            </a:r>
          </a:p>
          <a:p>
            <a:pPr marL="171450" indent="-171450">
              <a:buFontTx/>
              <a:buChar char="-"/>
            </a:pPr>
            <a:r>
              <a:rPr lang="en-US" sz="1400" dirty="0" smtClean="0">
                <a:solidFill>
                  <a:srgbClr val="C00000"/>
                </a:solidFill>
              </a:rPr>
              <a:t>Internal MAC address translation M1/M2 &lt;-&gt; MAC-SAP</a:t>
            </a:r>
          </a:p>
          <a:p>
            <a:pPr marL="171450" indent="-171450">
              <a:buFontTx/>
              <a:buChar char="-"/>
            </a:pPr>
            <a:r>
              <a:rPr lang="en-US" sz="1400" dirty="0" smtClean="0">
                <a:solidFill>
                  <a:srgbClr val="C00000"/>
                </a:solidFill>
              </a:rPr>
              <a:t>Retransmitting a frame on a different link may not be possible, depending on the number of MLLE STA MAC addresses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0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When the number of MAC addresses on MLLE-AP and MLLE STA do not match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Problem: the same Nonce value will be reused to encrypt different data (a security flaw) if all of the following are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A2 of two different links are the same (allowed by the MLA architecture)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frame is retransmitted on another link using the same A2 and same PN (PN remains the same across retransmissions to avoid out-of-order PN received after SN re-ordering)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A1 of two different links are different (allowed by the MLA architecture) &lt;- different AAD data gets re-encrypted using the same Nonce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7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retransmission issue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4</a:t>
            </a:fld>
            <a:endParaRPr lang="en-US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85800" y="5257800"/>
            <a:ext cx="609600" cy="457200"/>
            <a:chOff x="685800" y="5257800"/>
            <a:chExt cx="609600" cy="45720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685800" y="5257800"/>
              <a:ext cx="609600" cy="457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6913" y="5257800"/>
              <a:ext cx="5984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Legacy STA1</a:t>
              </a:r>
              <a:endParaRPr lang="en-US" sz="11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52800" y="5257800"/>
            <a:ext cx="609600" cy="457200"/>
            <a:chOff x="685800" y="5257800"/>
            <a:chExt cx="609600" cy="45720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685800" y="5257800"/>
              <a:ext cx="609600" cy="45720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96913" y="5257800"/>
              <a:ext cx="5984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Legacy STA2</a:t>
              </a:r>
              <a:endParaRPr lang="en-US" sz="11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447800" y="1905000"/>
            <a:ext cx="1447800" cy="2514600"/>
            <a:chOff x="1447800" y="1905000"/>
            <a:chExt cx="1447800" cy="2514600"/>
          </a:xfrm>
        </p:grpSpPr>
        <p:sp>
          <p:nvSpPr>
            <p:cNvPr id="7" name="Rectangle 6"/>
            <p:cNvSpPr/>
            <p:nvPr/>
          </p:nvSpPr>
          <p:spPr bwMode="auto">
            <a:xfrm>
              <a:off x="1524000" y="2181999"/>
              <a:ext cx="1143000" cy="12192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76400" y="1905000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MLLE AP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524000" y="31725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86000" y="31725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US" dirty="0"/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1752600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2503487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1447800" y="40107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L1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438400" y="4010799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76400" y="2181999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MAC-SAP</a:t>
              </a:r>
              <a:endParaRPr lang="en-US" dirty="0"/>
            </a:p>
          </p:txBody>
        </p:sp>
      </p:grpSp>
      <p:sp>
        <p:nvSpPr>
          <p:cNvPr id="26" name="Rectangle 25"/>
          <p:cNvSpPr/>
          <p:nvPr/>
        </p:nvSpPr>
        <p:spPr bwMode="auto">
          <a:xfrm>
            <a:off x="1549706" y="5257800"/>
            <a:ext cx="1208087" cy="609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1653448" y="3678198"/>
            <a:ext cx="990600" cy="762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dashDot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832931" y="3772759"/>
            <a:ext cx="0" cy="15034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>
            <a:endCxn id="17" idx="0"/>
          </p:cNvCxnSpPr>
          <p:nvPr/>
        </p:nvCxnSpPr>
        <p:spPr bwMode="auto">
          <a:xfrm flipH="1">
            <a:off x="990600" y="4419600"/>
            <a:ext cx="773113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>
            <a:endCxn id="23" idx="0"/>
          </p:cNvCxnSpPr>
          <p:nvPr/>
        </p:nvCxnSpPr>
        <p:spPr bwMode="auto">
          <a:xfrm>
            <a:off x="2514600" y="4419600"/>
            <a:ext cx="1148557" cy="838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3973513" y="1600200"/>
            <a:ext cx="517048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If: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M1</a:t>
            </a:r>
            <a:r>
              <a:rPr lang="en-US" sz="1500" dirty="0"/>
              <a:t>≠</a:t>
            </a:r>
            <a:r>
              <a:rPr lang="en-US" sz="1500" dirty="0" smtClean="0"/>
              <a:t>M2 and m1</a:t>
            </a:r>
            <a:r>
              <a:rPr lang="en-US" sz="1500" dirty="0"/>
              <a:t>≠</a:t>
            </a:r>
            <a:r>
              <a:rPr lang="en-US" sz="1500" dirty="0" smtClean="0"/>
              <a:t>m2,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M1=M2 and m1=m2, </a:t>
            </a:r>
          </a:p>
          <a:p>
            <a:r>
              <a:rPr lang="en-US" sz="1500" dirty="0" smtClean="0"/>
              <a:t>then frames can be retransmitted on either link</a:t>
            </a:r>
          </a:p>
          <a:p>
            <a:endParaRPr lang="en-US" sz="1500" dirty="0"/>
          </a:p>
          <a:p>
            <a:r>
              <a:rPr lang="en-US" sz="1500" dirty="0" smtClean="0"/>
              <a:t>However</a:t>
            </a:r>
            <a:r>
              <a:rPr lang="en-US" sz="1500" dirty="0"/>
              <a:t>, </a:t>
            </a:r>
            <a:r>
              <a:rPr lang="en-US" sz="1500" dirty="0" smtClean="0"/>
              <a:t>M1=M2 </a:t>
            </a:r>
            <a:r>
              <a:rPr lang="en-US" sz="1500" dirty="0"/>
              <a:t>may introduce backward compatibility issues in existing STA population (alter passive scanning </a:t>
            </a:r>
            <a:r>
              <a:rPr lang="en-US" sz="1500" dirty="0" err="1"/>
              <a:t>alg</a:t>
            </a:r>
            <a:r>
              <a:rPr lang="en-US" sz="1500" dirty="0"/>
              <a:t>).</a:t>
            </a:r>
          </a:p>
          <a:p>
            <a:endParaRPr lang="en-US" sz="1500" dirty="0"/>
          </a:p>
          <a:p>
            <a:r>
              <a:rPr lang="en-US" sz="1500" dirty="0" smtClean="0"/>
              <a:t>If: </a:t>
            </a:r>
          </a:p>
          <a:p>
            <a:r>
              <a:rPr lang="en-US" sz="1500" dirty="0" smtClean="0"/>
              <a:t>m1=m2, but M1≠M2, then retransmission on a different link is only possible if the CCMP encryption is modified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Designing a solution which requires m1≠m2 is way too limiting.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/>
              <a:t>A solution which requires modification to the encryption engine is cumbersome: the AP will need to support both the current and the newly defined CCMP encryption.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r>
              <a:rPr lang="en-US" sz="1500" dirty="0" smtClean="0"/>
              <a:t>Is there a solution which does not require </a:t>
            </a:r>
            <a:r>
              <a:rPr lang="en-US" sz="1500" dirty="0"/>
              <a:t>m1≠</a:t>
            </a:r>
            <a:r>
              <a:rPr lang="en-US" sz="1500" dirty="0" smtClean="0"/>
              <a:t>m2 or modification to encryption engine for retransmission, and does not break backward compatibility?</a:t>
            </a:r>
            <a:endParaRPr lang="en-US" sz="1500" dirty="0"/>
          </a:p>
        </p:txBody>
      </p:sp>
      <p:sp>
        <p:nvSpPr>
          <p:cNvPr id="11" name="TextBox 10"/>
          <p:cNvSpPr txBox="1"/>
          <p:nvPr/>
        </p:nvSpPr>
        <p:spPr>
          <a:xfrm>
            <a:off x="1685303" y="5923002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MLLE STA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2432892" y="3754398"/>
            <a:ext cx="0" cy="150340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653448" y="5276161"/>
            <a:ext cx="40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124142" y="5251102"/>
            <a:ext cx="40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776289" y="5619313"/>
            <a:ext cx="874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ac-sap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2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MLLE AP with only one MAC address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0431" y="6475413"/>
            <a:ext cx="583494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E49FE46-DDDD-4BA3-9C1D-32DBA95C9691}" type="slidenum">
              <a:rPr lang="en-US" altLang="en-US" smtClean="0"/>
              <a:pPr/>
              <a:t>5</a:t>
            </a:fld>
            <a:endParaRPr lang="en-US" alt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" y="1905000"/>
            <a:ext cx="3276600" cy="3810000"/>
            <a:chOff x="685800" y="1905000"/>
            <a:chExt cx="3276600" cy="3810000"/>
          </a:xfrm>
        </p:grpSpPr>
        <p:grpSp>
          <p:nvGrpSpPr>
            <p:cNvPr id="7" name="Group 6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47800" y="1905000"/>
              <a:ext cx="1447800" cy="2514600"/>
              <a:chOff x="1447800" y="1905000"/>
              <a:chExt cx="1447800" cy="25146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524000" y="2181999"/>
                <a:ext cx="1143000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676400" y="1905000"/>
                <a:ext cx="838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MLLE AP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24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286000" y="31725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</a:t>
                </a:r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2181999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sp>
          <p:nvSpPr>
            <p:cNvPr id="11" name="Oval 10"/>
            <p:cNvSpPr/>
            <p:nvPr/>
          </p:nvSpPr>
          <p:spPr bwMode="auto">
            <a:xfrm>
              <a:off x="1653448" y="3678198"/>
              <a:ext cx="990600" cy="762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12" name="Straight Connector 11"/>
            <p:cNvCxnSpPr>
              <a:stCxn id="11" idx="4"/>
            </p:cNvCxnSpPr>
            <p:nvPr/>
          </p:nvCxnSpPr>
          <p:spPr bwMode="auto">
            <a:xfrm>
              <a:off x="2148748" y="3754398"/>
              <a:ext cx="0" cy="15034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>
              <a:endCxn id="28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27" idx="0"/>
            </p:cNvCxnSpPr>
            <p:nvPr/>
          </p:nvCxnSpPr>
          <p:spPr bwMode="auto">
            <a:xfrm>
              <a:off x="1763713" y="4010799"/>
              <a:ext cx="1899444" cy="12470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1" name="TextBox 30"/>
          <p:cNvSpPr txBox="1"/>
          <p:nvPr/>
        </p:nvSpPr>
        <p:spPr>
          <a:xfrm>
            <a:off x="4512470" y="1752600"/>
            <a:ext cx="41743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If MLLE AP has only one MAC, then </a:t>
            </a:r>
            <a:r>
              <a:rPr lang="en-US" sz="1600" b="1" dirty="0" smtClean="0">
                <a:solidFill>
                  <a:srgbClr val="FF0000"/>
                </a:solidFill>
              </a:rPr>
              <a:t>only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one</a:t>
            </a:r>
            <a:r>
              <a:rPr lang="en-US" sz="1600" dirty="0" smtClean="0"/>
              <a:t> of the links should be usable by legacy STAs, to avoid backward compatibility issues</a:t>
            </a:r>
          </a:p>
          <a:p>
            <a:endParaRPr lang="en-US" sz="1600" dirty="0" smtClean="0"/>
          </a:p>
          <a:p>
            <a:r>
              <a:rPr lang="en-US" sz="1600" dirty="0" smtClean="0"/>
              <a:t>- MLLE </a:t>
            </a:r>
            <a:r>
              <a:rPr lang="en-US" sz="1600" dirty="0"/>
              <a:t>STA can </a:t>
            </a:r>
            <a:r>
              <a:rPr lang="en-US" sz="1600" dirty="0" smtClean="0"/>
              <a:t>still use </a:t>
            </a:r>
            <a:r>
              <a:rPr lang="en-US" sz="1600" dirty="0"/>
              <a:t>one, more, or all of the MLLE AP links</a:t>
            </a:r>
          </a:p>
          <a:p>
            <a:pPr marL="171450" indent="-171450">
              <a:buFontTx/>
              <a:buChar char="-"/>
            </a:pPr>
            <a:endParaRPr lang="en-US" sz="1600" dirty="0" smtClean="0"/>
          </a:p>
          <a:p>
            <a:r>
              <a:rPr lang="en-US" sz="1600" dirty="0" smtClean="0"/>
              <a:t>- Cons: L2 may become unused, if only legacy STAs are associated with the AP</a:t>
            </a:r>
          </a:p>
          <a:p>
            <a:pPr marL="628650" lvl="1" indent="-171450">
              <a:buFontTx/>
              <a:buChar char="-"/>
            </a:pPr>
            <a:endParaRPr lang="en-US" sz="1600" dirty="0"/>
          </a:p>
          <a:p>
            <a:r>
              <a:rPr lang="en-US" sz="1600" dirty="0" smtClean="0"/>
              <a:t>STA MAC addresses:</a:t>
            </a:r>
          </a:p>
          <a:p>
            <a:r>
              <a:rPr lang="en-US" sz="1600" dirty="0" smtClean="0"/>
              <a:t>- Only one MAC address for the MLLE STA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5923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MLLE AP addressing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E49FE46-DDDD-4BA3-9C1D-32DBA95C9691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36" name="Group 35"/>
          <p:cNvGrpSpPr/>
          <p:nvPr/>
        </p:nvGrpSpPr>
        <p:grpSpPr>
          <a:xfrm>
            <a:off x="228600" y="1794410"/>
            <a:ext cx="3276600" cy="3920590"/>
            <a:chOff x="685800" y="1794410"/>
            <a:chExt cx="3276600" cy="3920590"/>
          </a:xfrm>
        </p:grpSpPr>
        <p:sp>
          <p:nvSpPr>
            <p:cNvPr id="11" name="Oval 10"/>
            <p:cNvSpPr/>
            <p:nvPr/>
          </p:nvSpPr>
          <p:spPr bwMode="auto">
            <a:xfrm>
              <a:off x="1653448" y="3678198"/>
              <a:ext cx="2009708" cy="15240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26" name="Rectangle 25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1447800" y="1794410"/>
              <a:ext cx="2215356" cy="2625190"/>
              <a:chOff x="1447800" y="1794410"/>
              <a:chExt cx="2215356" cy="262519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1523999" y="2181999"/>
                <a:ext cx="2139157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057400" y="1794410"/>
                <a:ext cx="10764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MLLE AP</a:t>
                </a:r>
                <a:endParaRPr lang="en-US" sz="16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24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286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2" name="Straight Connector 21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3" name="TextBox 22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143288" y="21712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5" name="Rectangle 14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 bwMode="auto">
            <a:xfrm>
              <a:off x="2143288" y="3830598"/>
              <a:ext cx="5460" cy="14272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>
              <a:endCxn id="28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27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3352800" y="2999601"/>
              <a:ext cx="409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3546441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3505200" y="40283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L3</a:t>
              </a:r>
              <a:endParaRPr lang="en-US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825245" y="1579662"/>
            <a:ext cx="52837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/>
              <a:t>Links enabled for both MLLE and legacy operation have two MAC addresses:</a:t>
            </a:r>
          </a:p>
          <a:p>
            <a:r>
              <a:rPr lang="en-US" sz="1300" dirty="0" smtClean="0"/>
              <a:t>-   M: single Multi-Link MAC address towards </a:t>
            </a:r>
            <a:r>
              <a:rPr lang="en-US" sz="1300" dirty="0"/>
              <a:t>MLLE-STA (use EHT PPDU)</a:t>
            </a:r>
            <a:endParaRPr lang="en-US" sz="1300" dirty="0" smtClean="0"/>
          </a:p>
          <a:p>
            <a:pPr marL="171450" indent="-171450">
              <a:buFontTx/>
              <a:buChar char="-"/>
            </a:pPr>
            <a:r>
              <a:rPr lang="en-US" sz="1300" dirty="0" smtClean="0"/>
              <a:t>M1, M2 for communication with legacy STAs 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Only links which operate both MLLE and legacy mode would need to have 2 MACs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MAC-SAP of MLLE AP: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M when communicating with MLLE STAs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No need for one when communicating with Legacy STAs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MLLE STA: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Only one MAC address</a:t>
            </a:r>
          </a:p>
          <a:p>
            <a:pPr marL="171450" indent="-171450">
              <a:buFontTx/>
              <a:buChar char="-"/>
            </a:pPr>
            <a:r>
              <a:rPr lang="en-US" sz="1300" dirty="0" smtClean="0"/>
              <a:t>It can still have multiple MAC addresses when operating as a legacy STA with multiple independent radios</a:t>
            </a:r>
          </a:p>
          <a:p>
            <a:pPr marL="171450" indent="-171450">
              <a:buFontTx/>
              <a:buChar char="-"/>
            </a:pPr>
            <a:endParaRPr lang="en-US" sz="1300" dirty="0"/>
          </a:p>
          <a:p>
            <a:r>
              <a:rPr lang="en-US" sz="1300" dirty="0" smtClean="0"/>
              <a:t>Benefits: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No retransmission issues introduced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MAC-SAP usage comes with no constrains/limitations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Full flexibility retained</a:t>
            </a:r>
          </a:p>
          <a:p>
            <a:pPr marL="171450" indent="-171450">
              <a:buFontTx/>
              <a:buChar char="-"/>
            </a:pPr>
            <a:r>
              <a:rPr lang="en-US" sz="1300" dirty="0" smtClean="0">
                <a:solidFill>
                  <a:srgbClr val="FF0000"/>
                </a:solidFill>
              </a:rPr>
              <a:t>No internal MAC address translation needed</a:t>
            </a:r>
          </a:p>
          <a:p>
            <a:pPr marL="171450" indent="-171450">
              <a:buFontTx/>
              <a:buChar char="-"/>
            </a:pPr>
            <a:endParaRPr lang="en-US" sz="1300" dirty="0" smtClean="0"/>
          </a:p>
          <a:p>
            <a:r>
              <a:rPr lang="en-US" sz="1300" dirty="0" smtClean="0"/>
              <a:t>Cons: ?</a:t>
            </a:r>
          </a:p>
        </p:txBody>
      </p:sp>
    </p:spTree>
    <p:extLst>
      <p:ext uri="{BB962C8B-B14F-4D97-AF65-F5344CB8AC3E}">
        <p14:creationId xmlns:p14="http://schemas.microsoft.com/office/powerpoint/2010/main" val="288666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US" dirty="0" smtClean="0"/>
              <a:t>Beacons in Hybrid MLLE AP addressing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756617" cy="276999"/>
          </a:xfrm>
        </p:spPr>
        <p:txBody>
          <a:bodyPr/>
          <a:lstStyle/>
          <a:p>
            <a:r>
              <a:rPr lang="en-US" altLang="en-US" dirty="0" smtClean="0"/>
              <a:t>01/2020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60432" y="6475413"/>
            <a:ext cx="583493" cy="184666"/>
          </a:xfrm>
        </p:spPr>
        <p:txBody>
          <a:bodyPr/>
          <a:lstStyle/>
          <a:p>
            <a:r>
              <a:rPr lang="en-US" altLang="en-US" dirty="0" smtClean="0"/>
              <a:t>Mediatek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7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685800" y="1794410"/>
            <a:ext cx="3276600" cy="3920590"/>
            <a:chOff x="685800" y="1794410"/>
            <a:chExt cx="3276600" cy="3920590"/>
          </a:xfrm>
        </p:grpSpPr>
        <p:sp>
          <p:nvSpPr>
            <p:cNvPr id="12" name="Oval 11"/>
            <p:cNvSpPr/>
            <p:nvPr/>
          </p:nvSpPr>
          <p:spPr bwMode="auto">
            <a:xfrm>
              <a:off x="1653448" y="3576936"/>
              <a:ext cx="2009708" cy="146982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FF0000"/>
              </a:solidFill>
              <a:prstDash val="dashDot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685800" y="5257800"/>
              <a:ext cx="609600" cy="457200"/>
              <a:chOff x="685800" y="5257800"/>
              <a:chExt cx="609600" cy="457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STA1</a:t>
                </a:r>
                <a:endParaRPr lang="en-US" sz="11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352800" y="5257800"/>
              <a:ext cx="609600" cy="457200"/>
              <a:chOff x="685800" y="5257800"/>
              <a:chExt cx="609600" cy="457200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685800" y="5257800"/>
                <a:ext cx="609600" cy="4572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96913" y="5257800"/>
                <a:ext cx="59848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Legacy STA2</a:t>
                </a:r>
                <a:endParaRPr lang="en-US" sz="11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47800" y="1794410"/>
              <a:ext cx="2215356" cy="2625190"/>
              <a:chOff x="1447800" y="1794410"/>
              <a:chExt cx="2215356" cy="2625190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1523999" y="2181999"/>
                <a:ext cx="2139157" cy="12192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057400" y="1794410"/>
                <a:ext cx="10764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/>
                  <a:t>MLLE AP</a:t>
                </a:r>
                <a:endParaRPr lang="en-US" sz="1600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524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M1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286000" y="2971800"/>
                <a:ext cx="457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 M</a:t>
                </a:r>
              </a:p>
              <a:p>
                <a:r>
                  <a:rPr lang="en-US" dirty="0" smtClean="0"/>
                  <a:t>M2</a:t>
                </a:r>
                <a:endParaRPr lang="en-US" dirty="0"/>
              </a:p>
            </p:txBody>
          </p:sp>
          <p:cxnSp>
            <p:nvCxnSpPr>
              <p:cNvPr id="25" name="Straight Connector 24"/>
              <p:cNvCxnSpPr/>
              <p:nvPr/>
            </p:nvCxnSpPr>
            <p:spPr bwMode="auto">
              <a:xfrm>
                <a:off x="1752600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>
                <a:off x="2503487" y="3401199"/>
                <a:ext cx="11113" cy="1018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TextBox 26"/>
              <p:cNvSpPr txBox="1"/>
              <p:nvPr/>
            </p:nvSpPr>
            <p:spPr>
              <a:xfrm>
                <a:off x="14478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438400" y="4010799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L2</a:t>
                </a:r>
                <a:endParaRPr lang="en-US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143288" y="2171284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MAC-SAP</a:t>
                </a:r>
                <a:endParaRPr lang="en-US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1893887" y="5257800"/>
              <a:ext cx="609600" cy="457200"/>
              <a:chOff x="1893887" y="5257800"/>
              <a:chExt cx="609600" cy="457200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1893887" y="5257800"/>
                <a:ext cx="609600" cy="457200"/>
              </a:xfrm>
              <a:prstGeom prst="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05000" y="5257800"/>
                <a:ext cx="598487" cy="43088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MLLESTA</a:t>
                </a:r>
                <a:endParaRPr lang="en-US" sz="1100" dirty="0"/>
              </a:p>
            </p:txBody>
          </p:sp>
        </p:grpSp>
        <p:cxnSp>
          <p:nvCxnSpPr>
            <p:cNvPr id="13" name="Straight Connector 12"/>
            <p:cNvCxnSpPr/>
            <p:nvPr/>
          </p:nvCxnSpPr>
          <p:spPr bwMode="auto">
            <a:xfrm>
              <a:off x="2144713" y="3723917"/>
              <a:ext cx="4035" cy="153388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>
              <a:endCxn id="32" idx="0"/>
            </p:cNvCxnSpPr>
            <p:nvPr/>
          </p:nvCxnSpPr>
          <p:spPr bwMode="auto">
            <a:xfrm flipH="1">
              <a:off x="990600" y="4419600"/>
              <a:ext cx="773113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>
              <a:endCxn id="31" idx="0"/>
            </p:cNvCxnSpPr>
            <p:nvPr/>
          </p:nvCxnSpPr>
          <p:spPr bwMode="auto">
            <a:xfrm>
              <a:off x="2514600" y="4419600"/>
              <a:ext cx="1148557" cy="838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3352800" y="2999601"/>
              <a:ext cx="4095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</a:t>
              </a:r>
              <a:endParaRPr lang="en-US" dirty="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546441" y="3401199"/>
              <a:ext cx="11113" cy="1018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3505200" y="40283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L3</a:t>
              </a:r>
              <a:endParaRPr lang="en-US" dirty="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466397" y="1905000"/>
            <a:ext cx="42204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L1 and L2 transmits regular beacon with “MLLE IE”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L3 may transmit an “MLLE beacon”, which is not recognized as a beacon by legacy STAs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MLLE Beacon content </a:t>
            </a:r>
            <a:r>
              <a:rPr lang="en-US" sz="1600" dirty="0" err="1" smtClean="0"/>
              <a:t>tbd</a:t>
            </a:r>
            <a:endParaRPr lang="en-US" sz="16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51110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Do you agree </a:t>
            </a:r>
            <a:r>
              <a:rPr lang="en-US" dirty="0" smtClean="0"/>
              <a:t>to have multiple MAC addresses for MLLE APs, while presenting only one MAC address towards STAs, both legacy and MLLE STAs.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Month Year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6021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Month Year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John Doe, Some Company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E0921F1F-EAE9-49A6-B2FB-4F89C1FB0E9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680325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36638</TotalTime>
  <Words>789</Words>
  <Application>Microsoft Office PowerPoint</Application>
  <PresentationFormat>On-screen Show (4:3)</PresentationFormat>
  <Paragraphs>161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802-11-Submission</vt:lpstr>
      <vt:lpstr>Document</vt:lpstr>
      <vt:lpstr>[MLLE MAC addresses]</vt:lpstr>
      <vt:lpstr>Recap: MLLE AP with multiple MAC addresses</vt:lpstr>
      <vt:lpstr>When the number of MAC addresses on MLLE-AP and MLLE STA do not match</vt:lpstr>
      <vt:lpstr>Recap: retransmission issue</vt:lpstr>
      <vt:lpstr>MLLE AP with only one MAC address</vt:lpstr>
      <vt:lpstr>Hybrid MLLE AP addressing</vt:lpstr>
      <vt:lpstr>Beacons in Hybrid MLLE AP addressing</vt:lpstr>
      <vt:lpstr>Straw Poll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Gabor Bajko</dc:creator>
  <cp:lastModifiedBy>Gabor Bajko</cp:lastModifiedBy>
  <cp:revision>159</cp:revision>
  <cp:lastPrinted>1998-02-10T13:28:06Z</cp:lastPrinted>
  <dcterms:created xsi:type="dcterms:W3CDTF">2019-10-25T19:15:29Z</dcterms:created>
  <dcterms:modified xsi:type="dcterms:W3CDTF">2020-01-16T17:42:19Z</dcterms:modified>
</cp:coreProperties>
</file>