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92" r:id="rId4"/>
    <p:sldId id="307" r:id="rId5"/>
    <p:sldId id="300" r:id="rId6"/>
    <p:sldId id="314" r:id="rId7"/>
    <p:sldId id="297" r:id="rId8"/>
    <p:sldId id="284" r:id="rId9"/>
    <p:sldId id="318" r:id="rId10"/>
    <p:sldId id="295" r:id="rId1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850" autoAdjust="0"/>
    <p:restoredTop sz="86404"/>
  </p:normalViewPr>
  <p:slideViewPr>
    <p:cSldViewPr>
      <p:cViewPr varScale="1">
        <p:scale>
          <a:sx n="128" d="100"/>
          <a:sy n="128" d="100"/>
        </p:scale>
        <p:origin x="1944" y="17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22632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1/28/20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75773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81863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97342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81502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Roger B. Marks, EthAirNet Associates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5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88465749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Roger B. Marks, EthAirNet Associates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Roger B. Marks, EthAirNet Associates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Roger B. Marks, EthAirNet Associates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Roger B. Marks, EthAirNet Associates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Roger B. Marks, EthAirNet Associates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Roger B. Marks, EthAirNet Associates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Roger B. Marks, EthAirNet Associates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Roger B. Marks, EthAirNet Associates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Roger B. Marks, EthAirNet Associates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802.11-20-0174-02-0arc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Roger B. Marks, EthAirNet Associates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EPD and LPD Terminology Misalignment in IEEE Std 802.1 and 802.11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40650" y="19748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2020-01-28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5030234"/>
              </p:ext>
            </p:extLst>
          </p:nvPr>
        </p:nvGraphicFramePr>
        <p:xfrm>
          <a:off x="508000" y="2741613"/>
          <a:ext cx="8156575" cy="2478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Document" r:id="rId4" imgW="8255000" imgH="2514600" progId="Word.Document.8">
                  <p:embed/>
                </p:oleObj>
              </mc:Choice>
              <mc:Fallback>
                <p:oleObj name="Document" r:id="rId4" imgW="8255000" imgH="25146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741613"/>
                        <a:ext cx="8156575" cy="2478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88250" y="239075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Key points"/>
          <p:cNvSpPr txBox="1">
            <a:spLocks noGrp="1"/>
          </p:cNvSpPr>
          <p:nvPr>
            <p:ph type="title"/>
          </p:nvPr>
        </p:nvSpPr>
        <p:spPr>
          <a:xfrm>
            <a:off x="669727" y="620688"/>
            <a:ext cx="7804547" cy="601948"/>
          </a:xfrm>
          <a:prstGeom prst="rect">
            <a:avLst/>
          </a:prstGeom>
        </p:spPr>
        <p:txBody>
          <a:bodyPr/>
          <a:lstStyle/>
          <a:p>
            <a:pPr>
              <a:defRPr sz="1800"/>
            </a:pPr>
            <a:r>
              <a:rPr lang="en-US" sz="4000" dirty="0"/>
              <a:t>Possible Ways Forward</a:t>
            </a:r>
            <a:endParaRPr sz="4000" dirty="0"/>
          </a:p>
        </p:txBody>
      </p:sp>
      <p:sp>
        <p:nvSpPr>
          <p:cNvPr id="144" name="P802.1CQ (“Multicast and Local Address Assignment”) “specifies protocols, procedures, and management objects for locally-unique assignment of 48-bit and 64-bit addresses in IEEE 802 networks. Peer-to-peer address claiming and address server capabilities are specified.”…"/>
          <p:cNvSpPr txBox="1">
            <a:spLocks noGrp="1"/>
          </p:cNvSpPr>
          <p:nvPr>
            <p:ph type="body" idx="1"/>
          </p:nvPr>
        </p:nvSpPr>
        <p:spPr>
          <a:xfrm>
            <a:off x="270935" y="1222635"/>
            <a:ext cx="8368248" cy="526462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marL="321457" lvl="1" indent="-321457" defTabSz="312170">
              <a:spcBef>
                <a:spcPts val="0"/>
              </a:spcBef>
              <a:defRPr sz="2736"/>
            </a:pPr>
            <a:r>
              <a:rPr lang="en-US" sz="2250" dirty="0"/>
              <a:t>Fix apparent errors, as noted above.</a:t>
            </a:r>
          </a:p>
          <a:p>
            <a:pPr marL="321457" lvl="1" indent="-321457" defTabSz="312170">
              <a:spcBef>
                <a:spcPts val="0"/>
              </a:spcBef>
              <a:defRPr sz="2736"/>
            </a:pPr>
            <a:endParaRPr lang="en-US" sz="2250" dirty="0"/>
          </a:p>
          <a:p>
            <a:pPr marL="321457" lvl="1" indent="-321457" defTabSz="312170">
              <a:spcBef>
                <a:spcPts val="0"/>
              </a:spcBef>
              <a:defRPr sz="2736"/>
            </a:pPr>
            <a:r>
              <a:rPr lang="en-US" sz="2250" dirty="0"/>
              <a:t>Change IEEE Std 802.11 to refer to “Type/Length encoding” instead of “EPD encoding”; or</a:t>
            </a:r>
          </a:p>
          <a:p>
            <a:pPr marL="321457" lvl="1" indent="-321457" defTabSz="312170">
              <a:spcBef>
                <a:spcPts val="0"/>
              </a:spcBef>
              <a:defRPr sz="2736"/>
            </a:pPr>
            <a:r>
              <a:rPr lang="en-US" sz="2250" dirty="0"/>
              <a:t>Clarify in IEEE Std 802.11 that “EPD encoding” includes EPD and LDP; or</a:t>
            </a:r>
          </a:p>
          <a:p>
            <a:pPr marL="321457" lvl="1" indent="-321457" defTabSz="312170">
              <a:spcBef>
                <a:spcPts val="0"/>
              </a:spcBef>
              <a:defRPr sz="2736"/>
            </a:pPr>
            <a:r>
              <a:rPr lang="en-US" sz="2250" dirty="0"/>
              <a:t>Do nothing to address inconsistency; or</a:t>
            </a:r>
          </a:p>
          <a:p>
            <a:pPr marL="321457" lvl="1" indent="-321457" defTabSz="312170">
              <a:spcBef>
                <a:spcPts val="0"/>
              </a:spcBef>
              <a:defRPr sz="2736"/>
            </a:pPr>
            <a:r>
              <a:rPr lang="en-US" sz="2250" dirty="0"/>
              <a:t>Amend IEEE Std 802 to change definitions of EPD and LDP; or</a:t>
            </a:r>
          </a:p>
          <a:p>
            <a:pPr marL="321457" lvl="1" indent="-321457" defTabSz="312170">
              <a:spcBef>
                <a:spcPts val="0"/>
              </a:spcBef>
              <a:defRPr sz="2736"/>
            </a:pPr>
            <a:r>
              <a:rPr lang="en-US" sz="2250" dirty="0"/>
              <a:t>Other.</a:t>
            </a:r>
          </a:p>
          <a:p>
            <a:pPr marL="321457" lvl="1" indent="-321457" defTabSz="312170">
              <a:spcBef>
                <a:spcPts val="0"/>
              </a:spcBef>
              <a:defRPr sz="2736"/>
            </a:pPr>
            <a:endParaRPr lang="en-US" sz="2250" dirty="0"/>
          </a:p>
        </p:txBody>
      </p:sp>
      <p:sp>
        <p:nvSpPr>
          <p:cNvPr id="14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773208" y="6512142"/>
            <a:ext cx="169736" cy="19645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>
            <a:normAutofit/>
          </a:bodyPr>
          <a:lstStyle/>
          <a:p>
            <a:fld id="{86CB4B4D-7CA3-9044-876B-883B54F8677D}" type="slidenum">
              <a:t>10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24281176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Roger B. Marks, EthAirNet Associates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Inconsistencies in EPD and LPD Terminology between IEEE Std 802.1 and IEEE Std 802.11 are highlighted.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Key points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1800"/>
            </a:pPr>
            <a:r>
              <a:rPr lang="en-US" sz="5625" dirty="0"/>
              <a:t>Summary</a:t>
            </a:r>
            <a:endParaRPr sz="5625" dirty="0"/>
          </a:p>
        </p:txBody>
      </p:sp>
      <p:sp>
        <p:nvSpPr>
          <p:cNvPr id="144" name="P802.1CQ (“Multicast and Local Address Assignment”) “specifies protocols, procedures, and management objects for locally-unique assignment of 48-bit and 64-bit addresses in IEEE 802 networks. Peer-to-peer address claiming and address server capabilities are specified.”…"/>
          <p:cNvSpPr txBox="1">
            <a:spLocks noGrp="1"/>
          </p:cNvSpPr>
          <p:nvPr>
            <p:ph type="body" idx="1"/>
          </p:nvPr>
        </p:nvSpPr>
        <p:spPr>
          <a:xfrm>
            <a:off x="200593" y="1835051"/>
            <a:ext cx="8273681" cy="4420195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marL="475042" lvl="1" indent="-237521" defTabSz="312170">
              <a:spcBef>
                <a:spcPts val="2180"/>
              </a:spcBef>
              <a:defRPr sz="2736"/>
            </a:pPr>
            <a:r>
              <a:rPr lang="en-US" sz="2250" dirty="0"/>
              <a:t>EtherType protocol discrimination (EPD) and LLC protocol discrimination (LPD) are discussed in IEEE Std 802, IEEE Std 802.1AC, IEEE Std 802.1Q, and IEEE Std 802.11.</a:t>
            </a:r>
          </a:p>
          <a:p>
            <a:pPr marL="475042" lvl="1" indent="-237521" defTabSz="312170">
              <a:spcBef>
                <a:spcPts val="2180"/>
              </a:spcBef>
              <a:defRPr sz="2736"/>
            </a:pPr>
            <a:r>
              <a:rPr lang="en-US" sz="2250" dirty="0"/>
              <a:t>Overall, the descriptions are imprecise, inconsistent, and confusing.</a:t>
            </a:r>
          </a:p>
          <a:p>
            <a:pPr marL="475042" lvl="1" indent="-237521" defTabSz="312170">
              <a:spcBef>
                <a:spcPts val="2180"/>
              </a:spcBef>
              <a:defRPr sz="2736"/>
            </a:pPr>
            <a:r>
              <a:rPr lang="en-US" sz="2250" dirty="0"/>
              <a:t>It’s a problem for various reasons, particularly because new standards are supposed to support EPD, but we don’t really know what that means.</a:t>
            </a:r>
          </a:p>
          <a:p>
            <a:pPr marL="475042" lvl="1" indent="-237521" defTabSz="312170">
              <a:spcBef>
                <a:spcPts val="2180"/>
              </a:spcBef>
              <a:defRPr sz="2736"/>
            </a:pPr>
            <a:r>
              <a:rPr lang="en-US" sz="2250" dirty="0"/>
              <a:t>The conflict in definitions should be resolved.</a:t>
            </a:r>
          </a:p>
        </p:txBody>
      </p:sp>
      <p:sp>
        <p:nvSpPr>
          <p:cNvPr id="14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773208" y="6512142"/>
            <a:ext cx="169736" cy="19645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>
            <a:normAutofit/>
          </a:bodyPr>
          <a:lstStyle/>
          <a:p>
            <a:fld id="{86CB4B4D-7CA3-9044-876B-883B54F8677D}" type="slidenum"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70196473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Key points"/>
          <p:cNvSpPr txBox="1">
            <a:spLocks noGrp="1"/>
          </p:cNvSpPr>
          <p:nvPr>
            <p:ph type="title"/>
          </p:nvPr>
        </p:nvSpPr>
        <p:spPr>
          <a:xfrm>
            <a:off x="669727" y="692696"/>
            <a:ext cx="7804547" cy="529940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>
              <a:defRPr sz="1800"/>
            </a:pPr>
            <a:r>
              <a:rPr lang="en-US" sz="5625" dirty="0"/>
              <a:t>Background Contributions</a:t>
            </a:r>
            <a:endParaRPr sz="5625" dirty="0"/>
          </a:p>
        </p:txBody>
      </p:sp>
      <p:sp>
        <p:nvSpPr>
          <p:cNvPr id="144" name="P802.1CQ (“Multicast and Local Address Assignment”) “specifies protocols, procedures, and management objects for locally-unique assignment of 48-bit and 64-bit addresses in IEEE 802 networks. Peer-to-peer address claiming and address server capabilities are specified.”…"/>
          <p:cNvSpPr txBox="1">
            <a:spLocks noGrp="1"/>
          </p:cNvSpPr>
          <p:nvPr>
            <p:ph type="body" idx="1"/>
          </p:nvPr>
        </p:nvSpPr>
        <p:spPr>
          <a:xfrm>
            <a:off x="232359" y="1443975"/>
            <a:ext cx="8368248" cy="526462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marL="0" lvl="1" indent="0" defTabSz="312170">
              <a:spcBef>
                <a:spcPts val="0"/>
              </a:spcBef>
              <a:defRPr sz="2736"/>
            </a:pPr>
            <a:r>
              <a:rPr lang="en-US" sz="2250" dirty="0"/>
              <a:t>•  R. Marks, “What are EPD and LPD?”</a:t>
            </a:r>
          </a:p>
          <a:p>
            <a:pPr marL="0" lvl="1" indent="0" defTabSz="312170">
              <a:spcBef>
                <a:spcPts val="0"/>
              </a:spcBef>
              <a:defRPr sz="2736"/>
            </a:pPr>
            <a:r>
              <a:rPr lang="en-US" sz="2250" dirty="0"/>
              <a:t>	maint-Marks-epd-lpd-0719-v02.pdf</a:t>
            </a:r>
          </a:p>
          <a:p>
            <a:pPr marL="0" lvl="1" indent="0" defTabSz="312170">
              <a:spcBef>
                <a:spcPts val="0"/>
              </a:spcBef>
              <a:defRPr sz="2736"/>
            </a:pPr>
            <a:endParaRPr lang="en-US" sz="2250" dirty="0"/>
          </a:p>
          <a:p>
            <a:pPr marL="0" lvl="1" indent="0" defTabSz="312170">
              <a:spcBef>
                <a:spcPts val="0"/>
              </a:spcBef>
              <a:defRPr sz="2736"/>
            </a:pPr>
            <a:r>
              <a:rPr lang="en-US" sz="2250" dirty="0"/>
              <a:t>• N. Finn, “Why the EPD/LPD information in IEEE 802, IEEE 802.1AC, and 802.1Q must be fixed”</a:t>
            </a:r>
          </a:p>
          <a:p>
            <a:pPr marL="0" lvl="1" indent="0" defTabSz="312170">
              <a:spcBef>
                <a:spcPts val="0"/>
              </a:spcBef>
              <a:defRPr sz="2736"/>
            </a:pPr>
            <a:r>
              <a:rPr lang="en-US" sz="2250" dirty="0"/>
              <a:t>	maint-finn-epd-lpd-errors-0919-v02.pdf</a:t>
            </a:r>
          </a:p>
          <a:p>
            <a:pPr marL="0" lvl="1" indent="0" defTabSz="312170">
              <a:spcBef>
                <a:spcPts val="0"/>
              </a:spcBef>
              <a:defRPr sz="2736"/>
            </a:pPr>
            <a:endParaRPr lang="en-US" sz="2250" dirty="0"/>
          </a:p>
          <a:p>
            <a:pPr marL="0" lvl="1" indent="0" defTabSz="312170">
              <a:spcBef>
                <a:spcPts val="0"/>
              </a:spcBef>
              <a:defRPr sz="2736"/>
            </a:pPr>
            <a:r>
              <a:rPr lang="en-US" sz="2250" dirty="0"/>
              <a:t>•  R. Marks and N. Finn, “Clarifying EPD and LPD”</a:t>
            </a:r>
          </a:p>
          <a:p>
            <a:pPr marL="0" lvl="1" indent="0" defTabSz="312170">
              <a:spcBef>
                <a:spcPts val="0"/>
              </a:spcBef>
              <a:defRPr sz="2736"/>
            </a:pPr>
            <a:r>
              <a:rPr lang="en-US" sz="2250" dirty="0"/>
              <a:t>	maint-Marks-Finn-hlpde-1119-copyright</a:t>
            </a:r>
          </a:p>
          <a:p>
            <a:pPr marL="0" lvl="1" indent="0" defTabSz="312170">
              <a:spcBef>
                <a:spcPts val="0"/>
              </a:spcBef>
              <a:defRPr sz="2736"/>
            </a:pPr>
            <a:endParaRPr lang="en-US" sz="2250" dirty="0"/>
          </a:p>
          <a:p>
            <a:pPr marL="0" lvl="1" indent="0" defTabSz="312170">
              <a:spcBef>
                <a:spcPts val="0"/>
              </a:spcBef>
              <a:defRPr sz="2736"/>
            </a:pPr>
            <a:r>
              <a:rPr lang="en-US" sz="2250" dirty="0"/>
              <a:t>Files available at:</a:t>
            </a:r>
          </a:p>
          <a:p>
            <a:pPr marL="0" lvl="1" indent="0" defTabSz="312170">
              <a:spcBef>
                <a:spcPts val="0"/>
              </a:spcBef>
              <a:defRPr sz="2736"/>
            </a:pPr>
            <a:r>
              <a:rPr lang="en-US" sz="2250" dirty="0"/>
              <a:t>	http://www.ieee802.org/1/files/public/docs2019/</a:t>
            </a:r>
          </a:p>
          <a:p>
            <a:pPr marL="0" lvl="1" indent="0" defTabSz="312170">
              <a:spcBef>
                <a:spcPts val="0"/>
              </a:spcBef>
              <a:defRPr sz="2736"/>
            </a:pPr>
            <a:endParaRPr lang="en-US" sz="2250" dirty="0"/>
          </a:p>
          <a:p>
            <a:pPr marL="0" lvl="1" indent="0" defTabSz="312170">
              <a:spcBef>
                <a:spcPts val="0"/>
              </a:spcBef>
              <a:defRPr sz="2736"/>
            </a:pPr>
            <a:endParaRPr lang="en-US" sz="2250" dirty="0"/>
          </a:p>
          <a:p>
            <a:pPr marL="0" lvl="1" indent="0" defTabSz="312170">
              <a:spcBef>
                <a:spcPts val="0"/>
              </a:spcBef>
              <a:defRPr sz="2736"/>
            </a:pPr>
            <a:endParaRPr lang="en-US" sz="2250" dirty="0"/>
          </a:p>
          <a:p>
            <a:pPr marL="0" lvl="1" indent="0" defTabSz="312170">
              <a:spcBef>
                <a:spcPts val="0"/>
              </a:spcBef>
              <a:defRPr sz="2736"/>
            </a:pPr>
            <a:endParaRPr lang="en-US" sz="2250" dirty="0"/>
          </a:p>
          <a:p>
            <a:pPr marL="0" lvl="1" indent="0" defTabSz="312170">
              <a:spcBef>
                <a:spcPts val="0"/>
              </a:spcBef>
              <a:defRPr sz="2736"/>
            </a:pPr>
            <a:endParaRPr lang="en-US" sz="2250" dirty="0"/>
          </a:p>
          <a:p>
            <a:pPr marL="0" lvl="1" indent="0" defTabSz="312170">
              <a:spcBef>
                <a:spcPts val="0"/>
              </a:spcBef>
              <a:defRPr sz="2736"/>
            </a:pPr>
            <a:endParaRPr lang="en-US" sz="2250" dirty="0"/>
          </a:p>
        </p:txBody>
      </p:sp>
      <p:sp>
        <p:nvSpPr>
          <p:cNvPr id="14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773208" y="6512142"/>
            <a:ext cx="169736" cy="19645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>
            <a:normAutofit/>
          </a:bodyPr>
          <a:lstStyle/>
          <a:p>
            <a:fld id="{86CB4B4D-7CA3-9044-876B-883B54F8677D}" type="slidenum"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57356028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P802.1CQ (“Multicast and Local Address Assignment”) “specifies protocols, procedures, and management objects for locally-unique assignment of 48-bit and 64-bit addresses in IEEE 802 networks. Peer-to-peer address claiming and address server capabilities are specified.”…"/>
          <p:cNvSpPr txBox="1">
            <a:spLocks noGrp="1"/>
          </p:cNvSpPr>
          <p:nvPr>
            <p:ph type="body" idx="1"/>
          </p:nvPr>
        </p:nvSpPr>
        <p:spPr>
          <a:xfrm>
            <a:off x="-1" y="1190625"/>
            <a:ext cx="8942944" cy="5354835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marL="246451" indent="0" defTabSz="312170">
              <a:spcBef>
                <a:spcPts val="0"/>
              </a:spcBef>
              <a:buFont typeface="Arial" panose="020B0604020202020204" pitchFamily="34" charset="0"/>
              <a:buChar char="•"/>
              <a:defRPr sz="2736"/>
            </a:pPr>
            <a:r>
              <a:rPr lang="en-US" sz="1687" b="0" dirty="0"/>
              <a:t>EPD and LPD were (to my knowledge) originally specified in IEEE Std 802-2014.</a:t>
            </a:r>
          </a:p>
          <a:p>
            <a:pPr marL="246451" indent="0" defTabSz="312170">
              <a:spcBef>
                <a:spcPts val="0"/>
              </a:spcBef>
              <a:buFont typeface="Arial" panose="020B0604020202020204" pitchFamily="34" charset="0"/>
              <a:buChar char="•"/>
              <a:defRPr sz="2736"/>
            </a:pPr>
            <a:r>
              <a:rPr lang="en-US" sz="1687" b="0" i="1" dirty="0"/>
              <a:t>EPD… uses the </a:t>
            </a:r>
            <a:r>
              <a:rPr lang="en-US" sz="1687" b="0" i="1" dirty="0" err="1"/>
              <a:t>EtherType</a:t>
            </a:r>
            <a:r>
              <a:rPr lang="en-US" sz="1687" b="0" i="1" dirty="0"/>
              <a:t> value made available to the LLC sublayer through the MSAP</a:t>
            </a:r>
          </a:p>
          <a:p>
            <a:pPr marL="246451" indent="0" defTabSz="312170">
              <a:spcBef>
                <a:spcPts val="0"/>
              </a:spcBef>
              <a:buFont typeface="Arial" panose="020B0604020202020204" pitchFamily="34" charset="0"/>
              <a:buChar char="•"/>
              <a:defRPr sz="2736"/>
            </a:pPr>
            <a:r>
              <a:rPr lang="en-US" sz="1687" b="0" i="1" dirty="0"/>
              <a:t>LPD… uses the addresses defined in ISO/IEC 8802-2, including the Subnetwork Access Protocol (SNAP) format</a:t>
            </a:r>
          </a:p>
          <a:p>
            <a:pPr marL="800072" lvl="1" indent="-241093" defTabSz="312170">
              <a:spcBef>
                <a:spcPts val="0"/>
              </a:spcBef>
              <a:buFont typeface="Wingdings" pitchFamily="2" charset="2"/>
              <a:buChar char="Ø"/>
              <a:defRPr sz="2736"/>
            </a:pPr>
            <a:r>
              <a:rPr lang="en-US" sz="1687" dirty="0"/>
              <a:t>LLC using DSAP/SSAP is LPD</a:t>
            </a:r>
          </a:p>
          <a:p>
            <a:pPr marL="800072" lvl="1" indent="-241093" defTabSz="312170">
              <a:spcBef>
                <a:spcPts val="0"/>
              </a:spcBef>
              <a:buFont typeface="Wingdings" pitchFamily="2" charset="2"/>
              <a:buChar char="Ø"/>
              <a:defRPr sz="2736"/>
            </a:pPr>
            <a:r>
              <a:rPr lang="en-US" sz="1687" dirty="0"/>
              <a:t>SNAP carrying an </a:t>
            </a:r>
            <a:r>
              <a:rPr lang="en-US" sz="1687" dirty="0" err="1"/>
              <a:t>EtherType</a:t>
            </a:r>
            <a:r>
              <a:rPr lang="en-US" sz="1687" dirty="0"/>
              <a:t> is also LPD (uses 802.2 addresses)</a:t>
            </a:r>
          </a:p>
          <a:p>
            <a:pPr marL="871507" lvl="2" indent="0" defTabSz="312170">
              <a:spcBef>
                <a:spcPts val="0"/>
              </a:spcBef>
              <a:buFont typeface="Arial" panose="020B0604020202020204" pitchFamily="34" charset="0"/>
              <a:buChar char="•"/>
              <a:defRPr sz="2736"/>
            </a:pPr>
            <a:r>
              <a:rPr lang="en-US" sz="1687" dirty="0"/>
              <a:t>IEEE Std 802 specifically refers to “</a:t>
            </a:r>
            <a:r>
              <a:rPr lang="en-US" sz="1687" i="1" dirty="0"/>
              <a:t>LPD-based SNAP identifier mechanism</a:t>
            </a:r>
            <a:r>
              <a:rPr lang="en-US" sz="1687" dirty="0"/>
              <a:t>”</a:t>
            </a:r>
          </a:p>
          <a:p>
            <a:pPr marL="246451" indent="0" defTabSz="312170">
              <a:spcBef>
                <a:spcPts val="0"/>
              </a:spcBef>
              <a:buFont typeface="Arial" panose="020B0604020202020204" pitchFamily="34" charset="0"/>
              <a:buChar char="•"/>
              <a:defRPr sz="2736"/>
            </a:pPr>
            <a:r>
              <a:rPr lang="en-US" sz="1687" b="0" i="1" dirty="0"/>
              <a:t>IEEE Std 802.3 is capable of natively representing the </a:t>
            </a:r>
            <a:r>
              <a:rPr lang="en-US" sz="1687" b="0" i="1" dirty="0" err="1"/>
              <a:t>EtherType</a:t>
            </a:r>
            <a:r>
              <a:rPr lang="en-US" sz="1687" b="0" i="1" dirty="0"/>
              <a:t> within its MAC frame format, which is used to support EPD</a:t>
            </a:r>
          </a:p>
          <a:p>
            <a:pPr marL="246451" indent="0" defTabSz="312170">
              <a:spcBef>
                <a:spcPts val="0"/>
              </a:spcBef>
              <a:buFont typeface="Arial" panose="020B0604020202020204" pitchFamily="34" charset="0"/>
              <a:buChar char="•"/>
              <a:defRPr sz="2736"/>
            </a:pPr>
            <a:r>
              <a:rPr lang="en-US" sz="1687" b="0" i="1" dirty="0"/>
              <a:t>IEEE Std 802.3 natively supports ISO/IEC 8802-2 LPD (over a limited range of frame sizes)</a:t>
            </a:r>
          </a:p>
          <a:p>
            <a:pPr marL="558979" lvl="1" indent="0" defTabSz="312170">
              <a:spcBef>
                <a:spcPts val="0"/>
              </a:spcBef>
              <a:buFont typeface="Arial" panose="020B0604020202020204" pitchFamily="34" charset="0"/>
              <a:buChar char="•"/>
              <a:defRPr sz="2736"/>
            </a:pPr>
            <a:r>
              <a:rPr lang="en-US" sz="1687" dirty="0"/>
              <a:t>If the Type/Length field is &lt;1501, then it represents a Length &lt;1501 and we have LPD; this can include SNAP carrying an </a:t>
            </a:r>
            <a:r>
              <a:rPr lang="en-US" sz="1687" dirty="0" err="1"/>
              <a:t>EtherType</a:t>
            </a:r>
            <a:endParaRPr lang="en-US" sz="1687" dirty="0"/>
          </a:p>
          <a:p>
            <a:pPr marL="246451" indent="0" defTabSz="312170">
              <a:spcBef>
                <a:spcPts val="0"/>
              </a:spcBef>
              <a:buFont typeface="Arial" panose="020B0604020202020204" pitchFamily="34" charset="0"/>
              <a:buChar char="•"/>
              <a:defRPr sz="2736"/>
            </a:pPr>
            <a:r>
              <a:rPr lang="en-US" sz="1687" b="0" i="1" dirty="0"/>
              <a:t>In other IEEE 802 networks, such as for IEEE Std 802.11™, LPD is also achieved using SNAP</a:t>
            </a:r>
          </a:p>
          <a:p>
            <a:pPr marL="246451" indent="0" defTabSz="312170">
              <a:spcBef>
                <a:spcPts val="0"/>
              </a:spcBef>
              <a:buFont typeface="Arial" panose="020B0604020202020204" pitchFamily="34" charset="0"/>
              <a:buChar char="•"/>
              <a:defRPr sz="2736"/>
            </a:pPr>
            <a:r>
              <a:rPr lang="en-US" sz="1687" b="0" i="1" dirty="0"/>
              <a:t>…an LPD PDU…</a:t>
            </a:r>
          </a:p>
          <a:p>
            <a:pPr marL="246451" indent="0" defTabSz="312170">
              <a:spcBef>
                <a:spcPts val="0"/>
              </a:spcBef>
              <a:buFont typeface="Arial" panose="020B0604020202020204" pitchFamily="34" charset="0"/>
              <a:buChar char="•"/>
              <a:defRPr sz="2736"/>
            </a:pPr>
            <a:r>
              <a:rPr lang="en-US" sz="1687" b="0" i="1" dirty="0"/>
              <a:t>“In either of these techniques, the </a:t>
            </a:r>
            <a:r>
              <a:rPr lang="en-US" sz="1687" b="0" i="1" dirty="0" err="1"/>
              <a:t>EtherType</a:t>
            </a:r>
            <a:r>
              <a:rPr lang="en-US" sz="1687" b="0" i="1" dirty="0"/>
              <a:t> is effectively being used as a means of identifying an LSAP that provides LLC sublayer service to the protocol concerned.”</a:t>
            </a:r>
            <a:endParaRPr lang="en-US" sz="1687" b="0" dirty="0"/>
          </a:p>
          <a:p>
            <a:pPr marL="246451" indent="0" defTabSz="312170">
              <a:spcBef>
                <a:spcPts val="0"/>
              </a:spcBef>
              <a:buFont typeface="Wingdings" pitchFamily="2" charset="2"/>
              <a:buChar char="Ø"/>
              <a:defRPr sz="2736"/>
            </a:pPr>
            <a:r>
              <a:rPr lang="en-US" sz="1687" dirty="0"/>
              <a:t>Ethernet-like Type/Length coding is not EPD; it is a system to make allow support for both EPD &amp; LPD</a:t>
            </a:r>
          </a:p>
          <a:p>
            <a:pPr marL="246451" indent="0" defTabSz="312170">
              <a:spcBef>
                <a:spcPts val="0"/>
              </a:spcBef>
              <a:buFont typeface="Wingdings" pitchFamily="2" charset="2"/>
              <a:buChar char="Ø"/>
              <a:defRPr sz="2736"/>
            </a:pPr>
            <a:r>
              <a:rPr lang="en-US" sz="1687" dirty="0"/>
              <a:t>LPD can use either </a:t>
            </a:r>
            <a:r>
              <a:rPr lang="en-US" sz="1687" dirty="0" err="1"/>
              <a:t>EtherType</a:t>
            </a:r>
            <a:r>
              <a:rPr lang="en-US" sz="1687" dirty="0"/>
              <a:t> or DSAP/SSAP as the actual protocol identifier.</a:t>
            </a:r>
          </a:p>
        </p:txBody>
      </p:sp>
      <p:sp>
        <p:nvSpPr>
          <p:cNvPr id="143" name="Key points"/>
          <p:cNvSpPr txBox="1">
            <a:spLocks noGrp="1"/>
          </p:cNvSpPr>
          <p:nvPr>
            <p:ph type="title"/>
          </p:nvPr>
        </p:nvSpPr>
        <p:spPr>
          <a:xfrm>
            <a:off x="669727" y="462683"/>
            <a:ext cx="7804547" cy="878085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defRPr sz="1800"/>
            </a:pPr>
            <a:r>
              <a:rPr lang="en-US" sz="3375" dirty="0"/>
              <a:t>EPD and LPD, per IEEE Std 802</a:t>
            </a:r>
            <a:endParaRPr sz="3375" dirty="0"/>
          </a:p>
        </p:txBody>
      </p:sp>
      <p:sp>
        <p:nvSpPr>
          <p:cNvPr id="14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773208" y="6512142"/>
            <a:ext cx="169736" cy="19645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>
            <a:normAutofit/>
          </a:bodyPr>
          <a:lstStyle/>
          <a:p>
            <a:fld id="{86CB4B4D-7CA3-9044-876B-883B54F8677D}" type="slidenum"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61113034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Key points"/>
          <p:cNvSpPr txBox="1">
            <a:spLocks noGrp="1"/>
          </p:cNvSpPr>
          <p:nvPr>
            <p:ph type="title"/>
          </p:nvPr>
        </p:nvSpPr>
        <p:spPr>
          <a:xfrm>
            <a:off x="669727" y="492488"/>
            <a:ext cx="7804547" cy="560248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>
              <a:defRPr sz="1800"/>
            </a:pPr>
            <a:r>
              <a:rPr lang="en-US" sz="3375" dirty="0"/>
              <a:t>Rough Terminology Map</a:t>
            </a:r>
            <a:endParaRPr sz="3375" dirty="0"/>
          </a:p>
        </p:txBody>
      </p:sp>
      <p:sp>
        <p:nvSpPr>
          <p:cNvPr id="14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773208" y="6512142"/>
            <a:ext cx="169736" cy="19645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>
            <a:normAutofit/>
          </a:bodyPr>
          <a:lstStyle/>
          <a:p>
            <a:fld id="{86CB4B4D-7CA3-9044-876B-883B54F8677D}" type="slidenum">
              <a:t>6</a:t>
            </a:fld>
            <a:endParaRPr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65D90F9-0406-DF40-B445-B0AC481E9A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48755" y="1268760"/>
            <a:ext cx="6076516" cy="5096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2323562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P802.1CQ (“Multicast and Local Address Assignment”) “specifies protocols, procedures, and management objects for locally-unique assignment of 48-bit and 64-bit addresses in IEEE 802 networks. Peer-to-peer address claiming and address server capabilities are specified.”…"/>
          <p:cNvSpPr txBox="1">
            <a:spLocks noGrp="1"/>
          </p:cNvSpPr>
          <p:nvPr>
            <p:ph type="body" idx="1"/>
          </p:nvPr>
        </p:nvSpPr>
        <p:spPr>
          <a:xfrm>
            <a:off x="169736" y="980728"/>
            <a:ext cx="8773208" cy="5615204"/>
          </a:xfrm>
          <a:prstGeom prst="rect">
            <a:avLst/>
          </a:prstGeom>
        </p:spPr>
        <p:txBody>
          <a:bodyPr anchor="t">
            <a:normAutofit fontScale="85000" lnSpcReduction="10000"/>
          </a:bodyPr>
          <a:lstStyle/>
          <a:p>
            <a:pPr marL="558979" lvl="1" indent="-321457" defTabSz="312170">
              <a:spcBef>
                <a:spcPts val="0"/>
              </a:spcBef>
              <a:buFont typeface="Arial" panose="020B0604020202020204" pitchFamily="34" charset="0"/>
              <a:buChar char="•"/>
              <a:defRPr sz="2736"/>
            </a:pPr>
            <a:r>
              <a:rPr lang="en-US" sz="2250" dirty="0"/>
              <a:t>MAC needs to support LLC (DSAP/SSAP) identifiers</a:t>
            </a:r>
          </a:p>
          <a:p>
            <a:pPr marL="871507" lvl="2" indent="-321457" defTabSz="312170">
              <a:spcBef>
                <a:spcPts val="0"/>
              </a:spcBef>
              <a:buFont typeface="Arial" panose="020B0604020202020204" pitchFamily="34" charset="0"/>
              <a:buChar char="•"/>
              <a:defRPr sz="2736"/>
            </a:pPr>
            <a:r>
              <a:rPr lang="en-US" sz="2250" dirty="0"/>
              <a:t>EPD does not support these</a:t>
            </a:r>
          </a:p>
          <a:p>
            <a:pPr marL="871507" lvl="2" indent="-321457" defTabSz="312170">
              <a:spcBef>
                <a:spcPts val="0"/>
              </a:spcBef>
              <a:buFont typeface="Arial" panose="020B0604020202020204" pitchFamily="34" charset="0"/>
              <a:buChar char="•"/>
              <a:defRPr sz="2736"/>
            </a:pPr>
            <a:r>
              <a:rPr lang="en-US" sz="2250" dirty="0"/>
              <a:t>therefore MAC must support LPD</a:t>
            </a:r>
          </a:p>
          <a:p>
            <a:pPr marL="558979" lvl="1" indent="-321457" defTabSz="312170">
              <a:spcBef>
                <a:spcPts val="0"/>
              </a:spcBef>
              <a:buFont typeface="Arial" panose="020B0604020202020204" pitchFamily="34" charset="0"/>
              <a:buChar char="•"/>
              <a:defRPr sz="2736"/>
            </a:pPr>
            <a:endParaRPr lang="en-US" sz="2250" dirty="0"/>
          </a:p>
          <a:p>
            <a:pPr marL="558979" lvl="1" indent="-321457" defTabSz="312170">
              <a:spcBef>
                <a:spcPts val="0"/>
              </a:spcBef>
              <a:buFont typeface="Arial" panose="020B0604020202020204" pitchFamily="34" charset="0"/>
              <a:buChar char="•"/>
              <a:defRPr sz="2736"/>
            </a:pPr>
            <a:r>
              <a:rPr lang="en-US" sz="2250" dirty="0"/>
              <a:t>MAC needs to support </a:t>
            </a:r>
            <a:r>
              <a:rPr lang="en-US" sz="2250" dirty="0" err="1"/>
              <a:t>EtherType</a:t>
            </a:r>
            <a:r>
              <a:rPr lang="en-US" sz="2250" dirty="0"/>
              <a:t> identifiers</a:t>
            </a:r>
          </a:p>
          <a:p>
            <a:pPr marL="871507" lvl="2" indent="-321457" defTabSz="312170">
              <a:spcBef>
                <a:spcPts val="0"/>
              </a:spcBef>
              <a:buFont typeface="Arial" panose="020B0604020202020204" pitchFamily="34" charset="0"/>
              <a:buChar char="•"/>
              <a:defRPr sz="2736"/>
            </a:pPr>
            <a:r>
              <a:rPr lang="en-US" sz="2250" dirty="0"/>
              <a:t>It can do this with LPD</a:t>
            </a:r>
          </a:p>
          <a:p>
            <a:pPr marL="871507" lvl="2" indent="-321457" defTabSz="312170">
              <a:spcBef>
                <a:spcPts val="0"/>
              </a:spcBef>
              <a:buFont typeface="Arial" panose="020B0604020202020204" pitchFamily="34" charset="0"/>
              <a:buChar char="•"/>
              <a:defRPr sz="2736"/>
            </a:pPr>
            <a:r>
              <a:rPr lang="en-US" sz="2250" dirty="0"/>
              <a:t>It can optionally support EPD too</a:t>
            </a:r>
          </a:p>
          <a:p>
            <a:pPr marL="237521" lvl="1" indent="0" defTabSz="312170">
              <a:spcBef>
                <a:spcPts val="0"/>
              </a:spcBef>
              <a:defRPr sz="2736"/>
            </a:pPr>
            <a:endParaRPr lang="en-US" sz="2250" dirty="0"/>
          </a:p>
          <a:p>
            <a:pPr marL="558979" lvl="1" indent="-321457" defTabSz="312170">
              <a:spcBef>
                <a:spcPts val="0"/>
              </a:spcBef>
              <a:buFont typeface="Arial" panose="020B0604020202020204" pitchFamily="34" charset="0"/>
              <a:buChar char="•"/>
              <a:defRPr sz="2736"/>
            </a:pPr>
            <a:r>
              <a:rPr lang="en-US" sz="2250" dirty="0"/>
              <a:t>Per IEEE Std 802, going forward, MACs need to “support EPD.” This means:</a:t>
            </a:r>
          </a:p>
          <a:p>
            <a:pPr marL="871507" lvl="2" indent="-321457" defTabSz="312170">
              <a:spcBef>
                <a:spcPts val="0"/>
              </a:spcBef>
              <a:buFont typeface="Arial" panose="020B0604020202020204" pitchFamily="34" charset="0"/>
              <a:buChar char="•"/>
              <a:defRPr sz="2736"/>
            </a:pPr>
            <a:r>
              <a:rPr lang="en-US" sz="2250" dirty="0"/>
              <a:t>Enabled to carry both EPD and LPD frames.</a:t>
            </a:r>
          </a:p>
          <a:p>
            <a:pPr marL="871507" lvl="2" indent="-321457" defTabSz="312170">
              <a:spcBef>
                <a:spcPts val="0"/>
              </a:spcBef>
              <a:buFont typeface="Arial" panose="020B0604020202020204" pitchFamily="34" charset="0"/>
              <a:buChar char="•"/>
              <a:defRPr sz="2736"/>
            </a:pPr>
            <a:r>
              <a:rPr lang="en-US" sz="2250" b="1" dirty="0"/>
              <a:t>Enabled to differentiate EPD and LPD frames.</a:t>
            </a:r>
          </a:p>
          <a:p>
            <a:pPr marL="237521" lvl="1" indent="0" defTabSz="312170">
              <a:spcBef>
                <a:spcPts val="0"/>
              </a:spcBef>
              <a:defRPr sz="2736"/>
            </a:pPr>
            <a:endParaRPr lang="en-US" sz="2250" dirty="0"/>
          </a:p>
          <a:p>
            <a:pPr marL="558979" lvl="1" indent="-321457" defTabSz="312170">
              <a:spcBef>
                <a:spcPts val="0"/>
              </a:spcBef>
              <a:buFont typeface="Arial" panose="020B0604020202020204" pitchFamily="34" charset="0"/>
              <a:buChar char="•"/>
              <a:defRPr sz="2736"/>
            </a:pPr>
            <a:r>
              <a:rPr lang="en-US" sz="2250" dirty="0"/>
              <a:t>Ethernet does this</a:t>
            </a:r>
          </a:p>
          <a:p>
            <a:pPr marL="871507" lvl="2" indent="-321457" defTabSz="312170">
              <a:spcBef>
                <a:spcPts val="0"/>
              </a:spcBef>
              <a:buFont typeface="Arial" panose="020B0604020202020204" pitchFamily="34" charset="0"/>
              <a:buChar char="•"/>
              <a:defRPr sz="2736"/>
            </a:pPr>
            <a:r>
              <a:rPr lang="en-US" sz="2250" dirty="0"/>
              <a:t>Differentiates by Type/Length field encoding</a:t>
            </a:r>
          </a:p>
          <a:p>
            <a:pPr marL="871507" lvl="2" indent="-321457" defTabSz="312170">
              <a:spcBef>
                <a:spcPts val="0"/>
              </a:spcBef>
              <a:buFont typeface="Arial" panose="020B0604020202020204" pitchFamily="34" charset="0"/>
              <a:buChar char="•"/>
              <a:defRPr sz="2736"/>
            </a:pPr>
            <a:r>
              <a:rPr lang="en-US" sz="2250" dirty="0"/>
              <a:t>At the IEEE 802 level, we shouldn’t care how the differentiation per frame is conveyed.</a:t>
            </a:r>
          </a:p>
          <a:p>
            <a:pPr marL="558979" lvl="1" indent="-321457" defTabSz="312170">
              <a:spcBef>
                <a:spcPts val="0"/>
              </a:spcBef>
              <a:buFont typeface="Arial" panose="020B0604020202020204" pitchFamily="34" charset="0"/>
              <a:buChar char="•"/>
              <a:defRPr sz="2736"/>
            </a:pPr>
            <a:endParaRPr lang="en-US" sz="2250" dirty="0"/>
          </a:p>
          <a:p>
            <a:pPr marL="558979" lvl="1" indent="-321457" defTabSz="312170">
              <a:spcBef>
                <a:spcPts val="0"/>
              </a:spcBef>
              <a:buFont typeface="Arial" panose="020B0604020202020204" pitchFamily="34" charset="0"/>
              <a:buChar char="•"/>
              <a:defRPr sz="2736"/>
            </a:pPr>
            <a:r>
              <a:rPr lang="en-US" sz="2250" b="1" dirty="0"/>
              <a:t>So, MACs use either:</a:t>
            </a:r>
          </a:p>
          <a:p>
            <a:pPr marL="871507" lvl="2" indent="-321457" defTabSz="312170">
              <a:spcBef>
                <a:spcPts val="0"/>
              </a:spcBef>
              <a:buFont typeface="Arial" panose="020B0604020202020204" pitchFamily="34" charset="0"/>
              <a:buChar char="•"/>
              <a:defRPr sz="2736"/>
            </a:pPr>
            <a:r>
              <a:rPr lang="en-US" sz="2250" b="1" dirty="0"/>
              <a:t>LPD encoding: supports LPD only</a:t>
            </a:r>
          </a:p>
          <a:p>
            <a:pPr marL="871507" lvl="2" indent="-321457" defTabSz="312170">
              <a:spcBef>
                <a:spcPts val="0"/>
              </a:spcBef>
              <a:buFont typeface="Arial" panose="020B0604020202020204" pitchFamily="34" charset="0"/>
              <a:buChar char="•"/>
              <a:defRPr sz="2736"/>
            </a:pPr>
            <a:r>
              <a:rPr lang="en-US" sz="2250" b="1" dirty="0"/>
              <a:t>EPD </a:t>
            </a:r>
            <a:r>
              <a:rPr lang="en-US" sz="1924" b="1" dirty="0"/>
              <a:t>encoding</a:t>
            </a:r>
            <a:r>
              <a:rPr lang="en-US" sz="2250" b="1" dirty="0"/>
              <a:t>: supports LPD and EPD; differentiates EPD and LPD frames.</a:t>
            </a:r>
          </a:p>
        </p:txBody>
      </p:sp>
      <p:sp>
        <p:nvSpPr>
          <p:cNvPr id="143" name="Key points"/>
          <p:cNvSpPr txBox="1">
            <a:spLocks noGrp="1"/>
          </p:cNvSpPr>
          <p:nvPr>
            <p:ph type="title"/>
          </p:nvPr>
        </p:nvSpPr>
        <p:spPr>
          <a:xfrm>
            <a:off x="669726" y="548680"/>
            <a:ext cx="7804547" cy="544711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>
              <a:defRPr sz="1800"/>
            </a:pPr>
            <a:r>
              <a:rPr lang="en-US" sz="3375" dirty="0"/>
              <a:t>MAC Requirements</a:t>
            </a:r>
            <a:endParaRPr sz="3375" dirty="0"/>
          </a:p>
        </p:txBody>
      </p:sp>
      <p:sp>
        <p:nvSpPr>
          <p:cNvPr id="14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773208" y="6512142"/>
            <a:ext cx="169736" cy="19645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>
            <a:normAutofit/>
          </a:bodyPr>
          <a:lstStyle/>
          <a:p>
            <a:fld id="{86CB4B4D-7CA3-9044-876B-883B54F8677D}" type="slidenum">
              <a:rPr/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04695078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P802.1CQ (“Multicast and Local Address Assignment”) “specifies protocols, procedures, and management objects for locally-unique assignment of 48-bit and 64-bit addresses in IEEE 802 networks. Peer-to-peer address claiming and address server capabilities are specified.”…"/>
          <p:cNvSpPr txBox="1">
            <a:spLocks noGrp="1"/>
          </p:cNvSpPr>
          <p:nvPr>
            <p:ph type="body" idx="1"/>
          </p:nvPr>
        </p:nvSpPr>
        <p:spPr>
          <a:xfrm>
            <a:off x="200593" y="1324452"/>
            <a:ext cx="8438880" cy="5221009"/>
          </a:xfrm>
          <a:prstGeom prst="rect">
            <a:avLst/>
          </a:prstGeom>
        </p:spPr>
        <p:txBody>
          <a:bodyPr anchor="t">
            <a:normAutofit lnSpcReduction="10000"/>
          </a:bodyPr>
          <a:lstStyle/>
          <a:p>
            <a:pPr marL="558979" lvl="1" indent="-321457" defTabSz="312170">
              <a:spcBef>
                <a:spcPts val="422"/>
              </a:spcBef>
              <a:defRPr sz="2736"/>
            </a:pPr>
            <a:r>
              <a:rPr lang="en-US" sz="2250" dirty="0">
                <a:latin typeface="Helvetica Light" panose="020B0403020202020204" pitchFamily="34" charset="0"/>
                <a:cs typeface="Arial" panose="020B0604020202020204" pitchFamily="34" charset="0"/>
              </a:rPr>
              <a:t>“There are two LLC sublayer protocols used (see IEEE Std 802); LLC Protocol Discrimination (LPD) (see ISO/IEC 8802-2:1998) and </a:t>
            </a:r>
            <a:r>
              <a:rPr lang="en-US" sz="2250" dirty="0" err="1">
                <a:latin typeface="Helvetica Light" panose="020B0403020202020204" pitchFamily="34" charset="0"/>
                <a:cs typeface="Arial" panose="020B0604020202020204" pitchFamily="34" charset="0"/>
              </a:rPr>
              <a:t>EtherType</a:t>
            </a:r>
            <a:r>
              <a:rPr lang="en-US" sz="2250" dirty="0">
                <a:latin typeface="Helvetica Light" panose="020B0403020202020204" pitchFamily="34" charset="0"/>
                <a:cs typeface="Arial" panose="020B0604020202020204" pitchFamily="34" charset="0"/>
              </a:rPr>
              <a:t> Protocol Discrimination (EPD) (see IEEE Std 802.3-2012).”</a:t>
            </a:r>
          </a:p>
          <a:p>
            <a:pPr marL="871507" lvl="2" indent="-321457" defTabSz="312170">
              <a:spcBef>
                <a:spcPts val="422"/>
              </a:spcBef>
              <a:buFont typeface="Courier New" panose="02070309020205020404" pitchFamily="49" charset="0"/>
              <a:buChar char="o"/>
              <a:defRPr sz="2736"/>
            </a:pPr>
            <a:r>
              <a:rPr lang="en-US" sz="2250" dirty="0">
                <a:latin typeface="Helvetica Light" panose="020B0403020202020204" pitchFamily="34" charset="0"/>
                <a:cs typeface="Arial" panose="020B0604020202020204" pitchFamily="34" charset="0"/>
              </a:rPr>
              <a:t>But IEEE Std 802.3 does not refer to EPD or LPD.</a:t>
            </a:r>
          </a:p>
          <a:p>
            <a:pPr marL="871507" lvl="2" indent="-321457" defTabSz="312170">
              <a:spcBef>
                <a:spcPts val="422"/>
              </a:spcBef>
              <a:buFont typeface="Courier New" panose="02070309020205020404" pitchFamily="49" charset="0"/>
              <a:buChar char="o"/>
              <a:defRPr sz="2736"/>
            </a:pPr>
            <a:r>
              <a:rPr lang="en-US" sz="2250" dirty="0">
                <a:latin typeface="Helvetica Light" panose="020B0403020202020204" pitchFamily="34" charset="0"/>
                <a:cs typeface="Arial" panose="020B0604020202020204" pitchFamily="34" charset="0"/>
              </a:rPr>
              <a:t>Minor issue</a:t>
            </a:r>
          </a:p>
          <a:p>
            <a:pPr marL="558979" lvl="1" indent="-321457" defTabSz="312170">
              <a:spcBef>
                <a:spcPts val="422"/>
              </a:spcBef>
              <a:defRPr sz="2736"/>
            </a:pPr>
            <a:r>
              <a:rPr lang="en-US" sz="2250" dirty="0">
                <a:latin typeface="Helvetica Light" panose="020B0403020202020204" pitchFamily="34" charset="0"/>
                <a:cs typeface="Arial" panose="020B0604020202020204" pitchFamily="34" charset="0"/>
              </a:rPr>
              <a:t>“As specified in IEEE Std 802, EPD encoding always starts with a Length/Type field that is either a 2-octet length or a 2-octet </a:t>
            </a:r>
            <a:r>
              <a:rPr lang="en-US" sz="2250" dirty="0" err="1">
                <a:latin typeface="Helvetica Light" panose="020B0403020202020204" pitchFamily="34" charset="0"/>
                <a:cs typeface="Arial" panose="020B0604020202020204" pitchFamily="34" charset="0"/>
              </a:rPr>
              <a:t>Ethertype</a:t>
            </a:r>
            <a:r>
              <a:rPr lang="en-US" sz="2250" dirty="0">
                <a:latin typeface="Helvetica Light" panose="020B0403020202020204" pitchFamily="34" charset="0"/>
                <a:cs typeface="Arial" panose="020B0604020202020204" pitchFamily="34" charset="0"/>
              </a:rPr>
              <a:t> while LPD encoding always starts with an LSAP octet. There is no indication in a Data frame as to whether EPD or LPD MSDU encoding is in use.”</a:t>
            </a:r>
          </a:p>
          <a:p>
            <a:pPr marL="871507" lvl="2" indent="-321457" defTabSz="312170">
              <a:spcBef>
                <a:spcPts val="422"/>
              </a:spcBef>
              <a:buFont typeface="Courier New" panose="02070309020205020404" pitchFamily="49" charset="0"/>
              <a:buChar char="o"/>
              <a:defRPr sz="2736"/>
            </a:pPr>
            <a:r>
              <a:rPr lang="en-US" sz="2250" dirty="0">
                <a:latin typeface="Helvetica Light" panose="020B0403020202020204" pitchFamily="34" charset="0"/>
                <a:cs typeface="Arial" panose="020B0604020202020204" pitchFamily="34" charset="0"/>
              </a:rPr>
              <a:t>IEEE Std 802 doesn’t say that Length/Type encoding is EPD; it says that Ethernet uses Length/Type coding to support both EPD and LPD.</a:t>
            </a:r>
          </a:p>
          <a:p>
            <a:pPr marL="871507" lvl="2" indent="-321457" defTabSz="312170">
              <a:spcBef>
                <a:spcPts val="422"/>
              </a:spcBef>
              <a:buFont typeface="Courier New" panose="02070309020205020404" pitchFamily="49" charset="0"/>
              <a:buChar char="o"/>
              <a:defRPr sz="2736"/>
            </a:pPr>
            <a:r>
              <a:rPr lang="en-US" sz="2250" dirty="0">
                <a:latin typeface="Helvetica Light" panose="020B0403020202020204" pitchFamily="34" charset="0"/>
                <a:cs typeface="Arial" panose="020B0604020202020204" pitchFamily="34" charset="0"/>
              </a:rPr>
              <a:t>Major issue, reflected throughout IEEE Std 802.11.</a:t>
            </a:r>
          </a:p>
        </p:txBody>
      </p:sp>
      <p:sp>
        <p:nvSpPr>
          <p:cNvPr id="143" name="Key points"/>
          <p:cNvSpPr txBox="1">
            <a:spLocks noGrp="1"/>
          </p:cNvSpPr>
          <p:nvPr>
            <p:ph type="title"/>
          </p:nvPr>
        </p:nvSpPr>
        <p:spPr>
          <a:xfrm>
            <a:off x="308609" y="312539"/>
            <a:ext cx="8634334" cy="1011912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defRPr sz="1800"/>
            </a:pPr>
            <a:r>
              <a:rPr lang="en-US" sz="2812" dirty="0"/>
              <a:t>Problematic aspects of IEEE 802.11</a:t>
            </a:r>
            <a:endParaRPr sz="2812" dirty="0"/>
          </a:p>
        </p:txBody>
      </p:sp>
      <p:sp>
        <p:nvSpPr>
          <p:cNvPr id="14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773208" y="6512142"/>
            <a:ext cx="169736" cy="19645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>
            <a:normAutofit/>
          </a:bodyPr>
          <a:lstStyle/>
          <a:p>
            <a:fld id="{86CB4B4D-7CA3-9044-876B-883B54F8677D}" type="slidenum">
              <a:t>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36065845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Key points"/>
          <p:cNvSpPr txBox="1">
            <a:spLocks noGrp="1"/>
          </p:cNvSpPr>
          <p:nvPr>
            <p:ph type="title"/>
          </p:nvPr>
        </p:nvSpPr>
        <p:spPr>
          <a:xfrm>
            <a:off x="669726" y="561390"/>
            <a:ext cx="7804547" cy="544711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>
              <a:defRPr sz="1800"/>
            </a:pPr>
            <a:r>
              <a:rPr lang="en-US" sz="3375" dirty="0"/>
              <a:t>Rough Terminology Map</a:t>
            </a:r>
            <a:endParaRPr sz="3375" dirty="0"/>
          </a:p>
        </p:txBody>
      </p:sp>
      <p:sp>
        <p:nvSpPr>
          <p:cNvPr id="14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773208" y="6512142"/>
            <a:ext cx="169736" cy="19645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>
            <a:normAutofit/>
          </a:bodyPr>
          <a:lstStyle/>
          <a:p>
            <a:fld id="{86CB4B4D-7CA3-9044-876B-883B54F8677D}" type="slidenum">
              <a:t>9</a:t>
            </a:fld>
            <a:endParaRPr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005F300-16B2-8F4E-B8C2-6ACA002AD4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831" y="1106101"/>
            <a:ext cx="7596336" cy="5230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5167263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</TotalTime>
  <Words>871</Words>
  <Application>Microsoft Macintosh PowerPoint</Application>
  <PresentationFormat>On-screen Show (4:3)</PresentationFormat>
  <Paragraphs>100</Paragraphs>
  <Slides>10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Courier New</vt:lpstr>
      <vt:lpstr>Helvetica Light</vt:lpstr>
      <vt:lpstr>Times New Roman</vt:lpstr>
      <vt:lpstr>Wingdings</vt:lpstr>
      <vt:lpstr>Office Theme</vt:lpstr>
      <vt:lpstr>Document</vt:lpstr>
      <vt:lpstr>EPD and LPD Terminology Misalignment in IEEE Std 802.1 and 802.11</vt:lpstr>
      <vt:lpstr>Abstract</vt:lpstr>
      <vt:lpstr>Summary</vt:lpstr>
      <vt:lpstr>Background Contributions</vt:lpstr>
      <vt:lpstr>EPD and LPD, per IEEE Std 802</vt:lpstr>
      <vt:lpstr>Rough Terminology Map</vt:lpstr>
      <vt:lpstr>MAC Requirements</vt:lpstr>
      <vt:lpstr>Problematic aspects of IEEE 802.11</vt:lpstr>
      <vt:lpstr>Rough Terminology Map</vt:lpstr>
      <vt:lpstr>Possible Ways Forward</vt:lpstr>
    </vt:vector>
  </TitlesOfParts>
  <Manager/>
  <Company>EthAirNet Associates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EPD and LPD Terminology Misalignment in IEEE Std 802.1 and 802.11</dc:title>
  <dc:subject>IEEE 802.11-20-0174-02-0arc</dc:subject>
  <dc:creator>Roger Marks</dc:creator>
  <cp:keywords/>
  <dc:description/>
  <cp:lastModifiedBy>Roger Marks</cp:lastModifiedBy>
  <cp:revision>11</cp:revision>
  <cp:lastPrinted>1601-01-01T00:00:00Z</cp:lastPrinted>
  <dcterms:created xsi:type="dcterms:W3CDTF">2014-04-14T10:59:07Z</dcterms:created>
  <dcterms:modified xsi:type="dcterms:W3CDTF">2020-01-28T21:14:25Z</dcterms:modified>
  <cp:category/>
</cp:coreProperties>
</file>