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  <p:sldMasterId id="2147483670" r:id="rId3"/>
    <p:sldMasterId id="2147483682" r:id="rId4"/>
    <p:sldMasterId id="2147483694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58" r:id="rId8"/>
    <p:sldId id="312" r:id="rId9"/>
    <p:sldId id="314" r:id="rId10"/>
    <p:sldId id="316" r:id="rId11"/>
    <p:sldId id="319" r:id="rId12"/>
    <p:sldId id="318" r:id="rId13"/>
    <p:sldId id="317" r:id="rId14"/>
  </p:sldIdLst>
  <p:sldSz cx="12192000" cy="6858000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A19DCD-474F-49A0-BD6E-79F9A4CA8838}">
  <a:tblStyle styleId="{A1A19DCD-474F-49A0-BD6E-79F9A4CA8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709" autoAdjust="0"/>
  </p:normalViewPr>
  <p:slideViewPr>
    <p:cSldViewPr>
      <p:cViewPr>
        <p:scale>
          <a:sx n="100" d="100"/>
          <a:sy n="100" d="100"/>
        </p:scale>
        <p:origin x="-96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0132C-FB33-4BA1-9E40-323B478D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7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464050" y="8892382"/>
            <a:ext cx="182245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 smtClean="0"/>
              <a:t>David </a:t>
            </a:r>
            <a:r>
              <a:rPr lang="en-US" dirty="0" err="1" smtClean="0"/>
              <a:t>Boldy</a:t>
            </a:r>
            <a:r>
              <a:rPr lang="en-US" dirty="0" smtClean="0"/>
              <a:t> (Broadcom)</a:t>
            </a:r>
            <a:endParaRPr lang="en-US" dirty="0"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22313" y="8985250"/>
            <a:ext cx="71437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23900" y="8983663"/>
            <a:ext cx="54864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647700" y="296863"/>
            <a:ext cx="56388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93738" y="4408488"/>
            <a:ext cx="5546725" cy="417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4846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85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22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51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1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1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1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1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1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 lang="en-US"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7276837" y="2095765"/>
            <a:ext cx="5408613" cy="258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994693" y="-394493"/>
            <a:ext cx="5408613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7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3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3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3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7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2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5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29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8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162800" y="6400800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 smtClean="0"/>
              <a:t>David </a:t>
            </a:r>
            <a:r>
              <a:rPr lang="en-US" dirty="0" err="1" smtClean="0"/>
              <a:t>Boldy</a:t>
            </a:r>
            <a:r>
              <a:rPr lang="en-US" dirty="0" smtClean="0"/>
              <a:t> (Broadcom)</a:t>
            </a:r>
            <a:endParaRPr lang="en-US" dirty="0"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73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7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3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26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08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08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54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02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18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1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56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2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20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67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9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54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22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08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50778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95484" y="1981201"/>
            <a:ext cx="50800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85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35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8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43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69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84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46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23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23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91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45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75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>
          <a:xfrm>
            <a:off x="7162800" y="6400800"/>
            <a:ext cx="4246027" cy="712789"/>
          </a:xfrm>
        </p:spPr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Boldy</a:t>
            </a:r>
            <a:r>
              <a:rPr lang="en-US" dirty="0" smtClean="0"/>
              <a:t> (Broadcom)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Slide </a:t>
            </a: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Slide </a:t>
            </a: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4038337" y="-1142734"/>
            <a:ext cx="4113213" cy="103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November  2019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 smtClean="0"/>
              <a:t>January 2020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mtClean="0"/>
              <a:t>David Boldy (Broadcom)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14400" y="609600"/>
            <a:ext cx="103632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912285" y="6475413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914400" y="6477000"/>
            <a:ext cx="104648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" name="Shape 22"/>
          <p:cNvSpPr txBox="1"/>
          <p:nvPr/>
        </p:nvSpPr>
        <p:spPr>
          <a:xfrm>
            <a:off x="6667504" y="357166"/>
            <a:ext cx="466728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doc.: IEEE 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802.01-20/0172</a:t>
            </a:r>
            <a:endParaRPr sz="20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706" r:id="rId7"/>
    <p:sldLayoutId id="2147483654" r:id="rId8"/>
    <p:sldLayoutId id="2147483655" r:id="rId9"/>
    <p:sldLayoutId id="2147483656" r:id="rId10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C82-DEB1-4EC7-A39C-3C137512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4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CEF0-E0EC-44C7-8FFE-8C3BE7CF9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8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3E65-3973-4CB9-A5E1-BA07C693E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David Boldy (Broadcom)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3655-ABB6-443F-A8D7-C3EEE5F68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EN </a:t>
            </a:r>
            <a:r>
              <a:rPr lang="en-US" sz="2800" dirty="0" smtClean="0"/>
              <a:t>301 893 </a:t>
            </a:r>
            <a:r>
              <a:rPr lang="en-US" sz="2800" dirty="0" smtClean="0"/>
              <a:t>Spectrum Mask Puncturing Update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ubTitle" idx="4294967295"/>
          </p:nvPr>
        </p:nvSpPr>
        <p:spPr>
          <a:xfrm>
            <a:off x="0" y="1463675"/>
            <a:ext cx="8534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2020-01-1</a:t>
            </a:r>
            <a:r>
              <a:rPr lang="en-US" sz="2000" b="0" dirty="0"/>
              <a:t>6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993775" y="1972991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/>
          </a:p>
        </p:txBody>
      </p:sp>
      <p:graphicFrame>
        <p:nvGraphicFramePr>
          <p:cNvPr id="92" name="Shape 92"/>
          <p:cNvGraphicFramePr/>
          <p:nvPr>
            <p:extLst>
              <p:ext uri="{D42A27DB-BD31-4B8C-83A1-F6EECF244321}">
                <p14:modId xmlns:p14="http://schemas.microsoft.com/office/powerpoint/2010/main" val="4245756136"/>
              </p:ext>
            </p:extLst>
          </p:nvPr>
        </p:nvGraphicFramePr>
        <p:xfrm>
          <a:off x="1044400" y="2471150"/>
          <a:ext cx="10826200" cy="1948450"/>
        </p:xfrm>
        <a:graphic>
          <a:graphicData uri="http://schemas.openxmlformats.org/drawingml/2006/table">
            <a:tbl>
              <a:tblPr>
                <a:noFill/>
                <a:tableStyleId>{A1A19DCD-474F-49A0-BD6E-79F9A4CA8838}</a:tableStyleId>
              </a:tblPr>
              <a:tblGrid>
                <a:gridCol w="2163300"/>
                <a:gridCol w="1840650"/>
                <a:gridCol w="2078525"/>
                <a:gridCol w="1314475"/>
                <a:gridCol w="3429250"/>
              </a:tblGrid>
              <a:tr h="10195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300" b="1" dirty="0"/>
                        <a:t>Name</a:t>
                      </a:r>
                      <a:endParaRPr sz="2300" b="1"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300" b="1"/>
                        <a:t>Affiliations</a:t>
                      </a:r>
                      <a:endParaRPr sz="2300"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300" b="1"/>
                        <a:t>Address</a:t>
                      </a:r>
                      <a:endParaRPr sz="2300"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300" b="1"/>
                        <a:t>Phone</a:t>
                      </a:r>
                      <a:endParaRPr sz="2300"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300" b="1"/>
                        <a:t>email</a:t>
                      </a:r>
                      <a:endParaRPr sz="2300"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David Boldy</a:t>
                      </a: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Broadcom</a:t>
                      </a: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david.boldy@broadcom.com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 smtClean="0"/>
              <a:t>January</a:t>
            </a:r>
            <a:r>
              <a:rPr lang="en-US" dirty="0" smtClean="0"/>
              <a:t> 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400"/>
              <a:buFont typeface="Arial"/>
              <a:buChar char="•"/>
            </a:pPr>
            <a:r>
              <a:rPr lang="en-GB" b="0" dirty="0" smtClean="0"/>
              <a:t>Updates from ETSI BRAN </a:t>
            </a:r>
            <a:r>
              <a:rPr lang="en-GB" b="0" dirty="0" smtClean="0"/>
              <a:t>Meeting#104 (</a:t>
            </a:r>
            <a:r>
              <a:rPr lang="en-GB" b="0" dirty="0" smtClean="0"/>
              <a:t>related to </a:t>
            </a:r>
            <a:r>
              <a:rPr lang="en-GB" b="0" dirty="0" smtClean="0"/>
              <a:t>Spectrum mask puncturing in </a:t>
            </a:r>
            <a:r>
              <a:rPr lang="en-GB" b="0" dirty="0" smtClean="0"/>
              <a:t>the EN 301 893 standard).</a:t>
            </a:r>
            <a:endParaRPr sz="2400" b="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January</a:t>
            </a:r>
            <a:r>
              <a:rPr lang="en-US" dirty="0" smtClean="0"/>
              <a:t> 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January</a:t>
            </a:r>
            <a:r>
              <a:rPr lang="en-US" dirty="0" smtClean="0"/>
              <a:t>  2020</a:t>
            </a:r>
            <a:endParaRPr lang="en-US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228600" y="1517904"/>
            <a:ext cx="11734799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600" b="0" dirty="0"/>
              <a:t/>
            </a:r>
            <a:br>
              <a:rPr lang="en-GB" sz="1600" b="0" dirty="0"/>
            </a:br>
            <a:r>
              <a:rPr lang="en-GB" sz="1600" b="0" dirty="0"/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hangingPunct="0"/>
            <a:endParaRPr lang="en-US" sz="16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hangingPunct="0"/>
            <a:endParaRPr lang="en-US" sz="1600" dirty="0" smtClean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hangingPunct="0"/>
            <a:endParaRPr lang="en-US" sz="1600" dirty="0" smtClean="0"/>
          </a:p>
          <a:p>
            <a:pPr hangingPunct="0"/>
            <a:endParaRPr lang="en-GB" sz="1600" dirty="0" smtClean="0"/>
          </a:p>
          <a:p>
            <a:pPr hangingPunct="0"/>
            <a:r>
              <a:rPr lang="en-GB" sz="1900" dirty="0" smtClean="0"/>
              <a:t>Q1:RAN4 would kindly request ETSI TC BRAN understanding whether preamble punctured mask for a wide band carrier larger than 20MHz having a relaxed mask requirement with a constant reference level of -20dBr in the punctured region(s) is compliant to ETSI mask? </a:t>
            </a:r>
          </a:p>
          <a:p>
            <a:pPr hangingPunct="0"/>
            <a:r>
              <a:rPr lang="en-GB" sz="1900" dirty="0" smtClean="0"/>
              <a:t>Q2: RAN4 respectfully asks ETSI TC BRAN to confirm this understanding and explain the reasoning of the ETSI transmit spectral mask widening with increased bandwidth configurations, particularly at the -20dBr limit.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0" dirty="0"/>
          </a:p>
        </p:txBody>
      </p:sp>
      <p:sp>
        <p:nvSpPr>
          <p:cNvPr id="115" name="Shape 115"/>
          <p:cNvSpPr txBox="1">
            <a:spLocks noGrp="1"/>
          </p:cNvSpPr>
          <p:nvPr>
            <p:ph type="title" idx="4294967295"/>
          </p:nvPr>
        </p:nvSpPr>
        <p:spPr>
          <a:xfrm>
            <a:off x="0" y="685801"/>
            <a:ext cx="1036161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Spectrum Mask Questions</a:t>
            </a:r>
            <a:endParaRPr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840844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12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127000"/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Update on Spectrum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Mask (Discussions at Waikoloa)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January</a:t>
            </a:r>
            <a:r>
              <a:rPr lang="en-US" dirty="0" smtClean="0"/>
              <a:t>  2020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3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685800" indent="-457200">
              <a:buFontTx/>
              <a:buChar char="-"/>
            </a:pPr>
            <a:r>
              <a:rPr lang="en-GB" b="0" dirty="0" smtClean="0"/>
              <a:t>There </a:t>
            </a:r>
            <a:r>
              <a:rPr lang="en-GB" b="0" dirty="0"/>
              <a:t>was some agreement to use the Nokia </a:t>
            </a:r>
            <a:r>
              <a:rPr lang="en-GB" b="0" dirty="0" smtClean="0"/>
              <a:t>proposal detailed in BRAN(19)101019 </a:t>
            </a:r>
            <a:r>
              <a:rPr lang="en-GB" b="0" dirty="0"/>
              <a:t>but </a:t>
            </a:r>
            <a:r>
              <a:rPr lang="en-GB" b="0" dirty="0">
                <a:solidFill>
                  <a:schemeClr val="tx1"/>
                </a:solidFill>
              </a:rPr>
              <a:t>with the lower limit for all cases being </a:t>
            </a:r>
            <a:r>
              <a:rPr lang="en-GB" b="0" dirty="0" smtClean="0">
                <a:solidFill>
                  <a:schemeClr val="tx1"/>
                </a:solidFill>
              </a:rPr>
              <a:t>increased </a:t>
            </a:r>
            <a:r>
              <a:rPr lang="en-GB" b="0" dirty="0">
                <a:solidFill>
                  <a:schemeClr val="tx1"/>
                </a:solidFill>
              </a:rPr>
              <a:t>from -</a:t>
            </a:r>
            <a:r>
              <a:rPr lang="en-GB" b="0" dirty="0" smtClean="0">
                <a:solidFill>
                  <a:schemeClr val="tx1"/>
                </a:solidFill>
              </a:rPr>
              <a:t>28dBr </a:t>
            </a:r>
            <a:r>
              <a:rPr lang="en-GB" b="0" dirty="0">
                <a:solidFill>
                  <a:schemeClr val="tx1"/>
                </a:solidFill>
              </a:rPr>
              <a:t>to -</a:t>
            </a:r>
            <a:r>
              <a:rPr lang="en-GB" b="0" dirty="0" smtClean="0">
                <a:solidFill>
                  <a:schemeClr val="tx1"/>
                </a:solidFill>
              </a:rPr>
              <a:t>25dBr</a:t>
            </a:r>
            <a:r>
              <a:rPr lang="en-GB" b="0" dirty="0">
                <a:solidFill>
                  <a:schemeClr val="tx1"/>
                </a:solidFill>
              </a:rPr>
              <a:t>. </a:t>
            </a:r>
            <a:endParaRPr lang="en-GB" b="0" dirty="0" smtClean="0">
              <a:solidFill>
                <a:schemeClr val="tx1"/>
              </a:solidFill>
            </a:endParaRPr>
          </a:p>
          <a:p>
            <a:pPr marL="685800" indent="-457200"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</a:rPr>
              <a:t>Huawei raised concerns </a:t>
            </a:r>
            <a:r>
              <a:rPr lang="en-GB" b="0" dirty="0">
                <a:solidFill>
                  <a:schemeClr val="tx1"/>
                </a:solidFill>
              </a:rPr>
              <a:t>with the measurement RBW with regards </a:t>
            </a:r>
            <a:r>
              <a:rPr lang="en-GB" b="0" dirty="0" smtClean="0">
                <a:solidFill>
                  <a:schemeClr val="tx1"/>
                </a:solidFill>
              </a:rPr>
              <a:t>to the </a:t>
            </a:r>
            <a:r>
              <a:rPr lang="en-GB" b="0" dirty="0">
                <a:solidFill>
                  <a:schemeClr val="tx1"/>
                </a:solidFill>
              </a:rPr>
              <a:t>limits in the proposals (i.e. ETSI is typically 1MHz but IEEE is 100kHz). Huawei will put in a contribution to further highlight their </a:t>
            </a:r>
            <a:r>
              <a:rPr lang="en-GB" b="0" dirty="0" smtClean="0">
                <a:solidFill>
                  <a:schemeClr val="tx1"/>
                </a:solidFill>
              </a:rPr>
              <a:t>concern.</a:t>
            </a:r>
          </a:p>
          <a:p>
            <a:pPr marL="685800" indent="-457200">
              <a:buFontTx/>
              <a:buChar char="-"/>
            </a:pPr>
            <a:r>
              <a:rPr lang="en-GB" b="0" dirty="0">
                <a:solidFill>
                  <a:schemeClr val="tx1"/>
                </a:solidFill>
              </a:rPr>
              <a:t>L</a:t>
            </a:r>
            <a:r>
              <a:rPr lang="en-GB" b="0" dirty="0" smtClean="0">
                <a:solidFill>
                  <a:schemeClr val="tx1"/>
                </a:solidFill>
              </a:rPr>
              <a:t>Os </a:t>
            </a:r>
            <a:r>
              <a:rPr lang="en-GB" b="0" dirty="0">
                <a:solidFill>
                  <a:schemeClr val="tx1"/>
                </a:solidFill>
              </a:rPr>
              <a:t>were </a:t>
            </a:r>
            <a:r>
              <a:rPr lang="en-GB" b="0" dirty="0"/>
              <a:t>also discussed and there was some agreement that we may need to build some sort of exceptions into the ETSI language for </a:t>
            </a:r>
            <a:r>
              <a:rPr lang="en-GB" b="0" dirty="0" smtClean="0"/>
              <a:t>this.</a:t>
            </a:r>
          </a:p>
          <a:p>
            <a:pPr marL="685800" indent="-457200">
              <a:buFontTx/>
              <a:buChar char="-"/>
            </a:pPr>
            <a:r>
              <a:rPr lang="en-GB" b="0" dirty="0" smtClean="0"/>
              <a:t>Nokia have updated their contribution to BRAN(19)101019r1 to </a:t>
            </a:r>
            <a:r>
              <a:rPr lang="en-GB" b="0" dirty="0"/>
              <a:t>reflect the </a:t>
            </a:r>
            <a:r>
              <a:rPr lang="en-GB" b="0" dirty="0" smtClean="0"/>
              <a:t>changes </a:t>
            </a:r>
            <a:r>
              <a:rPr lang="en-GB" b="0" dirty="0"/>
              <a:t>to the minimum -25dBr for in band </a:t>
            </a:r>
            <a:r>
              <a:rPr lang="en-GB" b="0" dirty="0" smtClean="0"/>
              <a:t>mask as </a:t>
            </a:r>
            <a:r>
              <a:rPr lang="en-GB" b="0" dirty="0"/>
              <a:t>agreed in the meeting. </a:t>
            </a:r>
            <a:endParaRPr lang="en-GB" b="0" dirty="0" smtClean="0"/>
          </a:p>
          <a:p>
            <a:pPr marL="685800" indent="-457200">
              <a:buFontTx/>
              <a:buChar char="-"/>
            </a:pPr>
            <a:r>
              <a:rPr lang="en-GB" b="0" dirty="0" smtClean="0"/>
              <a:t>Some </a:t>
            </a:r>
            <a:r>
              <a:rPr lang="en-GB" b="0" dirty="0"/>
              <a:t>concerns with regards to the Out of Band (e.g. for a 60MHz BW channels what roll off to apply for the mask</a:t>
            </a:r>
            <a:r>
              <a:rPr lang="en-GB" b="0" dirty="0" smtClean="0"/>
              <a:t>) still to be addressed.</a:t>
            </a:r>
          </a:p>
          <a:p>
            <a:pPr marL="685800" indent="-457200">
              <a:buFontTx/>
              <a:buChar char="-"/>
            </a:pPr>
            <a:r>
              <a:rPr lang="en-GB" b="0" dirty="0" smtClean="0"/>
              <a:t>GoTo</a:t>
            </a:r>
            <a:r>
              <a:rPr lang="en-GB" b="0" dirty="0"/>
              <a:t>M</a:t>
            </a:r>
            <a:r>
              <a:rPr lang="en-GB" b="0" dirty="0" smtClean="0"/>
              <a:t>eeting to discuss further on 27</a:t>
            </a:r>
            <a:r>
              <a:rPr lang="en-GB" b="0" baseline="30000" dirty="0" smtClean="0"/>
              <a:t>th</a:t>
            </a:r>
            <a:r>
              <a:rPr lang="en-GB" b="0" dirty="0" smtClean="0"/>
              <a:t> Nov </a:t>
            </a:r>
            <a:r>
              <a:rPr lang="en-GB" b="0" dirty="0"/>
              <a:t>(</a:t>
            </a:r>
            <a:r>
              <a:rPr lang="en-GB" b="0" dirty="0" smtClean="0"/>
              <a:t>Note</a:t>
            </a:r>
            <a:r>
              <a:rPr lang="en-US" b="0" dirty="0" smtClean="0"/>
              <a:t> </a:t>
            </a:r>
            <a:r>
              <a:rPr lang="en-US" b="0" dirty="0"/>
              <a:t>the agreed </a:t>
            </a:r>
            <a:r>
              <a:rPr lang="en-US" b="0" dirty="0" smtClean="0"/>
              <a:t>output of this meeting </a:t>
            </a:r>
            <a:r>
              <a:rPr lang="en-US" b="0" dirty="0"/>
              <a:t>was </a:t>
            </a:r>
            <a:r>
              <a:rPr lang="en-GB" b="0" dirty="0"/>
              <a:t>BRAN(19)103f005r1. This was used as the basis for </a:t>
            </a:r>
            <a:r>
              <a:rPr lang="en-GB" b="0" dirty="0" smtClean="0"/>
              <a:t>discussions </a:t>
            </a:r>
            <a:r>
              <a:rPr lang="en-GB" b="0" dirty="0"/>
              <a:t>at </a:t>
            </a:r>
            <a:r>
              <a:rPr lang="en-GB" b="0" dirty="0" smtClean="0"/>
              <a:t>BRAN#104).</a:t>
            </a:r>
            <a:endParaRPr lang="en-GB" b="0" dirty="0"/>
          </a:p>
          <a:p>
            <a:pPr marL="685800" indent="-457200">
              <a:buFontTx/>
              <a:buChar char="-"/>
            </a:pPr>
            <a:endParaRPr lang="en-GB" b="0" dirty="0" smtClean="0"/>
          </a:p>
          <a:p>
            <a:pPr marL="584200" indent="-457200">
              <a:spcBef>
                <a:spcPts val="0"/>
              </a:spcBef>
              <a:buClr>
                <a:schemeClr val="dk1"/>
              </a:buClr>
              <a:buSzPts val="1600"/>
              <a:buFontTx/>
              <a:buChar char="-"/>
            </a:pPr>
            <a:endParaRPr lang="en-US" sz="2800" b="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5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12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127000"/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Update on Spectrum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Mask (Outcome of BRAN#104 Dec 2-6)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January</a:t>
            </a:r>
            <a:r>
              <a:rPr lang="en-US" dirty="0" smtClean="0"/>
              <a:t>  2020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3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571500" lvl="0" indent="-342900" hangingPunct="0">
              <a:buFont typeface="Arial" panose="020B0604020202020204" pitchFamily="34" charset="0"/>
              <a:buChar char="•"/>
            </a:pPr>
            <a:r>
              <a:rPr lang="en-US" sz="2000" b="0" dirty="0" smtClean="0"/>
              <a:t>Based </a:t>
            </a:r>
            <a:r>
              <a:rPr lang="en-US" sz="2000" b="0" dirty="0"/>
              <a:t>on the received input and discussions, TC BRAN </a:t>
            </a:r>
            <a:r>
              <a:rPr lang="en-US" sz="2000" b="0" dirty="0" smtClean="0"/>
              <a:t>developed </a:t>
            </a:r>
            <a:r>
              <a:rPr lang="en-US" sz="2000" b="0" dirty="0"/>
              <a:t>a compromise </a:t>
            </a:r>
            <a:r>
              <a:rPr lang="en-US" sz="2000" b="0" dirty="0" smtClean="0"/>
              <a:t>proposal as detailed in </a:t>
            </a:r>
            <a:r>
              <a:rPr lang="en-GB" sz="2000" b="0" dirty="0" smtClean="0"/>
              <a:t>BRAN(19)103f005r2. In summary:</a:t>
            </a:r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r>
              <a:rPr lang="en-US" b="0" dirty="0" smtClean="0"/>
              <a:t>Lower </a:t>
            </a:r>
            <a:r>
              <a:rPr lang="en-US" dirty="0" smtClean="0"/>
              <a:t>mask </a:t>
            </a:r>
            <a:r>
              <a:rPr lang="en-US" b="0" dirty="0" smtClean="0"/>
              <a:t>limit for channel edge puncturing cases changed from -25dBr </a:t>
            </a:r>
            <a:r>
              <a:rPr lang="en-US" dirty="0"/>
              <a:t>to -28dBr </a:t>
            </a:r>
            <a:r>
              <a:rPr lang="en-US" dirty="0" smtClean="0"/>
              <a:t> </a:t>
            </a:r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r>
              <a:rPr lang="en-US" b="0" dirty="0" smtClean="0"/>
              <a:t>Cases for puncturing fully withi</a:t>
            </a:r>
            <a:r>
              <a:rPr lang="en-US" dirty="0" smtClean="0"/>
              <a:t>n the channel (see slide 6).</a:t>
            </a:r>
            <a:endParaRPr lang="en-US" b="0" dirty="0" smtClean="0"/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r>
              <a:rPr lang="en-GB" dirty="0"/>
              <a:t>The measurement bandwidth for verifying the </a:t>
            </a:r>
            <a:r>
              <a:rPr lang="en-GB" dirty="0" smtClean="0"/>
              <a:t>mask is </a:t>
            </a:r>
            <a:r>
              <a:rPr lang="en-GB" dirty="0"/>
              <a:t>1 </a:t>
            </a:r>
            <a:r>
              <a:rPr lang="en-GB" dirty="0" err="1"/>
              <a:t>MHz.</a:t>
            </a:r>
            <a:r>
              <a:rPr lang="en-GB" dirty="0"/>
              <a:t> To accommodate potential </a:t>
            </a:r>
            <a:r>
              <a:rPr lang="en-GB" dirty="0" smtClean="0"/>
              <a:t>measurement issues within </a:t>
            </a:r>
            <a:r>
              <a:rPr lang="en-GB" dirty="0"/>
              <a:t>the first 1 MHz going from 0 </a:t>
            </a:r>
            <a:r>
              <a:rPr lang="en-GB" dirty="0" err="1"/>
              <a:t>dBr</a:t>
            </a:r>
            <a:r>
              <a:rPr lang="en-GB" dirty="0"/>
              <a:t> to -20 </a:t>
            </a:r>
            <a:r>
              <a:rPr lang="en-GB" dirty="0" err="1"/>
              <a:t>dBr</a:t>
            </a:r>
            <a:r>
              <a:rPr lang="en-GB" dirty="0"/>
              <a:t>, it </a:t>
            </a:r>
            <a:r>
              <a:rPr lang="en-GB" dirty="0" smtClean="0"/>
              <a:t>was agreed to </a:t>
            </a:r>
            <a:r>
              <a:rPr lang="en-GB" dirty="0"/>
              <a:t>rely on the 99% </a:t>
            </a:r>
            <a:r>
              <a:rPr lang="en-GB" dirty="0" smtClean="0"/>
              <a:t>OCBW </a:t>
            </a:r>
            <a:r>
              <a:rPr lang="en-GB" dirty="0"/>
              <a:t>measurement for those transmitted channels which fail the </a:t>
            </a:r>
            <a:r>
              <a:rPr lang="en-GB" dirty="0" smtClean="0"/>
              <a:t>1MHz mask in this region. </a:t>
            </a: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applies to both the transmit spectral power mask, and the in-carrier transmit spectral power </a:t>
            </a:r>
            <a:r>
              <a:rPr lang="en-GB" dirty="0" smtClean="0"/>
              <a:t>mask. For example: </a:t>
            </a:r>
            <a:r>
              <a:rPr lang="en-US" dirty="0" smtClean="0"/>
              <a:t>If a DUT fails the mask </a:t>
            </a:r>
            <a:r>
              <a:rPr lang="en-GB" dirty="0" smtClean="0"/>
              <a:t>within </a:t>
            </a:r>
            <a:r>
              <a:rPr lang="en-GB" dirty="0"/>
              <a:t>the first 1 MHz going from 0 </a:t>
            </a:r>
            <a:r>
              <a:rPr lang="en-GB" dirty="0" err="1"/>
              <a:t>dBr</a:t>
            </a:r>
            <a:r>
              <a:rPr lang="en-GB" dirty="0"/>
              <a:t> to -20 </a:t>
            </a:r>
            <a:r>
              <a:rPr lang="en-GB" dirty="0" err="1"/>
              <a:t>dBr</a:t>
            </a:r>
            <a:r>
              <a:rPr lang="en-GB" dirty="0"/>
              <a:t> </a:t>
            </a:r>
            <a:r>
              <a:rPr lang="en-US" dirty="0" smtClean="0"/>
              <a:t>with a RBW </a:t>
            </a:r>
            <a:r>
              <a:rPr lang="en-US" dirty="0"/>
              <a:t>of 1 MHz, </a:t>
            </a:r>
            <a:r>
              <a:rPr lang="en-US" dirty="0" smtClean="0"/>
              <a:t>but the remaining transmissions (after puncturing) falls within the “n x 20MHz” equivalent channel mask using a </a:t>
            </a:r>
            <a:r>
              <a:rPr lang="en-US" dirty="0"/>
              <a:t>99 % OCBW </a:t>
            </a:r>
            <a:r>
              <a:rPr lang="en-US" dirty="0" smtClean="0"/>
              <a:t>test then the  device passes.</a:t>
            </a:r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r>
              <a:rPr lang="en-US" dirty="0" smtClean="0"/>
              <a:t>Roll off of the mask is to be based upon the widest transmission BW of the remaining transmissions after puncturing (e.g. 20MHz and 60MHz  for the examples on slide 7)</a:t>
            </a:r>
          </a:p>
          <a:p>
            <a:pPr marL="571500" indent="-342900" hangingPunct="0"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</a:t>
            </a:r>
            <a:r>
              <a:rPr lang="en-US" sz="2000" b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utstanding issues: LO leakage [and &gt;80MHz channels].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571500" indent="-342900" hangingPunct="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GoToMeeting </a:t>
            </a:r>
            <a:r>
              <a:rPr lang="en-US" sz="2000" b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scheduled: </a:t>
            </a:r>
            <a:r>
              <a:rPr lang="en-GB" sz="2000" b="0" dirty="0"/>
              <a:t>Jan 30, 2020, 15:00-18:00 CET</a:t>
            </a:r>
            <a:endParaRPr lang="en-US" sz="2000" b="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 hangingPunct="0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533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12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127000"/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Extracts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from </a:t>
            </a:r>
            <a:r>
              <a:rPr lang="en-GB" sz="2800" dirty="0" smtClean="0"/>
              <a:t>BRAN(19)103f005r2. </a:t>
            </a:r>
            <a:br>
              <a:rPr lang="en-GB" sz="2800" dirty="0" smtClean="0"/>
            </a:br>
            <a:r>
              <a:rPr lang="en-GB" sz="2800" dirty="0" smtClean="0"/>
              <a:t>Puncturing  cases within the channel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January 2020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3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127000" indent="0"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2800" b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2670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6085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12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127000"/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Extracts from </a:t>
            </a:r>
            <a:r>
              <a:rPr lang="en-GB" sz="2800" dirty="0"/>
              <a:t>BRAN(19)103f005r2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for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information (1) 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January 2020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3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127000" indent="0"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2800" b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0" y="1295400"/>
            <a:ext cx="4238625" cy="22110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69500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12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127000"/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Extracts from </a:t>
            </a:r>
            <a:r>
              <a:rPr lang="en-GB" sz="2800" dirty="0"/>
              <a:t>BRAN(19)103f005r2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for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information (2) 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January 2020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3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127000" indent="0"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2800" b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3365500" cy="487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7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12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127000"/>
            <a:r>
              <a:rPr lang="en-GB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 301 893: Figure 1 - Transmit Spectral Power Mask (Information)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January 2020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30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127000" indent="0"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2800" b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33600" y="1219200"/>
            <a:ext cx="8458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14356</TotalTime>
  <Words>482</Words>
  <Application>Microsoft Office PowerPoint</Application>
  <PresentationFormat>Custom</PresentationFormat>
  <Paragraphs>73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Custom Design</vt:lpstr>
      <vt:lpstr>1_Custom Design</vt:lpstr>
      <vt:lpstr>2_Custom Design</vt:lpstr>
      <vt:lpstr>3_Custom Design</vt:lpstr>
      <vt:lpstr>EN 301 893 Spectrum Mask Puncturing Update</vt:lpstr>
      <vt:lpstr>Abstract</vt:lpstr>
      <vt:lpstr>Spectrum Mask Questions</vt:lpstr>
      <vt:lpstr>Update on Spectrum Mask (Discussions at Waikoloa)</vt:lpstr>
      <vt:lpstr>Update on Spectrum Mask (Outcome of BRAN#104 Dec 2-6)</vt:lpstr>
      <vt:lpstr> Extracts from BRAN(19)103f005r2.  Puncturing  cases within the channel </vt:lpstr>
      <vt:lpstr>Extracts from BRAN(19)103f005r2 for information (1) </vt:lpstr>
      <vt:lpstr>Extracts from BRAN(19)103f005r2 for information (2) </vt:lpstr>
      <vt:lpstr>EN 301 893: Figure 1 - Transmit Spectral Power Mask (Information)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RAN1 status on LAA and NR-Unlicensed</dc:title>
  <dc:creator>Shubhodeep Adhikari</dc:creator>
  <cp:lastModifiedBy>David Boldy</cp:lastModifiedBy>
  <cp:revision>339</cp:revision>
  <dcterms:modified xsi:type="dcterms:W3CDTF">2020-01-15T17:11:15Z</dcterms:modified>
</cp:coreProperties>
</file>