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12"/>
  </p:notesMasterIdLst>
  <p:handoutMasterIdLst>
    <p:handoutMasterId r:id="rId13"/>
  </p:handoutMasterIdLst>
  <p:sldIdLst>
    <p:sldId id="256" r:id="rId5"/>
    <p:sldId id="276" r:id="rId6"/>
    <p:sldId id="273" r:id="rId7"/>
    <p:sldId id="332" r:id="rId8"/>
    <p:sldId id="334" r:id="rId9"/>
    <p:sldId id="284" r:id="rId10"/>
    <p:sldId id="335" r:id="rId11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ang, Rui" initials="YR" lastIdx="20" clrIdx="0">
    <p:extLst>
      <p:ext uri="{19B8F6BF-5375-455C-9EA6-DF929625EA0E}">
        <p15:presenceInfo xmlns:p15="http://schemas.microsoft.com/office/powerpoint/2012/main" userId="S-1-5-21-1844237615-1580818891-725345543-5130" providerId="AD"/>
      </p:ext>
    </p:extLst>
  </p:cmAuthor>
  <p:cmAuthor id="2" name="Levy, Joseph S" initials="LJS" lastIdx="7" clrIdx="1">
    <p:extLst>
      <p:ext uri="{19B8F6BF-5375-455C-9EA6-DF929625EA0E}">
        <p15:presenceInfo xmlns:p15="http://schemas.microsoft.com/office/powerpoint/2012/main" userId="S-1-5-21-1844237615-1580818891-725345543-5204" providerId="AD"/>
      </p:ext>
    </p:extLst>
  </p:cmAuthor>
  <p:cmAuthor id="3" name="Lou, Hanqing" initials="LH" lastIdx="9" clrIdx="2">
    <p:extLst>
      <p:ext uri="{19B8F6BF-5375-455C-9EA6-DF929625EA0E}">
        <p15:presenceInfo xmlns:p15="http://schemas.microsoft.com/office/powerpoint/2012/main" userId="S-1-5-21-1844237615-1580818891-725345543-1943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1751" autoAdjust="0"/>
    <p:restoredTop sz="94619" autoAdjust="0"/>
  </p:normalViewPr>
  <p:slideViewPr>
    <p:cSldViewPr>
      <p:cViewPr varScale="1">
        <p:scale>
          <a:sx n="64" d="100"/>
          <a:sy n="64" d="100"/>
        </p:scale>
        <p:origin x="104" y="4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79" d="100"/>
          <a:sy n="79" d="100"/>
        </p:scale>
        <p:origin x="2748" y="3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commentAuthors" Target="commentAuthor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1/14/2020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82724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3971156" y="96838"/>
            <a:ext cx="2308994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802.11-15/1065r1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137289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January 2020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4475213" y="8985250"/>
            <a:ext cx="1804938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Xiaofei Wang (InterDigital)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802.11-yy/1065r1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dirty="0"/>
              <a:t>doc.: IEEE 802.11-15/1065r1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dirty="0"/>
              <a:t>January 2020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GB"/>
              <a:t>Xiaofei Wang (InterDigital)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55816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dirty="0"/>
              <a:t>doc.: IEEE 802.11-15/1065r1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dirty="0"/>
              <a:t>January 2020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GB"/>
              <a:t>Xiaofei Wang (InterDigital)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831888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dirty="0"/>
              <a:t>doc.: IEEE 802.11-15/1065r1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dirty="0"/>
              <a:t>January 2020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GB"/>
              <a:t>Xiaofei Wang (InterDigital)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068303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dirty="0"/>
              <a:t>doc.: IEEE 802.11-15/1065r1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dirty="0"/>
              <a:t>January 2020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GB"/>
              <a:t>Xiaofei Wang (InterDigital)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690696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802.11-15/1065r1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dirty="0"/>
              <a:t>January 2020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GB"/>
              <a:t>Xiaofei Wang (InterDigital)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164998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dirty="0"/>
              <a:t>doc.: IEEE 802.11-15/1065r1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dirty="0"/>
              <a:t>January 2020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GB"/>
              <a:t>Xiaofei Wang (InterDigital)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47227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Xiaofei Wang (InterDigital)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US" dirty="0"/>
              <a:t>Draft: UL Overhead Analysis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Xiaofei Wang (InterDigital)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January 2020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Xiaofei Wang (InterDigital)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2020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Xiaofei Wang (InterDigital)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2020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Xiaofei Wang (InterDigital)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2020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Xiaofei Wang (InterDigital)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2020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Xiaofei Wang (InterDigital)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Xiaofei Wang (InterDigital)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Xiaofei Wang (InterDigital)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January 2020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5211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Xiaofei Wang (InterDigital)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1007797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802.11-20/0152r0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907262" y="288875"/>
            <a:ext cx="2303451" cy="273050"/>
          </a:xfrm>
        </p:spPr>
        <p:txBody>
          <a:bodyPr/>
          <a:lstStyle/>
          <a:p>
            <a:r>
              <a:rPr lang="en-US" dirty="0"/>
              <a:t>January 2020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7024694" y="6475414"/>
            <a:ext cx="3041644" cy="180975"/>
          </a:xfrm>
        </p:spPr>
        <p:txBody>
          <a:bodyPr/>
          <a:lstStyle/>
          <a:p>
            <a:r>
              <a:rPr lang="en-GB" dirty="0"/>
              <a:t>Xiaofei Wang (InterDigital)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2209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800" dirty="0"/>
              <a:t>Discussion on </a:t>
            </a:r>
            <a:r>
              <a:rPr lang="en-US" sz="2800" dirty="0" err="1"/>
              <a:t>eBCS</a:t>
            </a:r>
            <a:r>
              <a:rPr lang="en-US" sz="2800" dirty="0"/>
              <a:t> Service Info Format</a:t>
            </a:r>
            <a:endParaRPr lang="en-GB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209800" y="1735982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2020-01-12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83737675"/>
              </p:ext>
            </p:extLst>
          </p:nvPr>
        </p:nvGraphicFramePr>
        <p:xfrm>
          <a:off x="2319338" y="3932238"/>
          <a:ext cx="7556500" cy="2311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55" name="Document" r:id="rId4" imgW="8267030" imgH="2528378" progId="Word.Document.8">
                  <p:embed/>
                </p:oleObj>
              </mc:Choice>
              <mc:Fallback>
                <p:oleObj name="Document" r:id="rId4" imgW="8267030" imgH="2528378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19338" y="3932238"/>
                        <a:ext cx="7556500" cy="2311400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2058988" y="3030438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January 2020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Xiaofei Wang (InterDigital)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06B781AF-4CCF-49B0-A572-DE54FBE5D942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7" name="Rectangle 1"/>
          <p:cNvSpPr txBox="1">
            <a:spLocks noChangeArrowheads="1"/>
          </p:cNvSpPr>
          <p:nvPr/>
        </p:nvSpPr>
        <p:spPr bwMode="auto">
          <a:xfrm>
            <a:off x="2265928" y="648199"/>
            <a:ext cx="7772400" cy="1066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kern="0" dirty="0"/>
              <a:t>Abstract</a:t>
            </a: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2247106" y="2276872"/>
            <a:ext cx="7772400" cy="3682752"/>
          </a:xfrm>
          <a:prstGeom prst="rect">
            <a:avLst/>
          </a:prstGeom>
          <a:ln/>
        </p:spPr>
        <p:txBody>
          <a:bodyPr/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kern="0" dirty="0"/>
              <a:t>In this contribution, we discuss the preference on how to design </a:t>
            </a:r>
            <a:r>
              <a:rPr lang="en-GB" kern="0" dirty="0" err="1"/>
              <a:t>eBCS</a:t>
            </a:r>
            <a:r>
              <a:rPr lang="en-GB" kern="0" dirty="0"/>
              <a:t> Service Discovery Info.</a:t>
            </a:r>
          </a:p>
        </p:txBody>
      </p:sp>
    </p:spTree>
    <p:extLst>
      <p:ext uri="{BB962C8B-B14F-4D97-AF65-F5344CB8AC3E}">
        <p14:creationId xmlns:p14="http://schemas.microsoft.com/office/powerpoint/2010/main" val="38001460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801" y="347564"/>
            <a:ext cx="7770813" cy="1065213"/>
          </a:xfrm>
        </p:spPr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43472" y="1187996"/>
            <a:ext cx="10153128" cy="4833292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An </a:t>
            </a:r>
            <a:r>
              <a:rPr lang="en-US" dirty="0" err="1"/>
              <a:t>eBCS</a:t>
            </a:r>
            <a:r>
              <a:rPr lang="en-US" dirty="0"/>
              <a:t> AP needs to indicate its </a:t>
            </a:r>
            <a:r>
              <a:rPr lang="en-US" dirty="0" err="1"/>
              <a:t>eBCS</a:t>
            </a:r>
            <a:r>
              <a:rPr lang="en-US" dirty="0"/>
              <a:t> service information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err="1"/>
              <a:t>eBCS</a:t>
            </a:r>
            <a:r>
              <a:rPr lang="en-US" dirty="0"/>
              <a:t> Service Information may be needed in several frames including: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Beacon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err="1"/>
              <a:t>eBCS</a:t>
            </a:r>
            <a:r>
              <a:rPr lang="en-US" dirty="0"/>
              <a:t> Info frame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err="1"/>
              <a:t>eBCS</a:t>
            </a:r>
            <a:r>
              <a:rPr lang="en-US" dirty="0"/>
              <a:t> Service Discovery frame</a:t>
            </a:r>
          </a:p>
          <a:p>
            <a:pPr marL="0" indent="0"/>
            <a:endParaRPr lang="en-GB" dirty="0"/>
          </a:p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The format may benefit from a more modular design of the </a:t>
            </a:r>
            <a:r>
              <a:rPr lang="en-GB" dirty="0" err="1"/>
              <a:t>eBCS</a:t>
            </a:r>
            <a:r>
              <a:rPr lang="en-GB" dirty="0"/>
              <a:t> Service Information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/>
              <a:t>E.g., in the form of a information element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Xiaofei Wang (InterDigital)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31714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801" y="347564"/>
            <a:ext cx="7770813" cy="1065213"/>
          </a:xfrm>
        </p:spPr>
        <p:txBody>
          <a:bodyPr/>
          <a:lstStyle/>
          <a:p>
            <a:r>
              <a:rPr lang="en-US" dirty="0" err="1"/>
              <a:t>eBCS</a:t>
            </a:r>
            <a:r>
              <a:rPr lang="en-US" dirty="0"/>
              <a:t> Service Info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43472" y="1187996"/>
            <a:ext cx="10153128" cy="4833292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The </a:t>
            </a:r>
            <a:r>
              <a:rPr lang="en-GB" dirty="0" err="1"/>
              <a:t>eBCS</a:t>
            </a:r>
            <a:r>
              <a:rPr lang="en-GB" dirty="0"/>
              <a:t> Service Info included in </a:t>
            </a:r>
            <a:r>
              <a:rPr lang="en-GB" dirty="0" err="1"/>
              <a:t>eBCS</a:t>
            </a:r>
            <a:r>
              <a:rPr lang="en-GB" dirty="0"/>
              <a:t> Info frame is [3]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The </a:t>
            </a:r>
            <a:r>
              <a:rPr lang="en-GB" dirty="0" err="1"/>
              <a:t>eBCS</a:t>
            </a:r>
            <a:r>
              <a:rPr lang="en-GB" dirty="0"/>
              <a:t> Service Info included in </a:t>
            </a:r>
            <a:r>
              <a:rPr lang="en-GB" dirty="0" err="1"/>
              <a:t>eBCS</a:t>
            </a:r>
            <a:r>
              <a:rPr lang="en-GB" dirty="0"/>
              <a:t> Service Discovery frame is [4]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GB" dirty="0"/>
          </a:p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Similar </a:t>
            </a:r>
            <a:r>
              <a:rPr lang="en-GB" dirty="0" err="1"/>
              <a:t>eBCS</a:t>
            </a:r>
            <a:r>
              <a:rPr lang="en-GB" dirty="0"/>
              <a:t> Service Info is expected in the beacon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Xiaofei Wang (InterDigital)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2020</a:t>
            </a:r>
            <a:endParaRPr lang="en-GB" dirty="0"/>
          </a:p>
        </p:txBody>
      </p:sp>
      <p:sp>
        <p:nvSpPr>
          <p:cNvPr id="9" name="Rectangle 2">
            <a:extLst>
              <a:ext uri="{FF2B5EF4-FFF2-40B4-BE49-F238E27FC236}">
                <a16:creationId xmlns:a16="http://schemas.microsoft.com/office/drawing/2014/main" id="{703845A1-AF3E-449B-8E11-DAA8FB2BAE1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64000" y="3489325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5121" name="図 2" descr="スクリーンショット が含まれている画像&#10;&#10;自動的に生成された説明">
            <a:extLst>
              <a:ext uri="{FF2B5EF4-FFF2-40B4-BE49-F238E27FC236}">
                <a16:creationId xmlns:a16="http://schemas.microsoft.com/office/drawing/2014/main" id="{725B0687-F180-4C7B-AF60-75EC904FFB1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27648" y="1814239"/>
            <a:ext cx="7551420" cy="17587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3365FFFA-AC75-4654-96C0-BA5E7FB1DBDB}"/>
              </a:ext>
            </a:extLst>
          </p:cNvPr>
          <p:cNvSpPr/>
          <p:nvPr/>
        </p:nvSpPr>
        <p:spPr bwMode="auto">
          <a:xfrm>
            <a:off x="4511824" y="1751013"/>
            <a:ext cx="1281494" cy="885899"/>
          </a:xfrm>
          <a:prstGeom prst="rect">
            <a:avLst/>
          </a:prstGeom>
          <a:noFill/>
          <a:ln w="31750" cap="flat" cmpd="sng" algn="ctr">
            <a:solidFill>
              <a:srgbClr val="92D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F77B4D67-3230-4391-AA9E-0380F2B66CFE}"/>
              </a:ext>
            </a:extLst>
          </p:cNvPr>
          <p:cNvSpPr/>
          <p:nvPr/>
        </p:nvSpPr>
        <p:spPr bwMode="auto">
          <a:xfrm>
            <a:off x="6778499" y="1734270"/>
            <a:ext cx="1281494" cy="885899"/>
          </a:xfrm>
          <a:prstGeom prst="rect">
            <a:avLst/>
          </a:prstGeom>
          <a:noFill/>
          <a:ln w="31750" cap="flat" cmpd="sng" algn="ctr">
            <a:solidFill>
              <a:srgbClr val="92D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91DD7F13-BDB0-4451-967F-7FB022CE297F}"/>
              </a:ext>
            </a:extLst>
          </p:cNvPr>
          <p:cNvSpPr/>
          <p:nvPr/>
        </p:nvSpPr>
        <p:spPr bwMode="auto">
          <a:xfrm>
            <a:off x="3287688" y="2687111"/>
            <a:ext cx="4680520" cy="885899"/>
          </a:xfrm>
          <a:prstGeom prst="rect">
            <a:avLst/>
          </a:prstGeom>
          <a:noFill/>
          <a:ln w="31750" cap="flat" cmpd="sng" algn="ctr">
            <a:solidFill>
              <a:srgbClr val="92D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graphicFrame>
        <p:nvGraphicFramePr>
          <p:cNvPr id="16" name="Table 15">
            <a:extLst>
              <a:ext uri="{FF2B5EF4-FFF2-40B4-BE49-F238E27FC236}">
                <a16:creationId xmlns:a16="http://schemas.microsoft.com/office/drawing/2014/main" id="{821CA00B-E86B-4073-9848-BC43E8FA40A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42960007"/>
              </p:ext>
            </p:extLst>
          </p:nvPr>
        </p:nvGraphicFramePr>
        <p:xfrm>
          <a:off x="914401" y="4437112"/>
          <a:ext cx="10361610" cy="576064"/>
        </p:xfrm>
        <a:graphic>
          <a:graphicData uri="http://schemas.openxmlformats.org/drawingml/2006/table">
            <a:tbl>
              <a:tblPr firstRow="1" firstCol="1" bandRow="1"/>
              <a:tblGrid>
                <a:gridCol w="1036161">
                  <a:extLst>
                    <a:ext uri="{9D8B030D-6E8A-4147-A177-3AD203B41FA5}">
                      <a16:colId xmlns:a16="http://schemas.microsoft.com/office/drawing/2014/main" val="4030991592"/>
                    </a:ext>
                  </a:extLst>
                </a:gridCol>
                <a:gridCol w="1036161">
                  <a:extLst>
                    <a:ext uri="{9D8B030D-6E8A-4147-A177-3AD203B41FA5}">
                      <a16:colId xmlns:a16="http://schemas.microsoft.com/office/drawing/2014/main" val="3367931363"/>
                    </a:ext>
                  </a:extLst>
                </a:gridCol>
                <a:gridCol w="1036161">
                  <a:extLst>
                    <a:ext uri="{9D8B030D-6E8A-4147-A177-3AD203B41FA5}">
                      <a16:colId xmlns:a16="http://schemas.microsoft.com/office/drawing/2014/main" val="2462566169"/>
                    </a:ext>
                  </a:extLst>
                </a:gridCol>
                <a:gridCol w="1036161">
                  <a:extLst>
                    <a:ext uri="{9D8B030D-6E8A-4147-A177-3AD203B41FA5}">
                      <a16:colId xmlns:a16="http://schemas.microsoft.com/office/drawing/2014/main" val="3345711014"/>
                    </a:ext>
                  </a:extLst>
                </a:gridCol>
                <a:gridCol w="1036161">
                  <a:extLst>
                    <a:ext uri="{9D8B030D-6E8A-4147-A177-3AD203B41FA5}">
                      <a16:colId xmlns:a16="http://schemas.microsoft.com/office/drawing/2014/main" val="2039113842"/>
                    </a:ext>
                  </a:extLst>
                </a:gridCol>
                <a:gridCol w="1036161">
                  <a:extLst>
                    <a:ext uri="{9D8B030D-6E8A-4147-A177-3AD203B41FA5}">
                      <a16:colId xmlns:a16="http://schemas.microsoft.com/office/drawing/2014/main" val="381019863"/>
                    </a:ext>
                  </a:extLst>
                </a:gridCol>
                <a:gridCol w="1036161">
                  <a:extLst>
                    <a:ext uri="{9D8B030D-6E8A-4147-A177-3AD203B41FA5}">
                      <a16:colId xmlns:a16="http://schemas.microsoft.com/office/drawing/2014/main" val="4096198704"/>
                    </a:ext>
                  </a:extLst>
                </a:gridCol>
                <a:gridCol w="1036161">
                  <a:extLst>
                    <a:ext uri="{9D8B030D-6E8A-4147-A177-3AD203B41FA5}">
                      <a16:colId xmlns:a16="http://schemas.microsoft.com/office/drawing/2014/main" val="143020250"/>
                    </a:ext>
                  </a:extLst>
                </a:gridCol>
                <a:gridCol w="1036161">
                  <a:extLst>
                    <a:ext uri="{9D8B030D-6E8A-4147-A177-3AD203B41FA5}">
                      <a16:colId xmlns:a16="http://schemas.microsoft.com/office/drawing/2014/main" val="242050383"/>
                    </a:ext>
                  </a:extLst>
                </a:gridCol>
                <a:gridCol w="1036161">
                  <a:extLst>
                    <a:ext uri="{9D8B030D-6E8A-4147-A177-3AD203B41FA5}">
                      <a16:colId xmlns:a16="http://schemas.microsoft.com/office/drawing/2014/main" val="480247371"/>
                    </a:ext>
                  </a:extLst>
                </a:gridCol>
              </a:tblGrid>
              <a:tr h="34137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Times New Roman" panose="02020603050405020304" pitchFamily="18" charset="0"/>
                          <a:ea typeface="Yu Mincho" panose="02020400000000000000" pitchFamily="18" charset="-128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Times New Roman" panose="02020603050405020304" pitchFamily="18" charset="0"/>
                          <a:ea typeface="Yu Mincho" panose="02020400000000000000" pitchFamily="18" charset="-128"/>
                        </a:rPr>
                        <a:t>Category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Yu Mincho" panose="02020400000000000000" pitchFamily="18" charset="-12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Times New Roman" panose="02020603050405020304" pitchFamily="18" charset="0"/>
                          <a:ea typeface="Yu Mincho" panose="02020400000000000000" pitchFamily="18" charset="-128"/>
                        </a:rPr>
                        <a:t>Public Action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Yu Mincho" panose="02020400000000000000" pitchFamily="18" charset="-12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Times New Roman" panose="02020603050405020304" pitchFamily="18" charset="0"/>
                          <a:ea typeface="Yu Mincho" panose="02020400000000000000" pitchFamily="18" charset="-128"/>
                        </a:rPr>
                        <a:t>Sequence Number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Yu Mincho" panose="02020400000000000000" pitchFamily="18" charset="-12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Times New Roman" panose="02020603050405020304" pitchFamily="18" charset="0"/>
                          <a:ea typeface="Yu Mincho" panose="02020400000000000000" pitchFamily="18" charset="-128"/>
                        </a:rPr>
                        <a:t>Fragmentation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Yu Mincho" panose="02020400000000000000" pitchFamily="18" charset="-128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Times New Roman" panose="02020603050405020304" pitchFamily="18" charset="0"/>
                          <a:ea typeface="Yu Mincho" panose="02020400000000000000" pitchFamily="18" charset="-128"/>
                        </a:rPr>
                        <a:t>Control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Yu Mincho" panose="02020400000000000000" pitchFamily="18" charset="-12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Times New Roman" panose="02020603050405020304" pitchFamily="18" charset="0"/>
                          <a:ea typeface="Yu Mincho" panose="02020400000000000000" pitchFamily="18" charset="-128"/>
                        </a:rPr>
                        <a:t>eBCS Advertisement Interval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Yu Mincho" panose="02020400000000000000" pitchFamily="18" charset="-12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Times New Roman" panose="02020603050405020304" pitchFamily="18" charset="0"/>
                          <a:ea typeface="Yu Mincho" panose="02020400000000000000" pitchFamily="18" charset="-128"/>
                        </a:rPr>
                        <a:t>Contents Information Number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Yu Mincho" panose="02020400000000000000" pitchFamily="18" charset="-12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Times New Roman" panose="02020603050405020304" pitchFamily="18" charset="0"/>
                          <a:ea typeface="Yu Mincho" panose="02020400000000000000" pitchFamily="18" charset="-128"/>
                        </a:rPr>
                        <a:t>Contents Information 1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Yu Mincho" panose="02020400000000000000" pitchFamily="18" charset="-12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>
                          <a:effectLst/>
                          <a:latin typeface="Times New Roman" panose="02020603050405020304" pitchFamily="18" charset="0"/>
                          <a:ea typeface="Yu Mincho" panose="02020400000000000000" pitchFamily="18" charset="-128"/>
                        </a:rPr>
                        <a:t>…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Yu Mincho" panose="02020400000000000000" pitchFamily="18" charset="-12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Times New Roman" panose="02020603050405020304" pitchFamily="18" charset="0"/>
                          <a:ea typeface="Yu Mincho" panose="02020400000000000000" pitchFamily="18" charset="-128"/>
                        </a:rPr>
                        <a:t>Contents Information N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Yu Mincho" panose="02020400000000000000" pitchFamily="18" charset="-12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13741562"/>
                  </a:ext>
                </a:extLst>
              </a:tr>
              <a:tr h="23469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Times New Roman" panose="02020603050405020304" pitchFamily="18" charset="0"/>
                          <a:ea typeface="Yu Mincho" panose="02020400000000000000" pitchFamily="18" charset="-128"/>
                        </a:rPr>
                        <a:t>Octets: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Times New Roman" panose="02020603050405020304" pitchFamily="18" charset="0"/>
                          <a:ea typeface="Yu Mincho" panose="02020400000000000000" pitchFamily="18" charset="-128"/>
                        </a:rPr>
                        <a:t>1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Yu Mincho" panose="02020400000000000000" pitchFamily="18" charset="-128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Times New Roman" panose="02020603050405020304" pitchFamily="18" charset="0"/>
                          <a:ea typeface="Yu Mincho" panose="02020400000000000000" pitchFamily="18" charset="-128"/>
                        </a:rPr>
                        <a:t>1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Yu Mincho" panose="02020400000000000000" pitchFamily="18" charset="-128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Times New Roman" panose="02020603050405020304" pitchFamily="18" charset="0"/>
                          <a:ea typeface="Yu Mincho" panose="02020400000000000000" pitchFamily="18" charset="-128"/>
                        </a:rPr>
                        <a:t>8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Yu Mincho" panose="02020400000000000000" pitchFamily="18" charset="-128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Times New Roman" panose="02020603050405020304" pitchFamily="18" charset="0"/>
                          <a:ea typeface="Yu Mincho" panose="02020400000000000000" pitchFamily="18" charset="-128"/>
                        </a:rPr>
                        <a:t>1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Yu Mincho" panose="02020400000000000000" pitchFamily="18" charset="-128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Times New Roman" panose="02020603050405020304" pitchFamily="18" charset="0"/>
                          <a:ea typeface="Yu Mincho" panose="02020400000000000000" pitchFamily="18" charset="-128"/>
                        </a:rPr>
                        <a:t>1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Yu Mincho" panose="02020400000000000000" pitchFamily="18" charset="-128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Times New Roman" panose="02020603050405020304" pitchFamily="18" charset="0"/>
                          <a:ea typeface="Yu Mincho" panose="02020400000000000000" pitchFamily="18" charset="-128"/>
                        </a:rPr>
                        <a:t>1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Yu Mincho" panose="02020400000000000000" pitchFamily="18" charset="-128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Times New Roman" panose="02020603050405020304" pitchFamily="18" charset="0"/>
                          <a:ea typeface="Yu Mincho" panose="02020400000000000000" pitchFamily="18" charset="-128"/>
                        </a:rPr>
                        <a:t>variable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Yu Mincho" panose="02020400000000000000" pitchFamily="18" charset="-128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Times New Roman" panose="02020603050405020304" pitchFamily="18" charset="0"/>
                          <a:ea typeface="Yu Mincho" panose="02020400000000000000" pitchFamily="18" charset="-128"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Yu Mincho" panose="02020400000000000000" pitchFamily="18" charset="-128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  <a:latin typeface="Times New Roman" panose="02020603050405020304" pitchFamily="18" charset="0"/>
                          <a:ea typeface="Yu Mincho" panose="02020400000000000000" pitchFamily="18" charset="-128"/>
                        </a:rPr>
                        <a:t>variable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Yu Mincho" panose="02020400000000000000" pitchFamily="18" charset="-128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33306688"/>
                  </a:ext>
                </a:extLst>
              </a:tr>
            </a:tbl>
          </a:graphicData>
        </a:graphic>
      </p:graphicFrame>
      <p:sp>
        <p:nvSpPr>
          <p:cNvPr id="18" name="Rectangle 17">
            <a:extLst>
              <a:ext uri="{FF2B5EF4-FFF2-40B4-BE49-F238E27FC236}">
                <a16:creationId xmlns:a16="http://schemas.microsoft.com/office/drawing/2014/main" id="{171B92EE-5C6B-4639-9ED3-04ECA544073D}"/>
              </a:ext>
            </a:extLst>
          </p:cNvPr>
          <p:cNvSpPr/>
          <p:nvPr/>
        </p:nvSpPr>
        <p:spPr bwMode="auto">
          <a:xfrm>
            <a:off x="3935760" y="4295255"/>
            <a:ext cx="7632848" cy="717921"/>
          </a:xfrm>
          <a:prstGeom prst="rect">
            <a:avLst/>
          </a:prstGeom>
          <a:noFill/>
          <a:ln w="31750" cap="flat" cmpd="sng" algn="ctr">
            <a:solidFill>
              <a:srgbClr val="92D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672757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3471" y="606425"/>
            <a:ext cx="9505057" cy="1065213"/>
          </a:xfrm>
        </p:spPr>
        <p:txBody>
          <a:bodyPr/>
          <a:lstStyle/>
          <a:p>
            <a:r>
              <a:rPr lang="en-US" dirty="0"/>
              <a:t>Proposed Update to the SFD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27449" y="1772816"/>
            <a:ext cx="9937104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Define a </a:t>
            </a:r>
            <a:r>
              <a:rPr lang="en-US" dirty="0" err="1"/>
              <a:t>eBCS</a:t>
            </a:r>
            <a:r>
              <a:rPr lang="en-US" dirty="0"/>
              <a:t> Service Information element and include it in all of the frames: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Beacon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err="1"/>
              <a:t>eBCS</a:t>
            </a:r>
            <a:r>
              <a:rPr lang="en-US" dirty="0"/>
              <a:t> Info frame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err="1"/>
              <a:t>eBCS</a:t>
            </a:r>
            <a:r>
              <a:rPr lang="en-US" dirty="0"/>
              <a:t> Service Discovery frame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Probe Response frame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marL="457200" lvl="1" indent="0" algn="ctr"/>
            <a:endParaRPr lang="en-US" dirty="0"/>
          </a:p>
          <a:p>
            <a:pPr marL="457200" lvl="1" indent="0"/>
            <a:endParaRPr lang="en-US" dirty="0"/>
          </a:p>
          <a:p>
            <a:pPr lvl="2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Xiaofei Wang (InterDigital)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318327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January 2020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Xiaofei Wang (InterDigital)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F5D8E26B-7BCF-4D25-9C89-0168A6618F18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6" name="Rectangle 1"/>
          <p:cNvSpPr txBox="1">
            <a:spLocks noChangeArrowheads="1"/>
          </p:cNvSpPr>
          <p:nvPr/>
        </p:nvSpPr>
        <p:spPr>
          <a:xfrm>
            <a:off x="2209800" y="685800"/>
            <a:ext cx="7772400" cy="1066800"/>
          </a:xfrm>
          <a:prstGeom prst="rect">
            <a:avLst/>
          </a:prstGeom>
          <a:ln/>
        </p:spPr>
        <p:txBody>
          <a:bodyPr/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kern="0" dirty="0"/>
              <a:t>References</a:t>
            </a: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1703512" y="1700809"/>
            <a:ext cx="8784976" cy="4208463"/>
          </a:xfrm>
          <a:prstGeom prst="rect">
            <a:avLst/>
          </a:prstGeom>
          <a:ln/>
        </p:spPr>
        <p:txBody>
          <a:bodyPr/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0" indent="0"/>
            <a:r>
              <a:rPr lang="en-US" sz="2000" kern="0" dirty="0"/>
              <a:t>[1] IEEE 11-19/1429r2, 802.11bc Specification Framework Document, November 2019</a:t>
            </a:r>
          </a:p>
          <a:p>
            <a:pPr marL="0" indent="0"/>
            <a:endParaRPr lang="en-US" sz="2000" kern="0" dirty="0"/>
          </a:p>
          <a:p>
            <a:pPr marL="0" indent="0"/>
            <a:r>
              <a:rPr lang="en-US" sz="2000" kern="0" dirty="0"/>
              <a:t>[2] IEEE 11-19/1001r1, Functional Requirements Document Proposed Update,  January 2020</a:t>
            </a:r>
          </a:p>
          <a:p>
            <a:pPr marL="0" indent="0"/>
            <a:endParaRPr lang="en-US" sz="2000" kern="0" dirty="0"/>
          </a:p>
          <a:p>
            <a:pPr marL="0" indent="0"/>
            <a:r>
              <a:rPr lang="en-US" sz="2000" kern="0" dirty="0"/>
              <a:t>[3] IEEE 11-19/2159r0, </a:t>
            </a:r>
            <a:r>
              <a:rPr lang="en-GB" sz="2000" kern="0" dirty="0"/>
              <a:t>Draft Text for 9.6.7 </a:t>
            </a:r>
            <a:r>
              <a:rPr lang="en-GB" sz="2000" kern="0" dirty="0" err="1"/>
              <a:t>eBCS</a:t>
            </a:r>
            <a:r>
              <a:rPr lang="en-GB" sz="2000" kern="0" dirty="0"/>
              <a:t> Info Frame, January 2020</a:t>
            </a:r>
            <a:endParaRPr lang="en-US" sz="2000" kern="0" dirty="0"/>
          </a:p>
          <a:p>
            <a:pPr marL="0" indent="0"/>
            <a:endParaRPr lang="en-US" sz="2000" kern="0" dirty="0"/>
          </a:p>
          <a:p>
            <a:pPr marL="0" indent="0"/>
            <a:r>
              <a:rPr lang="en-US" sz="2000" kern="0" dirty="0"/>
              <a:t>[4] IEEE 11-20/135r0, Draft Text for 9.6.33 </a:t>
            </a:r>
            <a:r>
              <a:rPr lang="en-US" sz="2000" kern="0" dirty="0" err="1"/>
              <a:t>eBCS</a:t>
            </a:r>
            <a:r>
              <a:rPr lang="en-US" sz="2000" kern="0" dirty="0"/>
              <a:t> Service Advertisement Frame, January 2020</a:t>
            </a:r>
          </a:p>
          <a:p>
            <a:pPr marL="0" indent="0"/>
            <a:endParaRPr lang="en-US" sz="2000" kern="0" dirty="0"/>
          </a:p>
        </p:txBody>
      </p:sp>
    </p:spTree>
    <p:extLst>
      <p:ext uri="{BB962C8B-B14F-4D97-AF65-F5344CB8AC3E}">
        <p14:creationId xmlns:p14="http://schemas.microsoft.com/office/powerpoint/2010/main" val="25356821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3471" y="606425"/>
            <a:ext cx="9505057" cy="1065213"/>
          </a:xfrm>
        </p:spPr>
        <p:txBody>
          <a:bodyPr/>
          <a:lstStyle/>
          <a:p>
            <a:r>
              <a:rPr lang="en-US" dirty="0"/>
              <a:t>Straw Poll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27449" y="1772816"/>
            <a:ext cx="9937104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Do you agree that </a:t>
            </a:r>
            <a:r>
              <a:rPr lang="en-US" dirty="0" err="1"/>
              <a:t>TGbc</a:t>
            </a:r>
            <a:r>
              <a:rPr lang="en-US" dirty="0"/>
              <a:t> should define a </a:t>
            </a:r>
            <a:r>
              <a:rPr lang="en-US" dirty="0" err="1"/>
              <a:t>eBCS</a:t>
            </a:r>
            <a:r>
              <a:rPr lang="en-US" dirty="0"/>
              <a:t> Service Information element and include it in all of the following frames: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Beacon frame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err="1"/>
              <a:t>eBCS</a:t>
            </a:r>
            <a:r>
              <a:rPr lang="en-US" dirty="0"/>
              <a:t> Info frame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err="1"/>
              <a:t>eBCS</a:t>
            </a:r>
            <a:r>
              <a:rPr lang="en-US" dirty="0"/>
              <a:t> Service Discovery frame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Probe </a:t>
            </a:r>
            <a:r>
              <a:rPr lang="en-US"/>
              <a:t>Response frame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marL="457200" lvl="1" indent="0" algn="ctr"/>
            <a:endParaRPr lang="en-US" dirty="0"/>
          </a:p>
          <a:p>
            <a:pPr marL="457200" lvl="1" indent="0"/>
            <a:endParaRPr lang="en-US" dirty="0"/>
          </a:p>
          <a:p>
            <a:pPr lvl="2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Xiaofei Wang (InterDigital)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977779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11-14-xxxx-00-00ax_Overhead_Analysis_Draft.potx" id="{58D38F92-CE47-49A6-8D55-B6F683F34CA5}" vid="{B11CDA16-73AE-4FE4-927E-073FD3DED5C1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8B519F59218FD4E88B58DE214C6B6C1" ma:contentTypeVersion="0" ma:contentTypeDescription="Create a new document." ma:contentTypeScope="" ma:versionID="f0f002001fb3fd8d0b30a99e294d4221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1b05d82d297216baf5b26c55225140df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40C680F0-332A-4214-AC5B-BC3BBD5CFBD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53A2646E-62E3-4149-BBD2-CBA4DEF13688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49B6FD7-A7EF-4FFA-B3AA-4E285A044B96}">
  <ds:schemaRefs>
    <ds:schemaRef ds:uri="http://schemas.microsoft.com/office/2006/documentManagement/types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16984</TotalTime>
  <Words>437</Words>
  <Application>Microsoft Office PowerPoint</Application>
  <PresentationFormat>Widescreen</PresentationFormat>
  <Paragraphs>123</Paragraphs>
  <Slides>7</Slides>
  <Notes>7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Times New Roman</vt:lpstr>
      <vt:lpstr>Office Theme</vt:lpstr>
      <vt:lpstr>Document</vt:lpstr>
      <vt:lpstr>Discussion on eBCS Service Info Format</vt:lpstr>
      <vt:lpstr>PowerPoint Presentation</vt:lpstr>
      <vt:lpstr>Introduction</vt:lpstr>
      <vt:lpstr>eBCS Service Info </vt:lpstr>
      <vt:lpstr>Proposed Update to the SFD</vt:lpstr>
      <vt:lpstr>PowerPoint Presentation</vt:lpstr>
      <vt:lpstr>Straw Poll</vt:lpstr>
    </vt:vector>
  </TitlesOfParts>
  <Company>InterDigital Communication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 Wake up using BSS Update Counter</dc:title>
  <dc:creator>Xiaofei.Wang@InterDigital.com</dc:creator>
  <cp:lastModifiedBy>Xiaofei Wang</cp:lastModifiedBy>
  <cp:revision>312</cp:revision>
  <cp:lastPrinted>1601-01-01T00:00:00Z</cp:lastPrinted>
  <dcterms:created xsi:type="dcterms:W3CDTF">2014-04-14T10:59:07Z</dcterms:created>
  <dcterms:modified xsi:type="dcterms:W3CDTF">2020-01-14T06:32:32Z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0x01010068B519F59218FD4E88B58DE214C6B6C1</vt:lpwstr>
  </property>
</Properties>
</file>