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6" r:id="rId6"/>
    <p:sldId id="273" r:id="rId7"/>
    <p:sldId id="332" r:id="rId8"/>
    <p:sldId id="334" r:id="rId9"/>
    <p:sldId id="284" r:id="rId10"/>
    <p:sldId id="335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64" d="100"/>
          <a:sy n="64" d="100"/>
        </p:scale>
        <p:origin x="104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748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83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06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22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802.11-20/0152r0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on </a:t>
            </a:r>
            <a:r>
              <a:rPr lang="en-US" sz="2800" dirty="0" err="1"/>
              <a:t>eBCS</a:t>
            </a:r>
            <a:r>
              <a:rPr lang="en-US" sz="2800" dirty="0"/>
              <a:t> Service Info Format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737675"/>
              </p:ext>
            </p:extLst>
          </p:nvPr>
        </p:nvGraphicFramePr>
        <p:xfrm>
          <a:off x="2319338" y="3932238"/>
          <a:ext cx="75565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5" name="Document" r:id="rId4" imgW="8267030" imgH="2528378" progId="Word.Document.8">
                  <p:embed/>
                </p:oleObj>
              </mc:Choice>
              <mc:Fallback>
                <p:oleObj name="Document" r:id="rId4" imgW="8267030" imgH="25283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3932238"/>
                        <a:ext cx="7556500" cy="2311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discuss the preference on how to design </a:t>
            </a:r>
            <a:r>
              <a:rPr lang="en-GB" kern="0" dirty="0" err="1"/>
              <a:t>eBCS</a:t>
            </a:r>
            <a:r>
              <a:rPr lang="en-GB" kern="0" dirty="0"/>
              <a:t> Service Discovery Info.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187996"/>
            <a:ext cx="10153128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</a:t>
            </a:r>
            <a:r>
              <a:rPr lang="en-US" dirty="0" err="1"/>
              <a:t>eBCS</a:t>
            </a:r>
            <a:r>
              <a:rPr lang="en-US" dirty="0"/>
              <a:t> AP needs to indicate its </a:t>
            </a:r>
            <a:r>
              <a:rPr lang="en-US" dirty="0" err="1"/>
              <a:t>eBCS</a:t>
            </a:r>
            <a:r>
              <a:rPr lang="en-US" dirty="0"/>
              <a:t> service information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eBCS</a:t>
            </a:r>
            <a:r>
              <a:rPr lang="en-US" dirty="0"/>
              <a:t> Service Information may be needed in several frames including: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Beacon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eBCS</a:t>
            </a:r>
            <a:r>
              <a:rPr lang="en-US" dirty="0"/>
              <a:t> Info frame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eBCS</a:t>
            </a:r>
            <a:r>
              <a:rPr lang="en-US" dirty="0"/>
              <a:t> Service Discovery frame</a:t>
            </a:r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format may benefit from a more modular design of the </a:t>
            </a:r>
            <a:r>
              <a:rPr lang="en-GB" dirty="0" err="1"/>
              <a:t>eBCS</a:t>
            </a:r>
            <a:r>
              <a:rPr lang="en-GB" dirty="0"/>
              <a:t> Service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E.g., in the form of a information element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 err="1"/>
              <a:t>eBCS</a:t>
            </a:r>
            <a:r>
              <a:rPr lang="en-US" dirty="0"/>
              <a:t> Service Info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187996"/>
            <a:ext cx="10153128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</a:t>
            </a:r>
            <a:r>
              <a:rPr lang="en-GB" dirty="0" err="1"/>
              <a:t>eBCS</a:t>
            </a:r>
            <a:r>
              <a:rPr lang="en-GB" dirty="0"/>
              <a:t> Service Info included in </a:t>
            </a:r>
            <a:r>
              <a:rPr lang="en-GB" dirty="0" err="1"/>
              <a:t>eBCS</a:t>
            </a:r>
            <a:r>
              <a:rPr lang="en-GB" dirty="0"/>
              <a:t> Info frame is [3]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</a:t>
            </a:r>
            <a:r>
              <a:rPr lang="en-GB" dirty="0" err="1"/>
              <a:t>eBCS</a:t>
            </a:r>
            <a:r>
              <a:rPr lang="en-GB" dirty="0"/>
              <a:t> Service Info included in </a:t>
            </a:r>
            <a:r>
              <a:rPr lang="en-GB" dirty="0" err="1"/>
              <a:t>eBCS</a:t>
            </a:r>
            <a:r>
              <a:rPr lang="en-GB" dirty="0"/>
              <a:t> Service Discovery frame is [4]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Similar </a:t>
            </a:r>
            <a:r>
              <a:rPr lang="en-GB" dirty="0" err="1"/>
              <a:t>eBCS</a:t>
            </a:r>
            <a:r>
              <a:rPr lang="en-GB" dirty="0"/>
              <a:t> Service Info is expected in the beacon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03845A1-AF3E-449B-8E11-DAA8FB2BA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0" y="3489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図 2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725B0687-F180-4C7B-AF60-75EC904FF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8" y="1814239"/>
            <a:ext cx="7551420" cy="175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365FFFA-AC75-4654-96C0-BA5E7FB1DBDB}"/>
              </a:ext>
            </a:extLst>
          </p:cNvPr>
          <p:cNvSpPr/>
          <p:nvPr/>
        </p:nvSpPr>
        <p:spPr bwMode="auto">
          <a:xfrm>
            <a:off x="4511824" y="1751013"/>
            <a:ext cx="1281494" cy="885899"/>
          </a:xfrm>
          <a:prstGeom prst="rect">
            <a:avLst/>
          </a:prstGeom>
          <a:noFill/>
          <a:ln w="317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7B4D67-3230-4391-AA9E-0380F2B66CFE}"/>
              </a:ext>
            </a:extLst>
          </p:cNvPr>
          <p:cNvSpPr/>
          <p:nvPr/>
        </p:nvSpPr>
        <p:spPr bwMode="auto">
          <a:xfrm>
            <a:off x="6778499" y="1734270"/>
            <a:ext cx="1281494" cy="885899"/>
          </a:xfrm>
          <a:prstGeom prst="rect">
            <a:avLst/>
          </a:prstGeom>
          <a:noFill/>
          <a:ln w="317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DD7F13-BDB0-4451-967F-7FB022CE297F}"/>
              </a:ext>
            </a:extLst>
          </p:cNvPr>
          <p:cNvSpPr/>
          <p:nvPr/>
        </p:nvSpPr>
        <p:spPr bwMode="auto">
          <a:xfrm>
            <a:off x="3287688" y="2687111"/>
            <a:ext cx="4680520" cy="885899"/>
          </a:xfrm>
          <a:prstGeom prst="rect">
            <a:avLst/>
          </a:prstGeom>
          <a:noFill/>
          <a:ln w="317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21CA00B-E86B-4073-9848-BC43E8FA4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960007"/>
              </p:ext>
            </p:extLst>
          </p:nvPr>
        </p:nvGraphicFramePr>
        <p:xfrm>
          <a:off x="914401" y="4437112"/>
          <a:ext cx="10361610" cy="576064"/>
        </p:xfrm>
        <a:graphic>
          <a:graphicData uri="http://schemas.openxmlformats.org/drawingml/2006/table">
            <a:tbl>
              <a:tblPr firstRow="1" firstCol="1" bandRow="1"/>
              <a:tblGrid>
                <a:gridCol w="1036161">
                  <a:extLst>
                    <a:ext uri="{9D8B030D-6E8A-4147-A177-3AD203B41FA5}">
                      <a16:colId xmlns:a16="http://schemas.microsoft.com/office/drawing/2014/main" val="4030991592"/>
                    </a:ext>
                  </a:extLst>
                </a:gridCol>
                <a:gridCol w="1036161">
                  <a:extLst>
                    <a:ext uri="{9D8B030D-6E8A-4147-A177-3AD203B41FA5}">
                      <a16:colId xmlns:a16="http://schemas.microsoft.com/office/drawing/2014/main" val="3367931363"/>
                    </a:ext>
                  </a:extLst>
                </a:gridCol>
                <a:gridCol w="1036161">
                  <a:extLst>
                    <a:ext uri="{9D8B030D-6E8A-4147-A177-3AD203B41FA5}">
                      <a16:colId xmlns:a16="http://schemas.microsoft.com/office/drawing/2014/main" val="2462566169"/>
                    </a:ext>
                  </a:extLst>
                </a:gridCol>
                <a:gridCol w="1036161">
                  <a:extLst>
                    <a:ext uri="{9D8B030D-6E8A-4147-A177-3AD203B41FA5}">
                      <a16:colId xmlns:a16="http://schemas.microsoft.com/office/drawing/2014/main" val="3345711014"/>
                    </a:ext>
                  </a:extLst>
                </a:gridCol>
                <a:gridCol w="1036161">
                  <a:extLst>
                    <a:ext uri="{9D8B030D-6E8A-4147-A177-3AD203B41FA5}">
                      <a16:colId xmlns:a16="http://schemas.microsoft.com/office/drawing/2014/main" val="2039113842"/>
                    </a:ext>
                  </a:extLst>
                </a:gridCol>
                <a:gridCol w="1036161">
                  <a:extLst>
                    <a:ext uri="{9D8B030D-6E8A-4147-A177-3AD203B41FA5}">
                      <a16:colId xmlns:a16="http://schemas.microsoft.com/office/drawing/2014/main" val="381019863"/>
                    </a:ext>
                  </a:extLst>
                </a:gridCol>
                <a:gridCol w="1036161">
                  <a:extLst>
                    <a:ext uri="{9D8B030D-6E8A-4147-A177-3AD203B41FA5}">
                      <a16:colId xmlns:a16="http://schemas.microsoft.com/office/drawing/2014/main" val="4096198704"/>
                    </a:ext>
                  </a:extLst>
                </a:gridCol>
                <a:gridCol w="1036161">
                  <a:extLst>
                    <a:ext uri="{9D8B030D-6E8A-4147-A177-3AD203B41FA5}">
                      <a16:colId xmlns:a16="http://schemas.microsoft.com/office/drawing/2014/main" val="143020250"/>
                    </a:ext>
                  </a:extLst>
                </a:gridCol>
                <a:gridCol w="1036161">
                  <a:extLst>
                    <a:ext uri="{9D8B030D-6E8A-4147-A177-3AD203B41FA5}">
                      <a16:colId xmlns:a16="http://schemas.microsoft.com/office/drawing/2014/main" val="242050383"/>
                    </a:ext>
                  </a:extLst>
                </a:gridCol>
                <a:gridCol w="1036161">
                  <a:extLst>
                    <a:ext uri="{9D8B030D-6E8A-4147-A177-3AD203B41FA5}">
                      <a16:colId xmlns:a16="http://schemas.microsoft.com/office/drawing/2014/main" val="480247371"/>
                    </a:ext>
                  </a:extLst>
                </a:gridCol>
              </a:tblGrid>
              <a:tr h="3413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Category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Public Action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Sequence Number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Fragmentation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Control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eBCS Advertisement Interval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Contents Information Number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Contents Information 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…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Contents Information 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41562"/>
                  </a:ext>
                </a:extLst>
              </a:tr>
              <a:tr h="2346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Octets: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variable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variable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30668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171B92EE-5C6B-4639-9ED3-04ECA544073D}"/>
              </a:ext>
            </a:extLst>
          </p:cNvPr>
          <p:cNvSpPr/>
          <p:nvPr/>
        </p:nvSpPr>
        <p:spPr bwMode="auto">
          <a:xfrm>
            <a:off x="3935760" y="4295255"/>
            <a:ext cx="7632848" cy="717921"/>
          </a:xfrm>
          <a:prstGeom prst="rect">
            <a:avLst/>
          </a:prstGeom>
          <a:noFill/>
          <a:ln w="317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7275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1" y="606425"/>
            <a:ext cx="9505057" cy="1065213"/>
          </a:xfrm>
        </p:spPr>
        <p:txBody>
          <a:bodyPr/>
          <a:lstStyle/>
          <a:p>
            <a:r>
              <a:rPr lang="en-US" dirty="0"/>
              <a:t>Proposed Update to the SFD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9" y="1772816"/>
            <a:ext cx="993710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a </a:t>
            </a:r>
            <a:r>
              <a:rPr lang="en-US" dirty="0" err="1"/>
              <a:t>eBCS</a:t>
            </a:r>
            <a:r>
              <a:rPr lang="en-US" dirty="0"/>
              <a:t> Service Information element and include it in all of the frames: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Beacon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eBCS</a:t>
            </a:r>
            <a:r>
              <a:rPr lang="en-US" dirty="0"/>
              <a:t> Info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eBCS</a:t>
            </a:r>
            <a:r>
              <a:rPr lang="en-US" dirty="0"/>
              <a:t> Service Discovery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Probe Response frame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832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IEEE 11-19/1429r2, 802.11bc Specification Framework Document, November 2019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IEEE 11-19/1001r1, Functional Requirements Document Proposed Update,  January 2020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IEEE 11-19/2159r0, </a:t>
            </a:r>
            <a:r>
              <a:rPr lang="en-GB" sz="2000" kern="0" dirty="0"/>
              <a:t>Draft Text for 9.6.7 </a:t>
            </a:r>
            <a:r>
              <a:rPr lang="en-GB" sz="2000" kern="0" dirty="0" err="1"/>
              <a:t>eBCS</a:t>
            </a:r>
            <a:r>
              <a:rPr lang="en-GB" sz="2000" kern="0" dirty="0"/>
              <a:t> Info Frame, January 2020</a:t>
            </a:r>
            <a:endParaRPr lang="en-US" sz="2000" kern="0" dirty="0"/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IEEE 11-20/135r0, Draft Text for 9.6.33 </a:t>
            </a:r>
            <a:r>
              <a:rPr lang="en-US" sz="2000" kern="0" dirty="0" err="1"/>
              <a:t>eBCS</a:t>
            </a:r>
            <a:r>
              <a:rPr lang="en-US" sz="2000" kern="0" dirty="0"/>
              <a:t> Service Advertisement Frame, January 2020</a:t>
            </a:r>
          </a:p>
          <a:p>
            <a:pPr marL="0" indent="0"/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1" y="606425"/>
            <a:ext cx="9505057" cy="1065213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9" y="1772816"/>
            <a:ext cx="993710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</a:t>
            </a:r>
            <a:r>
              <a:rPr lang="en-US" dirty="0" err="1"/>
              <a:t>TGbc</a:t>
            </a:r>
            <a:r>
              <a:rPr lang="en-US" dirty="0"/>
              <a:t> should define a </a:t>
            </a:r>
            <a:r>
              <a:rPr lang="en-US" dirty="0" err="1"/>
              <a:t>eBCS</a:t>
            </a:r>
            <a:r>
              <a:rPr lang="en-US" dirty="0"/>
              <a:t> Service Information element and include it in all of the following frames: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Beacon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eBCS</a:t>
            </a:r>
            <a:r>
              <a:rPr lang="en-US" dirty="0"/>
              <a:t> Info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eBCS</a:t>
            </a:r>
            <a:r>
              <a:rPr lang="en-US" dirty="0"/>
              <a:t> Service Discovery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Probe </a:t>
            </a:r>
            <a:r>
              <a:rPr lang="en-US"/>
              <a:t>Response frame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777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16984</TotalTime>
  <Words>437</Words>
  <Application>Microsoft Office PowerPoint</Application>
  <PresentationFormat>Widescreen</PresentationFormat>
  <Paragraphs>123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Discussion on eBCS Service Info Format</vt:lpstr>
      <vt:lpstr>PowerPoint Presentation</vt:lpstr>
      <vt:lpstr>Introduction</vt:lpstr>
      <vt:lpstr>eBCS Service Info </vt:lpstr>
      <vt:lpstr>Proposed Update to the SFD</vt:lpstr>
      <vt:lpstr>PowerPoint Presentation</vt:lpstr>
      <vt:lpstr>Straw Poll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Wake up using BSS Update Counter</dc:title>
  <dc:creator>Xiaofei.Wang@InterDigital.com</dc:creator>
  <cp:lastModifiedBy>Xiaofei Wang</cp:lastModifiedBy>
  <cp:revision>312</cp:revision>
  <cp:lastPrinted>1601-01-01T00:00:00Z</cp:lastPrinted>
  <dcterms:created xsi:type="dcterms:W3CDTF">2014-04-14T10:59:07Z</dcterms:created>
  <dcterms:modified xsi:type="dcterms:W3CDTF">2020-01-14T06:32:32Z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