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606" r:id="rId2"/>
    <p:sldId id="630" r:id="rId3"/>
    <p:sldId id="258" r:id="rId4"/>
    <p:sldId id="259" r:id="rId5"/>
    <p:sldId id="627" r:id="rId6"/>
    <p:sldId id="631" r:id="rId7"/>
    <p:sldId id="612" r:id="rId8"/>
    <p:sldId id="613" r:id="rId9"/>
    <p:sldId id="614" r:id="rId10"/>
    <p:sldId id="615" r:id="rId11"/>
    <p:sldId id="616" r:id="rId12"/>
    <p:sldId id="617" r:id="rId13"/>
    <p:sldId id="632" r:id="rId14"/>
    <p:sldId id="396" r:id="rId15"/>
    <p:sldId id="395" r:id="rId16"/>
    <p:sldId id="405" r:id="rId17"/>
    <p:sldId id="406" r:id="rId18"/>
    <p:sldId id="358" r:id="rId19"/>
    <p:sldId id="680" r:id="rId20"/>
    <p:sldId id="681" r:id="rId21"/>
    <p:sldId id="682" r:id="rId22"/>
    <p:sldId id="683" r:id="rId23"/>
    <p:sldId id="684" r:id="rId24"/>
    <p:sldId id="685" r:id="rId25"/>
    <p:sldId id="1388" r:id="rId26"/>
    <p:sldId id="351" r:id="rId27"/>
    <p:sldId id="347" r:id="rId28"/>
    <p:sldId id="1372" r:id="rId29"/>
    <p:sldId id="1374" r:id="rId30"/>
    <p:sldId id="1379" r:id="rId31"/>
    <p:sldId id="322" r:id="rId32"/>
    <p:sldId id="339" r:id="rId33"/>
    <p:sldId id="991" r:id="rId34"/>
    <p:sldId id="996" r:id="rId35"/>
    <p:sldId id="997" r:id="rId36"/>
    <p:sldId id="986" r:id="rId37"/>
    <p:sldId id="988" r:id="rId38"/>
    <p:sldId id="990" r:id="rId39"/>
    <p:sldId id="278" r:id="rId40"/>
    <p:sldId id="288" r:id="rId41"/>
    <p:sldId id="289" r:id="rId42"/>
    <p:sldId id="290" r:id="rId43"/>
    <p:sldId id="291" r:id="rId44"/>
    <p:sldId id="292" r:id="rId45"/>
    <p:sldId id="293" r:id="rId46"/>
    <p:sldId id="294" r:id="rId47"/>
    <p:sldId id="295" r:id="rId48"/>
    <p:sldId id="427" r:id="rId49"/>
    <p:sldId id="445" r:id="rId50"/>
    <p:sldId id="446" r:id="rId51"/>
    <p:sldId id="447" r:id="rId52"/>
    <p:sldId id="448" r:id="rId53"/>
    <p:sldId id="449" r:id="rId54"/>
    <p:sldId id="450" r:id="rId55"/>
    <p:sldId id="1587" r:id="rId56"/>
    <p:sldId id="451" r:id="rId57"/>
    <p:sldId id="452" r:id="rId58"/>
    <p:sldId id="564" r:id="rId59"/>
    <p:sldId id="567" r:id="rId60"/>
    <p:sldId id="303" r:id="rId61"/>
    <p:sldId id="306" r:id="rId62"/>
    <p:sldId id="1380" r:id="rId63"/>
    <p:sldId id="987" r:id="rId64"/>
    <p:sldId id="311" r:id="rId65"/>
    <p:sldId id="319" r:id="rId66"/>
    <p:sldId id="308" r:id="rId67"/>
    <p:sldId id="1381" r:id="rId68"/>
    <p:sldId id="320" r:id="rId69"/>
    <p:sldId id="323" r:id="rId70"/>
    <p:sldId id="321" r:id="rId71"/>
    <p:sldId id="1382" r:id="rId72"/>
    <p:sldId id="1327" r:id="rId73"/>
    <p:sldId id="1324" r:id="rId74"/>
    <p:sldId id="1590" r:id="rId75"/>
    <p:sldId id="417" r:id="rId76"/>
    <p:sldId id="426" r:id="rId77"/>
    <p:sldId id="330" r:id="rId78"/>
    <p:sldId id="1386" r:id="rId79"/>
    <p:sldId id="353" r:id="rId80"/>
    <p:sldId id="355" r:id="rId81"/>
    <p:sldId id="1010" r:id="rId82"/>
    <p:sldId id="1036" r:id="rId83"/>
    <p:sldId id="1040" r:id="rId84"/>
    <p:sldId id="1588" r:id="rId85"/>
    <p:sldId id="1589" r:id="rId86"/>
    <p:sldId id="1576" r:id="rId87"/>
    <p:sldId id="1582" r:id="rId88"/>
    <p:sldId id="296" r:id="rId89"/>
    <p:sldId id="304" r:id="rId90"/>
    <p:sldId id="297" r:id="rId91"/>
    <p:sldId id="274" r:id="rId92"/>
    <p:sldId id="275" r:id="rId93"/>
    <p:sldId id="276" r:id="rId94"/>
    <p:sldId id="260" r:id="rId95"/>
    <p:sldId id="269" r:id="rId96"/>
    <p:sldId id="1586" r:id="rId97"/>
    <p:sldId id="363" r:id="rId98"/>
    <p:sldId id="364" r:id="rId99"/>
    <p:sldId id="365" r:id="rId100"/>
    <p:sldId id="318" r:id="rId101"/>
    <p:sldId id="1591" r:id="rId102"/>
    <p:sldId id="314" r:id="rId103"/>
    <p:sldId id="315" r:id="rId104"/>
    <p:sldId id="1592" r:id="rId105"/>
    <p:sldId id="316" r:id="rId10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E2"/>
    <a:srgbClr val="FFF7F4"/>
    <a:srgbClr val="E3F5FF"/>
    <a:srgbClr val="FFFFF6"/>
    <a:srgbClr val="F5FFF3"/>
    <a:srgbClr val="EAFFEF"/>
    <a:srgbClr val="B6DCFF"/>
    <a:srgbClr val="EFFFB0"/>
    <a:srgbClr val="F3FF9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851" autoAdjust="0"/>
    <p:restoredTop sz="94660"/>
  </p:normalViewPr>
  <p:slideViewPr>
    <p:cSldViewPr>
      <p:cViewPr varScale="1">
        <p:scale>
          <a:sx n="114" d="100"/>
          <a:sy n="114" d="100"/>
        </p:scale>
        <p:origin x="1098"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4536" y="3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commentAuthors" Target="commentAuthor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7605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847766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0260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939195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838314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2184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29" name="Rectangle 5"/>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802.11-20/0139r4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0-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910-01-00be-p-matrices-to-support-more-than-8-tx-chains.pptx"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6"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5" Type="http://schemas.openxmlformats.org/officeDocument/2006/relationships/hyperlink" Target="https://mentor.ieee.org/802.11/dcn/20/11-20-0067-00-00be-restrictions-for-16-ss-based-mu-mimo-scheduling.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109-00-00be-further-considerations-for-multi-ru.pptx" TargetMode="External"/><Relationship Id="rId3" Type="http://schemas.openxmlformats.org/officeDocument/2006/relationships/hyperlink" Target="https://mentor.ieee.org/802.11/dcn/20/11-20-0076-00-00be-simulation-results-of-4k-qam.pptx" TargetMode="External"/><Relationship Id="rId7" Type="http://schemas.openxmlformats.org/officeDocument/2006/relationships/hyperlink" Target="https://mentor.ieee.org/802.11/dcn/20/11-20-0108-00-00be-multi-ru-support-for-ofdma.pptx" TargetMode="External"/><Relationship Id="rId12" Type="http://schemas.openxmlformats.org/officeDocument/2006/relationships/hyperlink" Target="https://mentor.ieee.org/802.11/dcn/20/11-20-0128-00-00be-discussion-on-multi-ru-in-802-11be.pptx" TargetMode="External"/><Relationship Id="rId2" Type="http://schemas.openxmlformats.org/officeDocument/2006/relationships/hyperlink" Target="https://mentor.ieee.org/802.11/dcn/20/11-20-0075-00-00be-performance-comparison-of-ltf-designs-in-jt.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90-00-00be-implicit-feedback-feasibility-and-gains-update.pptx" TargetMode="External"/><Relationship Id="rId11" Type="http://schemas.openxmlformats.org/officeDocument/2006/relationships/hyperlink" Target="https://mentor.ieee.org/802.11/dcn/20/11-20-0117-00-00be-eht-ltfs-design-for-wideband.pptx" TargetMode="External"/><Relationship Id="rId5" Type="http://schemas.openxmlformats.org/officeDocument/2006/relationships/hyperlink" Target="https://mentor.ieee.org/802.11/dcn/20/11-20-0089-00-00be-multi-ap-implicit-channel-sounding.pptx" TargetMode="External"/><Relationship Id="rId10" Type="http://schemas.openxmlformats.org/officeDocument/2006/relationships/hyperlink" Target="https://mentor.ieee.org/802.11/dcn/20/11-20-0111-00-00be-4096-qam-definition.docx" TargetMode="External"/><Relationship Id="rId4" Type="http://schemas.openxmlformats.org/officeDocument/2006/relationships/hyperlink" Target="https://mentor.ieee.org/802.11/dcn/20/11-20-0080-00-00be-calibration-for-implicit-feedback.pptx" TargetMode="External"/><Relationship Id="rId9" Type="http://schemas.openxmlformats.org/officeDocument/2006/relationships/hyperlink" Target="https://mentor.ieee.org/802.11/dcn/20/11-20-0110-00-00be-11be-preamble-and-forward-compatibility.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1-00be-multi-ru-support.pptx" TargetMode="External"/><Relationship Id="rId12"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11" Type="http://schemas.openxmlformats.org/officeDocument/2006/relationships/hyperlink" Target="https://mentor.ieee.org/802.11/dcn/19/11-19-1910-01-00be-p-matrices-to-support-more-than-8-tx-chains.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117-00-00be-eht-ltfs-design-for-wideband.pptx" TargetMode="External"/><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12" Type="http://schemas.openxmlformats.org/officeDocument/2006/relationships/hyperlink" Target="https://mentor.ieee.org/802.11/dcn/20/11-20-0110-00-00be-11be-preamble-and-forward-compatibility.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1-00be-consideration-of-eht-ltf.pptx" TargetMode="External"/><Relationship Id="rId11" Type="http://schemas.openxmlformats.org/officeDocument/2006/relationships/hyperlink" Target="https://mentor.ieee.org/802.11/dcn/20/11-20-0087-00-00be-discussions-on-u-sig-content-and-eht-sig-format.pptx" TargetMode="External"/><Relationship Id="rId5" Type="http://schemas.openxmlformats.org/officeDocument/2006/relationships/hyperlink" Target="https://mentor.ieee.org/802.11/dcn/19/11-19-1910-01-00be-p-matrices-to-support-more-than-8-tx-chains.pptx" TargetMode="External"/><Relationship Id="rId10" Type="http://schemas.openxmlformats.org/officeDocument/2006/relationships/hyperlink" Target="https://mentor.ieee.org/802.11/dcn/20/11-20-0075-00-00be-performance-comparison-of-ltf-designs-in-jt.pptx" TargetMode="External"/><Relationship Id="rId4" Type="http://schemas.openxmlformats.org/officeDocument/2006/relationships/hyperlink" Target="https://mentor.ieee.org/802.11/dcn/19/11-19-1981-01-00be-phase-rotations-design-for-eht.pptx" TargetMode="External"/><Relationship Id="rId9" Type="http://schemas.openxmlformats.org/officeDocument/2006/relationships/hyperlink" Target="https://mentor.ieee.org/802.11/dcn/20/11-20-0049-01-00be-ppdu-types-and-u-sig-content.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0049-00-00be-ppdu-types-and-u-sig-content.pptx" TargetMode="External"/><Relationship Id="rId7"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10-00-00be-11be-preamble-and-forward-compatibility.pptx" TargetMode="External"/><Relationship Id="rId5" Type="http://schemas.openxmlformats.org/officeDocument/2006/relationships/hyperlink" Target="https://mentor.ieee.org/802.11/dcn/20/11-20-0087-00-00be-discussions-on-u-sig-content-and-eht-sig-format.pptx" TargetMode="External"/><Relationship Id="rId4" Type="http://schemas.openxmlformats.org/officeDocument/2006/relationships/hyperlink" Target="https://mentor.ieee.org/802.11/dcn/20/11-20-0075-00-00be-performance-comparison-of-ltf-designs-in-j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20/11-20-0117-00-00be-eht-ltfs-design-for-wideband.pptx" TargetMode="External"/><Relationship Id="rId7" Type="http://schemas.openxmlformats.org/officeDocument/2006/relationships/hyperlink" Target="https://mentor.ieee.org/802.11/dcn/20/11-20-0048-00-00be-ru-aggregation-for-240mhz-and-320mhz.pptx" TargetMode="External"/><Relationship Id="rId2" Type="http://schemas.openxmlformats.org/officeDocument/2006/relationships/hyperlink" Target="https://mentor.ieee.org/802.11/dcn/20/11-20-0110-00-00be-11be-preamble-and-forward-compati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23-00-00be-multiple-ru-aggregation.pptx" TargetMode="External"/><Relationship Id="rId11" Type="http://schemas.openxmlformats.org/officeDocument/2006/relationships/hyperlink" Target="https://mentor.ieee.org/802.11/dcn/20/11-20-0128-00-00be-discussion-on-multi-ru-in-802-11be.pptx" TargetMode="External"/><Relationship Id="rId5" Type="http://schemas.openxmlformats.org/officeDocument/2006/relationships/hyperlink" Target="https://mentor.ieee.org/802.11/dcn/20/11-20-0022-00-00be-consideration-on-240-160-80-mhz-and-preamble-puncturing.pptx" TargetMode="External"/><Relationship Id="rId10" Type="http://schemas.openxmlformats.org/officeDocument/2006/relationships/hyperlink" Target="https://mentor.ieee.org/802.11/dcn/20/11-20-0109-00-00be-further-considerations-for-multi-ru.pptx" TargetMode="External"/><Relationship Id="rId4" Type="http://schemas.openxmlformats.org/officeDocument/2006/relationships/hyperlink" Target="https://mentor.ieee.org/802.11/dcn/19/11-19-2161-01-00be-multiple-ru-support-for-11be.pptx" TargetMode="External"/><Relationship Id="rId9" Type="http://schemas.openxmlformats.org/officeDocument/2006/relationships/hyperlink" Target="https://mentor.ieee.org/802.11/dcn/20/11-20-0108-00-00be-multi-ru-support-for-ofdma.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048-00-00be-ru-aggregation-for-240mhz-and-320mhz.pptx" TargetMode="External"/><Relationship Id="rId7" Type="http://schemas.openxmlformats.org/officeDocument/2006/relationships/hyperlink" Target="https://mentor.ieee.org/802.11/dcn/20/11-20-0128-00-00be-discussion-on-multi-ru-in-802-11be.pptx" TargetMode="External"/><Relationship Id="rId2" Type="http://schemas.openxmlformats.org/officeDocument/2006/relationships/hyperlink" Target="https://mentor.ieee.org/802.11/dcn/20/11-20-0023-00-00be-multiple-ru-aggreg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09-00-00be-further-considerations-for-multi-ru.pptx" TargetMode="External"/><Relationship Id="rId5" Type="http://schemas.openxmlformats.org/officeDocument/2006/relationships/hyperlink" Target="https://mentor.ieee.org/802.11/dcn/20/11-20-0108-00-00be-multi-ru-support-for-ofdma.pptx" TargetMode="External"/><Relationship Id="rId4" Type="http://schemas.openxmlformats.org/officeDocument/2006/relationships/hyperlink" Target="https://mentor.ieee.org/802.11/dcn/20/11-20-0058-02-00be-preamble-puncturing-for-transmission-to-multiple-stas-in-802-11b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1877-00-00be-16-spatial-stream-suppor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877-00-00be-16-spatial-stream-support.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1340110" cy="276999"/>
          </a:xfrm>
        </p:spPr>
        <p:txBody>
          <a:bodyPr/>
          <a:lstStyle/>
          <a:p>
            <a:pPr>
              <a:defRPr/>
            </a:pPr>
            <a:r>
              <a:rPr lang="en-US" dirty="0"/>
              <a:t>January 2020</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a:t>TGbe</a:t>
            </a:r>
            <a:r>
              <a:rPr lang="en-US" altLang="en-US" sz="2800" kern="0" dirty="0"/>
              <a:t> PHY </a:t>
            </a:r>
            <a:r>
              <a:rPr lang="en-US" altLang="en-US" sz="2800" kern="0" dirty="0" err="1"/>
              <a:t>Adhoc</a:t>
            </a:r>
            <a:r>
              <a:rPr lang="en-US" altLang="en-US" sz="2800" kern="0" dirty="0"/>
              <a:t> Meeting Agenda - January 2020 </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2020-01-13</a:t>
            </a:r>
          </a:p>
        </p:txBody>
      </p:sp>
      <p:graphicFrame>
        <p:nvGraphicFramePr>
          <p:cNvPr id="9" name="Object 11"/>
          <p:cNvGraphicFramePr>
            <a:graphicFrameLocks noChangeAspect="1"/>
          </p:cNvGraphicFramePr>
          <p:nvPr>
            <p:extLst>
              <p:ext uri="{D42A27DB-BD31-4B8C-83A1-F6EECF244321}">
                <p14:modId xmlns:p14="http://schemas.microsoft.com/office/powerpoint/2010/main" val="2927603399"/>
              </p:ext>
            </p:extLst>
          </p:nvPr>
        </p:nvGraphicFramePr>
        <p:xfrm>
          <a:off x="428625" y="2895600"/>
          <a:ext cx="8362950" cy="1482725"/>
        </p:xfrm>
        <a:graphic>
          <a:graphicData uri="http://schemas.openxmlformats.org/presentationml/2006/ole">
            <mc:AlternateContent xmlns:mc="http://schemas.openxmlformats.org/markup-compatibility/2006">
              <mc:Choice xmlns:v="urn:schemas-microsoft-com:vml" Requires="v">
                <p:oleObj spid="_x0000_s3926" name="Document" r:id="rId3" imgW="8317447" imgH="1477077" progId="Word.Document.8">
                  <p:embed/>
                </p:oleObj>
              </mc:Choice>
              <mc:Fallback>
                <p:oleObj name="Document" r:id="rId3" imgW="8317447" imgH="1477077" progId="Word.Document.8">
                  <p:embed/>
                  <p:pic>
                    <p:nvPicPr>
                      <p:cNvPr id="0" name=""/>
                      <p:cNvPicPr>
                        <a:picLocks noChangeAspect="1" noChangeArrowheads="1"/>
                      </p:cNvPicPr>
                      <p:nvPr/>
                    </p:nvPicPr>
                    <p:blipFill>
                      <a:blip r:embed="rId4"/>
                      <a:srcRect/>
                      <a:stretch>
                        <a:fillRect/>
                      </a:stretch>
                    </p:blipFill>
                    <p:spPr bwMode="auto">
                      <a:xfrm>
                        <a:off x="428625" y="2895600"/>
                        <a:ext cx="8362950"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92344949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SP#75 </a:t>
            </a:r>
            <a:r>
              <a:rPr lang="en-US" altLang="ko-KR" dirty="0"/>
              <a:t>(0019)</a:t>
            </a:r>
            <a:endParaRPr lang="ko-KR" altLang="en-US" dirty="0"/>
          </a:p>
        </p:txBody>
      </p:sp>
      <p:sp>
        <p:nvSpPr>
          <p:cNvPr id="3" name="내용 개체 틀 2"/>
          <p:cNvSpPr>
            <a:spLocks noGrp="1"/>
          </p:cNvSpPr>
          <p:nvPr>
            <p:ph idx="1"/>
          </p:nvPr>
        </p:nvSpPr>
        <p:spPr/>
        <p:txBody>
          <a:bodyPr/>
          <a:lstStyle/>
          <a:p>
            <a:r>
              <a:rPr lang="en-US" altLang="ko-KR" dirty="0"/>
              <a:t>Do you agree to add the following into the 11be SFD? </a:t>
            </a:r>
          </a:p>
          <a:p>
            <a:pPr lvl="1"/>
            <a:r>
              <a:rPr lang="en-US" altLang="ko-KR" dirty="0"/>
              <a:t>The extra 4 subcarriers are applied to L-SIG and RL-SIG. </a:t>
            </a:r>
          </a:p>
          <a:p>
            <a:pPr lvl="2"/>
            <a:r>
              <a:rPr lang="en-US" altLang="ko-KR" dirty="0"/>
              <a:t>The indices for extra subcarriers are [-28, -27, 27, 28]</a:t>
            </a:r>
          </a:p>
          <a:p>
            <a:pPr lvl="2"/>
            <a:r>
              <a:rPr lang="en-US" altLang="ko-KR" dirty="0"/>
              <a:t>The extra subcarriers are BPSK modulated</a:t>
            </a:r>
          </a:p>
          <a:p>
            <a:pPr lvl="2"/>
            <a:r>
              <a:rPr lang="en-US" altLang="ko-KR" dirty="0"/>
              <a:t>The coefficients [-1 -1 -1 1 ] as in 11ax are mapped to the extra subcarriers</a:t>
            </a:r>
          </a:p>
          <a:p>
            <a:pPr lvl="2"/>
            <a:endParaRPr lang="en-US" altLang="ko-KR" dirty="0"/>
          </a:p>
          <a:p>
            <a:r>
              <a:rPr lang="en-US" altLang="ko-KR" dirty="0">
                <a:highlight>
                  <a:srgbClr val="FFFF00"/>
                </a:highlight>
              </a:rPr>
              <a:t>Y/N/A: 32/0/0</a:t>
            </a:r>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dirty="0"/>
              <a:t>Sigurd Schelstraete (Quantenna/ON)</a:t>
            </a:r>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100</a:t>
            </a:fld>
            <a:endParaRPr lang="en-US" altLang="ko-KR"/>
          </a:p>
        </p:txBody>
      </p:sp>
    </p:spTree>
    <p:extLst>
      <p:ext uri="{BB962C8B-B14F-4D97-AF65-F5344CB8AC3E}">
        <p14:creationId xmlns:p14="http://schemas.microsoft.com/office/powerpoint/2010/main" val="4749929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SP#76 </a:t>
            </a:r>
            <a:r>
              <a:rPr lang="en-US" altLang="ko-KR" dirty="0"/>
              <a:t>(0019)</a:t>
            </a:r>
            <a:endParaRPr lang="ko-KR" altLang="en-US" dirty="0"/>
          </a:p>
        </p:txBody>
      </p:sp>
      <p:sp>
        <p:nvSpPr>
          <p:cNvPr id="3" name="내용 개체 틀 2"/>
          <p:cNvSpPr>
            <a:spLocks noGrp="1"/>
          </p:cNvSpPr>
          <p:nvPr>
            <p:ph idx="1"/>
          </p:nvPr>
        </p:nvSpPr>
        <p:spPr/>
        <p:txBody>
          <a:bodyPr/>
          <a:lstStyle/>
          <a:p>
            <a:r>
              <a:rPr lang="en-US" altLang="ko-KR" dirty="0"/>
              <a:t>Do you agree to add the following into the 11be SFD?</a:t>
            </a:r>
          </a:p>
          <a:p>
            <a:pPr lvl="1"/>
            <a:r>
              <a:rPr lang="en-US" altLang="ko-KR" dirty="0"/>
              <a:t>11be has the four PPDU formats, i.e., SU PPDU, MU PPDU, TB PPDU, ER SU PPDU.</a:t>
            </a:r>
          </a:p>
          <a:p>
            <a:pPr lvl="2"/>
            <a:r>
              <a:rPr lang="en-US" altLang="ko-KR" dirty="0"/>
              <a:t>Other PPDU format is TBD </a:t>
            </a:r>
          </a:p>
          <a:p>
            <a:pPr lvl="2"/>
            <a:endParaRPr lang="en-US" altLang="ko-KR" dirty="0"/>
          </a:p>
          <a:p>
            <a:r>
              <a:rPr lang="en-US" altLang="ko-KR" dirty="0">
                <a:highlight>
                  <a:srgbClr val="FFFF00"/>
                </a:highlight>
              </a:rPr>
              <a:t>Deferred</a:t>
            </a:r>
            <a:endParaRPr lang="ko-KR" altLang="en-US" dirty="0">
              <a:highlight>
                <a:srgbClr val="FFFF00"/>
              </a:highlight>
            </a:endParaRPr>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dirty="0"/>
              <a:t>Sigurd Schelstraete (Quantenna/ON)</a:t>
            </a:r>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101</a:t>
            </a:fld>
            <a:endParaRPr lang="en-US" altLang="ko-KR"/>
          </a:p>
        </p:txBody>
      </p:sp>
    </p:spTree>
    <p:extLst>
      <p:ext uri="{BB962C8B-B14F-4D97-AF65-F5344CB8AC3E}">
        <p14:creationId xmlns:p14="http://schemas.microsoft.com/office/powerpoint/2010/main" val="371240575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SP#77 </a:t>
            </a:r>
            <a:r>
              <a:rPr lang="en-US" altLang="ko-KR" dirty="0"/>
              <a:t>(0019)</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Do you agree that EHT SU PPDU format is configured as following?  </a:t>
            </a:r>
          </a:p>
          <a:p>
            <a:pPr lvl="1"/>
            <a:r>
              <a:rPr lang="en-US" altLang="ko-KR" dirty="0"/>
              <a:t>EHT-SU PPDU consists of L-STF, L-LTF, L-SIG, RL-SIG, U-SIG, EHT-SIG, EHT-STF, EHT-LTF, DATA </a:t>
            </a:r>
          </a:p>
          <a:p>
            <a:pPr lvl="1"/>
            <a:r>
              <a:rPr lang="en-US" altLang="ko-KR" dirty="0"/>
              <a:t>EHT-SIG field contains only common field.</a:t>
            </a:r>
          </a:p>
          <a:p>
            <a:pPr lvl="2"/>
            <a:r>
              <a:rPr lang="en-US" altLang="ko-KR" dirty="0"/>
              <a:t>Common field contains the version dependent information.</a:t>
            </a:r>
          </a:p>
          <a:p>
            <a:pPr lvl="2"/>
            <a:r>
              <a:rPr lang="en-US" altLang="ko-KR" dirty="0"/>
              <a:t>This field shall be encoded by BCC at rate, R=1/2, and modulated with BPSK.</a:t>
            </a:r>
          </a:p>
          <a:p>
            <a:pPr lvl="2"/>
            <a:r>
              <a:rPr lang="en-US" altLang="ko-KR" dirty="0"/>
              <a:t>The size of EHT-SIG field is TBD.</a:t>
            </a:r>
          </a:p>
          <a:p>
            <a:pPr lvl="1"/>
            <a:endParaRPr lang="en-US" altLang="ko-KR" dirty="0"/>
          </a:p>
          <a:p>
            <a:pPr lvl="2"/>
            <a:endParaRPr lang="en-US" altLang="ko-KR" dirty="0"/>
          </a:p>
          <a:p>
            <a:pPr lvl="1"/>
            <a:endParaRPr lang="en-US" altLang="ko-KR" dirty="0"/>
          </a:p>
          <a:p>
            <a:pPr lvl="1"/>
            <a:r>
              <a:rPr lang="en-US" altLang="ko-KR" dirty="0">
                <a:highlight>
                  <a:srgbClr val="FFFF00"/>
                </a:highlight>
              </a:rPr>
              <a:t>Deferred   </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dirty="0"/>
              <a:t>Sigurd Schelstraete (Quantenna/ON)</a:t>
            </a:r>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102</a:t>
            </a:fld>
            <a:endParaRPr lang="en-US" altLang="ko-KR"/>
          </a:p>
        </p:txBody>
      </p:sp>
      <p:pic>
        <p:nvPicPr>
          <p:cNvPr id="9" name="그림 8"/>
          <p:cNvPicPr>
            <a:picLocks noChangeAspect="1"/>
          </p:cNvPicPr>
          <p:nvPr/>
        </p:nvPicPr>
        <p:blipFill>
          <a:blip r:embed="rId2"/>
          <a:stretch>
            <a:fillRect/>
          </a:stretch>
        </p:blipFill>
        <p:spPr>
          <a:xfrm>
            <a:off x="1633067" y="4800600"/>
            <a:ext cx="6403589" cy="381000"/>
          </a:xfrm>
          <a:prstGeom prst="rect">
            <a:avLst/>
          </a:prstGeom>
        </p:spPr>
      </p:pic>
    </p:spTree>
    <p:extLst>
      <p:ext uri="{BB962C8B-B14F-4D97-AF65-F5344CB8AC3E}">
        <p14:creationId xmlns:p14="http://schemas.microsoft.com/office/powerpoint/2010/main" val="83571031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SP#78 </a:t>
            </a:r>
            <a:r>
              <a:rPr lang="en-US" altLang="ko-KR" dirty="0"/>
              <a:t>(0019)</a:t>
            </a:r>
            <a:endParaRPr lang="ko-KR" altLang="en-US" dirty="0"/>
          </a:p>
        </p:txBody>
      </p:sp>
      <p:sp>
        <p:nvSpPr>
          <p:cNvPr id="3" name="내용 개체 틀 2"/>
          <p:cNvSpPr>
            <a:spLocks noGrp="1"/>
          </p:cNvSpPr>
          <p:nvPr>
            <p:ph idx="1"/>
          </p:nvPr>
        </p:nvSpPr>
        <p:spPr/>
        <p:txBody>
          <a:bodyPr>
            <a:normAutofit/>
          </a:bodyPr>
          <a:lstStyle/>
          <a:p>
            <a:r>
              <a:rPr lang="en-US" altLang="ko-KR" sz="2000" dirty="0"/>
              <a:t>Do you agree that one PPDU format that is sent to multiple users is configured as follows? </a:t>
            </a:r>
          </a:p>
          <a:p>
            <a:pPr lvl="1"/>
            <a:r>
              <a:rPr lang="en-US" altLang="ko-KR" dirty="0"/>
              <a:t>L-STF, L-LTF, L-SIG, RL-SIG, U-SIG, EHT-SIG, EHT-STF, EHT-LTF, DATA</a:t>
            </a:r>
          </a:p>
          <a:p>
            <a:endParaRPr lang="en-US" altLang="ko-KR" sz="2200" dirty="0"/>
          </a:p>
          <a:p>
            <a:pPr lvl="2"/>
            <a:endParaRPr lang="en-US" altLang="ko-KR" sz="1600" dirty="0"/>
          </a:p>
          <a:p>
            <a:pPr lvl="2"/>
            <a:r>
              <a:rPr lang="en-US" altLang="ko-KR" sz="1600" dirty="0"/>
              <a:t>additional fields TBD</a:t>
            </a:r>
          </a:p>
          <a:p>
            <a:pPr lvl="1"/>
            <a:endParaRPr lang="en-US" altLang="ko-KR" sz="1800" dirty="0"/>
          </a:p>
          <a:p>
            <a:r>
              <a:rPr lang="en-US" altLang="ko-KR" sz="2200" dirty="0">
                <a:highlight>
                  <a:srgbClr val="FFFF00"/>
                </a:highlight>
              </a:rPr>
              <a:t>Y/N/A: 33/0/1</a:t>
            </a:r>
          </a:p>
          <a:p>
            <a:pPr lvl="1"/>
            <a:endParaRPr lang="en-US" altLang="ko-KR" sz="1800" dirty="0"/>
          </a:p>
          <a:p>
            <a:pPr lvl="1"/>
            <a:endParaRPr lang="en-US" altLang="ko-KR" sz="1800" dirty="0"/>
          </a:p>
          <a:p>
            <a:endParaRPr lang="en-US" altLang="ko-KR" sz="2200" dirty="0">
              <a:highlight>
                <a:srgbClr val="FFFF00"/>
              </a:highlight>
            </a:endParaRPr>
          </a:p>
          <a:p>
            <a:endParaRPr lang="en-US" altLang="ko-KR" dirty="0"/>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dirty="0"/>
              <a:t>Sigurd Schelstraete (Quantenna/ON)</a:t>
            </a:r>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103</a:t>
            </a:fld>
            <a:endParaRPr lang="en-US" altLang="ko-KR"/>
          </a:p>
        </p:txBody>
      </p:sp>
      <p:pic>
        <p:nvPicPr>
          <p:cNvPr id="9" name="그림 8"/>
          <p:cNvPicPr>
            <a:picLocks noChangeAspect="1"/>
          </p:cNvPicPr>
          <p:nvPr/>
        </p:nvPicPr>
        <p:blipFill>
          <a:blip r:embed="rId2"/>
          <a:stretch>
            <a:fillRect/>
          </a:stretch>
        </p:blipFill>
        <p:spPr>
          <a:xfrm>
            <a:off x="1295400" y="3429000"/>
            <a:ext cx="6837488" cy="406816"/>
          </a:xfrm>
          <a:prstGeom prst="rect">
            <a:avLst/>
          </a:prstGeom>
        </p:spPr>
      </p:pic>
    </p:spTree>
    <p:extLst>
      <p:ext uri="{BB962C8B-B14F-4D97-AF65-F5344CB8AC3E}">
        <p14:creationId xmlns:p14="http://schemas.microsoft.com/office/powerpoint/2010/main" val="71662032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SP#79 </a:t>
            </a:r>
            <a:r>
              <a:rPr lang="en-US" altLang="ko-KR" dirty="0"/>
              <a:t>(0019)</a:t>
            </a:r>
            <a:endParaRPr lang="ko-KR" altLang="en-US" dirty="0"/>
          </a:p>
        </p:txBody>
      </p:sp>
      <p:sp>
        <p:nvSpPr>
          <p:cNvPr id="3" name="내용 개체 틀 2"/>
          <p:cNvSpPr>
            <a:spLocks noGrp="1"/>
          </p:cNvSpPr>
          <p:nvPr>
            <p:ph idx="1"/>
          </p:nvPr>
        </p:nvSpPr>
        <p:spPr/>
        <p:txBody>
          <a:bodyPr/>
          <a:lstStyle/>
          <a:p>
            <a:r>
              <a:rPr lang="en-US" altLang="ko-KR" sz="2000" dirty="0"/>
              <a:t>Do you agree that EHT TB PPDU format is configured as following? </a:t>
            </a:r>
          </a:p>
          <a:p>
            <a:pPr lvl="1"/>
            <a:r>
              <a:rPr lang="en-US" altLang="ko-KR" sz="1800" dirty="0"/>
              <a:t>L-STF, L-LTF, L-SIG, RL-SIG, U-SIG, EHT-STF, EHT-LTF, DATA</a:t>
            </a:r>
          </a:p>
          <a:p>
            <a:pPr lvl="1"/>
            <a:endParaRPr lang="en-US" altLang="ko-KR" sz="1800" dirty="0"/>
          </a:p>
          <a:p>
            <a:pPr lvl="1"/>
            <a:endParaRPr lang="en-US" altLang="ko-KR" sz="1800" dirty="0"/>
          </a:p>
          <a:p>
            <a:pPr lvl="1"/>
            <a:endParaRPr lang="en-US" altLang="ko-KR" sz="1800" dirty="0"/>
          </a:p>
          <a:p>
            <a:pPr lvl="2"/>
            <a:r>
              <a:rPr lang="en-US" altLang="ko-KR" sz="1600" dirty="0"/>
              <a:t>additional fields TBD</a:t>
            </a:r>
          </a:p>
          <a:p>
            <a:pPr lvl="2"/>
            <a:endParaRPr lang="en-US" altLang="ko-KR" sz="1600" dirty="0"/>
          </a:p>
          <a:p>
            <a:pPr lvl="1"/>
            <a:endParaRPr lang="en-US" altLang="ko-KR" sz="1800" dirty="0"/>
          </a:p>
          <a:p>
            <a:pPr lvl="1"/>
            <a:r>
              <a:rPr lang="en-US" altLang="ko-KR" sz="1800" dirty="0">
                <a:highlight>
                  <a:srgbClr val="FFFF00"/>
                </a:highlight>
              </a:rPr>
              <a:t>Y/N/A: 19/2/7 </a:t>
            </a:r>
            <a:endParaRPr lang="ko-KR" altLang="en-US" sz="1800" dirty="0">
              <a:highlight>
                <a:srgbClr val="FFFF00"/>
              </a:highlight>
            </a:endParaRPr>
          </a:p>
          <a:p>
            <a:pPr lvl="1"/>
            <a:endParaRPr lang="ko-KR" altLang="en-US" sz="1800" dirty="0"/>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dirty="0"/>
              <a:t>Sigurd Schelstraete (Quantenna/ON)</a:t>
            </a:r>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104</a:t>
            </a:fld>
            <a:endParaRPr lang="en-US" altLang="ko-KR"/>
          </a:p>
        </p:txBody>
      </p:sp>
      <p:pic>
        <p:nvPicPr>
          <p:cNvPr id="7" name="그림 6"/>
          <p:cNvPicPr>
            <a:picLocks noChangeAspect="1"/>
          </p:cNvPicPr>
          <p:nvPr/>
        </p:nvPicPr>
        <p:blipFill>
          <a:blip r:embed="rId2"/>
          <a:stretch>
            <a:fillRect/>
          </a:stretch>
        </p:blipFill>
        <p:spPr>
          <a:xfrm>
            <a:off x="1226028" y="3276600"/>
            <a:ext cx="6237919" cy="434209"/>
          </a:xfrm>
          <a:prstGeom prst="rect">
            <a:avLst/>
          </a:prstGeom>
        </p:spPr>
      </p:pic>
    </p:spTree>
    <p:extLst>
      <p:ext uri="{BB962C8B-B14F-4D97-AF65-F5344CB8AC3E}">
        <p14:creationId xmlns:p14="http://schemas.microsoft.com/office/powerpoint/2010/main" val="388839153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SP#80 </a:t>
            </a:r>
            <a:r>
              <a:rPr lang="en-US" altLang="ko-KR" dirty="0"/>
              <a:t>(0019)</a:t>
            </a:r>
            <a:endParaRPr lang="ko-KR" altLang="en-US" dirty="0"/>
          </a:p>
        </p:txBody>
      </p:sp>
      <p:sp>
        <p:nvSpPr>
          <p:cNvPr id="3" name="내용 개체 틀 2"/>
          <p:cNvSpPr>
            <a:spLocks noGrp="1"/>
          </p:cNvSpPr>
          <p:nvPr>
            <p:ph idx="1"/>
          </p:nvPr>
        </p:nvSpPr>
        <p:spPr/>
        <p:txBody>
          <a:bodyPr>
            <a:normAutofit/>
          </a:bodyPr>
          <a:lstStyle/>
          <a:p>
            <a:r>
              <a:rPr lang="en-US" altLang="ko-KR" dirty="0"/>
              <a:t>Do you agree that EHT-ER SU PPDU is</a:t>
            </a:r>
            <a:r>
              <a:rPr lang="ko-KR" altLang="en-US" dirty="0"/>
              <a:t> </a:t>
            </a:r>
            <a:r>
              <a:rPr lang="en-US" altLang="ko-KR" dirty="0"/>
              <a:t>configured as following? </a:t>
            </a:r>
          </a:p>
          <a:p>
            <a:pPr lvl="1"/>
            <a:r>
              <a:rPr lang="en-US" altLang="ko-KR" dirty="0"/>
              <a:t>EHT ER-SU PPDU consists of L-STF, L-LTF, L-SIG, RL-SIG, U-SIG, EHT-SIG, EHT-STF, EHT-LTF, DATA</a:t>
            </a:r>
          </a:p>
          <a:p>
            <a:pPr lvl="2"/>
            <a:r>
              <a:rPr lang="en-US" altLang="ko-KR" dirty="0"/>
              <a:t>The sizes of U-SIG field and EHT-SIG field are twice as the U-SIG field and EHT-SIG field in EHT SU PPDU format, respectively</a:t>
            </a:r>
          </a:p>
          <a:p>
            <a:pPr lvl="2"/>
            <a:r>
              <a:rPr lang="en-US" altLang="ko-KR" dirty="0"/>
              <a:t>The detail on the repetition of U-SIG and EHT-SIG is TBD </a:t>
            </a:r>
            <a:endParaRPr lang="en-US" altLang="ko-KR" b="0" dirty="0"/>
          </a:p>
          <a:p>
            <a:pPr lvl="1"/>
            <a:endParaRPr lang="en-US" altLang="ko-KR" dirty="0"/>
          </a:p>
          <a:p>
            <a:pPr lvl="1"/>
            <a:endParaRPr lang="en-US" altLang="ko-KR" dirty="0"/>
          </a:p>
          <a:p>
            <a:pPr lvl="1"/>
            <a:endParaRPr lang="en-US" altLang="ko-KR" dirty="0"/>
          </a:p>
          <a:p>
            <a:pPr lvl="1"/>
            <a:r>
              <a:rPr lang="en-US" altLang="ko-KR" dirty="0">
                <a:highlight>
                  <a:srgbClr val="FFFF00"/>
                </a:highlight>
              </a:rPr>
              <a:t>Deferred</a:t>
            </a:r>
            <a:r>
              <a:rPr lang="en-US" altLang="ko-KR" dirty="0"/>
              <a:t> </a:t>
            </a:r>
            <a:endParaRPr lang="ko-KR" altLang="en-US" dirty="0"/>
          </a:p>
          <a:p>
            <a:pPr lvl="2"/>
            <a:endParaRPr lang="ko-KR" altLang="en-US" b="0" dirty="0"/>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dirty="0"/>
              <a:t>Sigurd Schelstraete (Quantenna/ON)</a:t>
            </a:r>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105</a:t>
            </a:fld>
            <a:endParaRPr lang="en-US" altLang="ko-KR"/>
          </a:p>
        </p:txBody>
      </p:sp>
      <p:pic>
        <p:nvPicPr>
          <p:cNvPr id="8" name="그림 7"/>
          <p:cNvPicPr>
            <a:picLocks noChangeAspect="1"/>
          </p:cNvPicPr>
          <p:nvPr/>
        </p:nvPicPr>
        <p:blipFill>
          <a:blip r:embed="rId2"/>
          <a:stretch>
            <a:fillRect/>
          </a:stretch>
        </p:blipFill>
        <p:spPr>
          <a:xfrm>
            <a:off x="996392" y="4525770"/>
            <a:ext cx="7470896" cy="546075"/>
          </a:xfrm>
          <a:prstGeom prst="rect">
            <a:avLst/>
          </a:prstGeom>
        </p:spPr>
      </p:pic>
    </p:spTree>
    <p:extLst>
      <p:ext uri="{BB962C8B-B14F-4D97-AF65-F5344CB8AC3E}">
        <p14:creationId xmlns:p14="http://schemas.microsoft.com/office/powerpoint/2010/main" val="1502095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11</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26674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12</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Only straw Polls are allowed during Ad Hoc group meeting</a:t>
            </a:r>
          </a:p>
          <a:p>
            <a:pPr lvl="1"/>
            <a:r>
              <a:rPr lang="en-US" altLang="en-US" kern="0" dirty="0"/>
              <a:t>no motions</a:t>
            </a:r>
          </a:p>
          <a:p>
            <a:pPr lvl="1"/>
            <a:r>
              <a:rPr lang="en-US" altLang="en-US" kern="0" dirty="0"/>
              <a:t>anyone can vote in SP</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2842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13</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1340110" cy="276999"/>
          </a:xfrm>
        </p:spPr>
        <p:txBody>
          <a:bodyPr/>
          <a:lstStyle/>
          <a:p>
            <a:pPr>
              <a:defRPr/>
            </a:pPr>
            <a:r>
              <a:rPr lang="en-US" dirty="0"/>
              <a:t>January 2020</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2154244246"/>
              </p:ext>
            </p:extLst>
          </p:nvPr>
        </p:nvGraphicFramePr>
        <p:xfrm>
          <a:off x="894048" y="2178526"/>
          <a:ext cx="7355904" cy="3840480"/>
        </p:xfrm>
        <a:graphic>
          <a:graphicData uri="http://schemas.openxmlformats.org/drawingml/2006/table">
            <a:tbl>
              <a:tblPr firstRow="1" bandRow="1">
                <a:tableStyleId>{616DA210-FB5B-4158-B5E0-FEB733F419BA}</a:tableStyleId>
              </a:tblPr>
              <a:tblGrid>
                <a:gridCol w="914400">
                  <a:extLst>
                    <a:ext uri="{9D8B030D-6E8A-4147-A177-3AD203B41FA5}">
                      <a16:colId xmlns:a16="http://schemas.microsoft.com/office/drawing/2014/main" val="20000"/>
                    </a:ext>
                  </a:extLst>
                </a:gridCol>
                <a:gridCol w="1610376">
                  <a:extLst>
                    <a:ext uri="{9D8B030D-6E8A-4147-A177-3AD203B41FA5}">
                      <a16:colId xmlns:a16="http://schemas.microsoft.com/office/drawing/2014/main" val="20001"/>
                    </a:ext>
                  </a:extLst>
                </a:gridCol>
                <a:gridCol w="1610376">
                  <a:extLst>
                    <a:ext uri="{9D8B030D-6E8A-4147-A177-3AD203B41FA5}">
                      <a16:colId xmlns:a16="http://schemas.microsoft.com/office/drawing/2014/main" val="20002"/>
                    </a:ext>
                  </a:extLst>
                </a:gridCol>
                <a:gridCol w="1610376">
                  <a:extLst>
                    <a:ext uri="{9D8B030D-6E8A-4147-A177-3AD203B41FA5}">
                      <a16:colId xmlns:a16="http://schemas.microsoft.com/office/drawing/2014/main" val="20004"/>
                    </a:ext>
                  </a:extLst>
                </a:gridCol>
                <a:gridCol w="1610376">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algn="ctr"/>
                      <a:r>
                        <a:rPr lang="en-US" sz="1800" b="0" dirty="0" err="1">
                          <a:solidFill>
                            <a:schemeClr val="tx1"/>
                          </a:solidFill>
                        </a:rPr>
                        <a:t>TGbe</a:t>
                      </a:r>
                      <a:endParaRPr lang="en-US" sz="1800" b="1"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0" kern="1200" dirty="0" err="1">
                          <a:solidFill>
                            <a:schemeClr val="tx1"/>
                          </a:solidFill>
                          <a:latin typeface="+mn-lt"/>
                          <a:ea typeface="+mn-ea"/>
                          <a:cs typeface="+mn-cs"/>
                        </a:rPr>
                        <a:t>TGbe</a:t>
                      </a:r>
                      <a:endParaRPr lang="en-US" sz="1800" b="0" kern="1200" dirty="0">
                        <a:solidFill>
                          <a:schemeClr val="tx1"/>
                        </a:solidFill>
                        <a:latin typeface="+mn-lt"/>
                        <a:ea typeface="+mn-ea"/>
                        <a:cs typeface="+mn-cs"/>
                      </a:endParaRPr>
                    </a:p>
                  </a:txBody>
                  <a:tcPr/>
                </a:tc>
                <a:tc>
                  <a:txBody>
                    <a:bodyPr/>
                    <a:lstStyle/>
                    <a:p>
                      <a:pPr algn="ctr"/>
                      <a:endParaRPr lang="en-US" sz="1800" b="1"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sz="1800" b="1" dirty="0">
                        <a:solidFill>
                          <a:schemeClr val="tx1"/>
                        </a:solidFill>
                      </a:endParaRP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354974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1047205383"/>
              </p:ext>
            </p:extLst>
          </p:nvPr>
        </p:nvGraphicFramePr>
        <p:xfrm>
          <a:off x="533400" y="1642869"/>
          <a:ext cx="8077201" cy="3082239"/>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200" u="sng" strike="noStrike" dirty="0">
                          <a:effectLst/>
                          <a:highlight>
                            <a:srgbClr val="00FF00"/>
                          </a:highlight>
                          <a:hlinkClick r:id="rId2"/>
                        </a:rPr>
                        <a:t>1868r2</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Signaling support for multi-RU assignment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Lei Huang</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(2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dirty="0">
                          <a:effectLst/>
                          <a:highlight>
                            <a:srgbClr val="00FF00"/>
                          </a:highlight>
                          <a:hlinkClick r:id="rId3"/>
                        </a:rPr>
                        <a:t>1869r0</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Preamble Puncturing and RU Aggregation</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Bin Tian</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(3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ighlight>
                            <a:srgbClr val="00FF00"/>
                          </a:highlight>
                          <a:hlinkClick r:id="rId4"/>
                        </a:rPr>
                        <a:t>1877r0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16 Spatial Stream Support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Wook Bong Lee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(2SPs)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MIMO</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PHY</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ighlight>
                            <a:srgbClr val="00FF00"/>
                          </a:highlight>
                          <a:hlinkClick r:id="rId5"/>
                        </a:rPr>
                        <a:t>1890r0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Phase Rotation Follow-up (pending  r1)</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Eunsung Park</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(5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L-Preamble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PHY</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dirty="0">
                          <a:effectLst/>
                          <a:highlight>
                            <a:srgbClr val="00FF00"/>
                          </a:highlight>
                          <a:hlinkClick r:id="rId6"/>
                        </a:rPr>
                        <a:t>1907r1</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Multiple RU Combinations for EHT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Jianhan Liu</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(7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dirty="0">
                          <a:effectLst/>
                          <a:highlight>
                            <a:srgbClr val="00FF00"/>
                          </a:highlight>
                          <a:hlinkClick r:id="rId7"/>
                        </a:rPr>
                        <a:t>1908r0</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 RU support (pending r1)</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Ron Porat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Pending (4 SPs)</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Multi-RU/Puncture</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ighlight>
                            <a:srgbClr val="00FF00"/>
                          </a:highlight>
                          <a:hlinkClick r:id="rId8"/>
                        </a:rPr>
                        <a:t>1914r2</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Multiple RU discussion</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Ross Jian Yu</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(1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r h="326070">
                <a:tc>
                  <a:txBody>
                    <a:bodyPr/>
                    <a:lstStyle/>
                    <a:p>
                      <a:pPr algn="ctr" fontAlgn="b"/>
                      <a:r>
                        <a:rPr lang="en-US" sz="1100" u="sng" strike="noStrike" dirty="0">
                          <a:effectLst/>
                          <a:highlight>
                            <a:srgbClr val="00FF00"/>
                          </a:highlight>
                          <a:hlinkClick r:id="rId9"/>
                        </a:rPr>
                        <a:t>1980r1</a:t>
                      </a:r>
                      <a:endParaRPr lang="en-US" sz="1100" b="0" i="0" u="sng" strike="noStrike" dirty="0">
                        <a:solidFill>
                          <a:srgbClr val="0563C1"/>
                        </a:solidFill>
                        <a:effectLst/>
                        <a:highlight>
                          <a:srgbClr val="00FF00"/>
                        </a:highlight>
                        <a:latin typeface="Calibri" panose="020F0502020204030204" pitchFamily="34" charset="0"/>
                      </a:endParaRPr>
                    </a:p>
                  </a:txBody>
                  <a:tcPr marL="9525" marR="9525" marT="9525" marB="0" anchor="b"/>
                </a:tc>
                <a:tc>
                  <a:txBody>
                    <a:bodyPr/>
                    <a:lstStyle/>
                    <a:p>
                      <a:pPr algn="l" fontAlgn="b"/>
                      <a:r>
                        <a:rPr lang="en-US" sz="1200" u="none" strike="noStrike" dirty="0">
                          <a:effectLst/>
                          <a:highlight>
                            <a:srgbClr val="00FF00"/>
                          </a:highlight>
                        </a:rPr>
                        <a:t>EHT P matrices Discussion</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dirty="0" err="1">
                          <a:effectLst/>
                          <a:highlight>
                            <a:srgbClr val="00FF00"/>
                          </a:highlight>
                        </a:rPr>
                        <a:t>Dandan</a:t>
                      </a:r>
                      <a:r>
                        <a:rPr lang="en-US" sz="1200" u="none" strike="noStrike" dirty="0">
                          <a:effectLst/>
                          <a:highlight>
                            <a:srgbClr val="00FF00"/>
                          </a:highlight>
                        </a:rPr>
                        <a:t> Liang</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dirty="0">
                          <a:effectLst/>
                          <a:highlight>
                            <a:srgbClr val="00FF00"/>
                          </a:highlight>
                        </a:rPr>
                        <a:t>Pending (1 SP)</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dirty="0">
                          <a:effectLst/>
                          <a:highlight>
                            <a:srgbClr val="00FF00"/>
                          </a:highlight>
                        </a:rPr>
                        <a:t>MIMO</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extLst>
                  <a:ext uri="{0D108BD9-81ED-4DB2-BD59-A6C34878D82A}">
                    <a16:rowId xmlns:a16="http://schemas.microsoft.com/office/drawing/2014/main" val="3457179470"/>
                  </a:ext>
                </a:extLst>
              </a:tr>
              <a:tr h="326070">
                <a:tc>
                  <a:txBody>
                    <a:bodyPr/>
                    <a:lstStyle/>
                    <a:p>
                      <a:pPr algn="ctr" fontAlgn="b"/>
                      <a:r>
                        <a:rPr lang="en-US" sz="1100" u="sng" strike="noStrike" dirty="0">
                          <a:effectLst/>
                          <a:highlight>
                            <a:srgbClr val="00FF00"/>
                          </a:highlight>
                          <a:hlinkClick r:id="rId10"/>
                        </a:rPr>
                        <a:t>1981r1</a:t>
                      </a:r>
                      <a:endParaRPr lang="en-US" sz="1100" b="0" i="0" u="sng" strike="noStrike" dirty="0">
                        <a:solidFill>
                          <a:srgbClr val="0563C1"/>
                        </a:solidFill>
                        <a:effectLst/>
                        <a:highlight>
                          <a:srgbClr val="00FF00"/>
                        </a:highlight>
                        <a:latin typeface="Calibri" panose="020F0502020204030204" pitchFamily="34" charset="0"/>
                      </a:endParaRPr>
                    </a:p>
                  </a:txBody>
                  <a:tcPr marL="9525" marR="9525" marT="9525" marB="0" anchor="b"/>
                </a:tc>
                <a:tc>
                  <a:txBody>
                    <a:bodyPr/>
                    <a:lstStyle/>
                    <a:p>
                      <a:pPr algn="l" fontAlgn="b"/>
                      <a:r>
                        <a:rPr lang="en-US" sz="1200" u="none" strike="noStrike" dirty="0">
                          <a:effectLst/>
                          <a:highlight>
                            <a:srgbClr val="00FF00"/>
                          </a:highlight>
                        </a:rPr>
                        <a:t>Phase Rotations Design for EHT</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a:effectLst/>
                          <a:highlight>
                            <a:srgbClr val="00FF00"/>
                          </a:highlight>
                        </a:rPr>
                        <a:t>Dandan Liang</a:t>
                      </a:r>
                      <a:endParaRPr lang="en-US" sz="1200" b="0" i="0" u="none" strike="noStrike">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a:effectLst/>
                          <a:highlight>
                            <a:srgbClr val="00FF00"/>
                          </a:highlight>
                        </a:rPr>
                        <a:t>Pending (1 SP)</a:t>
                      </a:r>
                      <a:endParaRPr lang="en-US" sz="1200" b="0" i="0" u="none" strike="noStrike">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dirty="0">
                          <a:effectLst/>
                          <a:highlight>
                            <a:srgbClr val="00FF00"/>
                          </a:highlight>
                        </a:rPr>
                        <a:t>L-Preamble</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extLst>
                  <a:ext uri="{0D108BD9-81ED-4DB2-BD59-A6C34878D82A}">
                    <a16:rowId xmlns:a16="http://schemas.microsoft.com/office/drawing/2014/main" val="2827674194"/>
                  </a:ext>
                </a:extLst>
              </a:tr>
            </a:tbl>
          </a:graphicData>
        </a:graphic>
      </p:graphicFrame>
      <p:sp>
        <p:nvSpPr>
          <p:cNvPr id="7" name="Content Placeholder 6">
            <a:extLst>
              <a:ext uri="{FF2B5EF4-FFF2-40B4-BE49-F238E27FC236}">
                <a16:creationId xmlns:a16="http://schemas.microsoft.com/office/drawing/2014/main" id="{45438981-29E3-40ED-B4E8-5EF32DD65EE8}"/>
              </a:ext>
            </a:extLst>
          </p:cNvPr>
          <p:cNvSpPr txBox="1">
            <a:spLocks/>
          </p:cNvSpPr>
          <p:nvPr/>
        </p:nvSpPr>
        <p:spPr>
          <a:xfrm>
            <a:off x="533400" y="5791200"/>
            <a:ext cx="7772400" cy="5334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00050">
              <a:buFont typeface="Arial" panose="020B0604020202020204" pitchFamily="34" charset="0"/>
              <a:buChar char="•"/>
            </a:pPr>
            <a:r>
              <a:rPr lang="en-US" sz="1200" kern="0" dirty="0">
                <a:highlight>
                  <a:srgbClr val="00FF00"/>
                </a:highlight>
              </a:rPr>
              <a:t>Presented submissions are highlighted in green</a:t>
            </a:r>
          </a:p>
          <a:p>
            <a:pPr marL="400050">
              <a:buFont typeface="Arial" panose="020B0604020202020204" pitchFamily="34" charset="0"/>
              <a:buChar char="•"/>
            </a:pPr>
            <a:r>
              <a:rPr lang="en-US" sz="1200" kern="0" dirty="0">
                <a:highlight>
                  <a:srgbClr val="FFFF00"/>
                </a:highlight>
              </a:rPr>
              <a:t>Deferred submissions are highlighted in yellow </a:t>
            </a:r>
          </a:p>
        </p:txBody>
      </p:sp>
    </p:spTree>
    <p:extLst>
      <p:ext uri="{BB962C8B-B14F-4D97-AF65-F5344CB8AC3E}">
        <p14:creationId xmlns:p14="http://schemas.microsoft.com/office/powerpoint/2010/main" val="861208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3142040"/>
              </p:ext>
            </p:extLst>
          </p:nvPr>
        </p:nvGraphicFramePr>
        <p:xfrm>
          <a:off x="609600" y="2009774"/>
          <a:ext cx="8085139" cy="765786"/>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5262">
                <a:tc>
                  <a:txBody>
                    <a:bodyPr/>
                    <a:lstStyle/>
                    <a:p>
                      <a:pPr algn="ctr" fontAlgn="b"/>
                      <a:r>
                        <a:rPr lang="en-US" sz="1200" u="sng" strike="noStrike" dirty="0">
                          <a:effectLst/>
                          <a:highlight>
                            <a:srgbClr val="00FF00"/>
                          </a:highlight>
                          <a:hlinkClick r:id="rId2"/>
                        </a:rPr>
                        <a:t>1910r1</a:t>
                      </a:r>
                      <a:endParaRPr lang="en-US" sz="1200" b="0" i="0" u="sng" strike="noStrike" dirty="0">
                        <a:solidFill>
                          <a:srgbClr val="0563C1"/>
                        </a:solidFill>
                        <a:effectLst/>
                        <a:highlight>
                          <a:srgbClr val="00FF00"/>
                        </a:highlight>
                        <a:latin typeface="Calibri" panose="020F0502020204030204" pitchFamily="34" charset="0"/>
                      </a:endParaRPr>
                    </a:p>
                  </a:txBody>
                  <a:tcPr marL="5589" marR="5589" marT="5589" marB="0" anchor="b"/>
                </a:tc>
                <a:tc>
                  <a:txBody>
                    <a:bodyPr/>
                    <a:lstStyle/>
                    <a:p>
                      <a:pPr algn="l" fontAlgn="b"/>
                      <a:r>
                        <a:rPr lang="en-US" sz="1200" u="none" strike="noStrike">
                          <a:effectLst/>
                          <a:highlight>
                            <a:srgbClr val="00FF00"/>
                          </a:highlight>
                        </a:rPr>
                        <a:t>P matrices to support more than 8 TX chains</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Miguel López</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a:effectLst/>
                          <a:highlight>
                            <a:srgbClr val="00FF00"/>
                          </a:highlight>
                        </a:rPr>
                        <a:t>Pending</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MIMO</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dirty="0">
                          <a:effectLst/>
                          <a:highlight>
                            <a:srgbClr val="00FF00"/>
                          </a:highlight>
                          <a:hlinkClick r:id="rId3"/>
                        </a:rPr>
                        <a:t>1925r0</a:t>
                      </a:r>
                      <a:endParaRPr lang="en-US" sz="1200" b="0" i="0" u="sng" strike="noStrike" dirty="0">
                        <a:solidFill>
                          <a:srgbClr val="0563C1"/>
                        </a:solidFill>
                        <a:effectLst/>
                        <a:highlight>
                          <a:srgbClr val="00FF00"/>
                        </a:highlight>
                        <a:latin typeface="Calibri" panose="020F0502020204030204" pitchFamily="34" charset="0"/>
                      </a:endParaRPr>
                    </a:p>
                  </a:txBody>
                  <a:tcPr marL="5589" marR="5589" marT="5589" marB="0" anchor="b"/>
                </a:tc>
                <a:tc>
                  <a:txBody>
                    <a:bodyPr/>
                    <a:lstStyle/>
                    <a:p>
                      <a:pPr algn="l" fontAlgn="b"/>
                      <a:r>
                        <a:rPr lang="en-US" sz="1200" u="none" strike="noStrike" dirty="0">
                          <a:effectLst/>
                          <a:highlight>
                            <a:srgbClr val="00FF00"/>
                          </a:highlight>
                        </a:rPr>
                        <a:t>Consideration of EHT-LTF</a:t>
                      </a:r>
                      <a:endParaRPr lang="en-US" sz="1200" b="0" i="0" u="none" strike="noStrike" dirty="0">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Jinmin Kim</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a:effectLst/>
                          <a:highlight>
                            <a:srgbClr val="00FF00"/>
                          </a:highlight>
                        </a:rPr>
                        <a:t>Pending</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EHT Preamble</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New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1666954633"/>
              </p:ext>
            </p:extLst>
          </p:nvPr>
        </p:nvGraphicFramePr>
        <p:xfrm>
          <a:off x="304800" y="1600200"/>
          <a:ext cx="8412381" cy="464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sng" strike="noStrike" dirty="0">
                          <a:solidFill>
                            <a:srgbClr val="0563C1"/>
                          </a:solidFill>
                          <a:effectLst/>
                          <a:highlight>
                            <a:srgbClr val="FFFF00"/>
                          </a:highlight>
                          <a:latin typeface="+mn-lt"/>
                          <a:hlinkClick r:id="rId2"/>
                        </a:rPr>
                        <a:t>19/1579r2</a:t>
                      </a:r>
                      <a:endParaRPr lang="en-US" sz="1200" b="0" i="0" u="sng" strike="noStrike" dirty="0">
                        <a:solidFill>
                          <a:srgbClr val="0563C1"/>
                        </a:solidFill>
                        <a:effectLst/>
                        <a:highlight>
                          <a:srgbClr val="FF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Shimi Shilo</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Pending (Update)</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Channel Model</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dirty="0">
                          <a:solidFill>
                            <a:srgbClr val="0563C1"/>
                          </a:solidFill>
                          <a:effectLst/>
                          <a:highlight>
                            <a:srgbClr val="00FF00"/>
                          </a:highlight>
                          <a:latin typeface="+mn-lt"/>
                          <a:hlinkClick r:id="rId3"/>
                        </a:rPr>
                        <a:t>19/2161r1</a:t>
                      </a:r>
                      <a:endParaRPr lang="en-US" sz="1200" b="0" i="0" u="sng" strike="noStrike" dirty="0">
                        <a:solidFill>
                          <a:srgbClr val="0563C1"/>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highlight>
                            <a:srgbClr val="00FF00"/>
                          </a:highlight>
                          <a:latin typeface="+mn-lt"/>
                        </a:rPr>
                        <a:t>Myeongjin</a:t>
                      </a:r>
                      <a:r>
                        <a:rPr lang="en-US" sz="1200" b="0" i="0" u="none" strike="noStrike" dirty="0">
                          <a:solidFill>
                            <a:srgbClr val="000000"/>
                          </a:solidFill>
                          <a:effectLst/>
                          <a:highlight>
                            <a:srgbClr val="00FF00"/>
                          </a:highlight>
                          <a:latin typeface="+mn-lt"/>
                        </a:rPr>
                        <a:t> Kim</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Multi-RU/Puncture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highlight>
                            <a:srgbClr val="00FF00"/>
                          </a:highlight>
                          <a:latin typeface="+mn-lt"/>
                          <a:hlinkClick r:id="rId4"/>
                        </a:rPr>
                        <a:t>20/0019r0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11be PPDU format</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Dongguk Lim</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PPDU format</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highlight>
                            <a:srgbClr val="00FF00"/>
                          </a:highlight>
                          <a:latin typeface="+mn-lt"/>
                          <a:hlinkClick r:id="rId5"/>
                        </a:rPr>
                        <a:t>20/0020r0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Dongguk Lim</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EHT Preamble</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highlight>
                            <a:srgbClr val="00FF00"/>
                          </a:highlight>
                          <a:latin typeface="+mn-lt"/>
                          <a:hlinkClick r:id="rId6"/>
                        </a:rPr>
                        <a:t>20/0022r0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Eunsung Park</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Multi-RU/Puncture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highlight>
                            <a:srgbClr val="00FF00"/>
                          </a:highlight>
                          <a:latin typeface="+mn-lt"/>
                          <a:hlinkClick r:id="rId7"/>
                        </a:rPr>
                        <a:t>20/0023r0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Multiple RU Aggregation</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Eunsung Park</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Multi-RU/Puncture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dirty="0">
                          <a:solidFill>
                            <a:srgbClr val="0563C1"/>
                          </a:solidFill>
                          <a:effectLst/>
                          <a:highlight>
                            <a:srgbClr val="00FF00"/>
                          </a:highlight>
                          <a:latin typeface="+mn-lt"/>
                          <a:hlinkClick r:id="rId8"/>
                        </a:rPr>
                        <a:t>20/0029r0</a:t>
                      </a:r>
                      <a:endParaRPr lang="en-US" sz="1200" b="0" i="0" u="sng" strike="noStrike" dirty="0">
                        <a:solidFill>
                          <a:srgbClr val="0563C1"/>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Ross Jian Yu</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EHT Preamble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highlight>
                            <a:srgbClr val="00FF00"/>
                          </a:highlight>
                          <a:latin typeface="+mn-lt"/>
                          <a:hlinkClick r:id="rId9"/>
                        </a:rPr>
                        <a:t>20/0031r0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fr-FR" sz="1200" b="0" i="0" u="none" strike="noStrike">
                          <a:solidFill>
                            <a:srgbClr val="000000"/>
                          </a:solidFill>
                          <a:effectLst/>
                          <a:highlight>
                            <a:srgbClr val="00FF00"/>
                          </a:highlight>
                          <a:latin typeface="+mn-lt"/>
                        </a:rPr>
                        <a:t>Considerations on EHT PPDU formats</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Lei Huang</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PPDU format</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highlight>
                            <a:srgbClr val="00FF00"/>
                          </a:highlight>
                          <a:latin typeface="+mn-lt"/>
                          <a:hlinkClick r:id="rId10"/>
                        </a:rPr>
                        <a:t>20/0041r0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Additional overhead reduction in mixed beamforming feedback</a:t>
                      </a:r>
                    </a:p>
                  </a:txBody>
                  <a:tcPr marL="9525" marR="9525" marT="9525" marB="0" anchor="b"/>
                </a:tc>
                <a:tc>
                  <a:txBody>
                    <a:bodyPr/>
                    <a:lstStyle/>
                    <a:p>
                      <a:pPr algn="l" fontAlgn="b"/>
                      <a:r>
                        <a:rPr lang="en-US" sz="1200" b="0" i="0" u="none" strike="noStrike" dirty="0" err="1">
                          <a:solidFill>
                            <a:srgbClr val="000000"/>
                          </a:solidFill>
                          <a:effectLst/>
                          <a:highlight>
                            <a:srgbClr val="00FF00"/>
                          </a:highlight>
                          <a:latin typeface="+mn-lt"/>
                        </a:rPr>
                        <a:t>Genadiy</a:t>
                      </a:r>
                      <a:r>
                        <a:rPr lang="en-US" sz="1200" b="0" i="0" u="none" strike="noStrike" dirty="0">
                          <a:solidFill>
                            <a:srgbClr val="000000"/>
                          </a:solidFill>
                          <a:effectLst/>
                          <a:highlight>
                            <a:srgbClr val="00FF00"/>
                          </a:highlight>
                          <a:latin typeface="+mn-lt"/>
                        </a:rPr>
                        <a:t> </a:t>
                      </a:r>
                      <a:r>
                        <a:rPr lang="en-US" sz="1200" b="0" i="0" u="none" strike="noStrike" dirty="0" err="1">
                          <a:solidFill>
                            <a:srgbClr val="000000"/>
                          </a:solidFill>
                          <a:effectLst/>
                          <a:highlight>
                            <a:srgbClr val="00FF00"/>
                          </a:highlight>
                          <a:latin typeface="+mn-lt"/>
                        </a:rPr>
                        <a:t>Tsodik</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MIMO</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highlight>
                            <a:srgbClr val="00FF00"/>
                          </a:highlight>
                          <a:latin typeface="+mn-lt"/>
                          <a:hlinkClick r:id="rId11"/>
                        </a:rPr>
                        <a:t>20/0048r0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RU Aggregation for 240MHz and 320MHz</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Bin Tian</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Multi-RU/Puncture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highlight>
                            <a:srgbClr val="00FF00"/>
                          </a:highlight>
                          <a:latin typeface="+mn-lt"/>
                          <a:hlinkClick r:id="rId12"/>
                        </a:rPr>
                        <a:t>20/0049r0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Sameer Vermani</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EHT Preamble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highlight>
                            <a:srgbClr val="00FF00"/>
                          </a:highlight>
                          <a:latin typeface="+mn-lt"/>
                          <a:hlinkClick r:id="rId13"/>
                        </a:rPr>
                        <a:t>20/0058r1</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Oded Redlich</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Multi-RU/Puncture</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dirty="0">
                          <a:solidFill>
                            <a:srgbClr val="0563C1"/>
                          </a:solidFill>
                          <a:effectLst/>
                          <a:highlight>
                            <a:srgbClr val="FFFF00"/>
                          </a:highlight>
                          <a:latin typeface="+mn-lt"/>
                          <a:hlinkClick r:id="rId14"/>
                        </a:rPr>
                        <a:t>20/0065r0</a:t>
                      </a:r>
                      <a:endParaRPr lang="en-US" sz="1200" b="0" i="0" u="sng" strike="noStrike" dirty="0">
                        <a:solidFill>
                          <a:srgbClr val="0563C1"/>
                        </a:solidFill>
                        <a:effectLst/>
                        <a:highlight>
                          <a:srgbClr val="FF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Lily Yunping Lyu</a:t>
                      </a:r>
                    </a:p>
                  </a:txBody>
                  <a:tcPr marL="9525" marR="9525" marT="9525" marB="0" anchor="b"/>
                </a:tc>
                <a:tc>
                  <a:txBody>
                    <a:bodyPr/>
                    <a:lstStyle/>
                    <a:p>
                      <a:pPr algn="ctr" fontAlgn="b"/>
                      <a:r>
                        <a:rPr lang="en-US" sz="1200" b="0" i="0" u="none" strike="noStrike">
                          <a:solidFill>
                            <a:srgbClr val="000000"/>
                          </a:solidFill>
                          <a:effectLst/>
                          <a:highlight>
                            <a:srgbClr val="FFFF00"/>
                          </a:highlight>
                          <a:latin typeface="+mn-lt"/>
                        </a:rPr>
                        <a:t>Defer (C. Call)</a:t>
                      </a: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Sounding</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1293929691"/>
                  </a:ext>
                </a:extLst>
              </a:tr>
              <a:tr h="220717">
                <a:tc>
                  <a:txBody>
                    <a:bodyPr/>
                    <a:lstStyle/>
                    <a:p>
                      <a:pPr algn="ctr" fontAlgn="b"/>
                      <a:r>
                        <a:rPr lang="en-US" sz="1200" b="0" i="0" u="none" strike="noStrike" dirty="0">
                          <a:solidFill>
                            <a:srgbClr val="FF0000"/>
                          </a:solidFill>
                          <a:effectLst/>
                          <a:highlight>
                            <a:srgbClr val="00FF00"/>
                          </a:highlight>
                          <a:latin typeface="+mn-lt"/>
                          <a:hlinkClick r:id="rId15"/>
                        </a:rPr>
                        <a:t>20/0067r0</a:t>
                      </a:r>
                      <a:endParaRPr lang="en-US" sz="1200" b="0" i="0" u="none" strike="noStrike" dirty="0">
                        <a:solidFill>
                          <a:srgbClr val="FF0000"/>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Junghoon Suh</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MIMO</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672504503"/>
                  </a:ext>
                </a:extLst>
              </a:tr>
              <a:tr h="220717">
                <a:tc>
                  <a:txBody>
                    <a:bodyPr/>
                    <a:lstStyle/>
                    <a:p>
                      <a:pPr algn="ctr" fontAlgn="b"/>
                      <a:r>
                        <a:rPr lang="en-US" sz="1200" b="0" i="0" u="sng" strike="noStrike" dirty="0">
                          <a:solidFill>
                            <a:srgbClr val="0563C1"/>
                          </a:solidFill>
                          <a:effectLst/>
                          <a:highlight>
                            <a:srgbClr val="FFFF00"/>
                          </a:highlight>
                          <a:latin typeface="+mn-lt"/>
                          <a:hlinkClick r:id="rId16"/>
                        </a:rPr>
                        <a:t>20/0072r0</a:t>
                      </a:r>
                      <a:endParaRPr lang="en-US" sz="1200" b="0" i="0" u="sng" strike="noStrike" dirty="0">
                        <a:solidFill>
                          <a:srgbClr val="0563C1"/>
                        </a:solidFill>
                        <a:effectLst/>
                        <a:highlight>
                          <a:srgbClr val="FF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Jianhan Liu</a:t>
                      </a:r>
                    </a:p>
                  </a:txBody>
                  <a:tcPr marL="9525" marR="9525" marT="9525" marB="0" anchor="b"/>
                </a:tc>
                <a:tc>
                  <a:txBody>
                    <a:bodyPr/>
                    <a:lstStyle/>
                    <a:p>
                      <a:pPr algn="ctr" fontAlgn="b"/>
                      <a:r>
                        <a:rPr lang="en-US" sz="1200" b="0" i="0" u="none" strike="noStrike">
                          <a:solidFill>
                            <a:srgbClr val="000000"/>
                          </a:solidFill>
                          <a:effectLst/>
                          <a:highlight>
                            <a:srgbClr val="FF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4K QAM</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331957077"/>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New Submission’s List-2</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3104361426"/>
              </p:ext>
            </p:extLst>
          </p:nvPr>
        </p:nvGraphicFramePr>
        <p:xfrm>
          <a:off x="445117" y="1633454"/>
          <a:ext cx="8362702" cy="4306104"/>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000000"/>
                          </a:solidFill>
                          <a:effectLst/>
                          <a:highlight>
                            <a:srgbClr val="00FF00"/>
                          </a:highlight>
                          <a:latin typeface="+mn-lt"/>
                          <a:hlinkClick r:id="rId2"/>
                        </a:rPr>
                        <a:t>20/0075r0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Performance comparison of LTF designs in JT</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Ron Porat</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EHT Preamble</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highlight>
                            <a:srgbClr val="FFFF00"/>
                          </a:highlight>
                          <a:latin typeface="+mn-lt"/>
                          <a:hlinkClick r:id="rId3"/>
                        </a:rPr>
                        <a:t>20/0076r0</a:t>
                      </a:r>
                      <a:endParaRPr lang="en-US" sz="1200" b="0" i="0" u="none" strike="noStrike" dirty="0">
                        <a:solidFill>
                          <a:srgbClr val="000000"/>
                        </a:solidFill>
                        <a:effectLst/>
                        <a:highlight>
                          <a:srgbClr val="FF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Ron Porat</a:t>
                      </a:r>
                    </a:p>
                  </a:txBody>
                  <a:tcPr marL="9525" marR="9525" marT="9525" marB="0" anchor="b"/>
                </a:tc>
                <a:tc>
                  <a:txBody>
                    <a:bodyPr/>
                    <a:lstStyle/>
                    <a:p>
                      <a:pPr algn="ctr" fontAlgn="b"/>
                      <a:r>
                        <a:rPr lang="en-US" sz="1200" b="0" i="0" u="none" strike="noStrike">
                          <a:solidFill>
                            <a:srgbClr val="000000"/>
                          </a:solidFill>
                          <a:effectLst/>
                          <a:highlight>
                            <a:srgbClr val="FF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4K QAM</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dirty="0">
                          <a:solidFill>
                            <a:srgbClr val="0563C1"/>
                          </a:solidFill>
                          <a:effectLst/>
                          <a:highlight>
                            <a:srgbClr val="00FF00"/>
                          </a:highlight>
                          <a:latin typeface="+mn-lt"/>
                          <a:hlinkClick r:id="rId4"/>
                        </a:rPr>
                        <a:t>20/0080r0</a:t>
                      </a:r>
                      <a:endParaRPr lang="en-US" sz="1200" b="0" i="0" u="sng" strike="noStrike" dirty="0">
                        <a:solidFill>
                          <a:srgbClr val="0563C1"/>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Qinghua Li</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Sounding</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highlight>
                            <a:srgbClr val="00FF00"/>
                          </a:highlight>
                          <a:latin typeface="+mn-lt"/>
                        </a:rPr>
                        <a:t>20/0087r0</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Rui Cao</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EHT Preamble</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highlight>
                            <a:srgbClr val="FFFF00"/>
                          </a:highlight>
                          <a:latin typeface="+mn-lt"/>
                          <a:hlinkClick r:id="rId5"/>
                        </a:rPr>
                        <a:t>20/0089r0</a:t>
                      </a:r>
                      <a:endParaRPr lang="en-US" sz="1200" b="0" i="0" u="none" strike="noStrike" dirty="0">
                        <a:solidFill>
                          <a:srgbClr val="000000"/>
                        </a:solidFill>
                        <a:effectLst/>
                        <a:highlight>
                          <a:srgbClr val="FF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Roya Doostnejad</a:t>
                      </a:r>
                    </a:p>
                  </a:txBody>
                  <a:tcPr marL="9525" marR="9525" marT="9525" marB="0" anchor="b"/>
                </a:tc>
                <a:tc>
                  <a:txBody>
                    <a:bodyPr/>
                    <a:lstStyle/>
                    <a:p>
                      <a:pPr algn="ctr" fontAlgn="b"/>
                      <a:r>
                        <a:rPr lang="en-US" sz="1200" b="0" i="0" u="none" strike="noStrike">
                          <a:solidFill>
                            <a:srgbClr val="000000"/>
                          </a:solidFill>
                          <a:effectLst/>
                          <a:highlight>
                            <a:srgbClr val="FF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MAP-Sounding</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highlight>
                            <a:srgbClr val="FFFF00"/>
                          </a:highlight>
                          <a:latin typeface="+mn-lt"/>
                          <a:hlinkClick r:id="rId6"/>
                        </a:rPr>
                        <a:t>20/0090r0</a:t>
                      </a:r>
                      <a:endParaRPr lang="en-US" sz="1200" b="0" i="0" u="none" strike="noStrike" dirty="0">
                        <a:solidFill>
                          <a:srgbClr val="000000"/>
                        </a:solidFill>
                        <a:effectLst/>
                        <a:highlight>
                          <a:srgbClr val="FF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Roya Doostnejad</a:t>
                      </a:r>
                    </a:p>
                  </a:txBody>
                  <a:tcPr marL="9525" marR="9525" marT="9525" marB="0" anchor="b"/>
                </a:tc>
                <a:tc>
                  <a:txBody>
                    <a:bodyPr/>
                    <a:lstStyle/>
                    <a:p>
                      <a:pPr algn="ctr" fontAlgn="b"/>
                      <a:r>
                        <a:rPr lang="en-US" sz="1200" b="0" i="0" u="none" strike="noStrike">
                          <a:solidFill>
                            <a:srgbClr val="000000"/>
                          </a:solidFill>
                          <a:effectLst/>
                          <a:highlight>
                            <a:srgbClr val="FF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Sounding</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highlight>
                            <a:srgbClr val="00FF00"/>
                          </a:highlight>
                          <a:latin typeface="+mn-lt"/>
                          <a:hlinkClick r:id="rId7"/>
                        </a:rPr>
                        <a:t>20/0108r0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Sigurd Schelstraete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Multi-RU/Puncture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highlight>
                            <a:srgbClr val="00FF00"/>
                          </a:highlight>
                          <a:latin typeface="+mn-lt"/>
                          <a:hlinkClick r:id="rId8"/>
                        </a:rPr>
                        <a:t>20/0109r0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Sigurd Schelstraete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Multi-RU/Puncture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highlight>
                            <a:srgbClr val="00FF00"/>
                          </a:highlight>
                          <a:latin typeface="+mn-lt"/>
                          <a:hlinkClick r:id="rId9"/>
                        </a:rPr>
                        <a:t>20/0110r0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11be preamble and forward compatibility</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Sigurd Schelstraete</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EHT Preamble</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highlight>
                            <a:srgbClr val="FFFF00"/>
                          </a:highlight>
                          <a:latin typeface="+mn-lt"/>
                          <a:hlinkClick r:id="rId10"/>
                        </a:rPr>
                        <a:t>20/0111r0</a:t>
                      </a:r>
                      <a:endParaRPr lang="en-US" sz="1200" b="0" i="0" u="none" strike="noStrike" dirty="0">
                        <a:solidFill>
                          <a:srgbClr val="000000"/>
                        </a:solidFill>
                        <a:effectLst/>
                        <a:highlight>
                          <a:srgbClr val="FF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4096 QAM definition</a:t>
                      </a: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Sigurd Schelstraete</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4K QAM</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highlight>
                            <a:srgbClr val="00FF00"/>
                          </a:highlight>
                          <a:latin typeface="+mn-lt"/>
                          <a:hlinkClick r:id="rId11"/>
                        </a:rPr>
                        <a:t>20/0117r0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Dandan Liang</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EHT Preamble</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highlight>
                            <a:srgbClr val="00FF00"/>
                          </a:highlight>
                          <a:latin typeface="+mn-lt"/>
                          <a:hlinkClick r:id="rId12"/>
                        </a:rPr>
                        <a:t>20/0128r0</a:t>
                      </a:r>
                      <a:endParaRPr lang="en-US" sz="1200" b="0" i="0" u="none" strike="noStrike" dirty="0">
                        <a:solidFill>
                          <a:srgbClr val="FF0000"/>
                        </a:solidFill>
                        <a:effectLst/>
                        <a:highlight>
                          <a:srgbClr val="00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Oded Redlich</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Multi-RU/Puncture</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593431579"/>
                  </a:ext>
                </a:extLst>
              </a:tr>
              <a:tr h="226283">
                <a:tc>
                  <a:txBody>
                    <a:bodyPr/>
                    <a:lstStyle/>
                    <a:p>
                      <a:pPr algn="ctr" fontAlgn="b"/>
                      <a:endParaRPr lang="en-US" sz="1200" b="0" i="0" u="none" strike="noStrike" dirty="0">
                        <a:solidFill>
                          <a:srgbClr val="FF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418506471"/>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PHY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t>Guideline for PHY ad-hoc group:</a:t>
            </a:r>
          </a:p>
          <a:p>
            <a:pPr marL="800100" lvl="1" indent="-342900">
              <a:buFont typeface="Arial" panose="020B0604020202020204" pitchFamily="34" charset="0"/>
              <a:buChar char="•"/>
            </a:pPr>
            <a:r>
              <a:rPr lang="en-US" dirty="0"/>
              <a:t>EHT Preamble; L-Preamble</a:t>
            </a:r>
          </a:p>
          <a:p>
            <a:pPr marL="800100" lvl="1" indent="-342900">
              <a:buFont typeface="Arial" panose="020B0604020202020204" pitchFamily="34" charset="0"/>
              <a:buChar char="•"/>
            </a:pPr>
            <a:r>
              <a:rPr lang="en-US" dirty="0"/>
              <a:t>Multi-RU/Puncture; </a:t>
            </a:r>
          </a:p>
          <a:p>
            <a:pPr marL="800100" lvl="1" indent="-342900">
              <a:buFont typeface="Arial" panose="020B0604020202020204" pitchFamily="34" charset="0"/>
              <a:buChar char="•"/>
            </a:pPr>
            <a:r>
              <a:rPr lang="en-US" dirty="0"/>
              <a:t>PPDU format; </a:t>
            </a:r>
          </a:p>
          <a:p>
            <a:pPr marL="800100" lvl="1" indent="-342900">
              <a:buFont typeface="Arial" panose="020B0604020202020204" pitchFamily="34" charset="0"/>
              <a:buChar char="•"/>
            </a:pPr>
            <a:r>
              <a:rPr lang="en-US" dirty="0"/>
              <a:t>MIMO/Sounding;</a:t>
            </a:r>
          </a:p>
          <a:p>
            <a:pPr marL="800100" lvl="1" indent="-342900">
              <a:buFont typeface="Arial" panose="020B0604020202020204" pitchFamily="34" charset="0"/>
              <a:buChar char="•"/>
            </a:pPr>
            <a:r>
              <a:rPr lang="en-US" dirty="0"/>
              <a:t>4K QAM; </a:t>
            </a:r>
          </a:p>
          <a:p>
            <a:pPr marL="800100" lvl="1" indent="-342900">
              <a:buFont typeface="Arial" panose="020B0604020202020204" pitchFamily="34" charset="0"/>
              <a:buChar char="•"/>
            </a:pPr>
            <a:r>
              <a:rPr lang="en-US" dirty="0"/>
              <a:t>Other</a:t>
            </a:r>
          </a:p>
          <a:p>
            <a:pPr marL="800100" lvl="1" indent="-342900">
              <a:buFont typeface="Arial" panose="020B0604020202020204" pitchFamily="34" charset="0"/>
              <a:buChar char="•"/>
            </a:pPr>
            <a:endParaRPr lang="en-US" dirty="0"/>
          </a:p>
          <a:p>
            <a:pPr marL="400050">
              <a:buFont typeface="Arial" panose="020B0604020202020204" pitchFamily="34" charset="0"/>
              <a:buChar char="•"/>
            </a:pPr>
            <a:r>
              <a:rPr lang="en-US" sz="1800" dirty="0">
                <a:highlight>
                  <a:srgbClr val="00FF00"/>
                </a:highlight>
              </a:rPr>
              <a:t>Presented submissions are highlighted in green</a:t>
            </a:r>
          </a:p>
          <a:p>
            <a:pPr marL="400050">
              <a:buFont typeface="Arial" panose="020B0604020202020204" pitchFamily="34" charset="0"/>
              <a:buChar char="•"/>
            </a:pPr>
            <a:r>
              <a:rPr lang="en-US" sz="1800" dirty="0">
                <a:highlight>
                  <a:srgbClr val="FFFF00"/>
                </a:highlight>
              </a:rPr>
              <a:t>Deferred submissions are highlighted in yellow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Monday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676400"/>
            <a:ext cx="7772400" cy="44196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lvl="2">
              <a:lnSpc>
                <a:spcPct val="80000"/>
              </a:lnSpc>
              <a:buFont typeface="Arial" panose="020B0604020202020204" pitchFamily="34" charset="0"/>
              <a:buChar char="•"/>
            </a:pPr>
            <a:r>
              <a:rPr lang="en-US" sz="1400" u="sng" dirty="0">
                <a:highlight>
                  <a:srgbClr val="00FF00"/>
                </a:highlight>
                <a:hlinkClick r:id="rId2"/>
              </a:rPr>
              <a:t>1868r2</a:t>
            </a:r>
            <a:r>
              <a:rPr lang="en-US" altLang="en-US" sz="1400" dirty="0">
                <a:highlight>
                  <a:srgbClr val="00FF00"/>
                </a:highlight>
              </a:rPr>
              <a:t>	Signaling support for multi-RU assignment</a:t>
            </a:r>
          </a:p>
          <a:p>
            <a:pPr lvl="2">
              <a:lnSpc>
                <a:spcPct val="80000"/>
              </a:lnSpc>
              <a:buFont typeface="Arial" panose="020B0604020202020204" pitchFamily="34" charset="0"/>
              <a:buChar char="•"/>
            </a:pPr>
            <a:r>
              <a:rPr lang="en-US" sz="1400" u="sng" dirty="0">
                <a:highlight>
                  <a:srgbClr val="00FF00"/>
                </a:highlight>
                <a:hlinkClick r:id="rId3"/>
              </a:rPr>
              <a:t>1869r0</a:t>
            </a:r>
            <a:r>
              <a:rPr lang="en-US" altLang="en-US" sz="1400" dirty="0">
                <a:highlight>
                  <a:srgbClr val="00FF00"/>
                </a:highlight>
              </a:rPr>
              <a:t>	Preamble Puncturing and RU Aggregation</a:t>
            </a:r>
          </a:p>
          <a:p>
            <a:pPr lvl="2">
              <a:lnSpc>
                <a:spcPct val="80000"/>
              </a:lnSpc>
              <a:buFont typeface="Arial" panose="020B0604020202020204" pitchFamily="34" charset="0"/>
              <a:buChar char="•"/>
            </a:pPr>
            <a:r>
              <a:rPr lang="en-US" sz="1400" u="sng" dirty="0">
                <a:highlight>
                  <a:srgbClr val="00FF00"/>
                </a:highlight>
                <a:hlinkClick r:id="rId4"/>
              </a:rPr>
              <a:t>1877r0</a:t>
            </a:r>
            <a:r>
              <a:rPr lang="en-US" altLang="en-US" sz="1400" dirty="0">
                <a:highlight>
                  <a:srgbClr val="00FF00"/>
                </a:highlight>
              </a:rPr>
              <a:t>	16 Spatial Stream Support</a:t>
            </a:r>
          </a:p>
          <a:p>
            <a:pPr lvl="2">
              <a:lnSpc>
                <a:spcPct val="80000"/>
              </a:lnSpc>
              <a:buFont typeface="Arial" panose="020B0604020202020204" pitchFamily="34" charset="0"/>
              <a:buChar char="•"/>
            </a:pPr>
            <a:r>
              <a:rPr lang="en-US" sz="1400" u="sng" dirty="0">
                <a:highlight>
                  <a:srgbClr val="00FF00"/>
                </a:highlight>
                <a:hlinkClick r:id="rId5"/>
              </a:rPr>
              <a:t>1890r0</a:t>
            </a:r>
            <a:r>
              <a:rPr lang="en-US" altLang="en-US" sz="1400" dirty="0">
                <a:highlight>
                  <a:srgbClr val="00FF00"/>
                </a:highlight>
              </a:rPr>
              <a:t>	Phase Rotation Follow-up (pending  r1)</a:t>
            </a:r>
          </a:p>
          <a:p>
            <a:pPr lvl="2">
              <a:lnSpc>
                <a:spcPct val="80000"/>
              </a:lnSpc>
              <a:buFont typeface="Arial" panose="020B0604020202020204" pitchFamily="34" charset="0"/>
              <a:buChar char="•"/>
            </a:pPr>
            <a:r>
              <a:rPr lang="en-US" sz="1400" u="sng" dirty="0">
                <a:highlight>
                  <a:srgbClr val="00FF00"/>
                </a:highlight>
                <a:hlinkClick r:id="rId6"/>
              </a:rPr>
              <a:t>1907r1</a:t>
            </a:r>
            <a:r>
              <a:rPr lang="en-US" altLang="en-US" sz="1400" dirty="0">
                <a:highlight>
                  <a:srgbClr val="00FF00"/>
                </a:highlight>
              </a:rPr>
              <a:t>	Multiple RU Combinations for EHT</a:t>
            </a:r>
          </a:p>
          <a:p>
            <a:pPr lvl="2">
              <a:lnSpc>
                <a:spcPct val="80000"/>
              </a:lnSpc>
              <a:buFont typeface="Arial" panose="020B0604020202020204" pitchFamily="34" charset="0"/>
              <a:buChar char="•"/>
            </a:pPr>
            <a:r>
              <a:rPr lang="en-US" sz="1400" u="sng" dirty="0">
                <a:highlight>
                  <a:srgbClr val="00FF00"/>
                </a:highlight>
                <a:hlinkClick r:id="rId7"/>
              </a:rPr>
              <a:t>1908r1</a:t>
            </a:r>
            <a:r>
              <a:rPr lang="en-US" altLang="en-US" sz="1400" dirty="0">
                <a:highlight>
                  <a:srgbClr val="00FF00"/>
                </a:highlight>
              </a:rPr>
              <a:t>	Multi RU support</a:t>
            </a:r>
          </a:p>
          <a:p>
            <a:pPr lvl="2">
              <a:lnSpc>
                <a:spcPct val="80000"/>
              </a:lnSpc>
              <a:buFont typeface="Arial" panose="020B0604020202020204" pitchFamily="34" charset="0"/>
              <a:buChar char="•"/>
            </a:pPr>
            <a:r>
              <a:rPr lang="en-US" sz="1400" u="sng" dirty="0">
                <a:hlinkClick r:id="rId8"/>
              </a:rPr>
              <a:t>1914r2</a:t>
            </a:r>
            <a:r>
              <a:rPr lang="en-US" altLang="en-US" sz="1400" dirty="0"/>
              <a:t>	Multiple RU discussion</a:t>
            </a:r>
          </a:p>
          <a:p>
            <a:pPr lvl="2">
              <a:lnSpc>
                <a:spcPct val="80000"/>
              </a:lnSpc>
              <a:buFont typeface="Arial" panose="020B0604020202020204" pitchFamily="34" charset="0"/>
              <a:buChar char="•"/>
            </a:pPr>
            <a:r>
              <a:rPr lang="en-US" sz="1400" u="sng" dirty="0">
                <a:hlinkClick r:id="rId9"/>
              </a:rPr>
              <a:t>1980r1</a:t>
            </a:r>
            <a:r>
              <a:rPr lang="en-US" altLang="en-US" sz="1400" dirty="0"/>
              <a:t>	EHT P matrices Discussion</a:t>
            </a:r>
          </a:p>
          <a:p>
            <a:pPr lvl="2">
              <a:lnSpc>
                <a:spcPct val="80000"/>
              </a:lnSpc>
              <a:buFont typeface="Arial" panose="020B0604020202020204" pitchFamily="34" charset="0"/>
              <a:buChar char="•"/>
            </a:pPr>
            <a:r>
              <a:rPr lang="en-US" sz="1400" u="sng" dirty="0">
                <a:hlinkClick r:id="rId10"/>
              </a:rPr>
              <a:t>1981r1</a:t>
            </a:r>
            <a:r>
              <a:rPr lang="en-US" altLang="en-US" sz="1400" dirty="0"/>
              <a:t>	Phase Rotations Design for EHT</a:t>
            </a:r>
          </a:p>
          <a:p>
            <a:pPr lvl="1">
              <a:lnSpc>
                <a:spcPct val="80000"/>
              </a:lnSpc>
              <a:buFont typeface="Arial" panose="020B0604020202020204" pitchFamily="34" charset="0"/>
              <a:buChar char="•"/>
            </a:pPr>
            <a:r>
              <a:rPr lang="en-US" altLang="en-US" sz="1600" dirty="0"/>
              <a:t>Backlogged submissions</a:t>
            </a:r>
          </a:p>
          <a:p>
            <a:pPr lvl="2">
              <a:lnSpc>
                <a:spcPct val="80000"/>
              </a:lnSpc>
              <a:buFont typeface="Arial" panose="020B0604020202020204" pitchFamily="34" charset="0"/>
              <a:buChar char="•"/>
            </a:pPr>
            <a:r>
              <a:rPr lang="en-US" sz="1400" u="sng" dirty="0">
                <a:hlinkClick r:id="rId11"/>
              </a:rPr>
              <a:t>1910r1</a:t>
            </a:r>
            <a:r>
              <a:rPr lang="en-US" altLang="en-US" sz="1400" dirty="0"/>
              <a:t>	P matrices to support more than 8 TX chains</a:t>
            </a:r>
          </a:p>
          <a:p>
            <a:pPr lvl="2">
              <a:lnSpc>
                <a:spcPct val="80000"/>
              </a:lnSpc>
              <a:buFont typeface="Arial" panose="020B0604020202020204" pitchFamily="34" charset="0"/>
              <a:buChar char="•"/>
            </a:pPr>
            <a:r>
              <a:rPr lang="en-US" sz="1400" u="sng" dirty="0">
                <a:hlinkClick r:id="rId12"/>
              </a:rPr>
              <a:t>1925r0</a:t>
            </a:r>
            <a:r>
              <a:rPr lang="en-US" altLang="en-US" sz="1400" dirty="0"/>
              <a:t>	Consideration of EHT-LTF</a:t>
            </a:r>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42618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Irvine, CA</a:t>
            </a:r>
          </a:p>
          <a:p>
            <a:pPr algn="ctr">
              <a:lnSpc>
                <a:spcPct val="90000"/>
              </a:lnSpc>
              <a:buFontTx/>
              <a:buNone/>
            </a:pPr>
            <a:r>
              <a:rPr lang="en-US" altLang="en-US" sz="3200" dirty="0">
                <a:latin typeface="Arial" pitchFamily="34" charset="0"/>
              </a:rPr>
              <a:t>January 12-17, 2020</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a:latin typeface="Arial" pitchFamily="34" charset="0"/>
              </a:rPr>
              <a:t>Sigurd Schelstraete (Quantenna/ON Semiconductor)</a:t>
            </a:r>
          </a:p>
          <a:p>
            <a:pPr algn="ctr">
              <a:lnSpc>
                <a:spcPct val="90000"/>
              </a:lnSpc>
              <a:buNone/>
            </a:pPr>
            <a:r>
              <a:rPr lang="en-US" altLang="en-US" sz="2000" dirty="0">
                <a:latin typeface="Arial" pitchFamily="34" charset="0"/>
              </a:rPr>
              <a:t>Tianyu Wu (Apple)</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PM1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524000"/>
            <a:ext cx="7772400" cy="45720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lvl="2">
              <a:lnSpc>
                <a:spcPct val="80000"/>
              </a:lnSpc>
              <a:buFont typeface="Arial" panose="020B0604020202020204" pitchFamily="34" charset="0"/>
              <a:buChar char="•"/>
            </a:pPr>
            <a:r>
              <a:rPr lang="en-US" sz="1400" u="sng" dirty="0">
                <a:highlight>
                  <a:srgbClr val="00FF00"/>
                </a:highlight>
                <a:hlinkClick r:id="rId2"/>
              </a:rPr>
              <a:t>1914r2</a:t>
            </a:r>
            <a:r>
              <a:rPr lang="en-US" altLang="en-US" sz="1400" dirty="0">
                <a:highlight>
                  <a:srgbClr val="00FF00"/>
                </a:highlight>
              </a:rPr>
              <a:t>	Multiple RU discussion</a:t>
            </a:r>
          </a:p>
          <a:p>
            <a:pPr lvl="2">
              <a:lnSpc>
                <a:spcPct val="80000"/>
              </a:lnSpc>
              <a:buFont typeface="Arial" panose="020B0604020202020204" pitchFamily="34" charset="0"/>
              <a:buChar char="•"/>
            </a:pPr>
            <a:r>
              <a:rPr lang="en-US" sz="1400" u="sng" dirty="0">
                <a:highlight>
                  <a:srgbClr val="00FF00"/>
                </a:highlight>
                <a:hlinkClick r:id="rId3"/>
              </a:rPr>
              <a:t>1980r1</a:t>
            </a:r>
            <a:r>
              <a:rPr lang="en-US" altLang="en-US" sz="1400" dirty="0">
                <a:highlight>
                  <a:srgbClr val="00FF00"/>
                </a:highlight>
              </a:rPr>
              <a:t>	EHT P matrices Discussion</a:t>
            </a:r>
          </a:p>
          <a:p>
            <a:pPr lvl="2">
              <a:lnSpc>
                <a:spcPct val="80000"/>
              </a:lnSpc>
              <a:buFont typeface="Arial" panose="020B0604020202020204" pitchFamily="34" charset="0"/>
              <a:buChar char="•"/>
            </a:pPr>
            <a:r>
              <a:rPr lang="en-US" sz="1400" u="sng" dirty="0">
                <a:highlight>
                  <a:srgbClr val="00FF00"/>
                </a:highlight>
                <a:hlinkClick r:id="rId4"/>
              </a:rPr>
              <a:t>1981r1</a:t>
            </a:r>
            <a:r>
              <a:rPr lang="en-US" altLang="en-US" sz="1400" dirty="0">
                <a:highlight>
                  <a:srgbClr val="00FF00"/>
                </a:highlight>
              </a:rPr>
              <a:t>	Phase Rotations Design for EHT</a:t>
            </a:r>
          </a:p>
          <a:p>
            <a:pPr lvl="1">
              <a:lnSpc>
                <a:spcPct val="80000"/>
              </a:lnSpc>
              <a:buFont typeface="Arial" panose="020B0604020202020204" pitchFamily="34" charset="0"/>
              <a:buChar char="•"/>
            </a:pPr>
            <a:r>
              <a:rPr lang="en-US" altLang="en-US" sz="1600" dirty="0"/>
              <a:t>Backlogged submissions</a:t>
            </a:r>
          </a:p>
          <a:p>
            <a:pPr lvl="2">
              <a:lnSpc>
                <a:spcPct val="80000"/>
              </a:lnSpc>
              <a:buFont typeface="Arial" panose="020B0604020202020204" pitchFamily="34" charset="0"/>
              <a:buChar char="•"/>
            </a:pPr>
            <a:r>
              <a:rPr lang="en-US" sz="1400" u="sng" dirty="0">
                <a:highlight>
                  <a:srgbClr val="00FF00"/>
                </a:highlight>
                <a:hlinkClick r:id="rId5"/>
              </a:rPr>
              <a:t>1910r1</a:t>
            </a:r>
            <a:r>
              <a:rPr lang="en-US" altLang="en-US" sz="1400" dirty="0">
                <a:highlight>
                  <a:srgbClr val="00FF00"/>
                </a:highlight>
              </a:rPr>
              <a:t>	P matrices to support more than 8 TX chains</a:t>
            </a:r>
          </a:p>
          <a:p>
            <a:pPr lvl="2">
              <a:lnSpc>
                <a:spcPct val="80000"/>
              </a:lnSpc>
              <a:buFont typeface="Arial" panose="020B0604020202020204" pitchFamily="34" charset="0"/>
              <a:buChar char="•"/>
            </a:pPr>
            <a:r>
              <a:rPr lang="en-US" sz="1400" u="sng" dirty="0">
                <a:highlight>
                  <a:srgbClr val="00FF00"/>
                </a:highlight>
                <a:hlinkClick r:id="rId6"/>
              </a:rPr>
              <a:t>1925r1</a:t>
            </a:r>
            <a:r>
              <a:rPr lang="en-US" altLang="en-US" sz="1400" dirty="0">
                <a:highlight>
                  <a:srgbClr val="00FF00"/>
                </a:highlight>
              </a:rPr>
              <a:t>	Consideration of EHT-LTF</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ighlight>
                  <a:srgbClr val="00FF00"/>
                </a:highlight>
                <a:hlinkClick r:id="rId7"/>
              </a:rPr>
              <a:t>20/0020r0</a:t>
            </a:r>
            <a:r>
              <a:rPr lang="en-US" sz="1400" dirty="0">
                <a:highlight>
                  <a:srgbClr val="00FF00"/>
                </a:highlight>
              </a:rPr>
              <a:t> </a:t>
            </a:r>
            <a:r>
              <a:rPr lang="en-US" altLang="en-US" sz="1400" dirty="0">
                <a:highlight>
                  <a:srgbClr val="00FF00"/>
                </a:highlight>
              </a:rPr>
              <a:t>- Consideration for EHT-SIG transmission ((Dongguk Lim)</a:t>
            </a:r>
          </a:p>
          <a:p>
            <a:pPr lvl="2">
              <a:lnSpc>
                <a:spcPct val="80000"/>
              </a:lnSpc>
              <a:buFont typeface="Arial" panose="020B0604020202020204" pitchFamily="34" charset="0"/>
              <a:buChar char="•"/>
            </a:pPr>
            <a:r>
              <a:rPr lang="en-US" sz="1400" u="sng" dirty="0">
                <a:hlinkClick r:id="rId8"/>
              </a:rPr>
              <a:t>20/0029r0</a:t>
            </a:r>
            <a:r>
              <a:rPr lang="en-US" sz="1400" dirty="0"/>
              <a:t> </a:t>
            </a:r>
            <a:r>
              <a:rPr lang="en-US" altLang="en-US" sz="1400" dirty="0"/>
              <a:t> - Preamble structure and SIG contents (Ross Jian Yu)</a:t>
            </a:r>
          </a:p>
          <a:p>
            <a:pPr lvl="2">
              <a:lnSpc>
                <a:spcPct val="80000"/>
              </a:lnSpc>
              <a:buFont typeface="Arial" panose="020B0604020202020204" pitchFamily="34" charset="0"/>
              <a:buChar char="•"/>
            </a:pPr>
            <a:r>
              <a:rPr lang="en-US" sz="1400" u="sng" dirty="0">
                <a:hlinkClick r:id="rId9"/>
              </a:rPr>
              <a:t>20/0049r1</a:t>
            </a:r>
            <a:r>
              <a:rPr lang="en-US" sz="1400" dirty="0"/>
              <a:t> </a:t>
            </a:r>
            <a:r>
              <a:rPr lang="en-US" altLang="en-US" sz="1400" dirty="0"/>
              <a:t>- PPDU Types and U-SIG Content (Sameer Vermani)</a:t>
            </a:r>
          </a:p>
          <a:p>
            <a:pPr lvl="2">
              <a:lnSpc>
                <a:spcPct val="80000"/>
              </a:lnSpc>
              <a:buFont typeface="Arial" panose="020B0604020202020204" pitchFamily="34" charset="0"/>
              <a:buChar char="•"/>
            </a:pPr>
            <a:r>
              <a:rPr lang="en-US" sz="1400" u="sng" dirty="0">
                <a:hlinkClick r:id="rId10"/>
              </a:rPr>
              <a:t>20/0075r0</a:t>
            </a:r>
            <a:r>
              <a:rPr lang="en-US" sz="1400" dirty="0"/>
              <a:t> </a:t>
            </a:r>
            <a:r>
              <a:rPr lang="en-US" altLang="en-US" sz="1400" dirty="0"/>
              <a:t>- Performance comparison of LTF designs in JT (Ron Porat)</a:t>
            </a:r>
          </a:p>
          <a:p>
            <a:pPr lvl="2">
              <a:lnSpc>
                <a:spcPct val="80000"/>
              </a:lnSpc>
              <a:buFont typeface="Arial" panose="020B0604020202020204" pitchFamily="34" charset="0"/>
              <a:buChar char="•"/>
            </a:pPr>
            <a:r>
              <a:rPr lang="en-US" sz="1400" u="sng" dirty="0">
                <a:hlinkClick r:id="rId11"/>
              </a:rPr>
              <a:t>20/0087r0</a:t>
            </a:r>
            <a:r>
              <a:rPr lang="en-US" sz="1400" dirty="0"/>
              <a:t> </a:t>
            </a:r>
            <a:r>
              <a:rPr lang="en-US" altLang="en-US" sz="1400" dirty="0"/>
              <a:t>- Discussions on U-SIG content and EHT-SIG format (Rui Cao)</a:t>
            </a:r>
          </a:p>
          <a:p>
            <a:pPr lvl="2">
              <a:lnSpc>
                <a:spcPct val="80000"/>
              </a:lnSpc>
              <a:buFont typeface="Arial" panose="020B0604020202020204" pitchFamily="34" charset="0"/>
              <a:buChar char="•"/>
            </a:pPr>
            <a:r>
              <a:rPr lang="en-US" sz="1400" u="sng" dirty="0">
                <a:hlinkClick r:id="rId12"/>
              </a:rPr>
              <a:t>20/0110r0</a:t>
            </a:r>
            <a:r>
              <a:rPr lang="en-US" sz="1400" dirty="0"/>
              <a:t> </a:t>
            </a:r>
            <a:r>
              <a:rPr lang="en-US" altLang="en-US" sz="1400" dirty="0"/>
              <a:t>- 11be preamble and forward compatibility (Sigurd Schelstraete)</a:t>
            </a:r>
          </a:p>
          <a:p>
            <a:pPr lvl="2">
              <a:lnSpc>
                <a:spcPct val="80000"/>
              </a:lnSpc>
              <a:buFont typeface="Arial" panose="020B0604020202020204" pitchFamily="34" charset="0"/>
              <a:buChar char="•"/>
            </a:pPr>
            <a:r>
              <a:rPr lang="en-US" sz="1400" u="sng" dirty="0">
                <a:hlinkClick r:id="rId13"/>
              </a:rPr>
              <a:t>20/0117r0</a:t>
            </a:r>
            <a:r>
              <a:rPr lang="en-US" sz="1400" dirty="0"/>
              <a:t> </a:t>
            </a:r>
            <a:r>
              <a:rPr lang="en-US" altLang="en-US" sz="1400" dirty="0"/>
              <a:t> - EHT-LTFs Design for Wideband (</a:t>
            </a:r>
            <a:r>
              <a:rPr lang="en-US" altLang="en-US" sz="1400" dirty="0" err="1"/>
              <a:t>Dandan</a:t>
            </a:r>
            <a:r>
              <a:rPr lang="en-US" altLang="en-US" sz="1400" dirty="0"/>
              <a:t> Liang)</a:t>
            </a:r>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20</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017388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EVE</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981200"/>
            <a:ext cx="8382000" cy="41148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ighlight>
                  <a:srgbClr val="00FF00"/>
                </a:highlight>
                <a:hlinkClick r:id="rId2"/>
              </a:rPr>
              <a:t>20/0029r0</a:t>
            </a:r>
            <a:r>
              <a:rPr lang="en-US" sz="1400" dirty="0">
                <a:highlight>
                  <a:srgbClr val="00FF00"/>
                </a:highlight>
              </a:rPr>
              <a:t> </a:t>
            </a:r>
            <a:r>
              <a:rPr lang="en-US" altLang="en-US" sz="1400" dirty="0">
                <a:highlight>
                  <a:srgbClr val="00FF00"/>
                </a:highlight>
              </a:rPr>
              <a:t> - Preamble structure and SIG contents (Ross Jian Yu)</a:t>
            </a:r>
          </a:p>
          <a:p>
            <a:pPr lvl="2">
              <a:lnSpc>
                <a:spcPct val="80000"/>
              </a:lnSpc>
              <a:buFont typeface="Arial" panose="020B0604020202020204" pitchFamily="34" charset="0"/>
              <a:buChar char="•"/>
            </a:pPr>
            <a:r>
              <a:rPr lang="en-US" sz="1400" u="sng" dirty="0">
                <a:highlight>
                  <a:srgbClr val="00FF00"/>
                </a:highlight>
                <a:hlinkClick r:id="rId3"/>
              </a:rPr>
              <a:t>20/0049r0</a:t>
            </a:r>
            <a:r>
              <a:rPr lang="en-US" sz="1400" dirty="0">
                <a:highlight>
                  <a:srgbClr val="00FF00"/>
                </a:highlight>
              </a:rPr>
              <a:t> </a:t>
            </a:r>
            <a:r>
              <a:rPr lang="en-US" altLang="en-US" sz="1400" dirty="0">
                <a:highlight>
                  <a:srgbClr val="00FF00"/>
                </a:highlight>
              </a:rPr>
              <a:t>- PPDU Types and U-SIG Content (Sameer Vermani)</a:t>
            </a:r>
          </a:p>
          <a:p>
            <a:pPr lvl="2">
              <a:lnSpc>
                <a:spcPct val="80000"/>
              </a:lnSpc>
              <a:buFont typeface="Arial" panose="020B0604020202020204" pitchFamily="34" charset="0"/>
              <a:buChar char="•"/>
            </a:pPr>
            <a:r>
              <a:rPr lang="en-US" sz="1400" u="sng" dirty="0">
                <a:highlight>
                  <a:srgbClr val="00FF00"/>
                </a:highlight>
                <a:hlinkClick r:id="rId4"/>
              </a:rPr>
              <a:t>20/0075r0</a:t>
            </a:r>
            <a:r>
              <a:rPr lang="en-US" sz="1400" dirty="0">
                <a:highlight>
                  <a:srgbClr val="00FF00"/>
                </a:highlight>
              </a:rPr>
              <a:t> </a:t>
            </a:r>
            <a:r>
              <a:rPr lang="en-US" altLang="en-US" sz="1400" dirty="0">
                <a:highlight>
                  <a:srgbClr val="00FF00"/>
                </a:highlight>
              </a:rPr>
              <a:t>- Performance comparison of LTF designs in JT (Ron Porat)</a:t>
            </a:r>
          </a:p>
          <a:p>
            <a:pPr lvl="2">
              <a:lnSpc>
                <a:spcPct val="80000"/>
              </a:lnSpc>
              <a:buFont typeface="Arial" panose="020B0604020202020204" pitchFamily="34" charset="0"/>
              <a:buChar char="•"/>
            </a:pPr>
            <a:r>
              <a:rPr lang="en-US" sz="1400" u="sng" dirty="0">
                <a:highlight>
                  <a:srgbClr val="00FF00"/>
                </a:highlight>
                <a:hlinkClick r:id="rId5"/>
              </a:rPr>
              <a:t>20/0087r0</a:t>
            </a:r>
            <a:r>
              <a:rPr lang="en-US" sz="1400" dirty="0">
                <a:highlight>
                  <a:srgbClr val="00FF00"/>
                </a:highlight>
              </a:rPr>
              <a:t> </a:t>
            </a:r>
            <a:r>
              <a:rPr lang="en-US" altLang="en-US" sz="1400" dirty="0">
                <a:highlight>
                  <a:srgbClr val="00FF00"/>
                </a:highlight>
              </a:rPr>
              <a:t>- Discussions on U-SIG content and EHT-SIG format (Rui Cao)</a:t>
            </a:r>
          </a:p>
          <a:p>
            <a:pPr lvl="2">
              <a:lnSpc>
                <a:spcPct val="80000"/>
              </a:lnSpc>
              <a:buFont typeface="Arial" panose="020B0604020202020204" pitchFamily="34" charset="0"/>
              <a:buChar char="•"/>
            </a:pPr>
            <a:r>
              <a:rPr lang="en-US" sz="1400" u="sng" dirty="0">
                <a:hlinkClick r:id="rId6"/>
              </a:rPr>
              <a:t>20/0110r0</a:t>
            </a:r>
            <a:r>
              <a:rPr lang="en-US" sz="1400" dirty="0"/>
              <a:t> </a:t>
            </a:r>
            <a:r>
              <a:rPr lang="en-US" altLang="en-US" sz="1400" dirty="0"/>
              <a:t>- 11be preamble and forward compatibility (Sigurd Schelstraete)</a:t>
            </a:r>
          </a:p>
          <a:p>
            <a:pPr lvl="2">
              <a:lnSpc>
                <a:spcPct val="80000"/>
              </a:lnSpc>
              <a:buFont typeface="Arial" panose="020B0604020202020204" pitchFamily="34" charset="0"/>
              <a:buChar char="•"/>
            </a:pPr>
            <a:r>
              <a:rPr lang="en-US" sz="1400" u="sng" dirty="0">
                <a:hlinkClick r:id="rId7"/>
              </a:rPr>
              <a:t>20/0117r0</a:t>
            </a:r>
            <a:r>
              <a:rPr lang="en-US" sz="1400" dirty="0"/>
              <a:t> </a:t>
            </a:r>
            <a:r>
              <a:rPr lang="en-US" altLang="en-US" sz="1400" dirty="0"/>
              <a:t> - EHT-LTFs Design for Wideband (</a:t>
            </a:r>
            <a:r>
              <a:rPr lang="en-US" altLang="en-US" sz="1400" dirty="0" err="1"/>
              <a:t>Dandan</a:t>
            </a:r>
            <a:r>
              <a:rPr lang="en-US" altLang="en-US" sz="1400" dirty="0"/>
              <a:t> Liang)</a:t>
            </a:r>
          </a:p>
          <a:p>
            <a:pPr marL="457200" lvl="1" indent="0">
              <a:lnSpc>
                <a:spcPct val="80000"/>
              </a:lnSpc>
              <a:buNone/>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21</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4343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ighlight>
                  <a:srgbClr val="00FF00"/>
                </a:highlight>
                <a:hlinkClick r:id="rId2"/>
              </a:rPr>
              <a:t>20/0110r0</a:t>
            </a:r>
            <a:r>
              <a:rPr lang="en-US" sz="1400" dirty="0">
                <a:highlight>
                  <a:srgbClr val="00FF00"/>
                </a:highlight>
              </a:rPr>
              <a:t> </a:t>
            </a:r>
            <a:r>
              <a:rPr lang="en-US" altLang="en-US" sz="1400" dirty="0">
                <a:highlight>
                  <a:srgbClr val="00FF00"/>
                </a:highlight>
              </a:rPr>
              <a:t>- 11be preamble and forward compatibility (Sigurd Schelstraete)</a:t>
            </a:r>
          </a:p>
          <a:p>
            <a:pPr lvl="2">
              <a:lnSpc>
                <a:spcPct val="80000"/>
              </a:lnSpc>
              <a:buFont typeface="Arial" panose="020B0604020202020204" pitchFamily="34" charset="0"/>
              <a:buChar char="•"/>
            </a:pPr>
            <a:r>
              <a:rPr lang="en-US" sz="1400" u="sng" dirty="0">
                <a:highlight>
                  <a:srgbClr val="00FF00"/>
                </a:highlight>
                <a:hlinkClick r:id="rId3"/>
              </a:rPr>
              <a:t>20/0117r0</a:t>
            </a:r>
            <a:r>
              <a:rPr lang="en-US" sz="1400" dirty="0">
                <a:highlight>
                  <a:srgbClr val="00FF00"/>
                </a:highlight>
              </a:rPr>
              <a:t> </a:t>
            </a:r>
            <a:r>
              <a:rPr lang="en-US" altLang="en-US" sz="1400" dirty="0">
                <a:highlight>
                  <a:srgbClr val="00FF00"/>
                </a:highlight>
              </a:rPr>
              <a:t> - EHT-LTFs Design for Wideband (</a:t>
            </a:r>
            <a:r>
              <a:rPr lang="en-US" altLang="en-US" sz="1400" dirty="0" err="1">
                <a:highlight>
                  <a:srgbClr val="00FF00"/>
                </a:highlight>
              </a:rPr>
              <a:t>Dandan</a:t>
            </a:r>
            <a:r>
              <a:rPr lang="en-US" altLang="en-US" sz="1400" dirty="0">
                <a:highlight>
                  <a:srgbClr val="00FF00"/>
                </a:highlight>
              </a:rPr>
              <a:t> Liang)</a:t>
            </a:r>
          </a:p>
          <a:p>
            <a:pPr lvl="1">
              <a:lnSpc>
                <a:spcPct val="80000"/>
              </a:lnSpc>
              <a:buFont typeface="Arial" panose="020B0604020202020204" pitchFamily="34" charset="0"/>
              <a:buChar char="•"/>
            </a:pPr>
            <a:r>
              <a:rPr lang="en-US" altLang="en-US" sz="1600" dirty="0"/>
              <a:t>Multi-RU/Puncturing</a:t>
            </a:r>
          </a:p>
          <a:p>
            <a:pPr lvl="2">
              <a:lnSpc>
                <a:spcPct val="80000"/>
              </a:lnSpc>
              <a:buFont typeface="Arial" panose="020B0604020202020204" pitchFamily="34" charset="0"/>
              <a:buChar char="•"/>
            </a:pPr>
            <a:r>
              <a:rPr lang="en-US" sz="1400" u="sng" dirty="0">
                <a:highlight>
                  <a:srgbClr val="00FF00"/>
                </a:highlight>
                <a:hlinkClick r:id="rId4"/>
              </a:rPr>
              <a:t>19/2161r1</a:t>
            </a:r>
            <a:r>
              <a:rPr lang="en-US" sz="1400" dirty="0">
                <a:highlight>
                  <a:srgbClr val="00FF00"/>
                </a:highlight>
              </a:rPr>
              <a:t> </a:t>
            </a:r>
            <a:r>
              <a:rPr lang="en-US" altLang="en-US" sz="1400" dirty="0">
                <a:highlight>
                  <a:srgbClr val="00FF00"/>
                </a:highlight>
              </a:rPr>
              <a:t> - Multiple RU Support for 11be (</a:t>
            </a:r>
            <a:r>
              <a:rPr lang="en-US" altLang="en-US" sz="1400" dirty="0" err="1">
                <a:highlight>
                  <a:srgbClr val="00FF00"/>
                </a:highlight>
              </a:rPr>
              <a:t>Myeongjin</a:t>
            </a:r>
            <a:r>
              <a:rPr lang="en-US" altLang="en-US" sz="1400" dirty="0">
                <a:highlight>
                  <a:srgbClr val="00FF00"/>
                </a:highlight>
              </a:rPr>
              <a:t> Kim)</a:t>
            </a:r>
          </a:p>
          <a:p>
            <a:pPr lvl="2">
              <a:lnSpc>
                <a:spcPct val="80000"/>
              </a:lnSpc>
              <a:buFont typeface="Arial" panose="020B0604020202020204" pitchFamily="34" charset="0"/>
              <a:buChar char="•"/>
            </a:pPr>
            <a:r>
              <a:rPr lang="en-US" sz="1400" u="sng" dirty="0">
                <a:highlight>
                  <a:srgbClr val="00FF00"/>
                </a:highlight>
                <a:hlinkClick r:id="rId5"/>
              </a:rPr>
              <a:t>20/0022r0</a:t>
            </a:r>
            <a:r>
              <a:rPr lang="en-US" sz="1400" dirty="0">
                <a:highlight>
                  <a:srgbClr val="00FF00"/>
                </a:highlight>
              </a:rPr>
              <a:t> </a:t>
            </a:r>
            <a:r>
              <a:rPr lang="en-US" altLang="en-US" sz="1400" dirty="0">
                <a:highlight>
                  <a:srgbClr val="00FF00"/>
                </a:highlight>
              </a:rPr>
              <a:t> - Consideration on 240/160+80 MHz and Preamble Puncturing (</a:t>
            </a:r>
            <a:r>
              <a:rPr lang="en-US" altLang="en-US" sz="1400" dirty="0" err="1">
                <a:highlight>
                  <a:srgbClr val="00FF00"/>
                </a:highlight>
              </a:rPr>
              <a:t>Eunsung</a:t>
            </a:r>
            <a:r>
              <a:rPr lang="en-US" altLang="en-US" sz="1400" dirty="0">
                <a:highlight>
                  <a:srgbClr val="00FF00"/>
                </a:highlight>
              </a:rPr>
              <a:t> Park)</a:t>
            </a:r>
          </a:p>
          <a:p>
            <a:pPr lvl="2">
              <a:lnSpc>
                <a:spcPct val="80000"/>
              </a:lnSpc>
              <a:buFont typeface="Arial" panose="020B0604020202020204" pitchFamily="34" charset="0"/>
              <a:buChar char="•"/>
            </a:pPr>
            <a:r>
              <a:rPr lang="en-US" sz="1400" u="sng" dirty="0">
                <a:hlinkClick r:id="rId6"/>
              </a:rPr>
              <a:t>20/0023r0</a:t>
            </a:r>
            <a:r>
              <a:rPr lang="en-US" sz="1400" dirty="0"/>
              <a:t> </a:t>
            </a:r>
            <a:r>
              <a:rPr lang="en-US" altLang="en-US" sz="1400" dirty="0"/>
              <a:t> - Multiple RU Aggregation (</a:t>
            </a:r>
            <a:r>
              <a:rPr lang="en-US" altLang="en-US" sz="1400" dirty="0" err="1"/>
              <a:t>Eunsung</a:t>
            </a:r>
            <a:r>
              <a:rPr lang="en-US" altLang="en-US" sz="1400" dirty="0"/>
              <a:t> Park)</a:t>
            </a:r>
          </a:p>
          <a:p>
            <a:pPr lvl="2">
              <a:lnSpc>
                <a:spcPct val="80000"/>
              </a:lnSpc>
              <a:buFont typeface="Arial" panose="020B0604020202020204" pitchFamily="34" charset="0"/>
              <a:buChar char="•"/>
            </a:pPr>
            <a:r>
              <a:rPr lang="en-US" sz="1400" u="sng" dirty="0">
                <a:hlinkClick r:id="rId7"/>
              </a:rPr>
              <a:t>20/0048r0</a:t>
            </a:r>
            <a:r>
              <a:rPr lang="en-US" sz="1400" dirty="0"/>
              <a:t> </a:t>
            </a:r>
            <a:r>
              <a:rPr lang="en-US" altLang="en-US" sz="1400" dirty="0"/>
              <a:t> - RU Aggregation for 240MHz and 320MHz (Bin Tian)</a:t>
            </a:r>
          </a:p>
          <a:p>
            <a:pPr lvl="2">
              <a:lnSpc>
                <a:spcPct val="80000"/>
              </a:lnSpc>
              <a:buFont typeface="Arial" panose="020B0604020202020204" pitchFamily="34" charset="0"/>
              <a:buChar char="•"/>
            </a:pPr>
            <a:r>
              <a:rPr lang="en-US" sz="1400" u="sng" dirty="0">
                <a:hlinkClick r:id="rId8"/>
              </a:rPr>
              <a:t>20/0058r1</a:t>
            </a:r>
            <a:r>
              <a:rPr lang="en-US" sz="1400" dirty="0"/>
              <a:t> </a:t>
            </a:r>
            <a:r>
              <a:rPr lang="en-US" altLang="en-US" sz="1400" dirty="0"/>
              <a:t> - Preamble Puncturing for Transmission to Multiple STAs in 802.11be (Oded Redlich)</a:t>
            </a:r>
          </a:p>
          <a:p>
            <a:pPr lvl="2">
              <a:lnSpc>
                <a:spcPct val="80000"/>
              </a:lnSpc>
              <a:buFont typeface="Arial" panose="020B0604020202020204" pitchFamily="34" charset="0"/>
              <a:buChar char="•"/>
            </a:pPr>
            <a:r>
              <a:rPr lang="en-US" sz="1400" u="sng" dirty="0">
                <a:hlinkClick r:id="rId9"/>
              </a:rPr>
              <a:t>20/0108r0</a:t>
            </a:r>
            <a:r>
              <a:rPr lang="en-US" sz="1400" dirty="0"/>
              <a:t> </a:t>
            </a:r>
            <a:r>
              <a:rPr lang="en-US" altLang="en-US" sz="1400" dirty="0"/>
              <a:t> - Multi-RU support for OFDMA (Sigurd Schelstraete)</a:t>
            </a:r>
          </a:p>
          <a:p>
            <a:pPr lvl="2">
              <a:lnSpc>
                <a:spcPct val="80000"/>
              </a:lnSpc>
              <a:buFont typeface="Arial" panose="020B0604020202020204" pitchFamily="34" charset="0"/>
              <a:buChar char="•"/>
            </a:pPr>
            <a:r>
              <a:rPr lang="en-US" sz="1400" u="sng" dirty="0">
                <a:hlinkClick r:id="rId10"/>
              </a:rPr>
              <a:t>20/0109r0</a:t>
            </a:r>
            <a:r>
              <a:rPr lang="en-US" sz="1400" dirty="0"/>
              <a:t> </a:t>
            </a:r>
            <a:r>
              <a:rPr lang="en-US" altLang="en-US" sz="1400" dirty="0"/>
              <a:t> - Further considerations for multi-RU (Sigurd Schelstraete)</a:t>
            </a:r>
          </a:p>
          <a:p>
            <a:pPr lvl="2">
              <a:lnSpc>
                <a:spcPct val="80000"/>
              </a:lnSpc>
              <a:buFont typeface="Arial" panose="020B0604020202020204" pitchFamily="34" charset="0"/>
              <a:buChar char="•"/>
            </a:pPr>
            <a:r>
              <a:rPr lang="en-US" sz="1400" u="sng" dirty="0">
                <a:hlinkClick r:id="rId11"/>
              </a:rPr>
              <a:t>20/0128r0</a:t>
            </a:r>
            <a:r>
              <a:rPr lang="en-US" sz="1400" dirty="0"/>
              <a:t> </a:t>
            </a:r>
            <a:r>
              <a:rPr lang="en-US" altLang="en-US" sz="1400" dirty="0"/>
              <a:t> - Discussion on Multi-RU in 802.11be (Oded Redlich)</a:t>
            </a:r>
          </a:p>
          <a:p>
            <a:pPr marL="457200" lvl="1" indent="0">
              <a:lnSpc>
                <a:spcPct val="80000"/>
              </a:lnSpc>
              <a:buNone/>
            </a:pPr>
            <a:endParaRPr lang="en-US" altLang="en-US" sz="1600" dirty="0"/>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13640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981200"/>
            <a:ext cx="8229600" cy="41148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Multi-RU/Puncturing</a:t>
            </a:r>
          </a:p>
          <a:p>
            <a:pPr lvl="2">
              <a:lnSpc>
                <a:spcPct val="80000"/>
              </a:lnSpc>
              <a:buFont typeface="Arial" panose="020B0604020202020204" pitchFamily="34" charset="0"/>
              <a:buChar char="•"/>
            </a:pPr>
            <a:r>
              <a:rPr lang="en-US" sz="1400" u="sng" dirty="0">
                <a:highlight>
                  <a:srgbClr val="00FF00"/>
                </a:highlight>
                <a:hlinkClick r:id="rId2"/>
              </a:rPr>
              <a:t>20/0023r0</a:t>
            </a:r>
            <a:r>
              <a:rPr lang="en-US" sz="1400" dirty="0">
                <a:highlight>
                  <a:srgbClr val="00FF00"/>
                </a:highlight>
              </a:rPr>
              <a:t> </a:t>
            </a:r>
            <a:r>
              <a:rPr lang="en-US" altLang="en-US" sz="1400" dirty="0">
                <a:highlight>
                  <a:srgbClr val="00FF00"/>
                </a:highlight>
              </a:rPr>
              <a:t> - Multiple RU Aggregation (</a:t>
            </a:r>
            <a:r>
              <a:rPr lang="en-US" altLang="en-US" sz="1400" dirty="0" err="1">
                <a:highlight>
                  <a:srgbClr val="00FF00"/>
                </a:highlight>
              </a:rPr>
              <a:t>Eunsung</a:t>
            </a:r>
            <a:r>
              <a:rPr lang="en-US" altLang="en-US" sz="1400" dirty="0">
                <a:highlight>
                  <a:srgbClr val="00FF00"/>
                </a:highlight>
              </a:rPr>
              <a:t> Park)</a:t>
            </a:r>
          </a:p>
          <a:p>
            <a:pPr lvl="2">
              <a:lnSpc>
                <a:spcPct val="80000"/>
              </a:lnSpc>
              <a:buFont typeface="Arial" panose="020B0604020202020204" pitchFamily="34" charset="0"/>
              <a:buChar char="•"/>
            </a:pPr>
            <a:r>
              <a:rPr lang="en-US" sz="1400" u="sng" dirty="0">
                <a:highlight>
                  <a:srgbClr val="00FF00"/>
                </a:highlight>
                <a:hlinkClick r:id="rId3"/>
              </a:rPr>
              <a:t>20/0048r0</a:t>
            </a:r>
            <a:r>
              <a:rPr lang="en-US" sz="1400" dirty="0">
                <a:highlight>
                  <a:srgbClr val="00FF00"/>
                </a:highlight>
              </a:rPr>
              <a:t> </a:t>
            </a:r>
            <a:r>
              <a:rPr lang="en-US" altLang="en-US" sz="1400" dirty="0">
                <a:highlight>
                  <a:srgbClr val="00FF00"/>
                </a:highlight>
              </a:rPr>
              <a:t> - RU Aggregation for 240MHz and 320MHz (Bin Tian)</a:t>
            </a:r>
          </a:p>
          <a:p>
            <a:pPr lvl="2">
              <a:lnSpc>
                <a:spcPct val="80000"/>
              </a:lnSpc>
              <a:buFont typeface="Arial" panose="020B0604020202020204" pitchFamily="34" charset="0"/>
              <a:buChar char="•"/>
            </a:pPr>
            <a:r>
              <a:rPr lang="en-US" sz="1400" u="sng" dirty="0">
                <a:highlight>
                  <a:srgbClr val="00FF00"/>
                </a:highlight>
                <a:hlinkClick r:id="rId4"/>
              </a:rPr>
              <a:t>20/0058r2</a:t>
            </a:r>
            <a:r>
              <a:rPr lang="en-US" sz="1400" dirty="0">
                <a:highlight>
                  <a:srgbClr val="00FF00"/>
                </a:highlight>
              </a:rPr>
              <a:t> </a:t>
            </a:r>
            <a:r>
              <a:rPr lang="en-US" altLang="en-US" sz="1400" dirty="0">
                <a:highlight>
                  <a:srgbClr val="00FF00"/>
                </a:highlight>
              </a:rPr>
              <a:t> - Preamble Puncturing for Transmission to Multiple STAs in 802.11be (Oded Redlich)</a:t>
            </a:r>
          </a:p>
          <a:p>
            <a:pPr lvl="2">
              <a:lnSpc>
                <a:spcPct val="80000"/>
              </a:lnSpc>
              <a:buFont typeface="Arial" panose="020B0604020202020204" pitchFamily="34" charset="0"/>
              <a:buChar char="•"/>
            </a:pPr>
            <a:r>
              <a:rPr lang="en-US" sz="1400" u="sng" dirty="0">
                <a:highlight>
                  <a:srgbClr val="00FF00"/>
                </a:highlight>
                <a:hlinkClick r:id="rId5"/>
              </a:rPr>
              <a:t>20/0108r0</a:t>
            </a:r>
            <a:r>
              <a:rPr lang="en-US" sz="1400" dirty="0">
                <a:highlight>
                  <a:srgbClr val="00FF00"/>
                </a:highlight>
              </a:rPr>
              <a:t> </a:t>
            </a:r>
            <a:r>
              <a:rPr lang="en-US" altLang="en-US" sz="1400" dirty="0">
                <a:highlight>
                  <a:srgbClr val="00FF00"/>
                </a:highlight>
              </a:rPr>
              <a:t> - Multi-RU support for OFDMA (Sigurd Schelstraete)</a:t>
            </a:r>
          </a:p>
          <a:p>
            <a:pPr lvl="2">
              <a:lnSpc>
                <a:spcPct val="80000"/>
              </a:lnSpc>
              <a:buFont typeface="Arial" panose="020B0604020202020204" pitchFamily="34" charset="0"/>
              <a:buChar char="•"/>
            </a:pPr>
            <a:r>
              <a:rPr lang="en-US" sz="1400" u="sng" dirty="0">
                <a:highlight>
                  <a:srgbClr val="00FF00"/>
                </a:highlight>
                <a:hlinkClick r:id="rId6"/>
              </a:rPr>
              <a:t>20/0109r0</a:t>
            </a:r>
            <a:r>
              <a:rPr lang="en-US" sz="1400" dirty="0">
                <a:highlight>
                  <a:srgbClr val="00FF00"/>
                </a:highlight>
              </a:rPr>
              <a:t> </a:t>
            </a:r>
            <a:r>
              <a:rPr lang="en-US" altLang="en-US" sz="1400" dirty="0">
                <a:highlight>
                  <a:srgbClr val="00FF00"/>
                </a:highlight>
              </a:rPr>
              <a:t> - Further considerations for multi-RU (Sigurd Schelstraete)</a:t>
            </a:r>
          </a:p>
          <a:p>
            <a:pPr lvl="2">
              <a:lnSpc>
                <a:spcPct val="80000"/>
              </a:lnSpc>
              <a:buFont typeface="Arial" panose="020B0604020202020204" pitchFamily="34" charset="0"/>
              <a:buChar char="•"/>
            </a:pPr>
            <a:r>
              <a:rPr lang="en-US" sz="1400" u="sng" dirty="0">
                <a:highlight>
                  <a:srgbClr val="00FF00"/>
                </a:highlight>
                <a:hlinkClick r:id="rId7"/>
              </a:rPr>
              <a:t>20/0128r0</a:t>
            </a:r>
            <a:r>
              <a:rPr lang="en-US" sz="1400" dirty="0">
                <a:highlight>
                  <a:srgbClr val="00FF00"/>
                </a:highlight>
              </a:rPr>
              <a:t> </a:t>
            </a:r>
            <a:r>
              <a:rPr lang="en-US" altLang="en-US" sz="1400" dirty="0">
                <a:highlight>
                  <a:srgbClr val="00FF00"/>
                </a:highlight>
              </a:rPr>
              <a:t> - Discussion on Multi-RU in 802.11be (Oded Redlich)</a:t>
            </a:r>
          </a:p>
          <a:p>
            <a:pPr lvl="1">
              <a:lnSpc>
                <a:spcPct val="80000"/>
              </a:lnSpc>
              <a:buFont typeface="Arial" panose="020B0604020202020204" pitchFamily="34" charset="0"/>
              <a:buChar char="•"/>
            </a:pPr>
            <a:endParaRPr lang="en-US" altLang="en-US" sz="1600" dirty="0"/>
          </a:p>
          <a:p>
            <a:pPr lvl="2">
              <a:lnSpc>
                <a:spcPct val="80000"/>
              </a:lnSpc>
              <a:buFont typeface="Arial" panose="020B0604020202020204" pitchFamily="34" charset="0"/>
              <a:buChar char="•"/>
            </a:pPr>
            <a:endParaRPr lang="en-US" altLang="en-US" sz="1400" dirty="0"/>
          </a:p>
          <a:p>
            <a:pPr lvl="1">
              <a:lnSpc>
                <a:spcPct val="80000"/>
              </a:lnSpc>
              <a:buFont typeface="Arial" panose="020B0604020202020204" pitchFamily="34" charset="0"/>
              <a:buChar char="•"/>
            </a:pPr>
            <a:endParaRPr lang="en-US" altLang="en-US" sz="1600" dirty="0"/>
          </a:p>
          <a:p>
            <a:pPr lvl="1">
              <a:lnSpc>
                <a:spcPct val="80000"/>
              </a:lnSpc>
              <a:buFont typeface="Arial" panose="020B0604020202020204" pitchFamily="34" charset="0"/>
              <a:buChar char="•"/>
            </a:pPr>
            <a:endParaRPr lang="en-US" altLang="en-US" sz="1600" dirty="0"/>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211909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Thursday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highlight>
                  <a:srgbClr val="00FF00"/>
                </a:highlight>
              </a:rPr>
              <a:t>Continue multi-RU discussions + SPs</a:t>
            </a:r>
          </a:p>
          <a:p>
            <a:pPr lvl="1">
              <a:lnSpc>
                <a:spcPct val="80000"/>
              </a:lnSpc>
              <a:buFont typeface="Arial" panose="020B0604020202020204" pitchFamily="34" charset="0"/>
              <a:buChar char="•"/>
            </a:pPr>
            <a:r>
              <a:rPr lang="en-US" altLang="en-US" sz="1600" dirty="0"/>
              <a:t>PPDU format</a:t>
            </a:r>
          </a:p>
          <a:p>
            <a:pPr lvl="2">
              <a:lnSpc>
                <a:spcPct val="80000"/>
              </a:lnSpc>
              <a:buFont typeface="Arial" panose="020B0604020202020204" pitchFamily="34" charset="0"/>
              <a:buChar char="•"/>
            </a:pPr>
            <a:r>
              <a:rPr lang="en-US" altLang="en-US" sz="1400" dirty="0"/>
              <a:t>20/0019r0	 - 11be PPDU format (Dongguk Lim)</a:t>
            </a:r>
          </a:p>
          <a:p>
            <a:pPr lvl="2">
              <a:lnSpc>
                <a:spcPct val="80000"/>
              </a:lnSpc>
              <a:buFont typeface="Arial" panose="020B0604020202020204" pitchFamily="34" charset="0"/>
              <a:buChar char="•"/>
            </a:pPr>
            <a:r>
              <a:rPr lang="en-US" altLang="en-US" sz="1400" dirty="0"/>
              <a:t>20/0031r2	 - Considerations on EHT PPDU formats (Lei Huang)</a:t>
            </a:r>
          </a:p>
          <a:p>
            <a:pPr lvl="1">
              <a:lnSpc>
                <a:spcPct val="80000"/>
              </a:lnSpc>
              <a:buFont typeface="Arial" panose="020B0604020202020204" pitchFamily="34" charset="0"/>
              <a:buChar char="•"/>
            </a:pPr>
            <a:r>
              <a:rPr lang="en-US" altLang="en-US" sz="1600" dirty="0"/>
              <a:t>MIMO/Sounding</a:t>
            </a:r>
          </a:p>
          <a:p>
            <a:pPr lvl="2">
              <a:lnSpc>
                <a:spcPct val="80000"/>
              </a:lnSpc>
              <a:buFont typeface="Arial" panose="020B0604020202020204" pitchFamily="34" charset="0"/>
              <a:buChar char="•"/>
            </a:pPr>
            <a:r>
              <a:rPr lang="en-US" altLang="en-US" sz="1400" dirty="0"/>
              <a:t>20/0041r0	 - Additional overhead reduction in mixed beamforming feedback (</a:t>
            </a:r>
            <a:r>
              <a:rPr lang="en-US" altLang="en-US" sz="1400" dirty="0" err="1"/>
              <a:t>Genadiy</a:t>
            </a:r>
            <a:r>
              <a:rPr lang="en-US" altLang="en-US" sz="1400" dirty="0"/>
              <a:t> </a:t>
            </a:r>
            <a:r>
              <a:rPr lang="en-US" altLang="en-US" sz="1400" dirty="0" err="1"/>
              <a:t>Tsodik</a:t>
            </a:r>
            <a:r>
              <a:rPr lang="en-US" altLang="en-US" sz="1400" dirty="0"/>
              <a:t>)</a:t>
            </a:r>
          </a:p>
          <a:p>
            <a:pPr lvl="2">
              <a:lnSpc>
                <a:spcPct val="80000"/>
              </a:lnSpc>
              <a:buFont typeface="Arial" panose="020B0604020202020204" pitchFamily="34" charset="0"/>
              <a:buChar char="•"/>
            </a:pPr>
            <a:r>
              <a:rPr lang="en-US" altLang="en-US" sz="1400" dirty="0"/>
              <a:t>20/0065r0	 - Implicit sounding scheme (Lily Yunping </a:t>
            </a:r>
            <a:r>
              <a:rPr lang="en-US" altLang="en-US" sz="1400" dirty="0" err="1"/>
              <a:t>Lyu</a:t>
            </a:r>
            <a:r>
              <a:rPr lang="en-US" altLang="en-US" sz="1400" dirty="0"/>
              <a:t>)</a:t>
            </a:r>
          </a:p>
          <a:p>
            <a:pPr lvl="2">
              <a:lnSpc>
                <a:spcPct val="80000"/>
              </a:lnSpc>
              <a:buFont typeface="Arial" panose="020B0604020202020204" pitchFamily="34" charset="0"/>
              <a:buChar char="•"/>
            </a:pPr>
            <a:r>
              <a:rPr lang="en-US" altLang="en-US" sz="1400" dirty="0"/>
              <a:t>20/0067r0	 - Restrictions for 16 SS based MU MIMO Scheduling (</a:t>
            </a:r>
            <a:r>
              <a:rPr lang="en-US" altLang="en-US" sz="1400" dirty="0" err="1"/>
              <a:t>Junghoon</a:t>
            </a:r>
            <a:r>
              <a:rPr lang="en-US" altLang="en-US" sz="1400" dirty="0"/>
              <a:t> Suh)</a:t>
            </a:r>
          </a:p>
          <a:p>
            <a:pPr lvl="2">
              <a:lnSpc>
                <a:spcPct val="80000"/>
              </a:lnSpc>
              <a:buFont typeface="Arial" panose="020B0604020202020204" pitchFamily="34" charset="0"/>
              <a:buChar char="•"/>
            </a:pPr>
            <a:r>
              <a:rPr lang="en-US" altLang="en-US" sz="1400" dirty="0"/>
              <a:t>20/0080r0	 - Calibration for Implicit Feedback (Qinghua Li)</a:t>
            </a:r>
          </a:p>
          <a:p>
            <a:pPr lvl="2">
              <a:lnSpc>
                <a:spcPct val="80000"/>
              </a:lnSpc>
              <a:buFont typeface="Arial" panose="020B0604020202020204" pitchFamily="34" charset="0"/>
              <a:buChar char="•"/>
            </a:pPr>
            <a:r>
              <a:rPr lang="en-US" altLang="en-US" sz="1400" dirty="0"/>
              <a:t>20/0089r0	 - Multi-AP Implicit Channel Sounding (Roya Doostnejad)</a:t>
            </a:r>
          </a:p>
          <a:p>
            <a:pPr lvl="2">
              <a:lnSpc>
                <a:spcPct val="80000"/>
              </a:lnSpc>
              <a:buFont typeface="Arial" panose="020B0604020202020204" pitchFamily="34" charset="0"/>
              <a:buChar char="•"/>
            </a:pPr>
            <a:r>
              <a:rPr lang="en-US" altLang="en-US" sz="1400" dirty="0"/>
              <a:t>20/0090r0	 - Implicit Feedback, Feasibility and Gains (Roya Doostnejad)</a:t>
            </a:r>
            <a:endParaRPr lang="en-US" altLang="en-US" sz="1600" dirty="0"/>
          </a:p>
          <a:p>
            <a:pPr lvl="0">
              <a:lnSpc>
                <a:spcPct val="80000"/>
              </a:lnSpc>
              <a:buFont typeface="Arial" panose="020B0604020202020204" pitchFamily="34" charset="0"/>
              <a:buChar char="•"/>
            </a:pPr>
            <a:r>
              <a:rPr lang="en-US" altLang="en-US" sz="2000" dirty="0"/>
              <a:t>Adjourn</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44924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Thursday AM2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447800"/>
            <a:ext cx="7772400" cy="46482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PPDU format</a:t>
            </a:r>
          </a:p>
          <a:p>
            <a:pPr lvl="2">
              <a:lnSpc>
                <a:spcPct val="80000"/>
              </a:lnSpc>
              <a:buFont typeface="Arial" panose="020B0604020202020204" pitchFamily="34" charset="0"/>
              <a:buChar char="•"/>
            </a:pPr>
            <a:r>
              <a:rPr lang="en-US" altLang="en-US" sz="1400" dirty="0">
                <a:highlight>
                  <a:srgbClr val="00FF00"/>
                </a:highlight>
              </a:rPr>
              <a:t>20/0019r0	 - 11be PPDU format (Dongguk Lim)</a:t>
            </a:r>
          </a:p>
          <a:p>
            <a:pPr lvl="2">
              <a:lnSpc>
                <a:spcPct val="80000"/>
              </a:lnSpc>
              <a:buFont typeface="Arial" panose="020B0604020202020204" pitchFamily="34" charset="0"/>
              <a:buChar char="•"/>
            </a:pPr>
            <a:r>
              <a:rPr lang="en-US" altLang="en-US" sz="1400" dirty="0">
                <a:highlight>
                  <a:srgbClr val="00FF00"/>
                </a:highlight>
              </a:rPr>
              <a:t>20/0031r2	 - Considerations on EHT PPDU formats (Lei Huang)</a:t>
            </a:r>
          </a:p>
          <a:p>
            <a:pPr lvl="1">
              <a:lnSpc>
                <a:spcPct val="80000"/>
              </a:lnSpc>
              <a:buFont typeface="Arial" panose="020B0604020202020204" pitchFamily="34" charset="0"/>
              <a:buChar char="•"/>
            </a:pPr>
            <a:r>
              <a:rPr lang="en-US" altLang="en-US" sz="1600" dirty="0"/>
              <a:t>MIMO/Sounding MIMO/Sounding</a:t>
            </a:r>
          </a:p>
          <a:p>
            <a:pPr lvl="2">
              <a:lnSpc>
                <a:spcPct val="80000"/>
              </a:lnSpc>
              <a:buFont typeface="Arial" panose="020B0604020202020204" pitchFamily="34" charset="0"/>
              <a:buChar char="•"/>
            </a:pPr>
            <a:r>
              <a:rPr lang="en-US" altLang="en-US" sz="1400" dirty="0">
                <a:highlight>
                  <a:srgbClr val="00FF00"/>
                </a:highlight>
              </a:rPr>
              <a:t>20/0041r0	 - Additional overhead reduction in mixed beamforming feedback (</a:t>
            </a:r>
            <a:r>
              <a:rPr lang="en-US" altLang="en-US" sz="1400" dirty="0" err="1">
                <a:highlight>
                  <a:srgbClr val="00FF00"/>
                </a:highlight>
              </a:rPr>
              <a:t>Genadiy</a:t>
            </a:r>
            <a:r>
              <a:rPr lang="en-US" altLang="en-US" sz="1400" dirty="0">
                <a:highlight>
                  <a:srgbClr val="00FF00"/>
                </a:highlight>
              </a:rPr>
              <a:t> </a:t>
            </a:r>
            <a:r>
              <a:rPr lang="en-US" altLang="en-US" sz="1400" dirty="0" err="1">
                <a:highlight>
                  <a:srgbClr val="00FF00"/>
                </a:highlight>
              </a:rPr>
              <a:t>Tsodik</a:t>
            </a:r>
            <a:r>
              <a:rPr lang="en-US" altLang="en-US" sz="1400" dirty="0">
                <a:highlight>
                  <a:srgbClr val="00FF00"/>
                </a:highlight>
              </a:rPr>
              <a:t>)</a:t>
            </a:r>
          </a:p>
          <a:p>
            <a:pPr lvl="2">
              <a:lnSpc>
                <a:spcPct val="80000"/>
              </a:lnSpc>
              <a:buFont typeface="Arial" panose="020B0604020202020204" pitchFamily="34" charset="0"/>
              <a:buChar char="•"/>
            </a:pPr>
            <a:r>
              <a:rPr lang="en-US" altLang="en-US" sz="1400" dirty="0">
                <a:highlight>
                  <a:srgbClr val="FFFF00"/>
                </a:highlight>
              </a:rPr>
              <a:t>20/0065r0	 - Implicit sounding scheme (Lily Yunping </a:t>
            </a:r>
            <a:r>
              <a:rPr lang="en-US" altLang="en-US" sz="1400" dirty="0" err="1">
                <a:highlight>
                  <a:srgbClr val="FFFF00"/>
                </a:highlight>
              </a:rPr>
              <a:t>Lyu</a:t>
            </a:r>
            <a:r>
              <a:rPr lang="en-US" altLang="en-US" sz="1400" dirty="0">
                <a:highlight>
                  <a:srgbClr val="FFFF00"/>
                </a:highlight>
              </a:rPr>
              <a:t>)</a:t>
            </a:r>
          </a:p>
          <a:p>
            <a:pPr lvl="2">
              <a:lnSpc>
                <a:spcPct val="80000"/>
              </a:lnSpc>
              <a:buFont typeface="Arial" panose="020B0604020202020204" pitchFamily="34" charset="0"/>
              <a:buChar char="•"/>
            </a:pPr>
            <a:r>
              <a:rPr lang="en-US" altLang="en-US" sz="1400" dirty="0">
                <a:highlight>
                  <a:srgbClr val="00FF00"/>
                </a:highlight>
              </a:rPr>
              <a:t>20/0067r0	 - Restrictions for 16 SS based MU MIMO Scheduling (</a:t>
            </a:r>
            <a:r>
              <a:rPr lang="en-US" altLang="en-US" sz="1400" dirty="0" err="1">
                <a:highlight>
                  <a:srgbClr val="00FF00"/>
                </a:highlight>
              </a:rPr>
              <a:t>Junghoon</a:t>
            </a:r>
            <a:r>
              <a:rPr lang="en-US" altLang="en-US" sz="1400" dirty="0">
                <a:highlight>
                  <a:srgbClr val="00FF00"/>
                </a:highlight>
              </a:rPr>
              <a:t> Suh)</a:t>
            </a:r>
          </a:p>
          <a:p>
            <a:pPr lvl="2">
              <a:lnSpc>
                <a:spcPct val="80000"/>
              </a:lnSpc>
              <a:buFont typeface="Arial" panose="020B0604020202020204" pitchFamily="34" charset="0"/>
              <a:buChar char="•"/>
            </a:pPr>
            <a:r>
              <a:rPr lang="en-US" altLang="en-US" sz="1400" dirty="0">
                <a:highlight>
                  <a:srgbClr val="00FF00"/>
                </a:highlight>
              </a:rPr>
              <a:t>20/0080r0	 - Calibration for Implicit Feedback (Qinghua Li)</a:t>
            </a:r>
          </a:p>
          <a:p>
            <a:pPr lvl="2">
              <a:lnSpc>
                <a:spcPct val="80000"/>
              </a:lnSpc>
              <a:buFont typeface="Arial" panose="020B0604020202020204" pitchFamily="34" charset="0"/>
              <a:buChar char="•"/>
            </a:pPr>
            <a:r>
              <a:rPr lang="en-US" altLang="en-US" sz="1400" dirty="0">
                <a:highlight>
                  <a:srgbClr val="FFFF00"/>
                </a:highlight>
              </a:rPr>
              <a:t>20/0089r0	 - Multi-AP Implicit Channel Sounding (Roya Doostnejad)</a:t>
            </a:r>
          </a:p>
          <a:p>
            <a:pPr lvl="2">
              <a:lnSpc>
                <a:spcPct val="80000"/>
              </a:lnSpc>
              <a:buFont typeface="Arial" panose="020B0604020202020204" pitchFamily="34" charset="0"/>
              <a:buChar char="•"/>
            </a:pPr>
            <a:r>
              <a:rPr lang="en-US" altLang="en-US" sz="1400" dirty="0">
                <a:highlight>
                  <a:srgbClr val="FFFF00"/>
                </a:highlight>
              </a:rPr>
              <a:t>20/0090r0	 - Implicit Feedback, Feasibility and Gains (Roya Doostnejad)</a:t>
            </a:r>
            <a:endParaRPr lang="en-US" altLang="en-US" sz="1600" dirty="0">
              <a:highlight>
                <a:srgbClr val="FFFF00"/>
              </a:highlight>
            </a:endParaRPr>
          </a:p>
          <a:p>
            <a:pPr lvl="1">
              <a:lnSpc>
                <a:spcPct val="80000"/>
              </a:lnSpc>
              <a:buFont typeface="Arial" panose="020B0604020202020204" pitchFamily="34" charset="0"/>
              <a:buChar char="•"/>
            </a:pPr>
            <a:r>
              <a:rPr lang="en-US" altLang="en-US" sz="1600" dirty="0"/>
              <a:t>4096 QAM</a:t>
            </a:r>
          </a:p>
          <a:p>
            <a:pPr lvl="2">
              <a:lnSpc>
                <a:spcPct val="80000"/>
              </a:lnSpc>
              <a:buFont typeface="Arial" panose="020B0604020202020204" pitchFamily="34" charset="0"/>
              <a:buChar char="•"/>
            </a:pPr>
            <a:r>
              <a:rPr lang="en-US" altLang="en-US" sz="1400" dirty="0">
                <a:highlight>
                  <a:srgbClr val="FFFF00"/>
                </a:highlight>
              </a:rPr>
              <a:t>20/0072r0	 - Performance and EVM Evaluation on 4096-QAM in 11be (Jianhan Liu)</a:t>
            </a:r>
          </a:p>
          <a:p>
            <a:pPr lvl="2">
              <a:lnSpc>
                <a:spcPct val="80000"/>
              </a:lnSpc>
              <a:buFont typeface="Arial" panose="020B0604020202020204" pitchFamily="34" charset="0"/>
              <a:buChar char="•"/>
            </a:pPr>
            <a:r>
              <a:rPr lang="en-US" altLang="en-US" sz="1400" dirty="0">
                <a:highlight>
                  <a:srgbClr val="FFFF00"/>
                </a:highlight>
              </a:rPr>
              <a:t>20/0076r0	 - Simulation results of 4K QAM (Ron Porat)</a:t>
            </a:r>
          </a:p>
          <a:p>
            <a:pPr lvl="2">
              <a:lnSpc>
                <a:spcPct val="80000"/>
              </a:lnSpc>
              <a:buFont typeface="Arial" panose="020B0604020202020204" pitchFamily="34" charset="0"/>
              <a:buChar char="•"/>
            </a:pPr>
            <a:r>
              <a:rPr lang="en-US" altLang="en-US" sz="1400" dirty="0">
                <a:highlight>
                  <a:srgbClr val="FFFF00"/>
                </a:highlight>
              </a:rPr>
              <a:t>20/0111r0	 - 4096 QAM definition (Sigurd Schelstraete)</a:t>
            </a:r>
          </a:p>
          <a:p>
            <a:pPr lvl="1">
              <a:lnSpc>
                <a:spcPct val="80000"/>
              </a:lnSpc>
              <a:buFont typeface="Arial" panose="020B0604020202020204" pitchFamily="34" charset="0"/>
              <a:buChar char="•"/>
            </a:pPr>
            <a:r>
              <a:rPr lang="en-US" altLang="en-US" sz="1600" dirty="0"/>
              <a:t>Channel model</a:t>
            </a:r>
          </a:p>
          <a:p>
            <a:pPr lvl="2">
              <a:lnSpc>
                <a:spcPct val="80000"/>
              </a:lnSpc>
              <a:buFont typeface="Arial" panose="020B0604020202020204" pitchFamily="34" charset="0"/>
              <a:buChar char="•"/>
            </a:pPr>
            <a:r>
              <a:rPr lang="en-US" altLang="en-US" sz="1400" dirty="0">
                <a:highlight>
                  <a:srgbClr val="FFFF00"/>
                </a:highlight>
              </a:rPr>
              <a:t>19/1579r2	 - Adapting the 11be channel model to modern (Doppler) use case (</a:t>
            </a:r>
            <a:r>
              <a:rPr lang="en-US" altLang="en-US" sz="1400" dirty="0" err="1">
                <a:highlight>
                  <a:srgbClr val="FFFF00"/>
                </a:highlight>
              </a:rPr>
              <a:t>Shimi</a:t>
            </a:r>
            <a:r>
              <a:rPr lang="en-US" altLang="en-US" sz="1400" dirty="0">
                <a:highlight>
                  <a:srgbClr val="FFFF00"/>
                </a:highlight>
              </a:rPr>
              <a:t> </a:t>
            </a:r>
            <a:r>
              <a:rPr lang="en-US" altLang="en-US" sz="1400" dirty="0" err="1">
                <a:highlight>
                  <a:srgbClr val="FFFF00"/>
                </a:highlight>
              </a:rPr>
              <a:t>Shilo</a:t>
            </a:r>
            <a:r>
              <a:rPr lang="en-US" altLang="en-US" sz="1400" dirty="0">
                <a:highlight>
                  <a:srgbClr val="FFFF00"/>
                </a:highlight>
              </a:rPr>
              <a:t>)</a:t>
            </a:r>
            <a:endParaRPr lang="en-US" altLang="en-US" sz="1600" dirty="0">
              <a:highlight>
                <a:srgbClr val="FFFF00"/>
              </a:highlight>
            </a:endParaRPr>
          </a:p>
          <a:p>
            <a:pPr lvl="0">
              <a:lnSpc>
                <a:spcPct val="80000"/>
              </a:lnSpc>
              <a:buFont typeface="Arial" panose="020B0604020202020204" pitchFamily="34" charset="0"/>
              <a:buChar char="•"/>
            </a:pPr>
            <a:r>
              <a:rPr lang="en-US" altLang="en-US" sz="2000" dirty="0"/>
              <a:t>Adjourn</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25</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777298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#1 (</a:t>
            </a:r>
            <a:r>
              <a:rPr lang="en-US" u="sng" dirty="0">
                <a:hlinkClick r:id="rId2"/>
              </a:rPr>
              <a:t>1868r2</a:t>
            </a:r>
            <a:r>
              <a:rPr lang="en-US" dirty="0"/>
              <a:t>)</a:t>
            </a:r>
          </a:p>
        </p:txBody>
      </p:sp>
      <p:sp>
        <p:nvSpPr>
          <p:cNvPr id="3" name="Content Placeholder 2"/>
          <p:cNvSpPr>
            <a:spLocks noGrp="1"/>
          </p:cNvSpPr>
          <p:nvPr>
            <p:ph idx="1"/>
          </p:nvPr>
        </p:nvSpPr>
        <p:spPr>
          <a:xfrm>
            <a:off x="699637" y="1752600"/>
            <a:ext cx="7844287" cy="1676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lnSpcReduction="10000"/>
          </a:bodyPr>
          <a:lstStyle/>
          <a:p>
            <a:pPr>
              <a:buFont typeface="Wingdings" panose="05000000000000000000" pitchFamily="2" charset="2"/>
              <a:buChar char="q"/>
            </a:pPr>
            <a:r>
              <a:rPr lang="en-US" sz="2000" b="0" dirty="0"/>
              <a:t>Do you agree that a user specific field of EHT-SIG in an EHT PPDU transmitted to multiple users comprises more than one user fields? </a:t>
            </a:r>
          </a:p>
          <a:p>
            <a:pPr lvl="1">
              <a:buFont typeface="Wingdings" panose="05000000000000000000" pitchFamily="2" charset="2"/>
              <a:buChar char="§"/>
            </a:pPr>
            <a:r>
              <a:rPr lang="en-US" dirty="0"/>
              <a:t>Note: </a:t>
            </a:r>
            <a:r>
              <a:rPr lang="en-US" b="0" dirty="0"/>
              <a:t>each user field contains user-specific allocation information.</a:t>
            </a:r>
          </a:p>
          <a:p>
            <a:pPr lvl="1">
              <a:buFont typeface="Wingdings" panose="05000000000000000000" pitchFamily="2" charset="2"/>
              <a:buChar char="§"/>
            </a:pPr>
            <a:endParaRPr lang="en-US" dirty="0"/>
          </a:p>
          <a:p>
            <a:pPr lvl="1">
              <a:buFont typeface="Wingdings" panose="05000000000000000000" pitchFamily="2" charset="2"/>
              <a:buChar char="§"/>
            </a:pPr>
            <a:r>
              <a:rPr lang="en-US" b="0" dirty="0">
                <a:solidFill>
                  <a:srgbClr val="FF0000"/>
                </a:solidFill>
                <a:highlight>
                  <a:srgbClr val="FFFF00"/>
                </a:highlight>
              </a:rPr>
              <a:t>Withdrawn</a:t>
            </a:r>
          </a:p>
        </p:txBody>
      </p:sp>
      <p:sp>
        <p:nvSpPr>
          <p:cNvPr id="4" name="Footer Placeholder 3"/>
          <p:cNvSpPr>
            <a:spLocks noGrp="1"/>
          </p:cNvSpPr>
          <p:nvPr>
            <p:ph type="ftr" sz="quarter" idx="11"/>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26</a:t>
            </a:fld>
            <a:endParaRPr lang="en-US" altLang="en-US"/>
          </a:p>
        </p:txBody>
      </p:sp>
    </p:spTree>
    <p:extLst>
      <p:ext uri="{BB962C8B-B14F-4D97-AF65-F5344CB8AC3E}">
        <p14:creationId xmlns:p14="http://schemas.microsoft.com/office/powerpoint/2010/main" val="31335498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#2 (</a:t>
            </a:r>
            <a:r>
              <a:rPr lang="en-US" u="sng" dirty="0">
                <a:hlinkClick r:id="rId2"/>
              </a:rPr>
              <a:t>1868r2</a:t>
            </a:r>
            <a:r>
              <a:rPr lang="en-US" dirty="0"/>
              <a:t>)</a:t>
            </a:r>
          </a:p>
        </p:txBody>
      </p:sp>
      <p:sp>
        <p:nvSpPr>
          <p:cNvPr id="3" name="Content Placeholder 2"/>
          <p:cNvSpPr>
            <a:spLocks noGrp="1"/>
          </p:cNvSpPr>
          <p:nvPr>
            <p:ph idx="1"/>
          </p:nvPr>
        </p:nvSpPr>
        <p:spPr>
          <a:xfrm>
            <a:off x="699637" y="1752600"/>
            <a:ext cx="7844287" cy="2209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a:buFont typeface="Wingdings" panose="05000000000000000000" pitchFamily="2" charset="2"/>
              <a:buChar char="q"/>
            </a:pPr>
            <a:r>
              <a:rPr lang="en-US" sz="2000" b="0" dirty="0"/>
              <a:t>Do you agree that the formats of 11be user specific fields should be designed for improving STA’s power efficiency?</a:t>
            </a:r>
          </a:p>
          <a:p>
            <a:pPr marL="0" indent="0">
              <a:buNone/>
            </a:pPr>
            <a:endParaRPr lang="en-US" sz="2000" b="0" dirty="0"/>
          </a:p>
          <a:p>
            <a:pPr marL="0" indent="0">
              <a:buNone/>
            </a:pPr>
            <a:r>
              <a:rPr lang="en-US" sz="2000" b="0" dirty="0">
                <a:highlight>
                  <a:srgbClr val="FFFF00"/>
                </a:highlight>
              </a:rPr>
              <a:t>Y/N/A: 21/0/38</a:t>
            </a:r>
          </a:p>
          <a:p>
            <a:pPr marL="0" indent="0">
              <a:buNone/>
            </a:pPr>
            <a:endParaRPr lang="en-US" sz="2000" b="0" dirty="0"/>
          </a:p>
          <a:p>
            <a:pPr>
              <a:buFont typeface="Wingdings" panose="05000000000000000000" pitchFamily="2" charset="2"/>
              <a:buChar char="q"/>
            </a:pPr>
            <a:r>
              <a:rPr lang="en-US" sz="2000" b="0" dirty="0"/>
              <a:t>NOTE: not intended to be included in SFD</a:t>
            </a:r>
          </a:p>
        </p:txBody>
      </p:sp>
      <p:sp>
        <p:nvSpPr>
          <p:cNvPr id="4" name="Footer Placeholder 3"/>
          <p:cNvSpPr>
            <a:spLocks noGrp="1"/>
          </p:cNvSpPr>
          <p:nvPr>
            <p:ph type="ftr" sz="quarter" idx="11"/>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27</a:t>
            </a:fld>
            <a:endParaRPr lang="en-US" altLang="en-US"/>
          </a:p>
        </p:txBody>
      </p:sp>
    </p:spTree>
    <p:extLst>
      <p:ext uri="{BB962C8B-B14F-4D97-AF65-F5344CB8AC3E}">
        <p14:creationId xmlns:p14="http://schemas.microsoft.com/office/powerpoint/2010/main" val="1852099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Do you support in 11be</a:t>
            </a:r>
          </a:p>
          <a:p>
            <a:pPr lvl="1"/>
            <a:r>
              <a:rPr lang="en-US" dirty="0"/>
              <a:t>CCA minimum BW resolution is 20MHz </a:t>
            </a:r>
          </a:p>
          <a:p>
            <a:pPr lvl="1"/>
            <a:r>
              <a:rPr lang="en-US" dirty="0"/>
              <a:t>Preamble puncturing resolution is 20MHz</a:t>
            </a:r>
          </a:p>
          <a:p>
            <a:endParaRPr lang="en-US" dirty="0"/>
          </a:p>
          <a:p>
            <a:pPr lvl="1"/>
            <a:r>
              <a:rPr lang="en-US" dirty="0">
                <a:highlight>
                  <a:srgbClr val="FFFF00"/>
                </a:highlight>
              </a:rPr>
              <a:t>Y/N/A: 59/0/3</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#3 (</a:t>
            </a:r>
            <a:r>
              <a:rPr lang="en-US" u="sng" dirty="0">
                <a:hlinkClick r:id="rId2"/>
              </a:rPr>
              <a:t>1869r0</a:t>
            </a:r>
            <a:r>
              <a:rPr lang="en-US" dirty="0"/>
              <a:t>)</a:t>
            </a:r>
          </a:p>
        </p:txBody>
      </p:sp>
      <p:sp>
        <p:nvSpPr>
          <p:cNvPr id="7" name="Footer Placeholder 3">
            <a:extLst>
              <a:ext uri="{FF2B5EF4-FFF2-40B4-BE49-F238E27FC236}">
                <a16:creationId xmlns:a16="http://schemas.microsoft.com/office/drawing/2014/main" id="{1247BF28-57E9-4C99-90A9-6DD66A1003A4}"/>
              </a:ext>
            </a:extLst>
          </p:cNvPr>
          <p:cNvSpPr txBox="1">
            <a:spLocks/>
          </p:cNvSpPr>
          <p:nvPr/>
        </p:nvSpPr>
        <p:spPr bwMode="auto">
          <a:xfrm>
            <a:off x="5791200" y="6477000"/>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185670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Do you support one PSDU per STA for single link in 11be?</a:t>
            </a:r>
          </a:p>
          <a:p>
            <a:endParaRPr lang="en-US" dirty="0"/>
          </a:p>
          <a:p>
            <a:r>
              <a:rPr lang="en-US" dirty="0">
                <a:highlight>
                  <a:srgbClr val="FFFF00"/>
                </a:highlight>
              </a:rPr>
              <a:t>Y/N/A: 48/0/5</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#4 (</a:t>
            </a:r>
            <a:r>
              <a:rPr lang="en-US" u="sng" dirty="0">
                <a:hlinkClick r:id="rId2"/>
              </a:rPr>
              <a:t>1869r0</a:t>
            </a:r>
            <a:r>
              <a:rPr lang="en-US" dirty="0"/>
              <a:t>)</a:t>
            </a:r>
          </a:p>
        </p:txBody>
      </p:sp>
      <p:sp>
        <p:nvSpPr>
          <p:cNvPr id="7" name="Footer Placeholder 3">
            <a:extLst>
              <a:ext uri="{FF2B5EF4-FFF2-40B4-BE49-F238E27FC236}">
                <a16:creationId xmlns:a16="http://schemas.microsoft.com/office/drawing/2014/main" id="{E3289AB8-9C3E-49B2-A200-20EECD196645}"/>
              </a:ext>
            </a:extLst>
          </p:cNvPr>
          <p:cNvSpPr txBox="1">
            <a:spLocks/>
          </p:cNvSpPr>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61039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For one PSDU, do you support in 11be to use one LDPC encoder?</a:t>
            </a:r>
          </a:p>
          <a:p>
            <a:endParaRPr lang="en-US" dirty="0"/>
          </a:p>
          <a:p>
            <a:endParaRPr lang="en-US" dirty="0"/>
          </a:p>
          <a:p>
            <a:pPr lvl="1"/>
            <a:r>
              <a:rPr lang="en-US" dirty="0">
                <a:highlight>
                  <a:srgbClr val="FFFF00"/>
                </a:highlight>
              </a:rPr>
              <a:t>Y/N/A: 49/0/4</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#5 (</a:t>
            </a:r>
            <a:r>
              <a:rPr lang="en-US" u="sng" dirty="0">
                <a:hlinkClick r:id="rId2"/>
              </a:rPr>
              <a:t>1869r0</a:t>
            </a:r>
            <a:r>
              <a:rPr lang="en-US" dirty="0"/>
              <a:t>)</a:t>
            </a:r>
          </a:p>
        </p:txBody>
      </p:sp>
      <p:sp>
        <p:nvSpPr>
          <p:cNvPr id="7" name="Footer Placeholder 3">
            <a:extLst>
              <a:ext uri="{FF2B5EF4-FFF2-40B4-BE49-F238E27FC236}">
                <a16:creationId xmlns:a16="http://schemas.microsoft.com/office/drawing/2014/main" id="{8E9AD32A-5B12-4106-85AB-11C48F7001E9}"/>
              </a:ext>
            </a:extLst>
          </p:cNvPr>
          <p:cNvSpPr txBox="1">
            <a:spLocks/>
          </p:cNvSpPr>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4095604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#6 (</a:t>
            </a:r>
            <a:r>
              <a:rPr lang="en-US" u="sng" dirty="0">
                <a:hlinkClick r:id="rId2"/>
              </a:rPr>
              <a:t>1877r0</a:t>
            </a:r>
            <a:r>
              <a:rPr lang="en-US" dirty="0"/>
              <a:t>)</a:t>
            </a:r>
          </a:p>
        </p:txBody>
      </p:sp>
      <p:sp>
        <p:nvSpPr>
          <p:cNvPr id="3" name="Content Placeholder 2"/>
          <p:cNvSpPr>
            <a:spLocks noGrp="1"/>
          </p:cNvSpPr>
          <p:nvPr>
            <p:ph idx="1"/>
          </p:nvPr>
        </p:nvSpPr>
        <p:spPr/>
        <p:txBody>
          <a:bodyPr/>
          <a:lstStyle/>
          <a:p>
            <a:r>
              <a:rPr lang="en-US" dirty="0"/>
              <a:t>Do you support that 11be defines a maximum of 16 spatial streams for SU-MIMO?</a:t>
            </a:r>
          </a:p>
          <a:p>
            <a:endParaRPr lang="en-US" dirty="0"/>
          </a:p>
          <a:p>
            <a:r>
              <a:rPr lang="en-US" dirty="0">
                <a:highlight>
                  <a:srgbClr val="FFFF00"/>
                </a:highlight>
              </a:rPr>
              <a:t>Y/N/A: 37/0/7</a:t>
            </a:r>
          </a:p>
          <a:p>
            <a:pPr lvl="1"/>
            <a:endParaRPr lang="en-US" dirty="0"/>
          </a:p>
          <a:p>
            <a:endParaRPr lang="en-US" dirty="0"/>
          </a:p>
        </p:txBody>
      </p:sp>
      <p:sp>
        <p:nvSpPr>
          <p:cNvPr id="4" name="Date Placeholder 3"/>
          <p:cNvSpPr>
            <a:spLocks noGrp="1"/>
          </p:cNvSpPr>
          <p:nvPr>
            <p:ph type="dt" sz="half" idx="10"/>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November 2019</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31</a:t>
            </a:fld>
            <a:endParaRPr lang="en-US"/>
          </a:p>
        </p:txBody>
      </p:sp>
      <p:sp>
        <p:nvSpPr>
          <p:cNvPr id="7" name="Footer Placeholder 3">
            <a:extLst>
              <a:ext uri="{FF2B5EF4-FFF2-40B4-BE49-F238E27FC236}">
                <a16:creationId xmlns:a16="http://schemas.microsoft.com/office/drawing/2014/main" id="{E806434F-26FD-49D2-9EF3-2C5A117DCDBF}"/>
              </a:ext>
            </a:extLst>
          </p:cNvPr>
          <p:cNvSpPr txBox="1">
            <a:spLocks/>
          </p:cNvSpPr>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198962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#7 (</a:t>
            </a:r>
            <a:r>
              <a:rPr lang="en-US" u="sng" dirty="0">
                <a:hlinkClick r:id="rId2"/>
              </a:rPr>
              <a:t>1877r0</a:t>
            </a:r>
            <a:r>
              <a:rPr lang="en-US" dirty="0"/>
              <a:t>)</a:t>
            </a:r>
          </a:p>
        </p:txBody>
      </p:sp>
      <p:sp>
        <p:nvSpPr>
          <p:cNvPr id="3" name="Content Placeholder 2"/>
          <p:cNvSpPr>
            <a:spLocks noGrp="1"/>
          </p:cNvSpPr>
          <p:nvPr>
            <p:ph idx="1"/>
          </p:nvPr>
        </p:nvSpPr>
        <p:spPr/>
        <p:txBody>
          <a:bodyPr/>
          <a:lstStyle/>
          <a:p>
            <a:r>
              <a:rPr lang="en-US" dirty="0"/>
              <a:t>Do you support maximum 16 spatial streams for MU-MIMO in 11be?</a:t>
            </a:r>
          </a:p>
          <a:p>
            <a:endParaRPr lang="en-US" dirty="0"/>
          </a:p>
          <a:p>
            <a:r>
              <a:rPr lang="en-US" dirty="0">
                <a:highlight>
                  <a:srgbClr val="FFFF00"/>
                </a:highlight>
              </a:rPr>
              <a:t>Y/N/A: 46/0/2</a:t>
            </a:r>
          </a:p>
          <a:p>
            <a:pPr lvl="1"/>
            <a:endParaRPr lang="en-US" dirty="0"/>
          </a:p>
          <a:p>
            <a:endParaRPr lang="en-US" dirty="0"/>
          </a:p>
        </p:txBody>
      </p:sp>
      <p:sp>
        <p:nvSpPr>
          <p:cNvPr id="4" name="Date Placeholder 3"/>
          <p:cNvSpPr>
            <a:spLocks noGrp="1"/>
          </p:cNvSpPr>
          <p:nvPr>
            <p:ph type="dt" sz="half" idx="10"/>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November 2019</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32</a:t>
            </a:fld>
            <a:endParaRPr lang="en-US"/>
          </a:p>
        </p:txBody>
      </p:sp>
      <p:sp>
        <p:nvSpPr>
          <p:cNvPr id="7" name="Footer Placeholder 3">
            <a:extLst>
              <a:ext uri="{FF2B5EF4-FFF2-40B4-BE49-F238E27FC236}">
                <a16:creationId xmlns:a16="http://schemas.microsoft.com/office/drawing/2014/main" id="{9441DD04-5E78-4082-A6CB-AD132B494CA1}"/>
              </a:ext>
            </a:extLst>
          </p:cNvPr>
          <p:cNvSpPr txBox="1">
            <a:spLocks/>
          </p:cNvSpPr>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1642529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#8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that preamble puncturing can be considered in order to design phase rotation applied to the legacy preamble part of 320/160+160 MHz </a:t>
            </a:r>
            <a:r>
              <a:rPr lang="en-GB" altLang="ko-KR" sz="2000" dirty="0"/>
              <a:t>EHT PPDU</a:t>
            </a:r>
            <a:r>
              <a:rPr lang="en-US" altLang="ko-KR" sz="2000" dirty="0"/>
              <a:t>?</a:t>
            </a:r>
          </a:p>
          <a:p>
            <a:r>
              <a:rPr lang="en-US" altLang="ko-KR" sz="2000" dirty="0"/>
              <a:t>Note: not intended for inclusion in SFD</a:t>
            </a:r>
          </a:p>
          <a:p>
            <a:endParaRPr lang="en-US" altLang="ko-KR" sz="2000" dirty="0"/>
          </a:p>
          <a:p>
            <a:r>
              <a:rPr lang="en-US" altLang="ko-KR" sz="2000" dirty="0">
                <a:highlight>
                  <a:srgbClr val="FFFF00"/>
                </a:highlight>
              </a:rPr>
              <a:t>Y/N/A: 9/0/31</a:t>
            </a:r>
          </a:p>
          <a:p>
            <a:endParaRPr lang="ko-KR" altLang="en-US" sz="2000"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33</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
        <p:nvSpPr>
          <p:cNvPr id="7" name="Footer Placeholder 3">
            <a:extLst>
              <a:ext uri="{FF2B5EF4-FFF2-40B4-BE49-F238E27FC236}">
                <a16:creationId xmlns:a16="http://schemas.microsoft.com/office/drawing/2014/main" id="{2A5D9C72-99A7-4A4F-B56D-56B78C4B8074}"/>
              </a:ext>
            </a:extLst>
          </p:cNvPr>
          <p:cNvSpPr txBox="1">
            <a:spLocks/>
          </p:cNvSpPr>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2453720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#9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Which option do you prefer for the phase rotation </a:t>
            </a:r>
            <a:r>
              <a:rPr lang="en-GB" altLang="ko-KR" sz="2000" dirty="0"/>
              <a:t>applied to the legacy preamble part of </a:t>
            </a:r>
            <a:r>
              <a:rPr lang="en-US" altLang="ko-KR" sz="2000" dirty="0"/>
              <a:t>320/160+160 MHz </a:t>
            </a:r>
            <a:r>
              <a:rPr lang="en-GB" altLang="ko-KR" sz="2000" dirty="0"/>
              <a:t>EHT PPDU </a:t>
            </a:r>
          </a:p>
          <a:p>
            <a:pPr lvl="1"/>
            <a:r>
              <a:rPr lang="en-GB" altLang="ko-KR" sz="1800" dirty="0"/>
              <a:t>Option 1: Unified phase rotation regardless of whether the preamble puncturing is applied or not</a:t>
            </a:r>
          </a:p>
          <a:p>
            <a:pPr lvl="1"/>
            <a:r>
              <a:rPr lang="en-GB" altLang="ko-KR" sz="1800" dirty="0"/>
              <a:t>Option 2: Different phase rotation according to whether the preamble puncturing is applied or not</a:t>
            </a:r>
            <a:endParaRPr lang="en-US" altLang="ko-KR" sz="1800" dirty="0"/>
          </a:p>
          <a:p>
            <a:pPr lvl="1"/>
            <a:r>
              <a:rPr lang="en-US" altLang="ko-KR" sz="1600" dirty="0"/>
              <a:t>Note: not intended to include in SFD</a:t>
            </a:r>
          </a:p>
          <a:p>
            <a:pPr lvl="1"/>
            <a:endParaRPr lang="en-US" altLang="ko-KR" sz="1600" dirty="0"/>
          </a:p>
          <a:p>
            <a:r>
              <a:rPr lang="en-US" altLang="ko-KR" sz="2000" dirty="0">
                <a:highlight>
                  <a:srgbClr val="FFFF00"/>
                </a:highlight>
              </a:rPr>
              <a:t>Option 1/Option 2/A: 11/13/22</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34</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
        <p:nvSpPr>
          <p:cNvPr id="7" name="Footer Placeholder 3">
            <a:extLst>
              <a:ext uri="{FF2B5EF4-FFF2-40B4-BE49-F238E27FC236}">
                <a16:creationId xmlns:a16="http://schemas.microsoft.com/office/drawing/2014/main" id="{F113A03E-A24A-4634-AB3A-5F0410F15A51}"/>
              </a:ext>
            </a:extLst>
          </p:cNvPr>
          <p:cNvSpPr txBox="1">
            <a:spLocks/>
          </p:cNvSpPr>
          <p:nvPr/>
        </p:nvSpPr>
        <p:spPr bwMode="auto">
          <a:xfrm>
            <a:off x="5791200" y="6477000"/>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33363413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#10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Which option do you prefer for the phase rotation </a:t>
            </a:r>
            <a:r>
              <a:rPr lang="en-GB" altLang="ko-KR" sz="2000" dirty="0"/>
              <a:t>applied to the legacy preamble part of </a:t>
            </a:r>
            <a:r>
              <a:rPr lang="en-US" altLang="ko-KR" sz="2000" dirty="0"/>
              <a:t>320/160+160 MHz </a:t>
            </a:r>
            <a:r>
              <a:rPr lang="en-GB" altLang="ko-KR" sz="2000" dirty="0"/>
              <a:t>EHT PPDU </a:t>
            </a:r>
          </a:p>
          <a:p>
            <a:pPr lvl="1"/>
            <a:r>
              <a:rPr lang="en-US" altLang="ko-KR" sz="1800" dirty="0"/>
              <a:t>Option 1: repeat 11ax 80MHz phase rotation</a:t>
            </a:r>
          </a:p>
          <a:p>
            <a:pPr lvl="1"/>
            <a:r>
              <a:rPr lang="en-US" altLang="ko-KR" sz="1800" dirty="0"/>
              <a:t>Option 2: repeat 11ax 80MHz phase rotation and apply additional coefficients to 80MHz segments</a:t>
            </a:r>
          </a:p>
          <a:p>
            <a:pPr lvl="1"/>
            <a:r>
              <a:rPr lang="en-US" altLang="ko-KR" sz="1800" dirty="0"/>
              <a:t>Option 3: repeat new 80MHz phase rotation [1 1 -1 -1]</a:t>
            </a:r>
          </a:p>
          <a:p>
            <a:pPr lvl="1"/>
            <a:r>
              <a:rPr lang="en-US" altLang="ko-KR" sz="1800" dirty="0"/>
              <a:t>Option 4: repeat new 80MHz phase rotation [1 1 -1 -1] and apply additional coefficients to 80MHz segments</a:t>
            </a:r>
          </a:p>
          <a:p>
            <a:endParaRPr lang="en-US" altLang="ko-KR" sz="2000" dirty="0"/>
          </a:p>
          <a:p>
            <a:r>
              <a:rPr lang="en-US" altLang="ko-KR" sz="2000" dirty="0"/>
              <a:t>Option 1/Option 2/Option 3/Option 4/A: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35</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
        <p:nvSpPr>
          <p:cNvPr id="7" name="Footer Placeholder 3">
            <a:extLst>
              <a:ext uri="{FF2B5EF4-FFF2-40B4-BE49-F238E27FC236}">
                <a16:creationId xmlns:a16="http://schemas.microsoft.com/office/drawing/2014/main" id="{EDB350A4-A766-4B8F-8BD7-34F919C7AEDD}"/>
              </a:ext>
            </a:extLst>
          </p:cNvPr>
          <p:cNvSpPr txBox="1">
            <a:spLocks/>
          </p:cNvSpPr>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2836132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#11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a:t>
            </a:r>
            <a:r>
              <a:rPr lang="en-GB" altLang="ko-KR" sz="1800" dirty="0" err="1"/>
              <a:t>j</a:t>
            </a:r>
            <a:r>
              <a:rPr lang="en-GB" altLang="ko-KR" sz="1800" dirty="0"/>
              <a:t> -j -j -j -j </a:t>
            </a:r>
            <a:r>
              <a:rPr lang="en-GB" altLang="ko-KR" sz="1800" dirty="0" err="1"/>
              <a:t>j</a:t>
            </a:r>
            <a:r>
              <a:rPr lang="en-GB" altLang="ko-KR" sz="1800" dirty="0"/>
              <a:t> </a:t>
            </a:r>
            <a:r>
              <a:rPr lang="en-GB" altLang="ko-KR" sz="1800" dirty="0" err="1"/>
              <a:t>j</a:t>
            </a:r>
            <a:r>
              <a:rPr lang="en-GB" altLang="ko-KR" sz="1800" dirty="0"/>
              <a:t> -1 -1 1 1]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36</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
        <p:nvSpPr>
          <p:cNvPr id="7" name="Footer Placeholder 3">
            <a:extLst>
              <a:ext uri="{FF2B5EF4-FFF2-40B4-BE49-F238E27FC236}">
                <a16:creationId xmlns:a16="http://schemas.microsoft.com/office/drawing/2014/main" id="{8D9C3D58-AB45-4CFC-B754-B6AF29EC1658}"/>
              </a:ext>
            </a:extLst>
          </p:cNvPr>
          <p:cNvSpPr txBox="1">
            <a:spLocks/>
          </p:cNvSpPr>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1828350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#12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-j -j -j 1 -1 -1 -1 j -j -j -j]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37</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
        <p:nvSpPr>
          <p:cNvPr id="7" name="Footer Placeholder 3">
            <a:extLst>
              <a:ext uri="{FF2B5EF4-FFF2-40B4-BE49-F238E27FC236}">
                <a16:creationId xmlns:a16="http://schemas.microsoft.com/office/drawing/2014/main" id="{9C3D3F73-42EF-4F27-B2BD-1465BFF389D8}"/>
              </a:ext>
            </a:extLst>
          </p:cNvPr>
          <p:cNvSpPr txBox="1">
            <a:spLocks/>
          </p:cNvSpPr>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24706804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#13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-j -j -j </a:t>
            </a:r>
            <a:r>
              <a:rPr lang="en-GB" altLang="ko-KR" sz="1800" dirty="0" err="1"/>
              <a:t>j</a:t>
            </a:r>
            <a:r>
              <a:rPr lang="en-GB" altLang="ko-KR" sz="1800" dirty="0"/>
              <a:t> -j -j -j 1 -1 -1 -1]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38</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
        <p:nvSpPr>
          <p:cNvPr id="7" name="Footer Placeholder 3">
            <a:extLst>
              <a:ext uri="{FF2B5EF4-FFF2-40B4-BE49-F238E27FC236}">
                <a16:creationId xmlns:a16="http://schemas.microsoft.com/office/drawing/2014/main" id="{02834CF7-25AB-4C97-BF3F-E2D85ED59A9D}"/>
              </a:ext>
            </a:extLst>
          </p:cNvPr>
          <p:cNvSpPr txBox="1">
            <a:spLocks/>
          </p:cNvSpPr>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35322110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#14 (</a:t>
            </a:r>
            <a:r>
              <a:rPr lang="en-US" u="sng" dirty="0">
                <a:hlinkClick r:id="rId2"/>
              </a:rPr>
              <a:t>1907r1</a:t>
            </a:r>
            <a:r>
              <a:rPr lang="en-US" dirty="0"/>
              <a:t>)</a:t>
            </a:r>
          </a:p>
        </p:txBody>
      </p:sp>
      <p:sp>
        <p:nvSpPr>
          <p:cNvPr id="3" name="Content Placeholder 2"/>
          <p:cNvSpPr>
            <a:spLocks noGrp="1"/>
          </p:cNvSpPr>
          <p:nvPr>
            <p:ph idx="1"/>
          </p:nvPr>
        </p:nvSpPr>
        <p:spPr>
          <a:xfrm>
            <a:off x="685800" y="1600200"/>
            <a:ext cx="7772400" cy="1752600"/>
          </a:xfrm>
        </p:spPr>
        <p:txBody>
          <a:bodyPr/>
          <a:lstStyle/>
          <a:p>
            <a:r>
              <a:rPr lang="en-US" dirty="0"/>
              <a:t>Do you agree that small-size RUs can only combine with small-size RUs and large-size RUs can only combine with large-size RUs? </a:t>
            </a:r>
          </a:p>
          <a:p>
            <a:pPr lvl="1"/>
            <a:r>
              <a:rPr lang="en-US" dirty="0"/>
              <a:t>RUs with equal to or more than 242 tones are called as large-size RUs</a:t>
            </a:r>
          </a:p>
          <a:p>
            <a:pPr lvl="1"/>
            <a:r>
              <a:rPr lang="en-US" dirty="0"/>
              <a:t>RUs  with less than 242 tones as small-size RUs</a:t>
            </a:r>
          </a:p>
          <a:p>
            <a:pPr lvl="2"/>
            <a:endParaRPr lang="en-US" dirty="0"/>
          </a:p>
          <a:p>
            <a:r>
              <a:rPr lang="en-US" dirty="0">
                <a:highlight>
                  <a:srgbClr val="FFFF00"/>
                </a:highlight>
              </a:rPr>
              <a:t>Y/N/A: 45/0/11</a:t>
            </a:r>
          </a:p>
          <a:p>
            <a:pPr marL="457200" lvl="1" indent="0">
              <a:buNone/>
            </a:pPr>
            <a:endParaRPr lang="en-US" dirty="0"/>
          </a:p>
          <a:p>
            <a:pPr marL="457200" lvl="1" indent="0">
              <a:buNone/>
            </a:pPr>
            <a:endParaRPr lang="en-US" dirty="0"/>
          </a:p>
          <a:p>
            <a:pPr lvl="1"/>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39</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
        <p:nvSpPr>
          <p:cNvPr id="8" name="Footer Placeholder 3">
            <a:extLst>
              <a:ext uri="{FF2B5EF4-FFF2-40B4-BE49-F238E27FC236}">
                <a16:creationId xmlns:a16="http://schemas.microsoft.com/office/drawing/2014/main" id="{0512D5A0-C9DF-4957-A1C1-A10917542F2B}"/>
              </a:ext>
            </a:extLst>
          </p:cNvPr>
          <p:cNvSpPr txBox="1">
            <a:spLocks/>
          </p:cNvSpPr>
          <p:nvPr/>
        </p:nvSpPr>
        <p:spPr bwMode="auto">
          <a:xfrm>
            <a:off x="5791200" y="6477000"/>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1248679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#15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combination of small-size RUs shall not cross 20MHz channel boundary?</a:t>
            </a:r>
          </a:p>
          <a:p>
            <a:endParaRPr lang="en-US" dirty="0"/>
          </a:p>
          <a:p>
            <a:r>
              <a:rPr lang="en-US" dirty="0">
                <a:highlight>
                  <a:srgbClr val="FFFF00"/>
                </a:highlight>
              </a:rPr>
              <a:t>Y/N/A: 34/1/22</a:t>
            </a:r>
          </a:p>
        </p:txBody>
      </p:sp>
      <p:sp>
        <p:nvSpPr>
          <p:cNvPr id="4" name="Footer Placeholder 3"/>
          <p:cNvSpPr>
            <a:spLocks noGrp="1"/>
          </p:cNvSpPr>
          <p:nvPr>
            <p:ph type="ftr" sz="quarter" idx="11"/>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40</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28150328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#16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only allowed small-RU combinations are RU106+RU26 and RU52+RU26?</a:t>
            </a:r>
          </a:p>
          <a:p>
            <a:endParaRPr lang="en-US" dirty="0"/>
          </a:p>
          <a:p>
            <a:r>
              <a:rPr lang="en-US" dirty="0">
                <a:highlight>
                  <a:srgbClr val="FFFF00"/>
                </a:highlight>
              </a:rPr>
              <a:t>Y/N/A: 35/10/12</a:t>
            </a:r>
          </a:p>
        </p:txBody>
      </p:sp>
      <p:sp>
        <p:nvSpPr>
          <p:cNvPr id="4" name="Footer Placeholder 3"/>
          <p:cNvSpPr>
            <a:spLocks noGrp="1"/>
          </p:cNvSpPr>
          <p:nvPr>
            <p:ph type="ftr" sz="quarter" idx="11"/>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41</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26740282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#17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20 and 40 MHz PPDU, within 20MHz boundary, any contiguous RU26 and RU106 can be combined?</a:t>
            </a:r>
          </a:p>
          <a:p>
            <a:pPr marL="342900" lvl="2" indent="-342900"/>
            <a:endParaRPr lang="en-US" dirty="0"/>
          </a:p>
          <a:p>
            <a:pPr marL="342900" lvl="2" indent="-342900"/>
            <a:r>
              <a:rPr lang="en-US" dirty="0">
                <a:highlight>
                  <a:srgbClr val="FFFF00"/>
                </a:highlight>
              </a:rPr>
              <a:t>Y/N/A: 32/0/12</a:t>
            </a:r>
          </a:p>
          <a:p>
            <a:pPr marL="0" lvl="2" indent="0">
              <a:buNone/>
            </a:pPr>
            <a:endParaRPr lang="en-US" dirty="0"/>
          </a:p>
          <a:p>
            <a:endParaRPr lang="en-US" dirty="0"/>
          </a:p>
        </p:txBody>
      </p:sp>
      <p:sp>
        <p:nvSpPr>
          <p:cNvPr id="4" name="Footer Placeholder 3"/>
          <p:cNvSpPr>
            <a:spLocks noGrp="1"/>
          </p:cNvSpPr>
          <p:nvPr>
            <p:ph type="ftr" sz="quarter" idx="11"/>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42</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924992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#18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80MHz BW, only the orange colored RU combinations are allowed?</a:t>
            </a:r>
          </a:p>
          <a:p>
            <a:pPr marL="342900" lvl="2" indent="-342900"/>
            <a:endParaRPr lang="en-US" dirty="0"/>
          </a:p>
          <a:p>
            <a:pPr marL="342900" lvl="2" indent="-342900"/>
            <a:r>
              <a:rPr lang="en-US" dirty="0">
                <a:highlight>
                  <a:srgbClr val="FFFF00"/>
                </a:highlight>
              </a:rPr>
              <a:t>Y/N/A: 21/15/16 </a:t>
            </a:r>
          </a:p>
          <a:p>
            <a:endParaRPr lang="en-US" dirty="0"/>
          </a:p>
        </p:txBody>
      </p:sp>
      <p:sp>
        <p:nvSpPr>
          <p:cNvPr id="4" name="Footer Placeholder 3"/>
          <p:cNvSpPr>
            <a:spLocks noGrp="1"/>
          </p:cNvSpPr>
          <p:nvPr>
            <p:ph type="ftr" sz="quarter" idx="11"/>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43</a:t>
            </a:fld>
            <a:endParaRPr lang="en-US"/>
          </a:p>
        </p:txBody>
      </p:sp>
      <p:pic>
        <p:nvPicPr>
          <p:cNvPr id="7" name="Picture 6"/>
          <p:cNvPicPr>
            <a:picLocks noChangeAspect="1"/>
          </p:cNvPicPr>
          <p:nvPr/>
        </p:nvPicPr>
        <p:blipFill>
          <a:blip r:embed="rId3" cstate="print"/>
          <a:stretch>
            <a:fillRect/>
          </a:stretch>
        </p:blipFill>
        <p:spPr>
          <a:xfrm>
            <a:off x="533400" y="3733800"/>
            <a:ext cx="7857006" cy="1488331"/>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47081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#19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20 and 40 MHz PPDU, the blue colored combination of RU52 and RU26 are allowed?</a:t>
            </a:r>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r>
              <a:rPr lang="en-US" dirty="0">
                <a:highlight>
                  <a:srgbClr val="FFFF00"/>
                </a:highlight>
              </a:rPr>
              <a:t>Y/N/A: 30/3/10 </a:t>
            </a:r>
          </a:p>
          <a:p>
            <a:endParaRPr lang="en-US" dirty="0"/>
          </a:p>
        </p:txBody>
      </p:sp>
      <p:sp>
        <p:nvSpPr>
          <p:cNvPr id="4" name="Footer Placeholder 3"/>
          <p:cNvSpPr>
            <a:spLocks noGrp="1"/>
          </p:cNvSpPr>
          <p:nvPr>
            <p:ph type="ftr" sz="quarter" idx="11"/>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44</a:t>
            </a:fld>
            <a:endParaRPr lang="en-US"/>
          </a:p>
        </p:txBody>
      </p:sp>
      <p:pic>
        <p:nvPicPr>
          <p:cNvPr id="7" name="Picture 6"/>
          <p:cNvPicPr>
            <a:picLocks noChangeAspect="1"/>
          </p:cNvPicPr>
          <p:nvPr/>
        </p:nvPicPr>
        <p:blipFill>
          <a:blip r:embed="rId3" cstate="print"/>
          <a:stretch>
            <a:fillRect/>
          </a:stretch>
        </p:blipFill>
        <p:spPr>
          <a:xfrm>
            <a:off x="1219200" y="2743200"/>
            <a:ext cx="7042244" cy="1697184"/>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5733864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#20 (</a:t>
            </a:r>
            <a:r>
              <a:rPr lang="en-US" u="sng" dirty="0">
                <a:hlinkClick r:id="rId2"/>
              </a:rPr>
              <a:t>1907r1</a:t>
            </a:r>
            <a:r>
              <a:rPr lang="en-US" dirty="0"/>
              <a:t>)</a:t>
            </a:r>
          </a:p>
        </p:txBody>
      </p:sp>
      <p:sp>
        <p:nvSpPr>
          <p:cNvPr id="3" name="Content Placeholder 2"/>
          <p:cNvSpPr>
            <a:spLocks noGrp="1"/>
          </p:cNvSpPr>
          <p:nvPr>
            <p:ph idx="1"/>
          </p:nvPr>
        </p:nvSpPr>
        <p:spPr>
          <a:xfrm>
            <a:off x="685800" y="1600200"/>
            <a:ext cx="7772400" cy="1371600"/>
          </a:xfrm>
        </p:spPr>
        <p:txBody>
          <a:bodyPr/>
          <a:lstStyle/>
          <a:p>
            <a:r>
              <a:rPr lang="en-US" dirty="0"/>
              <a:t>Do you agree that  for 80MHz PPDU, the blue colored combination of RU52 and RU26 are allowed?</a:t>
            </a:r>
          </a:p>
          <a:p>
            <a:endParaRPr lang="en-US" dirty="0"/>
          </a:p>
          <a:p>
            <a:endParaRPr lang="en-US" dirty="0"/>
          </a:p>
          <a:p>
            <a:endParaRPr lang="en-US" dirty="0"/>
          </a:p>
          <a:p>
            <a:endParaRPr lang="en-US" dirty="0"/>
          </a:p>
          <a:p>
            <a:endParaRPr lang="en-US" dirty="0"/>
          </a:p>
          <a:p>
            <a:endParaRPr lang="en-US" dirty="0"/>
          </a:p>
          <a:p>
            <a:r>
              <a:rPr lang="en-US" dirty="0">
                <a:highlight>
                  <a:srgbClr val="FFFF00"/>
                </a:highlight>
              </a:rPr>
              <a:t>Y/N/A: 31/0/20 </a:t>
            </a:r>
          </a:p>
        </p:txBody>
      </p:sp>
      <p:sp>
        <p:nvSpPr>
          <p:cNvPr id="4" name="Footer Placeholder 3"/>
          <p:cNvSpPr>
            <a:spLocks noGrp="1"/>
          </p:cNvSpPr>
          <p:nvPr>
            <p:ph type="ftr" sz="quarter" idx="11"/>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45</a:t>
            </a:fld>
            <a:endParaRPr lang="en-US"/>
          </a:p>
        </p:txBody>
      </p:sp>
      <p:pic>
        <p:nvPicPr>
          <p:cNvPr id="7" name="Picture 6"/>
          <p:cNvPicPr>
            <a:picLocks noChangeAspect="1"/>
          </p:cNvPicPr>
          <p:nvPr/>
        </p:nvPicPr>
        <p:blipFill>
          <a:blip r:embed="rId3" cstate="print"/>
          <a:stretch>
            <a:fillRect/>
          </a:stretch>
        </p:blipFill>
        <p:spPr>
          <a:xfrm>
            <a:off x="762000" y="2667000"/>
            <a:ext cx="7924800" cy="2225112"/>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87706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#21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for 80MHz PPDU, large-size RU combinations of RU242+RU484 (contiguous and non-contiguous) are allowed?</a:t>
            </a:r>
          </a:p>
          <a:p>
            <a:endParaRPr lang="en-US" dirty="0"/>
          </a:p>
          <a:p>
            <a:r>
              <a:rPr lang="en-US" dirty="0">
                <a:highlight>
                  <a:srgbClr val="FFFF00"/>
                </a:highlight>
              </a:rPr>
              <a:t>Withdrawn</a:t>
            </a:r>
            <a:endParaRPr lang="en-US" dirty="0"/>
          </a:p>
        </p:txBody>
      </p:sp>
      <p:sp>
        <p:nvSpPr>
          <p:cNvPr id="4" name="Footer Placeholder 3"/>
          <p:cNvSpPr>
            <a:spLocks noGrp="1"/>
          </p:cNvSpPr>
          <p:nvPr>
            <p:ph type="ftr" sz="quarter" idx="11"/>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46</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37000129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#22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the following large-size RU combinations for 160MHz PPDU?</a:t>
            </a:r>
          </a:p>
          <a:p>
            <a:pPr lvl="1"/>
            <a:r>
              <a:rPr lang="en-US" dirty="0"/>
              <a:t>Within each 80MHz segment</a:t>
            </a:r>
          </a:p>
          <a:p>
            <a:pPr lvl="2"/>
            <a:r>
              <a:rPr lang="en-US" dirty="0"/>
              <a:t>RU combination RU242+RU484 (both contiguous and non-contiguous)</a:t>
            </a:r>
          </a:p>
          <a:p>
            <a:pPr lvl="1"/>
            <a:r>
              <a:rPr lang="en-US" dirty="0"/>
              <a:t>Crossing 80MHz</a:t>
            </a:r>
          </a:p>
          <a:p>
            <a:pPr lvl="2"/>
            <a:r>
              <a:rPr lang="en-US" dirty="0"/>
              <a:t>RU combinations of RU484+RU996</a:t>
            </a:r>
          </a:p>
          <a:p>
            <a:pPr lvl="2"/>
            <a:r>
              <a:rPr lang="en-US" dirty="0"/>
              <a:t>RU combinations of RU242+484+RU242+484</a:t>
            </a:r>
          </a:p>
          <a:p>
            <a:pPr lvl="2"/>
            <a:r>
              <a:rPr lang="en-US" dirty="0"/>
              <a:t>RU combinations of RU242+484+RU996</a:t>
            </a:r>
          </a:p>
          <a:p>
            <a:pPr lvl="2"/>
            <a:endParaRPr lang="en-US" dirty="0"/>
          </a:p>
          <a:p>
            <a:pPr marL="857250" lvl="2" indent="0">
              <a:buNone/>
            </a:pPr>
            <a:r>
              <a:rPr lang="en-US" dirty="0">
                <a:highlight>
                  <a:srgbClr val="FFFF00"/>
                </a:highlight>
              </a:rPr>
              <a:t>Withdrawn</a:t>
            </a:r>
          </a:p>
          <a:p>
            <a:pPr lvl="1"/>
            <a:endParaRPr lang="en-US" dirty="0"/>
          </a:p>
        </p:txBody>
      </p:sp>
      <p:sp>
        <p:nvSpPr>
          <p:cNvPr id="4" name="Footer Placeholder 3"/>
          <p:cNvSpPr>
            <a:spLocks noGrp="1"/>
          </p:cNvSpPr>
          <p:nvPr>
            <p:ph type="ftr" sz="quarter" idx="11"/>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Sigurd Schelstraete (Quantenna/ON)</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47</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3513677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#23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80MHz non-OFDMA as described below?</a:t>
            </a:r>
          </a:p>
          <a:p>
            <a:r>
              <a:rPr lang="en-US" sz="1800" b="0" dirty="0"/>
              <a:t>484+242 supports contiguous 60MHz and non-contiguous 60MHz</a:t>
            </a:r>
          </a:p>
          <a:p>
            <a:pPr lvl="1"/>
            <a:r>
              <a:rPr lang="en-US" sz="1600" dirty="0"/>
              <a:t>Puncturing one 20MHz anywhere in the 80MHz channel</a:t>
            </a:r>
            <a:endParaRPr lang="en-US" sz="1400" dirty="0"/>
          </a:p>
          <a:p>
            <a:r>
              <a:rPr lang="en-US" sz="1800" b="0" dirty="0"/>
              <a:t>For 242+242 we only propose to support the case where both 242 RUs are the outer ones in the 80MHz (a [1001] configuration)</a:t>
            </a:r>
          </a:p>
          <a:p>
            <a:r>
              <a:rPr lang="en-US" sz="1800" b="0" dirty="0"/>
              <a:t>NOTE: several tones at the edge may be punctured</a:t>
            </a:r>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highlight>
                  <a:srgbClr val="FFFF00"/>
                </a:highlight>
              </a:rPr>
              <a:t>Y/N/A: 18/16/19</a:t>
            </a:r>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48</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87E8D353-44A3-42FC-8667-363CE9EC43E3}"/>
              </a:ext>
            </a:extLst>
          </p:cNvPr>
          <p:cNvPicPr>
            <a:picLocks noChangeAspect="1"/>
          </p:cNvPicPr>
          <p:nvPr/>
        </p:nvPicPr>
        <p:blipFill>
          <a:blip r:embed="rId3"/>
          <a:stretch>
            <a:fillRect/>
          </a:stretch>
        </p:blipFill>
        <p:spPr>
          <a:xfrm>
            <a:off x="2590800" y="4176302"/>
            <a:ext cx="3627434" cy="1457070"/>
          </a:xfrm>
          <a:prstGeom prst="rect">
            <a:avLst/>
          </a:prstGeom>
        </p:spPr>
      </p:pic>
    </p:spTree>
    <p:extLst>
      <p:ext uri="{BB962C8B-B14F-4D97-AF65-F5344CB8AC3E}">
        <p14:creationId xmlns:p14="http://schemas.microsoft.com/office/powerpoint/2010/main" val="39183109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#24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80MHz OFDMA as described below?</a:t>
            </a:r>
          </a:p>
          <a:p>
            <a:endParaRPr lang="en-US" sz="1800" b="0" dirty="0"/>
          </a:p>
          <a:p>
            <a:endParaRPr lang="en-US" sz="1800" b="0" dirty="0"/>
          </a:p>
          <a:p>
            <a:endParaRPr lang="en-US" sz="1800" b="0" dirty="0"/>
          </a:p>
          <a:p>
            <a:endParaRPr lang="en-US" sz="1800" b="0" dirty="0"/>
          </a:p>
          <a:p>
            <a:endParaRPr lang="en-US" sz="1800" b="0" dirty="0"/>
          </a:p>
          <a:p>
            <a:r>
              <a:rPr lang="en-US" sz="1800" b="0" dirty="0">
                <a:highlight>
                  <a:srgbClr val="FFFF00"/>
                </a:highlight>
              </a:rPr>
              <a:t>Y/N/A: 29/0/14</a:t>
            </a:r>
          </a:p>
          <a:p>
            <a:endParaRPr lang="en-US" sz="1800" b="0" dirty="0"/>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49</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73C8D163-907E-43A7-8E91-99ED8F654C8C}"/>
              </a:ext>
            </a:extLst>
          </p:cNvPr>
          <p:cNvPicPr>
            <a:picLocks noChangeAspect="1"/>
          </p:cNvPicPr>
          <p:nvPr/>
        </p:nvPicPr>
        <p:blipFill>
          <a:blip r:embed="rId3"/>
          <a:stretch>
            <a:fillRect/>
          </a:stretch>
        </p:blipFill>
        <p:spPr>
          <a:xfrm>
            <a:off x="2667000" y="2514600"/>
            <a:ext cx="3633531" cy="1085182"/>
          </a:xfrm>
          <a:prstGeom prst="rect">
            <a:avLst/>
          </a:prstGeom>
        </p:spPr>
      </p:pic>
    </p:spTree>
    <p:extLst>
      <p:ext uri="{BB962C8B-B14F-4D97-AF65-F5344CB8AC3E}">
        <p14:creationId xmlns:p14="http://schemas.microsoft.com/office/powerpoint/2010/main" val="4080059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595116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#25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large RU combinations for 160MHz non-OFDMA as described as described below?</a:t>
            </a:r>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a:t>
            </a:r>
          </a:p>
          <a:p>
            <a:r>
              <a:rPr lang="en-US" sz="1800" b="0" dirty="0">
                <a:highlight>
                  <a:srgbClr val="FFFF00"/>
                </a:highlight>
              </a:rPr>
              <a:t>Deferred</a:t>
            </a:r>
            <a:r>
              <a:rPr lang="en-US" sz="1800" b="0" dirty="0"/>
              <a:t> </a:t>
            </a:r>
          </a:p>
          <a:p>
            <a:pPr marL="0" indent="0">
              <a:buNone/>
            </a:pPr>
            <a:endParaRPr lang="en-US" sz="1800" b="0" dirty="0"/>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50</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C31929F4-F23D-46CF-8932-4D85182E7DE6}"/>
              </a:ext>
            </a:extLst>
          </p:cNvPr>
          <p:cNvPicPr>
            <a:picLocks noChangeAspect="1"/>
          </p:cNvPicPr>
          <p:nvPr/>
        </p:nvPicPr>
        <p:blipFill>
          <a:blip r:embed="rId3"/>
          <a:stretch>
            <a:fillRect/>
          </a:stretch>
        </p:blipFill>
        <p:spPr>
          <a:xfrm>
            <a:off x="2209800" y="2819400"/>
            <a:ext cx="4462659" cy="2011854"/>
          </a:xfrm>
          <a:prstGeom prst="rect">
            <a:avLst/>
          </a:prstGeom>
        </p:spPr>
      </p:pic>
    </p:spTree>
    <p:extLst>
      <p:ext uri="{BB962C8B-B14F-4D97-AF65-F5344CB8AC3E}">
        <p14:creationId xmlns:p14="http://schemas.microsoft.com/office/powerpoint/2010/main" val="22844814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#26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160MHz OFDMA as described below?</a:t>
            </a:r>
          </a:p>
          <a:p>
            <a:r>
              <a:rPr lang="en-US" sz="1800" b="0" dirty="0"/>
              <a:t>() means within 80 MHz</a:t>
            </a:r>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 </a:t>
            </a:r>
          </a:p>
          <a:p>
            <a:r>
              <a:rPr lang="en-US" sz="1800" b="0" dirty="0">
                <a:highlight>
                  <a:srgbClr val="FFFF00"/>
                </a:highlight>
              </a:rPr>
              <a:t>Deferred</a:t>
            </a:r>
          </a:p>
          <a:p>
            <a:pPr marL="0" indent="0">
              <a:buNone/>
            </a:pPr>
            <a:endParaRPr lang="en-US" sz="1800" b="0" dirty="0"/>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51</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7AA9E04C-7032-4D57-9973-7B6861A3492A}"/>
              </a:ext>
            </a:extLst>
          </p:cNvPr>
          <p:cNvPicPr>
            <a:picLocks noChangeAspect="1"/>
          </p:cNvPicPr>
          <p:nvPr/>
        </p:nvPicPr>
        <p:blipFill>
          <a:blip r:embed="rId3"/>
          <a:stretch>
            <a:fillRect/>
          </a:stretch>
        </p:blipFill>
        <p:spPr>
          <a:xfrm>
            <a:off x="2721703" y="2712658"/>
            <a:ext cx="3700593" cy="1432684"/>
          </a:xfrm>
          <a:prstGeom prst="rect">
            <a:avLst/>
          </a:prstGeom>
        </p:spPr>
      </p:pic>
    </p:spTree>
    <p:extLst>
      <p:ext uri="{BB962C8B-B14F-4D97-AF65-F5344CB8AC3E}">
        <p14:creationId xmlns:p14="http://schemas.microsoft.com/office/powerpoint/2010/main" val="38545120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#27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small RU combinations of 26+52 and 26+106?</a:t>
            </a:r>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 </a:t>
            </a:r>
          </a:p>
          <a:p>
            <a:r>
              <a:rPr lang="en-US" sz="1800" b="0" dirty="0">
                <a:highlight>
                  <a:srgbClr val="FFFF00"/>
                </a:highlight>
              </a:rPr>
              <a:t>Deferred</a:t>
            </a:r>
          </a:p>
          <a:p>
            <a:pPr marL="0" indent="0">
              <a:buNone/>
            </a:pPr>
            <a:endParaRPr lang="en-US" sz="1800" b="0" dirty="0"/>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52</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spTree>
    <p:extLst>
      <p:ext uri="{BB962C8B-B14F-4D97-AF65-F5344CB8AC3E}">
        <p14:creationId xmlns:p14="http://schemas.microsoft.com/office/powerpoint/2010/main" val="16268813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SP#28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a:t>
            </a:r>
            <a:r>
              <a:rPr lang="en-US" sz="1800" b="0" dirty="0" err="1"/>
              <a:t>80MHz</a:t>
            </a:r>
            <a:r>
              <a:rPr lang="en-US" sz="1800" b="0" dirty="0"/>
              <a:t> non-</a:t>
            </a:r>
            <a:r>
              <a:rPr lang="en-US" sz="1800" b="0" dirty="0" err="1"/>
              <a:t>OFDMA</a:t>
            </a:r>
            <a:r>
              <a:rPr lang="en-US" sz="1800" b="0" dirty="0"/>
              <a:t> as described below:</a:t>
            </a:r>
          </a:p>
          <a:p>
            <a:endParaRPr lang="en-US" sz="1800" b="0" dirty="0"/>
          </a:p>
          <a:p>
            <a:r>
              <a:rPr lang="en-US" sz="1800" b="0" dirty="0"/>
              <a:t>484+242 supports contiguous </a:t>
            </a:r>
            <a:r>
              <a:rPr lang="en-US" sz="1800" b="0" dirty="0" err="1"/>
              <a:t>60MHz</a:t>
            </a:r>
            <a:r>
              <a:rPr lang="en-US" sz="1800" b="0" dirty="0"/>
              <a:t> and non-contiguous </a:t>
            </a:r>
            <a:r>
              <a:rPr lang="en-US" sz="1800" b="0" dirty="0" err="1"/>
              <a:t>60MHz</a:t>
            </a:r>
            <a:endParaRPr lang="en-US" sz="1800" b="0" dirty="0"/>
          </a:p>
          <a:p>
            <a:pPr lvl="1"/>
            <a:r>
              <a:rPr lang="en-US" sz="1600" dirty="0"/>
              <a:t>Any one of four 242RU can be punctured</a:t>
            </a:r>
          </a:p>
          <a:p>
            <a:pPr lvl="1"/>
            <a:endParaRPr lang="en-US" sz="1600" b="0" dirty="0"/>
          </a:p>
          <a:p>
            <a:pPr lvl="1"/>
            <a:endParaRPr lang="en-US" sz="1600" dirty="0"/>
          </a:p>
          <a:p>
            <a:pPr lvl="1"/>
            <a:endParaRPr lang="en-US" sz="1600" b="0" dirty="0"/>
          </a:p>
          <a:p>
            <a:pPr lvl="1"/>
            <a:endParaRPr lang="en-US" sz="1600" dirty="0"/>
          </a:p>
          <a:p>
            <a:pPr lvl="1"/>
            <a:endParaRPr lang="en-US" sz="1600" b="0" dirty="0"/>
          </a:p>
          <a:p>
            <a:pPr lvl="1"/>
            <a:endParaRPr lang="en-US" sz="1600" dirty="0"/>
          </a:p>
          <a:p>
            <a:pPr lvl="1"/>
            <a:endParaRPr lang="en-US" sz="1600" b="0" dirty="0"/>
          </a:p>
          <a:p>
            <a:r>
              <a:rPr lang="en-US" sz="2000" b="0" dirty="0">
                <a:highlight>
                  <a:srgbClr val="FFFF00"/>
                </a:highlight>
              </a:rPr>
              <a:t>Y/N/A:40/0/6  </a:t>
            </a:r>
          </a:p>
          <a:p>
            <a:pPr marL="457200" lvl="1" indent="0">
              <a:buNone/>
            </a:pPr>
            <a:endParaRPr lang="en-US" sz="1400" dirty="0"/>
          </a:p>
          <a:p>
            <a:pPr marL="0" indent="0">
              <a:buNone/>
            </a:pPr>
            <a:endParaRPr lang="en-US" sz="1800" b="0" dirty="0"/>
          </a:p>
          <a:p>
            <a:endParaRPr lang="en-US" sz="1800" b="0" dirty="0"/>
          </a:p>
          <a:p>
            <a:endParaRPr lang="en-US" sz="1800" b="0" dirty="0"/>
          </a:p>
          <a:p>
            <a:endParaRPr lang="en-US" sz="1800" b="0" dirty="0"/>
          </a:p>
          <a:p>
            <a:endParaRPr lang="en-US" sz="1800" b="0" dirty="0"/>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53</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nvPr>
        </p:nvGraphicFramePr>
        <p:xfrm>
          <a:off x="2438400" y="3962400"/>
          <a:ext cx="3592285" cy="1006421"/>
        </p:xfrm>
        <a:graphic>
          <a:graphicData uri="http://schemas.openxmlformats.org/drawingml/2006/table">
            <a:tbl>
              <a:tblPr firstRow="1" firstCol="1" bandRow="1">
                <a:tableStyleId>{5C22544A-7EE6-4342-B048-85BDC9FD1C3A}</a:tableStyleId>
              </a:tblPr>
              <a:tblGrid>
                <a:gridCol w="1539551">
                  <a:extLst>
                    <a:ext uri="{9D8B030D-6E8A-4147-A177-3AD203B41FA5}">
                      <a16:colId xmlns:a16="http://schemas.microsoft.com/office/drawing/2014/main" val="20000"/>
                    </a:ext>
                  </a:extLst>
                </a:gridCol>
                <a:gridCol w="1026367">
                  <a:extLst>
                    <a:ext uri="{9D8B030D-6E8A-4147-A177-3AD203B41FA5}">
                      <a16:colId xmlns:a16="http://schemas.microsoft.com/office/drawing/2014/main" val="20001"/>
                    </a:ext>
                  </a:extLst>
                </a:gridCol>
                <a:gridCol w="1026367">
                  <a:extLst>
                    <a:ext uri="{9D8B030D-6E8A-4147-A177-3AD203B41FA5}">
                      <a16:colId xmlns:a16="http://schemas.microsoft.com/office/drawing/2014/main" val="20002"/>
                    </a:ext>
                  </a:extLst>
                </a:gridCol>
              </a:tblGrid>
              <a:tr h="639961">
                <a:tc>
                  <a:txBody>
                    <a:bodyPr/>
                    <a:lstStyle/>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66460">
                <a:tc>
                  <a:txBody>
                    <a:bodyPr/>
                    <a:lstStyle/>
                    <a:p>
                      <a:pPr marL="0" marR="0" algn="ctr">
                        <a:lnSpc>
                          <a:spcPct val="115000"/>
                        </a:lnSpc>
                        <a:spcBef>
                          <a:spcPts val="0"/>
                        </a:spcBef>
                        <a:spcAft>
                          <a:spcPts val="0"/>
                        </a:spcAft>
                      </a:pPr>
                      <a:r>
                        <a:rPr lang="en-US" sz="1600" b="0" strike="noStrike" dirty="0">
                          <a:solidFill>
                            <a:schemeClr val="tx1"/>
                          </a:solidFill>
                          <a:effectLst/>
                        </a:rPr>
                        <a:t>484+242</a:t>
                      </a:r>
                      <a:endParaRPr lang="en-US" sz="1600" b="0" strike="noStrike" dirty="0">
                        <a:solidFill>
                          <a:schemeClr val="tx1"/>
                        </a:solidFill>
                        <a:effectLst/>
                        <a:latin typeface="Calibri"/>
                        <a:ea typeface="Calibri"/>
                        <a:cs typeface="Times New Roman"/>
                      </a:endParaRP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dirty="0">
                          <a:solidFill>
                            <a:schemeClr val="tx1"/>
                          </a:solidFill>
                          <a:effectLst/>
                        </a:rPr>
                        <a:t>60 MHz</a:t>
                      </a:r>
                      <a:endParaRPr lang="en-US" sz="1600" dirty="0">
                        <a:solidFill>
                          <a:schemeClr val="tx1"/>
                        </a:solidFill>
                        <a:effectLst/>
                        <a:latin typeface="Calibri"/>
                        <a:ea typeface="Calibri"/>
                        <a:cs typeface="Times New Roman"/>
                      </a:endParaRPr>
                    </a:p>
                  </a:txBody>
                  <a:tcPr marL="0" marR="0" marT="0" marB="0">
                    <a:solidFill>
                      <a:schemeClr val="bg2">
                        <a:lumMod val="20000"/>
                        <a:lumOff val="80000"/>
                      </a:schemeClr>
                    </a:solidFill>
                  </a:tcPr>
                </a:tc>
                <a:tc>
                  <a:txBody>
                    <a:bodyPr/>
                    <a:lstStyle/>
                    <a:p>
                      <a:pPr marL="0" marR="0" algn="ctr">
                        <a:lnSpc>
                          <a:spcPct val="115000"/>
                        </a:lnSpc>
                        <a:spcBef>
                          <a:spcPts val="0"/>
                        </a:spcBef>
                        <a:spcAft>
                          <a:spcPts val="0"/>
                        </a:spcAft>
                      </a:pPr>
                      <a:r>
                        <a:rPr lang="en-US" sz="1600" dirty="0">
                          <a:solidFill>
                            <a:schemeClr val="tx1"/>
                          </a:solidFill>
                          <a:effectLst/>
                          <a:latin typeface="Calibri"/>
                          <a:ea typeface="Calibri"/>
                          <a:cs typeface="Times New Roman"/>
                        </a:rPr>
                        <a:t>4 options</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40349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SP#29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a:t>
            </a:r>
            <a:r>
              <a:rPr lang="en-US" sz="1800" b="0" dirty="0" err="1"/>
              <a:t>160MHz</a:t>
            </a:r>
            <a:r>
              <a:rPr lang="en-US" sz="1800" b="0" dirty="0"/>
              <a:t> non-</a:t>
            </a:r>
            <a:r>
              <a:rPr lang="en-US" sz="1800" b="0" dirty="0" err="1"/>
              <a:t>OFDMA</a:t>
            </a:r>
            <a:r>
              <a:rPr lang="en-US" sz="1800" b="0" dirty="0"/>
              <a:t> as described as described below?</a:t>
            </a:r>
          </a:p>
          <a:p>
            <a:pPr lvl="1"/>
            <a:r>
              <a:rPr lang="en-US" sz="1600" dirty="0"/>
              <a:t>Any one of eight </a:t>
            </a:r>
            <a:r>
              <a:rPr lang="en-US" sz="1600" dirty="0" err="1"/>
              <a:t>242RU</a:t>
            </a:r>
            <a:r>
              <a:rPr lang="en-US" sz="1600" dirty="0"/>
              <a:t> can be punctured</a:t>
            </a:r>
          </a:p>
          <a:p>
            <a:pPr lvl="1"/>
            <a:r>
              <a:rPr lang="en-US" sz="1600" dirty="0"/>
              <a:t>Any one of four 484RU can be punctured</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r>
              <a:rPr lang="en-US" sz="2000" dirty="0">
                <a:highlight>
                  <a:srgbClr val="FFFF00"/>
                </a:highlight>
              </a:rPr>
              <a:t>Y/N/A: 32/1/14 </a:t>
            </a:r>
          </a:p>
          <a:p>
            <a:pPr lvl="1"/>
            <a:endParaRPr lang="en-US" sz="160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54</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nvPr>
        </p:nvGraphicFramePr>
        <p:xfrm>
          <a:off x="1752600" y="3352800"/>
          <a:ext cx="4800601" cy="1350264"/>
        </p:xfrm>
        <a:graphic>
          <a:graphicData uri="http://schemas.openxmlformats.org/drawingml/2006/table">
            <a:tbl>
              <a:tblPr firstRow="1" firstCol="1" bandRow="1">
                <a:tableStyleId>{5C22544A-7EE6-4342-B048-85BDC9FD1C3A}</a:tableStyleId>
              </a:tblPr>
              <a:tblGrid>
                <a:gridCol w="1387343">
                  <a:extLst>
                    <a:ext uri="{9D8B030D-6E8A-4147-A177-3AD203B41FA5}">
                      <a16:colId xmlns:a16="http://schemas.microsoft.com/office/drawing/2014/main" val="20000"/>
                    </a:ext>
                  </a:extLst>
                </a:gridCol>
                <a:gridCol w="1527556">
                  <a:extLst>
                    <a:ext uri="{9D8B030D-6E8A-4147-A177-3AD203B41FA5}">
                      <a16:colId xmlns:a16="http://schemas.microsoft.com/office/drawing/2014/main" val="20001"/>
                    </a:ext>
                  </a:extLst>
                </a:gridCol>
                <a:gridCol w="942851">
                  <a:extLst>
                    <a:ext uri="{9D8B030D-6E8A-4147-A177-3AD203B41FA5}">
                      <a16:colId xmlns:a16="http://schemas.microsoft.com/office/drawing/2014/main" val="20002"/>
                    </a:ext>
                  </a:extLst>
                </a:gridCol>
                <a:gridCol w="942851">
                  <a:extLst>
                    <a:ext uri="{9D8B030D-6E8A-4147-A177-3AD203B41FA5}">
                      <a16:colId xmlns:a16="http://schemas.microsoft.com/office/drawing/2014/main" val="20003"/>
                    </a:ext>
                  </a:extLst>
                </a:gridCol>
              </a:tblGrid>
              <a:tr h="675132">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 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rPr>
                        <a:t>120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4 options  </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484+242</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140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8</a:t>
                      </a:r>
                      <a:r>
                        <a:rPr lang="en-US" sz="1600" strike="noStrike" baseline="0" dirty="0">
                          <a:solidFill>
                            <a:schemeClr val="tx1"/>
                          </a:solidFill>
                          <a:effectLst/>
                          <a:latin typeface="+mn-lt"/>
                          <a:ea typeface="Calibri"/>
                          <a:cs typeface="Times New Roman"/>
                        </a:rPr>
                        <a:t> options</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009081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SP#30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160MHz OFDMA as described below?</a:t>
            </a:r>
          </a:p>
          <a:p>
            <a:endParaRPr lang="en-US" sz="1800" b="0" dirty="0"/>
          </a:p>
          <a:p>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r>
              <a:rPr lang="en-US" sz="2000" dirty="0">
                <a:highlight>
                  <a:srgbClr val="FFFF00"/>
                </a:highlight>
              </a:rPr>
              <a:t>Y/N/A: 34/0/13 </a:t>
            </a:r>
          </a:p>
          <a:p>
            <a:pPr lvl="1"/>
            <a:endParaRPr lang="en-US" sz="160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55</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ext uri="{D42A27DB-BD31-4B8C-83A1-F6EECF244321}">
                <p14:modId xmlns:p14="http://schemas.microsoft.com/office/powerpoint/2010/main" val="3123096012"/>
              </p:ext>
            </p:extLst>
          </p:nvPr>
        </p:nvGraphicFramePr>
        <p:xfrm>
          <a:off x="1905000" y="2590800"/>
          <a:ext cx="4800601" cy="1012698"/>
        </p:xfrm>
        <a:graphic>
          <a:graphicData uri="http://schemas.openxmlformats.org/drawingml/2006/table">
            <a:tbl>
              <a:tblPr firstRow="1" firstCol="1" bandRow="1">
                <a:tableStyleId>{5C22544A-7EE6-4342-B048-85BDC9FD1C3A}</a:tableStyleId>
              </a:tblPr>
              <a:tblGrid>
                <a:gridCol w="1387343">
                  <a:extLst>
                    <a:ext uri="{9D8B030D-6E8A-4147-A177-3AD203B41FA5}">
                      <a16:colId xmlns:a16="http://schemas.microsoft.com/office/drawing/2014/main" val="20000"/>
                    </a:ext>
                  </a:extLst>
                </a:gridCol>
                <a:gridCol w="1527556">
                  <a:extLst>
                    <a:ext uri="{9D8B030D-6E8A-4147-A177-3AD203B41FA5}">
                      <a16:colId xmlns:a16="http://schemas.microsoft.com/office/drawing/2014/main" val="20001"/>
                    </a:ext>
                  </a:extLst>
                </a:gridCol>
                <a:gridCol w="942851">
                  <a:extLst>
                    <a:ext uri="{9D8B030D-6E8A-4147-A177-3AD203B41FA5}">
                      <a16:colId xmlns:a16="http://schemas.microsoft.com/office/drawing/2014/main" val="20002"/>
                    </a:ext>
                  </a:extLst>
                </a:gridCol>
                <a:gridCol w="942851">
                  <a:extLst>
                    <a:ext uri="{9D8B030D-6E8A-4147-A177-3AD203B41FA5}">
                      <a16:colId xmlns:a16="http://schemas.microsoft.com/office/drawing/2014/main" val="20003"/>
                    </a:ext>
                  </a:extLst>
                </a:gridCol>
              </a:tblGrid>
              <a:tr h="675132">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 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rPr>
                        <a:t>120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4 options  </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011439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SP#31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a:t>
            </a:r>
            <a:r>
              <a:rPr lang="en-US" sz="1800" b="0" dirty="0" err="1"/>
              <a:t>240MHz</a:t>
            </a:r>
            <a:r>
              <a:rPr lang="en-US" sz="1800" b="0" dirty="0"/>
              <a:t> non-</a:t>
            </a:r>
            <a:r>
              <a:rPr lang="en-US" sz="1800" b="0" dirty="0" err="1"/>
              <a:t>OFDMA</a:t>
            </a:r>
            <a:r>
              <a:rPr lang="en-US" sz="1800" b="0" dirty="0"/>
              <a:t> as described as described below?</a:t>
            </a:r>
          </a:p>
          <a:p>
            <a:pPr lvl="1"/>
            <a:r>
              <a:rPr lang="en-US" sz="1600" dirty="0"/>
              <a:t>Any one of six </a:t>
            </a:r>
            <a:r>
              <a:rPr lang="en-US" sz="1600" dirty="0" err="1"/>
              <a:t>484RU</a:t>
            </a:r>
            <a:r>
              <a:rPr lang="en-US" sz="1600" dirty="0"/>
              <a:t> can be punctured</a:t>
            </a:r>
          </a:p>
          <a:p>
            <a:pPr lvl="1"/>
            <a:r>
              <a:rPr lang="en-US" sz="1600" dirty="0"/>
              <a:t>Any one of three 996RU can be punctured</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r>
              <a:rPr lang="en-US" sz="2000" dirty="0">
                <a:highlight>
                  <a:srgbClr val="FFFF00"/>
                </a:highlight>
              </a:rPr>
              <a:t>Y/N/A: 32/1/11 </a:t>
            </a:r>
          </a:p>
          <a:p>
            <a:pPr lvl="1"/>
            <a:endParaRPr lang="en-US" sz="160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56</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ext uri="{D42A27DB-BD31-4B8C-83A1-F6EECF244321}">
                <p14:modId xmlns:p14="http://schemas.microsoft.com/office/powerpoint/2010/main" val="2286902789"/>
              </p:ext>
            </p:extLst>
          </p:nvPr>
        </p:nvGraphicFramePr>
        <p:xfrm>
          <a:off x="1371600" y="3352800"/>
          <a:ext cx="5562599" cy="1350264"/>
        </p:xfrm>
        <a:graphic>
          <a:graphicData uri="http://schemas.openxmlformats.org/drawingml/2006/table">
            <a:tbl>
              <a:tblPr firstRow="1" firstCol="1" bandRow="1">
                <a:tableStyleId>{5C22544A-7EE6-4342-B048-85BDC9FD1C3A}</a:tableStyleId>
              </a:tblPr>
              <a:tblGrid>
                <a:gridCol w="1219507">
                  <a:extLst>
                    <a:ext uri="{9D8B030D-6E8A-4147-A177-3AD203B41FA5}">
                      <a16:colId xmlns:a16="http://schemas.microsoft.com/office/drawing/2014/main" val="20000"/>
                    </a:ext>
                  </a:extLst>
                </a:gridCol>
                <a:gridCol w="1342758">
                  <a:extLst>
                    <a:ext uri="{9D8B030D-6E8A-4147-A177-3AD203B41FA5}">
                      <a16:colId xmlns:a16="http://schemas.microsoft.com/office/drawing/2014/main" val="20001"/>
                    </a:ext>
                  </a:extLst>
                </a:gridCol>
                <a:gridCol w="1342758">
                  <a:extLst>
                    <a:ext uri="{9D8B030D-6E8A-4147-A177-3AD203B41FA5}">
                      <a16:colId xmlns:a16="http://schemas.microsoft.com/office/drawing/2014/main" val="20002"/>
                    </a:ext>
                  </a:extLst>
                </a:gridCol>
                <a:gridCol w="828788">
                  <a:extLst>
                    <a:ext uri="{9D8B030D-6E8A-4147-A177-3AD203B41FA5}">
                      <a16:colId xmlns:a16="http://schemas.microsoft.com/office/drawing/2014/main" val="20003"/>
                    </a:ext>
                  </a:extLst>
                </a:gridCol>
                <a:gridCol w="828788">
                  <a:extLst>
                    <a:ext uri="{9D8B030D-6E8A-4147-A177-3AD203B41FA5}">
                      <a16:colId xmlns:a16="http://schemas.microsoft.com/office/drawing/2014/main" val="20004"/>
                    </a:ext>
                  </a:extLst>
                </a:gridCol>
              </a:tblGrid>
              <a:tr h="675132">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 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latin typeface="Calibri"/>
                          <a:ea typeface="Calibri"/>
                          <a:cs typeface="Times New Roman"/>
                        </a:rPr>
                        <a:t>80MHz</a:t>
                      </a:r>
                      <a:endParaRPr lang="en-US" sz="1600" dirty="0">
                        <a:effectLst/>
                        <a:latin typeface="Calibri"/>
                        <a:ea typeface="Calibri"/>
                        <a:cs typeface="Times New Roman"/>
                      </a:endParaRPr>
                    </a:p>
                    <a:p>
                      <a:pPr marL="0" marR="0" algn="ctr">
                        <a:lnSpc>
                          <a:spcPct val="115000"/>
                        </a:lnSpc>
                        <a:spcBef>
                          <a:spcPts val="0"/>
                        </a:spcBef>
                        <a:spcAft>
                          <a:spcPts val="0"/>
                        </a:spcAft>
                      </a:pPr>
                      <a:r>
                        <a:rPr lang="en-US" sz="1600" dirty="0">
                          <a:effectLst/>
                          <a:latin typeface="Calibri"/>
                          <a:ea typeface="Calibri"/>
                          <a:cs typeface="Times New Roman"/>
                        </a:rPr>
                        <a:t>RU size</a:t>
                      </a: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rPr>
                        <a:t>200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6 options  </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160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baseline="0" dirty="0">
                          <a:solidFill>
                            <a:schemeClr val="tx1"/>
                          </a:solidFill>
                          <a:effectLst/>
                          <a:latin typeface="+mn-lt"/>
                          <a:ea typeface="Calibri"/>
                          <a:cs typeface="Times New Roman"/>
                        </a:rPr>
                        <a:t>3 options</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969691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SP#32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a:t>
            </a:r>
            <a:r>
              <a:rPr lang="en-US" sz="1800" b="0" dirty="0" err="1"/>
              <a:t>320MHz</a:t>
            </a:r>
            <a:r>
              <a:rPr lang="en-US" sz="1800" b="0" dirty="0"/>
              <a:t> non-</a:t>
            </a:r>
            <a:r>
              <a:rPr lang="en-US" sz="1800" b="0" dirty="0" err="1"/>
              <a:t>OFDMA</a:t>
            </a:r>
            <a:r>
              <a:rPr lang="en-US" sz="1800" b="0" dirty="0"/>
              <a:t> as described as described below?</a:t>
            </a:r>
          </a:p>
          <a:p>
            <a:pPr lvl="1"/>
            <a:r>
              <a:rPr lang="en-US" sz="1600" dirty="0"/>
              <a:t>Any one of eight </a:t>
            </a:r>
            <a:r>
              <a:rPr lang="en-US" sz="1600" dirty="0" err="1"/>
              <a:t>484RU</a:t>
            </a:r>
            <a:r>
              <a:rPr lang="en-US" sz="1600" dirty="0"/>
              <a:t> can be punctured</a:t>
            </a:r>
          </a:p>
          <a:p>
            <a:pPr lvl="1"/>
            <a:r>
              <a:rPr lang="en-US" sz="1600" dirty="0"/>
              <a:t>Any one of four 996RU can be punctured</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r>
              <a:rPr lang="en-US" sz="2000" dirty="0">
                <a:highlight>
                  <a:srgbClr val="FFFF00"/>
                </a:highlight>
              </a:rPr>
              <a:t>Y/N/A: 34/0/16 </a:t>
            </a:r>
          </a:p>
          <a:p>
            <a:pPr lvl="1"/>
            <a:endParaRPr lang="en-US" sz="160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Sigurd Schelstraete (Quantenna/ON)</a:t>
            </a:r>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57</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nvPr>
        </p:nvGraphicFramePr>
        <p:xfrm>
          <a:off x="533400" y="3505200"/>
          <a:ext cx="7848600" cy="1350264"/>
        </p:xfrm>
        <a:graphic>
          <a:graphicData uri="http://schemas.openxmlformats.org/drawingml/2006/table">
            <a:tbl>
              <a:tblPr firstRow="1" firstCol="1" bandRow="1">
                <a:tableStyleId>{5C22544A-7EE6-4342-B048-85BDC9FD1C3A}</a:tableStyleId>
              </a:tblPr>
              <a:tblGrid>
                <a:gridCol w="1386087">
                  <a:extLst>
                    <a:ext uri="{9D8B030D-6E8A-4147-A177-3AD203B41FA5}">
                      <a16:colId xmlns:a16="http://schemas.microsoft.com/office/drawing/2014/main" val="20000"/>
                    </a:ext>
                  </a:extLst>
                </a:gridCol>
                <a:gridCol w="1526173">
                  <a:extLst>
                    <a:ext uri="{9D8B030D-6E8A-4147-A177-3AD203B41FA5}">
                      <a16:colId xmlns:a16="http://schemas.microsoft.com/office/drawing/2014/main" val="20001"/>
                    </a:ext>
                  </a:extLst>
                </a:gridCol>
                <a:gridCol w="1526173">
                  <a:extLst>
                    <a:ext uri="{9D8B030D-6E8A-4147-A177-3AD203B41FA5}">
                      <a16:colId xmlns:a16="http://schemas.microsoft.com/office/drawing/2014/main" val="20002"/>
                    </a:ext>
                  </a:extLst>
                </a:gridCol>
                <a:gridCol w="1526173">
                  <a:extLst>
                    <a:ext uri="{9D8B030D-6E8A-4147-A177-3AD203B41FA5}">
                      <a16:colId xmlns:a16="http://schemas.microsoft.com/office/drawing/2014/main" val="20003"/>
                    </a:ext>
                  </a:extLst>
                </a:gridCol>
                <a:gridCol w="941997">
                  <a:extLst>
                    <a:ext uri="{9D8B030D-6E8A-4147-A177-3AD203B41FA5}">
                      <a16:colId xmlns:a16="http://schemas.microsoft.com/office/drawing/2014/main" val="20004"/>
                    </a:ext>
                  </a:extLst>
                </a:gridCol>
                <a:gridCol w="941997">
                  <a:extLst>
                    <a:ext uri="{9D8B030D-6E8A-4147-A177-3AD203B41FA5}">
                      <a16:colId xmlns:a16="http://schemas.microsoft.com/office/drawing/2014/main" val="20005"/>
                    </a:ext>
                  </a:extLst>
                </a:gridCol>
              </a:tblGrid>
              <a:tr h="675132">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 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latin typeface="Calibri"/>
                          <a:ea typeface="Calibri"/>
                          <a:cs typeface="Times New Roman"/>
                        </a:rPr>
                        <a:t>80MHz</a:t>
                      </a:r>
                      <a:endParaRPr lang="en-US" sz="1600" dirty="0">
                        <a:effectLst/>
                        <a:latin typeface="Calibri"/>
                        <a:ea typeface="Calibri"/>
                        <a:cs typeface="Times New Roman"/>
                      </a:endParaRPr>
                    </a:p>
                    <a:p>
                      <a:pPr marL="0" marR="0" algn="ctr">
                        <a:lnSpc>
                          <a:spcPct val="115000"/>
                        </a:lnSpc>
                        <a:spcBef>
                          <a:spcPts val="0"/>
                        </a:spcBef>
                        <a:spcAft>
                          <a:spcPts val="0"/>
                        </a:spcAft>
                      </a:pPr>
                      <a:r>
                        <a:rPr lang="en-US" sz="1600" dirty="0">
                          <a:effectLst/>
                          <a:latin typeface="Calibri"/>
                          <a:ea typeface="Calibri"/>
                          <a:cs typeface="Times New Roman"/>
                        </a:rPr>
                        <a:t>RU size</a:t>
                      </a:r>
                    </a:p>
                  </a:txBody>
                  <a:tcPr marL="64401" marR="64401" marT="0" marB="0" anchor="ctr"/>
                </a:tc>
                <a:tc>
                  <a:txBody>
                    <a:bodyPr/>
                    <a:lstStyle/>
                    <a:p>
                      <a:pPr marL="0" marR="0" algn="ctr">
                        <a:lnSpc>
                          <a:spcPct val="115000"/>
                        </a:lnSpc>
                        <a:spcBef>
                          <a:spcPts val="0"/>
                        </a:spcBef>
                        <a:spcAft>
                          <a:spcPts val="0"/>
                        </a:spcAft>
                      </a:pPr>
                      <a:r>
                        <a:rPr lang="en-US" sz="1600" dirty="0" err="1">
                          <a:effectLst/>
                          <a:latin typeface="Calibri"/>
                          <a:ea typeface="Calibri"/>
                          <a:cs typeface="Times New Roman"/>
                        </a:rPr>
                        <a:t>80MHz</a:t>
                      </a:r>
                      <a:endParaRPr lang="en-US" sz="1600" dirty="0">
                        <a:effectLst/>
                        <a:latin typeface="Calibri"/>
                        <a:ea typeface="Calibri"/>
                        <a:cs typeface="Times New Roman"/>
                      </a:endParaRPr>
                    </a:p>
                    <a:p>
                      <a:pPr marL="0" marR="0" algn="ctr">
                        <a:lnSpc>
                          <a:spcPct val="115000"/>
                        </a:lnSpc>
                        <a:spcBef>
                          <a:spcPts val="0"/>
                        </a:spcBef>
                        <a:spcAft>
                          <a:spcPts val="0"/>
                        </a:spcAft>
                      </a:pPr>
                      <a:r>
                        <a:rPr lang="en-US" sz="1600" dirty="0">
                          <a:effectLst/>
                          <a:latin typeface="Calibri"/>
                          <a:ea typeface="Calibri"/>
                          <a:cs typeface="Times New Roman"/>
                        </a:rPr>
                        <a:t>RU</a:t>
                      </a:r>
                      <a:r>
                        <a:rPr lang="en-US" sz="1600" baseline="0" dirty="0">
                          <a:effectLst/>
                          <a:latin typeface="Calibri"/>
                          <a:ea typeface="Calibri"/>
                          <a:cs typeface="Times New Roman"/>
                        </a:rPr>
                        <a:t>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rPr>
                        <a:t>280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8 options  </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240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baseline="0" dirty="0">
                          <a:solidFill>
                            <a:schemeClr val="tx1"/>
                          </a:solidFill>
                          <a:effectLst/>
                          <a:latin typeface="+mn-lt"/>
                          <a:ea typeface="Calibri"/>
                          <a:cs typeface="Times New Roman"/>
                        </a:rPr>
                        <a:t>4 options</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028361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SP #33 </a:t>
            </a:r>
            <a:r>
              <a:rPr lang="en-US" altLang="zh-CN" dirty="0"/>
              <a:t>(1914r2)</a:t>
            </a:r>
            <a:endParaRPr 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1795387534"/>
              </p:ext>
            </p:extLst>
          </p:nvPr>
        </p:nvGraphicFramePr>
        <p:xfrm>
          <a:off x="1447800" y="3837916"/>
          <a:ext cx="6553200" cy="2534970"/>
        </p:xfrm>
        <a:graphic>
          <a:graphicData uri="http://schemas.openxmlformats.org/drawingml/2006/table">
            <a:tbl>
              <a:tblPr firstRow="1" bandRow="1">
                <a:tableStyleId>{5C22544A-7EE6-4342-B048-85BDC9FD1C3A}</a:tableStyleId>
              </a:tblPr>
              <a:tblGrid>
                <a:gridCol w="1339605">
                  <a:extLst>
                    <a:ext uri="{9D8B030D-6E8A-4147-A177-3AD203B41FA5}">
                      <a16:colId xmlns:a16="http://schemas.microsoft.com/office/drawing/2014/main" val="20000"/>
                    </a:ext>
                  </a:extLst>
                </a:gridCol>
                <a:gridCol w="5213595">
                  <a:extLst>
                    <a:ext uri="{9D8B030D-6E8A-4147-A177-3AD203B41FA5}">
                      <a16:colId xmlns:a16="http://schemas.microsoft.com/office/drawing/2014/main" val="20001"/>
                    </a:ext>
                  </a:extLst>
                </a:gridCol>
              </a:tblGrid>
              <a:tr h="414045">
                <a:tc>
                  <a:txBody>
                    <a:bodyPr/>
                    <a:lstStyle/>
                    <a:p>
                      <a:endParaRPr lang="en-US" dirty="0"/>
                    </a:p>
                  </a:txBody>
                  <a:tcPr/>
                </a:tc>
                <a:tc>
                  <a:txBody>
                    <a:bodyPr/>
                    <a:lstStyle/>
                    <a:p>
                      <a:r>
                        <a:rPr lang="en-US" dirty="0"/>
                        <a:t>Method</a:t>
                      </a:r>
                    </a:p>
                  </a:txBody>
                  <a:tcPr/>
                </a:tc>
                <a:extLst>
                  <a:ext uri="{0D108BD9-81ED-4DB2-BD59-A6C34878D82A}">
                    <a16:rowId xmlns:a16="http://schemas.microsoft.com/office/drawing/2014/main" val="10000"/>
                  </a:ext>
                </a:extLst>
              </a:tr>
              <a:tr h="652755">
                <a:tc>
                  <a:txBody>
                    <a:bodyPr/>
                    <a:lstStyle/>
                    <a:p>
                      <a:r>
                        <a:rPr lang="en-US" dirty="0"/>
                        <a:t>Opt1</a:t>
                      </a:r>
                    </a:p>
                  </a:txBody>
                  <a:tcPr/>
                </a:tc>
                <a:tc>
                  <a:txBody>
                    <a:bodyPr/>
                    <a:lstStyle/>
                    <a:p>
                      <a:r>
                        <a:rPr lang="en-US" dirty="0"/>
                        <a:t>act as transmit the data to two different users, each RU is encoded, interleaved separately</a:t>
                      </a:r>
                    </a:p>
                  </a:txBody>
                  <a:tcPr/>
                </a:tc>
                <a:extLst>
                  <a:ext uri="{0D108BD9-81ED-4DB2-BD59-A6C34878D82A}">
                    <a16:rowId xmlns:a16="http://schemas.microsoft.com/office/drawing/2014/main" val="10001"/>
                  </a:ext>
                </a:extLst>
              </a:tr>
              <a:tr h="414045">
                <a:tc>
                  <a:txBody>
                    <a:bodyPr/>
                    <a:lstStyle/>
                    <a:p>
                      <a:r>
                        <a:rPr lang="en-US" dirty="0"/>
                        <a:t>Opt2</a:t>
                      </a:r>
                    </a:p>
                  </a:txBody>
                  <a:tcPr/>
                </a:tc>
                <a:tc>
                  <a:txBody>
                    <a:bodyPr/>
                    <a:lstStyle/>
                    <a:p>
                      <a:r>
                        <a:rPr lang="en-US" dirty="0"/>
                        <a:t>The bits</a:t>
                      </a:r>
                      <a:r>
                        <a:rPr lang="en-US" baseline="0" dirty="0"/>
                        <a:t> are encoded together, and parse to different RUs, separate </a:t>
                      </a:r>
                      <a:r>
                        <a:rPr lang="en-US" baseline="0" dirty="0" err="1"/>
                        <a:t>interleaver</a:t>
                      </a:r>
                      <a:r>
                        <a:rPr lang="en-US" baseline="0" dirty="0"/>
                        <a:t>/tone mapper </a:t>
                      </a:r>
                      <a:endParaRPr lang="en-US" dirty="0"/>
                    </a:p>
                  </a:txBody>
                  <a:tcPr/>
                </a:tc>
                <a:extLst>
                  <a:ext uri="{0D108BD9-81ED-4DB2-BD59-A6C34878D82A}">
                    <a16:rowId xmlns:a16="http://schemas.microsoft.com/office/drawing/2014/main" val="10002"/>
                  </a:ext>
                </a:extLst>
              </a:tr>
              <a:tr h="414045">
                <a:tc>
                  <a:txBody>
                    <a:bodyPr/>
                    <a:lstStyle/>
                    <a:p>
                      <a:r>
                        <a:rPr lang="en-US" dirty="0"/>
                        <a:t>Opt3</a:t>
                      </a:r>
                    </a:p>
                  </a:txBody>
                  <a:tcPr/>
                </a:tc>
                <a:tc>
                  <a:txBody>
                    <a:bodyPr/>
                    <a:lstStyle/>
                    <a:p>
                      <a:r>
                        <a:rPr lang="en-US" dirty="0"/>
                        <a:t>Opt1/Opt2+interleaver</a:t>
                      </a:r>
                      <a:r>
                        <a:rPr lang="en-US" baseline="0" dirty="0"/>
                        <a:t> across RUs</a:t>
                      </a:r>
                      <a:endParaRPr lang="en-US" dirty="0"/>
                    </a:p>
                  </a:txBody>
                  <a:tcPr/>
                </a:tc>
                <a:extLst>
                  <a:ext uri="{0D108BD9-81ED-4DB2-BD59-A6C34878D82A}">
                    <a16:rowId xmlns:a16="http://schemas.microsoft.com/office/drawing/2014/main" val="10003"/>
                  </a:ext>
                </a:extLst>
              </a:tr>
              <a:tr h="414045">
                <a:tc>
                  <a:txBody>
                    <a:bodyPr/>
                    <a:lstStyle/>
                    <a:p>
                      <a:r>
                        <a:rPr lang="en-US" dirty="0"/>
                        <a:t>Opt4</a:t>
                      </a:r>
                    </a:p>
                  </a:txBody>
                  <a:tcPr/>
                </a:tc>
                <a:tc>
                  <a:txBody>
                    <a:bodyPr/>
                    <a:lstStyle/>
                    <a:p>
                      <a:r>
                        <a:rPr lang="en-US" dirty="0"/>
                        <a:t>Act</a:t>
                      </a:r>
                      <a:r>
                        <a:rPr lang="en-US" baseline="0" dirty="0"/>
                        <a:t> as one big continuous RU</a:t>
                      </a:r>
                      <a:endParaRPr lang="en-US" dirty="0"/>
                    </a:p>
                  </a:txBody>
                  <a:tcPr/>
                </a:tc>
                <a:extLst>
                  <a:ext uri="{0D108BD9-81ED-4DB2-BD59-A6C34878D82A}">
                    <a16:rowId xmlns:a16="http://schemas.microsoft.com/office/drawing/2014/main" val="10004"/>
                  </a:ext>
                </a:extLst>
              </a:tr>
            </a:tbl>
          </a:graphicData>
        </a:graphic>
      </p:graphicFrame>
      <p:sp>
        <p:nvSpPr>
          <p:cNvPr id="4" name="日期占位符 3"/>
          <p:cNvSpPr>
            <a:spLocks noGrp="1"/>
          </p:cNvSpPr>
          <p:nvPr>
            <p:ph type="dt" sz="half" idx="10"/>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zh-CN"/>
              <a:t>Sep</a:t>
            </a:r>
            <a:r>
              <a:rPr lang="en-US"/>
              <a:t>, 2019</a:t>
            </a:r>
            <a:endParaRPr lang="en-US" dirty="0"/>
          </a:p>
        </p:txBody>
      </p:sp>
      <p:sp>
        <p:nvSpPr>
          <p:cNvPr id="5" name="灯片编号占位符 4"/>
          <p:cNvSpPr>
            <a:spLocks noGrp="1"/>
          </p:cNvSpPr>
          <p:nvPr>
            <p:ph type="sldNum" sz="quarter" idx="12"/>
          </p:nvPr>
        </p:nvSpPr>
        <p:spPr/>
        <p:txBody>
          <a:bodyPr/>
          <a:lstStyle/>
          <a:p>
            <a:pPr>
              <a:defRPr/>
            </a:pPr>
            <a:r>
              <a:rPr lang="en-US"/>
              <a:t>Slide </a:t>
            </a:r>
            <a:fld id="{C1789BC7-C074-42CC-ADF8-5107DF6BD1C1}" type="slidenum">
              <a:rPr lang="en-US" smtClean="0"/>
              <a:pPr>
                <a:defRPr/>
              </a:pPr>
              <a:t>58</a:t>
            </a:fld>
            <a:endParaRPr lang="en-US"/>
          </a:p>
        </p:txBody>
      </p:sp>
      <p:sp>
        <p:nvSpPr>
          <p:cNvPr id="6" name="页脚占位符 5"/>
          <p:cNvSpPr>
            <a:spLocks noGrp="1"/>
          </p:cNvSpPr>
          <p:nvPr>
            <p:ph type="ftr" sz="quarter" idx="3"/>
          </p:nvPr>
        </p:nvSpPr>
        <p:spPr/>
        <p:txBody>
          <a:bodyPr/>
          <a:lstStyle/>
          <a:p>
            <a:pPr>
              <a:defRPr/>
            </a:pPr>
            <a:r>
              <a:rPr lang="en-US" altLang="ko-KR" dirty="0"/>
              <a:t>Sigurd Schelstraete (Quantenna/ON)</a:t>
            </a:r>
          </a:p>
        </p:txBody>
      </p:sp>
      <p:sp>
        <p:nvSpPr>
          <p:cNvPr id="9" name="内容占位符 2"/>
          <p:cNvSpPr txBox="1">
            <a:spLocks/>
          </p:cNvSpPr>
          <p:nvPr/>
        </p:nvSpPr>
        <p:spPr bwMode="auto">
          <a:xfrm>
            <a:off x="989013" y="1644546"/>
            <a:ext cx="7772400" cy="218089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kern="0" dirty="0"/>
              <a:t>Which option do you prefer?</a:t>
            </a:r>
          </a:p>
          <a:p>
            <a:pPr lvl="1"/>
            <a:r>
              <a:rPr lang="en-US" sz="1600" kern="0" dirty="0"/>
              <a:t>Opt2: </a:t>
            </a:r>
          </a:p>
          <a:p>
            <a:pPr lvl="1"/>
            <a:r>
              <a:rPr lang="en-US" sz="1600" kern="0" dirty="0"/>
              <a:t>Opt4: </a:t>
            </a:r>
          </a:p>
          <a:p>
            <a:pPr lvl="1"/>
            <a:r>
              <a:rPr lang="en-US" sz="1600" kern="0" dirty="0"/>
              <a:t>Need more discussion: </a:t>
            </a:r>
          </a:p>
          <a:p>
            <a:pPr lvl="1"/>
            <a:endParaRPr lang="en-US" sz="1600" kern="0" dirty="0"/>
          </a:p>
          <a:p>
            <a:pPr marL="57150" indent="0">
              <a:buNone/>
            </a:pPr>
            <a:r>
              <a:rPr lang="en-US" sz="1800" kern="0" dirty="0">
                <a:highlight>
                  <a:srgbClr val="FFFF00"/>
                </a:highlight>
              </a:rPr>
              <a:t>Withdrawn</a:t>
            </a:r>
          </a:p>
        </p:txBody>
      </p:sp>
    </p:spTree>
    <p:extLst>
      <p:ext uri="{BB962C8B-B14F-4D97-AF65-F5344CB8AC3E}">
        <p14:creationId xmlns:p14="http://schemas.microsoft.com/office/powerpoint/2010/main" val="36393751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SP#34 </a:t>
            </a:r>
            <a:r>
              <a:rPr lang="en-US" altLang="zh-CN" dirty="0"/>
              <a:t>(1914r3)</a:t>
            </a:r>
            <a:endParaRPr lang="en-US" dirty="0"/>
          </a:p>
        </p:txBody>
      </p:sp>
      <p:sp>
        <p:nvSpPr>
          <p:cNvPr id="4" name="日期占位符 3"/>
          <p:cNvSpPr>
            <a:spLocks noGrp="1"/>
          </p:cNvSpPr>
          <p:nvPr>
            <p:ph type="dt" sz="half" idx="10"/>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zh-CN"/>
              <a:t>Sep</a:t>
            </a:r>
            <a:r>
              <a:rPr lang="en-US"/>
              <a:t>, 2019</a:t>
            </a:r>
            <a:endParaRPr lang="en-US" dirty="0"/>
          </a:p>
        </p:txBody>
      </p:sp>
      <p:sp>
        <p:nvSpPr>
          <p:cNvPr id="5" name="灯片编号占位符 4"/>
          <p:cNvSpPr>
            <a:spLocks noGrp="1"/>
          </p:cNvSpPr>
          <p:nvPr>
            <p:ph type="sldNum" sz="quarter" idx="12"/>
          </p:nvPr>
        </p:nvSpPr>
        <p:spPr/>
        <p:txBody>
          <a:bodyPr/>
          <a:lstStyle/>
          <a:p>
            <a:pPr>
              <a:defRPr/>
            </a:pPr>
            <a:r>
              <a:rPr lang="en-US"/>
              <a:t>Slide </a:t>
            </a:r>
            <a:fld id="{C1789BC7-C074-42CC-ADF8-5107DF6BD1C1}" type="slidenum">
              <a:rPr lang="en-US" smtClean="0"/>
              <a:pPr>
                <a:defRPr/>
              </a:pPr>
              <a:t>59</a:t>
            </a:fld>
            <a:endParaRPr lang="en-US"/>
          </a:p>
        </p:txBody>
      </p:sp>
      <p:sp>
        <p:nvSpPr>
          <p:cNvPr id="6" name="页脚占位符 5"/>
          <p:cNvSpPr>
            <a:spLocks noGrp="1"/>
          </p:cNvSpPr>
          <p:nvPr>
            <p:ph type="ftr" sz="quarter" idx="3"/>
          </p:nvPr>
        </p:nvSpPr>
        <p:spPr/>
        <p:txBody>
          <a:bodyPr/>
          <a:lstStyle/>
          <a:p>
            <a:pPr>
              <a:defRPr/>
            </a:pPr>
            <a:r>
              <a:rPr lang="en-US" altLang="ko-KR" dirty="0"/>
              <a:t>Sigurd Schelstraete (Quantenna/ON)</a:t>
            </a:r>
          </a:p>
        </p:txBody>
      </p:sp>
      <p:sp>
        <p:nvSpPr>
          <p:cNvPr id="9" name="内容占位符 2"/>
          <p:cNvSpPr txBox="1">
            <a:spLocks/>
          </p:cNvSpPr>
          <p:nvPr/>
        </p:nvSpPr>
        <p:spPr bwMode="auto">
          <a:xfrm>
            <a:off x="685800" y="2133600"/>
            <a:ext cx="7772400" cy="218089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support that for LDPC coding, for combined RUs sent to a user with RU size less than 242-tone, a single tone mapper shall be used?</a:t>
            </a:r>
          </a:p>
          <a:p>
            <a:endParaRPr lang="en-US" kern="0" dirty="0"/>
          </a:p>
          <a:p>
            <a:endParaRPr lang="en-US" kern="0" dirty="0"/>
          </a:p>
          <a:p>
            <a:r>
              <a:rPr lang="en-US" kern="0" dirty="0">
                <a:highlight>
                  <a:srgbClr val="FFFF00"/>
                </a:highlight>
              </a:rPr>
              <a:t>Y/N/A: 40/0/5</a:t>
            </a:r>
            <a:endParaRPr lang="en-US" kern="0" dirty="0"/>
          </a:p>
          <a:p>
            <a:endParaRPr lang="en-US" kern="0" dirty="0"/>
          </a:p>
        </p:txBody>
      </p:sp>
    </p:spTree>
    <p:extLst>
      <p:ext uri="{BB962C8B-B14F-4D97-AF65-F5344CB8AC3E}">
        <p14:creationId xmlns:p14="http://schemas.microsoft.com/office/powerpoint/2010/main" val="188963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6</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1130170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#35 (1980r1)</a:t>
            </a:r>
          </a:p>
        </p:txBody>
      </p:sp>
      <p:sp>
        <p:nvSpPr>
          <p:cNvPr id="3" name="Content Placeholder 2"/>
          <p:cNvSpPr>
            <a:spLocks noGrp="1"/>
          </p:cNvSpPr>
          <p:nvPr>
            <p:ph idx="1"/>
          </p:nvPr>
        </p:nvSpPr>
        <p:spPr/>
        <p:txBody>
          <a:bodyPr/>
          <a:lstStyle/>
          <a:p>
            <a:pPr marL="0">
              <a:spcBef>
                <a:spcPts val="0"/>
              </a:spcBef>
            </a:pPr>
            <a:r>
              <a:rPr lang="en-US" dirty="0"/>
              <a:t>Do you support to include 1x EHT-LTF and 2x EHT-LTF in 802.11be?</a:t>
            </a:r>
          </a:p>
          <a:p>
            <a:pPr marL="0">
              <a:spcBef>
                <a:spcPts val="0"/>
              </a:spcBef>
            </a:pPr>
            <a:endParaRPr lang="en-US" dirty="0"/>
          </a:p>
          <a:p>
            <a:pPr marL="0">
              <a:spcBef>
                <a:spcPts val="0"/>
              </a:spcBef>
            </a:pPr>
            <a:r>
              <a:rPr lang="en-US" dirty="0">
                <a:highlight>
                  <a:srgbClr val="FFFF00"/>
                </a:highlight>
              </a:rPr>
              <a:t>Y/N/A: 47/0/2</a:t>
            </a:r>
          </a:p>
          <a:p>
            <a:pPr marL="0">
              <a:spcBef>
                <a:spcPts val="0"/>
              </a:spcBef>
            </a:pPr>
            <a:endParaRPr lang="en-US" dirty="0"/>
          </a:p>
          <a:p>
            <a:pPr marL="0">
              <a:spcBef>
                <a:spcPts val="0"/>
              </a:spcBef>
            </a:pPr>
            <a:endParaRPr lang="en-US" dirty="0"/>
          </a:p>
          <a:p>
            <a:pPr lvl="1"/>
            <a:endParaRPr lang="en-US" dirty="0"/>
          </a:p>
          <a:p>
            <a:endParaRPr lang="en-US" dirty="0"/>
          </a:p>
        </p:txBody>
      </p:sp>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60</a:t>
            </a:fld>
            <a:endParaRPr lang="en-US"/>
          </a:p>
        </p:txBody>
      </p:sp>
      <p:sp>
        <p:nvSpPr>
          <p:cNvPr id="6" name="页脚占位符 5">
            <a:extLst>
              <a:ext uri="{FF2B5EF4-FFF2-40B4-BE49-F238E27FC236}">
                <a16:creationId xmlns:a16="http://schemas.microsoft.com/office/drawing/2014/main" id="{A0E9FF5E-3E30-4D37-89BB-78FC27D0879C}"/>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36860324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#36 (1980r1)</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a:spcBef>
                    <a:spcPts val="0"/>
                  </a:spcBef>
                </a:pPr>
                <a:r>
                  <a:rPr lang="en-US" dirty="0"/>
                  <a:t>Do you support to have new P </a:t>
                </a:r>
                <a:r>
                  <a:rPr lang="en-US" altLang="zh-CN" dirty="0"/>
                  <a:t>matrices of dimensions </a:t>
                </a:r>
                <a14:m>
                  <m:oMath xmlns:m="http://schemas.openxmlformats.org/officeDocument/2006/math">
                    <m:r>
                      <a:rPr lang="en-US" altLang="zh-CN">
                        <a:latin typeface="Cambria Math" panose="02040503050406030204" pitchFamily="18" charset="0"/>
                      </a:rPr>
                      <m:t>10×10,  12×12,  14×14 </m:t>
                    </m:r>
                    <m:r>
                      <a:rPr lang="en-US" altLang="zh-CN">
                        <a:latin typeface="Cambria Math" panose="02040503050406030204" pitchFamily="18" charset="0"/>
                      </a:rPr>
                      <m:t>𝑎𝑛𝑑</m:t>
                    </m:r>
                    <m:r>
                      <a:rPr lang="en-US" altLang="zh-CN">
                        <a:latin typeface="Cambria Math" panose="02040503050406030204" pitchFamily="18" charset="0"/>
                      </a:rPr>
                      <m:t> 16×16</m:t>
                    </m:r>
                  </m:oMath>
                </a14:m>
                <a:r>
                  <a:rPr lang="en-US" dirty="0"/>
                  <a:t> for the number of space-time streams larger than 8 in EHT?</a:t>
                </a:r>
              </a:p>
              <a:p>
                <a:pPr marL="800100" lvl="1" indent="-342900">
                  <a:buFont typeface="Arial" panose="020B0604020202020204" pitchFamily="34" charset="0"/>
                  <a:buChar char="•"/>
                </a:pPr>
                <a:r>
                  <a:rPr lang="en-US" b="0" dirty="0"/>
                  <a:t>The definition of</a:t>
                </a:r>
                <a:r>
                  <a:rPr lang="en-US" dirty="0"/>
                  <a:t> </a:t>
                </a:r>
                <a14:m>
                  <m:oMath xmlns:m="http://schemas.openxmlformats.org/officeDocument/2006/math">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10</m:t>
                        </m:r>
                        <m:r>
                          <a:rPr lang="en-US" b="0" i="1">
                            <a:latin typeface="Cambria Math" panose="02040503050406030204" pitchFamily="18" charset="0"/>
                            <a:ea typeface="Cambria Math" panose="02040503050406030204" pitchFamily="18" charset="0"/>
                          </a:rPr>
                          <m:t>×10</m:t>
                        </m:r>
                      </m:sub>
                    </m:sSub>
                    <m:r>
                      <a:rPr lang="sv-SE" b="0" i="1">
                        <a:latin typeface="Cambria Math" panose="02040503050406030204" pitchFamily="18" charset="0"/>
                      </a:rPr>
                      <m:t>,</m:t>
                    </m:r>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12</m:t>
                        </m:r>
                        <m:r>
                          <a:rPr lang="en-US" b="0" i="1">
                            <a:latin typeface="Cambria Math" panose="02040503050406030204" pitchFamily="18" charset="0"/>
                            <a:ea typeface="Cambria Math" panose="02040503050406030204" pitchFamily="18" charset="0"/>
                          </a:rPr>
                          <m:t>×12</m:t>
                        </m:r>
                      </m:sub>
                    </m:sSub>
                    <m:r>
                      <a:rPr lang="sv-SE" b="0" i="1">
                        <a:latin typeface="Cambria Math" panose="02040503050406030204" pitchFamily="18" charset="0"/>
                      </a:rPr>
                      <m:t>,</m:t>
                    </m:r>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14</m:t>
                        </m:r>
                        <m:r>
                          <a:rPr lang="en-US" b="0" i="1">
                            <a:latin typeface="Cambria Math" panose="02040503050406030204" pitchFamily="18" charset="0"/>
                            <a:ea typeface="Cambria Math" panose="02040503050406030204" pitchFamily="18" charset="0"/>
                          </a:rPr>
                          <m:t>×14</m:t>
                        </m:r>
                      </m:sub>
                    </m:sSub>
                    <m:r>
                      <a:rPr lang="sv-SE" b="0" i="1">
                        <a:latin typeface="Cambria Math" panose="02040503050406030204" pitchFamily="18" charset="0"/>
                      </a:rPr>
                      <m:t>,</m:t>
                    </m:r>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16</m:t>
                        </m:r>
                        <m:r>
                          <a:rPr lang="en-US" b="0" i="1">
                            <a:latin typeface="Cambria Math" panose="02040503050406030204" pitchFamily="18" charset="0"/>
                            <a:ea typeface="Cambria Math" panose="02040503050406030204" pitchFamily="18" charset="0"/>
                          </a:rPr>
                          <m:t>×16</m:t>
                        </m:r>
                      </m:sub>
                    </m:sSub>
                  </m:oMath>
                </a14:m>
                <a:r>
                  <a:rPr lang="en-US" b="0" dirty="0"/>
                  <a:t> is TBD</a:t>
                </a:r>
              </a:p>
              <a:p>
                <a:pPr marL="800100" lvl="1" indent="-342900">
                  <a:buFont typeface="Arial" panose="020B0604020202020204" pitchFamily="34" charset="0"/>
                  <a:buChar char="•"/>
                </a:pPr>
                <a:endParaRPr lang="en-US" dirty="0"/>
              </a:p>
              <a:p>
                <a:pPr marL="400050">
                  <a:buFont typeface="Arial" panose="020B0604020202020204" pitchFamily="34" charset="0"/>
                  <a:buChar char="•"/>
                </a:pPr>
                <a:r>
                  <a:rPr lang="en-US" b="0" dirty="0"/>
                  <a:t>Y/N/A:</a:t>
                </a:r>
              </a:p>
              <a:p>
                <a:pPr marL="400050">
                  <a:buFont typeface="Arial" panose="020B0604020202020204" pitchFamily="34" charset="0"/>
                  <a:buChar char="•"/>
                </a:pPr>
                <a:r>
                  <a:rPr lang="en-US" b="0" dirty="0">
                    <a:highlight>
                      <a:srgbClr val="FFFF00"/>
                    </a:highlight>
                  </a:rPr>
                  <a:t>Deferred</a:t>
                </a:r>
                <a:r>
                  <a:rPr lang="en-US" b="0" dirty="0"/>
                  <a:t> </a:t>
                </a:r>
              </a:p>
              <a:p>
                <a:pPr lvl="1"/>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55" t="-1185" r="-2039"/>
                </a:stretch>
              </a:blipFill>
            </p:spPr>
            <p:txBody>
              <a:bodyPr/>
              <a:lstStyle/>
              <a:p>
                <a:r>
                  <a:rPr lang="en-US">
                    <a:noFill/>
                  </a:rPr>
                  <a:t> </a:t>
                </a:r>
              </a:p>
            </p:txBody>
          </p:sp>
        </mc:Fallback>
      </mc:AlternateContent>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61</a:t>
            </a:fld>
            <a:endParaRPr lang="en-US"/>
          </a:p>
        </p:txBody>
      </p:sp>
      <p:sp>
        <p:nvSpPr>
          <p:cNvPr id="6" name="页脚占位符 5">
            <a:extLst>
              <a:ext uri="{FF2B5EF4-FFF2-40B4-BE49-F238E27FC236}">
                <a16:creationId xmlns:a16="http://schemas.microsoft.com/office/drawing/2014/main" id="{155AFBAB-A191-4739-8FF2-305C6A168940}"/>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33421601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#37 </a:t>
            </a:r>
            <a:r>
              <a:rPr lang="en-US" altLang="ko-KR" dirty="0">
                <a:solidFill>
                  <a:schemeClr val="tx1"/>
                </a:solidFill>
              </a:rPr>
              <a:t>(1925r1)</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a:t>Do you agree to add the following text into SFD?</a:t>
            </a:r>
          </a:p>
          <a:p>
            <a:pPr lvl="1"/>
            <a:r>
              <a:rPr lang="en-US" altLang="ko-KR" dirty="0"/>
              <a:t>EHT-LTF should be designed to support 16 spatial streams.</a:t>
            </a:r>
          </a:p>
          <a:p>
            <a:pPr lvl="1"/>
            <a:endParaRPr lang="en-US" altLang="ko-KR" dirty="0"/>
          </a:p>
          <a:p>
            <a:r>
              <a:rPr lang="en-US" altLang="ko-KR" dirty="0">
                <a:highlight>
                  <a:srgbClr val="FFFF00"/>
                </a:highlight>
              </a:rPr>
              <a:t>Y/N/A: 58/0/2</a:t>
            </a:r>
          </a:p>
          <a:p>
            <a:pPr lvl="2"/>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62</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a:t>Jan 2020</a:t>
            </a:r>
            <a:endParaRPr lang="en-US" dirty="0"/>
          </a:p>
        </p:txBody>
      </p:sp>
      <p:sp>
        <p:nvSpPr>
          <p:cNvPr id="8" name="页脚占位符 5">
            <a:extLst>
              <a:ext uri="{FF2B5EF4-FFF2-40B4-BE49-F238E27FC236}">
                <a16:creationId xmlns:a16="http://schemas.microsoft.com/office/drawing/2014/main" id="{4B58630E-CA83-4687-A266-017F9D04F9D5}"/>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32923545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#38 </a:t>
            </a:r>
            <a:r>
              <a:rPr lang="en-US" altLang="ko-KR" dirty="0">
                <a:solidFill>
                  <a:schemeClr val="tx1"/>
                </a:solidFill>
              </a:rPr>
              <a:t>(1925r1)</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a:t>Which option do you prefer for 11be 240/320MHz EHT-LTF design by minimizing PAPR?</a:t>
            </a:r>
          </a:p>
          <a:p>
            <a:pPr lvl="1"/>
            <a:r>
              <a:rPr lang="en-US" altLang="ko-KR" dirty="0"/>
              <a:t>Opt1: Restrict preamble puncturing cases by practical puncturing patterns (The detail on puncturing patterns is TBD)</a:t>
            </a:r>
          </a:p>
          <a:p>
            <a:pPr lvl="1"/>
            <a:r>
              <a:rPr lang="en-US" altLang="ko-KR" dirty="0"/>
              <a:t>Opt2: Consider defining whole new sequences</a:t>
            </a:r>
          </a:p>
          <a:p>
            <a:pPr lvl="1"/>
            <a:endParaRPr lang="en-US" altLang="ko-KR" dirty="0"/>
          </a:p>
          <a:p>
            <a:pPr marL="57150" indent="0">
              <a:buNone/>
            </a:pPr>
            <a:r>
              <a:rPr lang="en-US" altLang="ko-KR" dirty="0">
                <a:highlight>
                  <a:srgbClr val="FFFF00"/>
                </a:highlight>
              </a:rPr>
              <a:t>Opt1/Opt2/A: 6/4/38 </a:t>
            </a:r>
          </a:p>
          <a:p>
            <a:pPr marL="57150" indent="0">
              <a:buNone/>
            </a:pPr>
            <a:endParaRPr lang="en-US" altLang="ko-KR" dirty="0"/>
          </a:p>
          <a:p>
            <a:pPr marL="57150" indent="0">
              <a:buNone/>
            </a:pPr>
            <a:r>
              <a:rPr lang="en-US" altLang="ko-KR" dirty="0"/>
              <a:t>Note: not intended for SFD</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63</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a:t>Jan 2020</a:t>
            </a:r>
            <a:endParaRPr lang="en-US" dirty="0"/>
          </a:p>
        </p:txBody>
      </p:sp>
      <p:sp>
        <p:nvSpPr>
          <p:cNvPr id="8" name="页脚占位符 5">
            <a:extLst>
              <a:ext uri="{FF2B5EF4-FFF2-40B4-BE49-F238E27FC236}">
                <a16:creationId xmlns:a16="http://schemas.microsoft.com/office/drawing/2014/main" id="{1DA4B03E-FB56-4052-9278-7AD72AB4F92F}"/>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13992132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64</a:t>
            </a:fld>
            <a:endParaRPr lang="en-US" dirty="0"/>
          </a:p>
        </p:txBody>
      </p:sp>
      <p:sp>
        <p:nvSpPr>
          <p:cNvPr id="4" name="标题 3"/>
          <p:cNvSpPr>
            <a:spLocks noGrp="1"/>
          </p:cNvSpPr>
          <p:nvPr>
            <p:ph type="title"/>
          </p:nvPr>
        </p:nvSpPr>
        <p:spPr/>
        <p:txBody>
          <a:bodyPr/>
          <a:lstStyle/>
          <a:p>
            <a:r>
              <a:rPr lang="en-US" dirty="0"/>
              <a:t>SP #39 (0029)</a:t>
            </a:r>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have RU Allocation subfield in the Common field of the EHT-SIG field of an EHT PPDU sent to multiple users?</a:t>
            </a:r>
          </a:p>
          <a:p>
            <a:pPr lvl="1" indent="-342900" algn="just">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Compressed modes are TBD</a:t>
            </a:r>
          </a:p>
          <a:p>
            <a:pPr lvl="1" indent="-342900" algn="just">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Contents of RU allocation subfield are TBD</a:t>
            </a:r>
          </a:p>
          <a:p>
            <a:pPr marL="0" indent="0">
              <a:buNone/>
            </a:pPr>
            <a:endParaRPr lang="en-US" dirty="0"/>
          </a:p>
          <a:p>
            <a:pPr lvl="1"/>
            <a:r>
              <a:rPr lang="en-US" altLang="zh-CN" dirty="0">
                <a:highlight>
                  <a:srgbClr val="FFFF00"/>
                </a:highlight>
              </a:rPr>
              <a:t>Y/N/A: 33/0/4</a:t>
            </a:r>
          </a:p>
          <a:p>
            <a:pPr marL="0" indent="0">
              <a:buNone/>
            </a:pPr>
            <a:endParaRPr lang="en-US" dirty="0"/>
          </a:p>
        </p:txBody>
      </p:sp>
      <p:sp>
        <p:nvSpPr>
          <p:cNvPr id="5" name="页脚占位符 5">
            <a:extLst>
              <a:ext uri="{FF2B5EF4-FFF2-40B4-BE49-F238E27FC236}">
                <a16:creationId xmlns:a16="http://schemas.microsoft.com/office/drawing/2014/main" id="{8D86BC1B-3D9D-41D0-8544-131734B86BF3}"/>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21349091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65</a:t>
            </a:fld>
            <a:endParaRPr lang="en-US" dirty="0"/>
          </a:p>
        </p:txBody>
      </p:sp>
      <p:sp>
        <p:nvSpPr>
          <p:cNvPr id="4" name="标题 3"/>
          <p:cNvSpPr>
            <a:spLocks noGrp="1"/>
          </p:cNvSpPr>
          <p:nvPr>
            <p:ph type="title"/>
          </p:nvPr>
        </p:nvSpPr>
        <p:spPr/>
        <p:txBody>
          <a:bodyPr/>
          <a:lstStyle/>
          <a:p>
            <a:r>
              <a:rPr lang="en-US" dirty="0"/>
              <a:t>SP #40 (0029)</a:t>
            </a:r>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have at least one compressed mode in which RU Allocation subfield doesn’t exist in the Common field of the EHT-SIG field of an EHT PPDU sent to multiple users?</a:t>
            </a:r>
          </a:p>
          <a:p>
            <a:pPr lvl="1" indent="-342900" algn="just">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Signaling method is TBD</a:t>
            </a:r>
          </a:p>
          <a:p>
            <a:pPr marL="0" indent="0">
              <a:buNone/>
            </a:pPr>
            <a:endParaRPr lang="en-US" dirty="0"/>
          </a:p>
          <a:p>
            <a:pPr lvl="1"/>
            <a:r>
              <a:rPr lang="en-US" altLang="zh-CN" dirty="0">
                <a:highlight>
                  <a:srgbClr val="FFFF00"/>
                </a:highlight>
              </a:rPr>
              <a:t>Y/N/A: 18/6/14</a:t>
            </a:r>
          </a:p>
          <a:p>
            <a:pPr marL="0" indent="0">
              <a:buNone/>
            </a:pPr>
            <a:endParaRPr lang="en-US" dirty="0"/>
          </a:p>
        </p:txBody>
      </p:sp>
      <p:sp>
        <p:nvSpPr>
          <p:cNvPr id="5" name="页脚占位符 5">
            <a:extLst>
              <a:ext uri="{FF2B5EF4-FFF2-40B4-BE49-F238E27FC236}">
                <a16:creationId xmlns:a16="http://schemas.microsoft.com/office/drawing/2014/main" id="{8EC9BA31-C146-4F46-9CF6-F5CE33169105}"/>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39467662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66</a:t>
            </a:fld>
            <a:endParaRPr lang="en-US" dirty="0"/>
          </a:p>
        </p:txBody>
      </p:sp>
      <p:sp>
        <p:nvSpPr>
          <p:cNvPr id="4" name="标题 3"/>
          <p:cNvSpPr>
            <a:spLocks noGrp="1"/>
          </p:cNvSpPr>
          <p:nvPr>
            <p:ph type="title"/>
          </p:nvPr>
        </p:nvSpPr>
        <p:spPr/>
        <p:txBody>
          <a:bodyPr/>
          <a:lstStyle/>
          <a:p>
            <a:r>
              <a:rPr lang="en-US" dirty="0"/>
              <a:t>SP #41 (0029)</a:t>
            </a:r>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have more than one content channel in the EHT-SIG field of an EHT PPDU sent to multiple users?</a:t>
            </a:r>
          </a:p>
          <a:p>
            <a:pPr lvl="1" algn="just"/>
            <a:r>
              <a:rPr lang="en-US" altLang="zh-CN" dirty="0"/>
              <a:t>Content channel </a:t>
            </a:r>
            <a:r>
              <a:rPr lang="en-US" altLang="zh-CN" dirty="0" err="1"/>
              <a:t>conceptis</a:t>
            </a:r>
            <a:r>
              <a:rPr lang="en-US" altLang="zh-CN" dirty="0"/>
              <a:t> defined in 11ax</a:t>
            </a:r>
          </a:p>
          <a:p>
            <a:pPr marL="0" indent="0" algn="just">
              <a:buNone/>
            </a:pPr>
            <a:endParaRPr lang="en-US" altLang="zh-CN" dirty="0"/>
          </a:p>
          <a:p>
            <a:pPr marL="0" indent="0" algn="just">
              <a:buNone/>
            </a:pPr>
            <a:endParaRPr lang="en-US" altLang="zh-CN" dirty="0"/>
          </a:p>
          <a:p>
            <a:pPr lvl="1"/>
            <a:r>
              <a:rPr lang="en-US" altLang="zh-CN" dirty="0"/>
              <a:t>Y/N/A: </a:t>
            </a:r>
          </a:p>
          <a:p>
            <a:pPr marL="0" indent="0" algn="just">
              <a:buNone/>
            </a:pPr>
            <a:r>
              <a:rPr lang="en-US" dirty="0">
                <a:highlight>
                  <a:srgbClr val="FFFF00"/>
                </a:highlight>
              </a:rPr>
              <a:t>Deferred</a:t>
            </a:r>
          </a:p>
          <a:p>
            <a:pPr marL="0" indent="0">
              <a:buNone/>
            </a:pPr>
            <a:endParaRPr lang="en-US" dirty="0"/>
          </a:p>
        </p:txBody>
      </p:sp>
      <p:sp>
        <p:nvSpPr>
          <p:cNvPr id="5" name="页脚占位符 5">
            <a:extLst>
              <a:ext uri="{FF2B5EF4-FFF2-40B4-BE49-F238E27FC236}">
                <a16:creationId xmlns:a16="http://schemas.microsoft.com/office/drawing/2014/main" id="{50C02B98-F9CC-47B2-B31B-BBE31EAFEC18}"/>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25202170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67</a:t>
            </a:fld>
            <a:endParaRPr lang="en-US" dirty="0"/>
          </a:p>
        </p:txBody>
      </p:sp>
      <p:sp>
        <p:nvSpPr>
          <p:cNvPr id="4" name="标题 3"/>
          <p:cNvSpPr>
            <a:spLocks noGrp="1"/>
          </p:cNvSpPr>
          <p:nvPr>
            <p:ph type="title"/>
          </p:nvPr>
        </p:nvSpPr>
        <p:spPr/>
        <p:txBody>
          <a:bodyPr/>
          <a:lstStyle/>
          <a:p>
            <a:r>
              <a:rPr lang="en-US" dirty="0"/>
              <a:t>SP #42 (0029)</a:t>
            </a:r>
          </a:p>
        </p:txBody>
      </p:sp>
      <p:sp>
        <p:nvSpPr>
          <p:cNvPr id="7" name="内容占位符 1"/>
          <p:cNvSpPr>
            <a:spLocks noGrp="1"/>
          </p:cNvSpPr>
          <p:nvPr>
            <p:ph idx="1"/>
          </p:nvPr>
        </p:nvSpPr>
        <p:spPr>
          <a:xfrm>
            <a:off x="685800" y="1981200"/>
            <a:ext cx="8153400" cy="4114800"/>
          </a:xfrm>
        </p:spPr>
        <p:txBody>
          <a:bodyPr/>
          <a:lstStyle/>
          <a:p>
            <a:r>
              <a:rPr lang="en-US" altLang="zh-CN" dirty="0"/>
              <a:t>Do you agree to have more than one content channel in the EHT-SIG of an EHT PPDU sent to one user?</a:t>
            </a:r>
            <a:endParaRPr lang="en-US" dirty="0"/>
          </a:p>
          <a:p>
            <a:pPr marL="0" indent="0">
              <a:buNone/>
            </a:pPr>
            <a:endParaRPr lang="en-US" dirty="0"/>
          </a:p>
          <a:p>
            <a:pPr marL="0" indent="0">
              <a:buNone/>
            </a:pPr>
            <a:endParaRPr lang="en-US" dirty="0"/>
          </a:p>
          <a:p>
            <a:pPr lvl="1"/>
            <a:r>
              <a:rPr lang="en-US" altLang="zh-CN" dirty="0"/>
              <a:t>Y</a:t>
            </a:r>
          </a:p>
          <a:p>
            <a:pPr lvl="1"/>
            <a:r>
              <a:rPr lang="en-US" altLang="zh-CN" dirty="0"/>
              <a:t>N</a:t>
            </a:r>
          </a:p>
          <a:p>
            <a:pPr lvl="1"/>
            <a:r>
              <a:rPr lang="en-US" altLang="zh-CN" dirty="0"/>
              <a:t>A</a:t>
            </a:r>
          </a:p>
          <a:p>
            <a:pPr lvl="1"/>
            <a:endParaRPr lang="en-US" altLang="zh-CN" dirty="0"/>
          </a:p>
          <a:p>
            <a:pPr lvl="1"/>
            <a:r>
              <a:rPr lang="en-US" altLang="zh-CN" dirty="0">
                <a:highlight>
                  <a:srgbClr val="FFFF00"/>
                </a:highlight>
              </a:rPr>
              <a:t>Deferred</a:t>
            </a:r>
          </a:p>
          <a:p>
            <a:pPr marL="0" indent="0">
              <a:buNone/>
            </a:pPr>
            <a:endParaRPr lang="en-US" dirty="0"/>
          </a:p>
        </p:txBody>
      </p:sp>
      <p:sp>
        <p:nvSpPr>
          <p:cNvPr id="5" name="页脚占位符 5">
            <a:extLst>
              <a:ext uri="{FF2B5EF4-FFF2-40B4-BE49-F238E27FC236}">
                <a16:creationId xmlns:a16="http://schemas.microsoft.com/office/drawing/2014/main" id="{8F78B3F1-0B9B-40B0-A181-6D0094ABFFAA}"/>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40715571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0200"/>
            <a:ext cx="7404296" cy="4114800"/>
          </a:xfrm>
        </p:spPr>
        <p:txBody>
          <a:bodyPr/>
          <a:lstStyle/>
          <a:p>
            <a:r>
              <a:rPr lang="en-US" dirty="0"/>
              <a:t>Do you agree to have the following subfields in U-SIG and/or EHT-SIG of an EHT PPDU sent to single user?</a:t>
            </a:r>
          </a:p>
          <a:p>
            <a:pPr lvl="1"/>
            <a:r>
              <a:rPr lang="en-US" dirty="0"/>
              <a:t>MCS (for data)</a:t>
            </a:r>
          </a:p>
          <a:p>
            <a:pPr lvl="1"/>
            <a:r>
              <a:rPr lang="en-US" dirty="0"/>
              <a:t>NSTS</a:t>
            </a:r>
          </a:p>
          <a:p>
            <a:pPr lvl="1"/>
            <a:r>
              <a:rPr lang="en-US" dirty="0"/>
              <a:t>GI+EHT-LTF Size</a:t>
            </a:r>
          </a:p>
          <a:p>
            <a:pPr lvl="1"/>
            <a:r>
              <a:rPr lang="en-US" dirty="0"/>
              <a:t>Coding</a:t>
            </a:r>
          </a:p>
          <a:p>
            <a:pPr marL="457200" lvl="1" indent="0">
              <a:buNone/>
            </a:pPr>
            <a:endParaRPr lang="en-US" dirty="0"/>
          </a:p>
          <a:p>
            <a:r>
              <a:rPr lang="en-US" dirty="0">
                <a:highlight>
                  <a:srgbClr val="FFFF00"/>
                </a:highlight>
              </a:rPr>
              <a:t>Y/N/A: 36/0/1</a:t>
            </a:r>
            <a:br>
              <a:rPr lang="en-US" dirty="0"/>
            </a:br>
            <a:endParaRPr lang="en-US"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68</a:t>
            </a:fld>
            <a:endParaRPr lang="en-US"/>
          </a:p>
        </p:txBody>
      </p:sp>
      <p:sp>
        <p:nvSpPr>
          <p:cNvPr id="4" name="标题 3"/>
          <p:cNvSpPr>
            <a:spLocks noGrp="1"/>
          </p:cNvSpPr>
          <p:nvPr>
            <p:ph type="title"/>
          </p:nvPr>
        </p:nvSpPr>
        <p:spPr/>
        <p:txBody>
          <a:bodyPr/>
          <a:lstStyle/>
          <a:p>
            <a:r>
              <a:rPr lang="en-US" dirty="0"/>
              <a:t>SP #43 (0029)</a:t>
            </a:r>
          </a:p>
        </p:txBody>
      </p:sp>
      <p:sp>
        <p:nvSpPr>
          <p:cNvPr id="5" name="页脚占位符 5">
            <a:extLst>
              <a:ext uri="{FF2B5EF4-FFF2-40B4-BE49-F238E27FC236}">
                <a16:creationId xmlns:a16="http://schemas.microsoft.com/office/drawing/2014/main" id="{17F80A80-A45B-48CE-9637-541D66339DC9}"/>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12127875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6378"/>
            <a:ext cx="7404296" cy="4114800"/>
          </a:xfrm>
        </p:spPr>
        <p:txBody>
          <a:bodyPr/>
          <a:lstStyle/>
          <a:p>
            <a:r>
              <a:rPr lang="en-US" dirty="0"/>
              <a:t>Do you agree to have the following subfields in EHT-SIG of an EHT PPDU sent to single user?</a:t>
            </a:r>
          </a:p>
          <a:p>
            <a:pPr lvl="1"/>
            <a:r>
              <a:rPr lang="en-US" dirty="0"/>
              <a:t>Preamble puncture signaling, exact contents TBD</a:t>
            </a:r>
          </a:p>
          <a:p>
            <a:pPr lvl="1"/>
            <a:endParaRPr lang="en-US" dirty="0"/>
          </a:p>
          <a:p>
            <a:r>
              <a:rPr lang="en-US" dirty="0">
                <a:highlight>
                  <a:srgbClr val="FFFF00"/>
                </a:highlight>
              </a:rPr>
              <a:t>Deferred</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69</a:t>
            </a:fld>
            <a:endParaRPr lang="en-US"/>
          </a:p>
        </p:txBody>
      </p:sp>
      <p:sp>
        <p:nvSpPr>
          <p:cNvPr id="4" name="标题 3"/>
          <p:cNvSpPr>
            <a:spLocks noGrp="1"/>
          </p:cNvSpPr>
          <p:nvPr>
            <p:ph type="title"/>
          </p:nvPr>
        </p:nvSpPr>
        <p:spPr/>
        <p:txBody>
          <a:bodyPr/>
          <a:lstStyle/>
          <a:p>
            <a:r>
              <a:rPr lang="en-US" dirty="0"/>
              <a:t>SP #44 (0029)</a:t>
            </a:r>
          </a:p>
        </p:txBody>
      </p:sp>
      <p:sp>
        <p:nvSpPr>
          <p:cNvPr id="5" name="页脚占位符 5">
            <a:extLst>
              <a:ext uri="{FF2B5EF4-FFF2-40B4-BE49-F238E27FC236}">
                <a16:creationId xmlns:a16="http://schemas.microsoft.com/office/drawing/2014/main" id="{4BF034DD-1FF4-4CEB-B109-CDF84D1A36AB}"/>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3379915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354801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6378"/>
            <a:ext cx="7404296" cy="4114800"/>
          </a:xfrm>
        </p:spPr>
        <p:txBody>
          <a:bodyPr/>
          <a:lstStyle/>
          <a:p>
            <a:r>
              <a:rPr lang="en-US" dirty="0"/>
              <a:t>Do you agree to have the following subfields in U-SIG of an EHT PPDU sent to multiple user?</a:t>
            </a:r>
          </a:p>
          <a:p>
            <a:pPr lvl="1"/>
            <a:r>
              <a:rPr lang="en-US" dirty="0"/>
              <a:t>EHT-SIG MCS</a:t>
            </a:r>
          </a:p>
          <a:p>
            <a:pPr lvl="1"/>
            <a:r>
              <a:rPr lang="en-US" dirty="0"/>
              <a:t>Number of EHT-SIG Symbols</a:t>
            </a:r>
          </a:p>
          <a:p>
            <a:pPr lvl="1"/>
            <a:endParaRPr lang="en-US" dirty="0"/>
          </a:p>
          <a:p>
            <a:r>
              <a:rPr lang="en-US" dirty="0">
                <a:highlight>
                  <a:srgbClr val="FFFF00"/>
                </a:highlight>
              </a:rPr>
              <a:t>Y/N/A: 34/0/7</a:t>
            </a:r>
          </a:p>
          <a:p>
            <a:endParaRPr lang="en-US" dirty="0"/>
          </a:p>
          <a:p>
            <a:pPr lvl="1"/>
            <a:endParaRPr lang="en-US"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70</a:t>
            </a:fld>
            <a:endParaRPr lang="en-US"/>
          </a:p>
        </p:txBody>
      </p:sp>
      <p:sp>
        <p:nvSpPr>
          <p:cNvPr id="4" name="标题 3"/>
          <p:cNvSpPr>
            <a:spLocks noGrp="1"/>
          </p:cNvSpPr>
          <p:nvPr>
            <p:ph type="title"/>
          </p:nvPr>
        </p:nvSpPr>
        <p:spPr/>
        <p:txBody>
          <a:bodyPr/>
          <a:lstStyle/>
          <a:p>
            <a:r>
              <a:rPr lang="en-US" dirty="0"/>
              <a:t>SP #45 (0029)</a:t>
            </a:r>
          </a:p>
        </p:txBody>
      </p:sp>
      <p:sp>
        <p:nvSpPr>
          <p:cNvPr id="5" name="页脚占位符 5">
            <a:extLst>
              <a:ext uri="{FF2B5EF4-FFF2-40B4-BE49-F238E27FC236}">
                <a16:creationId xmlns:a16="http://schemas.microsoft.com/office/drawing/2014/main" id="{BB6BF9B5-A900-448E-9FE2-8BB41A680320}"/>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14848966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6378"/>
            <a:ext cx="7404296" cy="4114800"/>
          </a:xfrm>
        </p:spPr>
        <p:txBody>
          <a:bodyPr/>
          <a:lstStyle/>
          <a:p>
            <a:r>
              <a:rPr lang="en-US" dirty="0"/>
              <a:t>Do you agree to have the following subfields in U-SIG or </a:t>
            </a:r>
            <a:r>
              <a:rPr lang="en-US" altLang="zh-CN" dirty="0"/>
              <a:t>EHT-</a:t>
            </a:r>
            <a:r>
              <a:rPr lang="en-US" dirty="0"/>
              <a:t>SIG of an EHT PPDU sent to multiple user?</a:t>
            </a:r>
          </a:p>
          <a:p>
            <a:pPr lvl="1"/>
            <a:r>
              <a:rPr lang="en-US" dirty="0"/>
              <a:t>GI+EHT-LTF Size</a:t>
            </a:r>
          </a:p>
          <a:p>
            <a:pPr lvl="1"/>
            <a:endParaRPr lang="en-US" dirty="0"/>
          </a:p>
          <a:p>
            <a:pPr lvl="1"/>
            <a:endParaRPr lang="en-US" dirty="0"/>
          </a:p>
          <a:p>
            <a:r>
              <a:rPr lang="en-US" dirty="0">
                <a:highlight>
                  <a:srgbClr val="FFFF00"/>
                </a:highlight>
              </a:rPr>
              <a:t>Y/N/A: 38/0/2</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71</a:t>
            </a:fld>
            <a:endParaRPr lang="en-US"/>
          </a:p>
        </p:txBody>
      </p:sp>
      <p:sp>
        <p:nvSpPr>
          <p:cNvPr id="4" name="标题 3"/>
          <p:cNvSpPr>
            <a:spLocks noGrp="1"/>
          </p:cNvSpPr>
          <p:nvPr>
            <p:ph type="title"/>
          </p:nvPr>
        </p:nvSpPr>
        <p:spPr/>
        <p:txBody>
          <a:bodyPr/>
          <a:lstStyle/>
          <a:p>
            <a:r>
              <a:rPr lang="en-US" dirty="0"/>
              <a:t>SP #46 (0029)</a:t>
            </a:r>
          </a:p>
        </p:txBody>
      </p:sp>
      <p:sp>
        <p:nvSpPr>
          <p:cNvPr id="5" name="页脚占位符 5">
            <a:extLst>
              <a:ext uri="{FF2B5EF4-FFF2-40B4-BE49-F238E27FC236}">
                <a16:creationId xmlns:a16="http://schemas.microsoft.com/office/drawing/2014/main" id="{14368DC0-034E-4F0B-AF3F-11447C1456F8}"/>
              </a:ext>
            </a:extLst>
          </p:cNvPr>
          <p:cNvSpPr>
            <a:spLocks noGrp="1"/>
          </p:cNvSpPr>
          <p:nvPr>
            <p:ph type="ftr" sz="quarter" idx="3"/>
          </p:nvPr>
        </p:nvSpPr>
        <p:spPr>
          <a:xfrm>
            <a:off x="6274072" y="6475413"/>
            <a:ext cx="2269853" cy="184666"/>
          </a:xfrm>
        </p:spPr>
        <p:txBody>
          <a:bodyPr/>
          <a:lstStyle/>
          <a:p>
            <a:pPr>
              <a:defRPr/>
            </a:pPr>
            <a:r>
              <a:rPr lang="en-US" altLang="ko-KR" dirty="0"/>
              <a:t>Sigurd Schelstraete (Quantenna/ON)</a:t>
            </a:r>
          </a:p>
        </p:txBody>
      </p:sp>
    </p:spTree>
    <p:extLst>
      <p:ext uri="{BB962C8B-B14F-4D97-AF65-F5344CB8AC3E}">
        <p14:creationId xmlns:p14="http://schemas.microsoft.com/office/powerpoint/2010/main" val="20581001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0EE0A-AC48-4203-AC69-F7184AC1CC93}"/>
              </a:ext>
            </a:extLst>
          </p:cNvPr>
          <p:cNvSpPr>
            <a:spLocks noGrp="1"/>
          </p:cNvSpPr>
          <p:nvPr>
            <p:ph type="title"/>
          </p:nvPr>
        </p:nvSpPr>
        <p:spPr/>
        <p:txBody>
          <a:bodyPr/>
          <a:lstStyle/>
          <a:p>
            <a:r>
              <a:rPr lang="en-US" dirty="0"/>
              <a:t>Str SP #47 (0049r1)</a:t>
            </a:r>
          </a:p>
        </p:txBody>
      </p:sp>
      <p:sp>
        <p:nvSpPr>
          <p:cNvPr id="3" name="Content Placeholder 2">
            <a:extLst>
              <a:ext uri="{FF2B5EF4-FFF2-40B4-BE49-F238E27FC236}">
                <a16:creationId xmlns:a16="http://schemas.microsoft.com/office/drawing/2014/main" id="{EA804578-4572-46C3-AF4A-A061F3D9D0A9}"/>
              </a:ext>
            </a:extLst>
          </p:cNvPr>
          <p:cNvSpPr>
            <a:spLocks noGrp="1"/>
          </p:cNvSpPr>
          <p:nvPr>
            <p:ph idx="1"/>
          </p:nvPr>
        </p:nvSpPr>
        <p:spPr/>
        <p:txBody>
          <a:bodyPr/>
          <a:lstStyle/>
          <a:p>
            <a:r>
              <a:rPr lang="en-US" dirty="0"/>
              <a:t>Do you agree U-SIG will contain bandwidth information, carried as a version independent field?</a:t>
            </a:r>
          </a:p>
          <a:p>
            <a:pPr lvl="1"/>
            <a:r>
              <a:rPr lang="en-US" dirty="0"/>
              <a:t>This information may also convey some puncturing information</a:t>
            </a:r>
          </a:p>
          <a:p>
            <a:pPr lvl="1"/>
            <a:r>
              <a:rPr lang="en-US" dirty="0"/>
              <a:t>Number of bits is TBD</a:t>
            </a:r>
          </a:p>
          <a:p>
            <a:pPr lvl="1"/>
            <a:endParaRPr lang="en-US" dirty="0"/>
          </a:p>
          <a:p>
            <a:r>
              <a:rPr lang="en-US" dirty="0">
                <a:highlight>
                  <a:srgbClr val="FFFF00"/>
                </a:highlight>
              </a:rPr>
              <a:t>Y/N/A: 39/0/8</a:t>
            </a:r>
          </a:p>
          <a:p>
            <a:endParaRPr lang="en-US" dirty="0"/>
          </a:p>
        </p:txBody>
      </p:sp>
      <p:sp>
        <p:nvSpPr>
          <p:cNvPr id="4" name="Date Placeholder 3">
            <a:extLst>
              <a:ext uri="{FF2B5EF4-FFF2-40B4-BE49-F238E27FC236}">
                <a16:creationId xmlns:a16="http://schemas.microsoft.com/office/drawing/2014/main" id="{CCBEA3CD-5A38-456B-B56A-BED3AACA544F}"/>
              </a:ext>
            </a:extLst>
          </p:cNvPr>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January 2020</a:t>
            </a:r>
            <a:endParaRPr lang="en-GB" altLang="en-US"/>
          </a:p>
        </p:txBody>
      </p:sp>
      <p:sp>
        <p:nvSpPr>
          <p:cNvPr id="5" name="Footer Placeholder 4">
            <a:extLst>
              <a:ext uri="{FF2B5EF4-FFF2-40B4-BE49-F238E27FC236}">
                <a16:creationId xmlns:a16="http://schemas.microsoft.com/office/drawing/2014/main" id="{435D1C82-54E9-40E5-BFCD-4C366285B04E}"/>
              </a:ext>
            </a:extLst>
          </p:cNvPr>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dirty="0"/>
              <a:t>Sigurd Schelstraete (Quantenna/ON)</a:t>
            </a:r>
          </a:p>
        </p:txBody>
      </p:sp>
      <p:sp>
        <p:nvSpPr>
          <p:cNvPr id="6" name="Slide Number Placeholder 5">
            <a:extLst>
              <a:ext uri="{FF2B5EF4-FFF2-40B4-BE49-F238E27FC236}">
                <a16:creationId xmlns:a16="http://schemas.microsoft.com/office/drawing/2014/main" id="{86DE950A-F4EF-4411-BDDB-9FC26B50076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72</a:t>
            </a:fld>
            <a:endParaRPr lang="en-GB" altLang="en-US"/>
          </a:p>
        </p:txBody>
      </p:sp>
    </p:spTree>
    <p:extLst>
      <p:ext uri="{BB962C8B-B14F-4D97-AF65-F5344CB8AC3E}">
        <p14:creationId xmlns:p14="http://schemas.microsoft.com/office/powerpoint/2010/main" val="32873988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06443-FCC8-4F81-B482-41D54C402F3C}"/>
              </a:ext>
            </a:extLst>
          </p:cNvPr>
          <p:cNvSpPr>
            <a:spLocks noGrp="1"/>
          </p:cNvSpPr>
          <p:nvPr>
            <p:ph type="title"/>
          </p:nvPr>
        </p:nvSpPr>
        <p:spPr/>
        <p:txBody>
          <a:bodyPr/>
          <a:lstStyle/>
          <a:p>
            <a:r>
              <a:rPr lang="en-US" dirty="0"/>
              <a:t>SP #48 (0049r1)</a:t>
            </a:r>
          </a:p>
        </p:txBody>
      </p:sp>
      <p:sp>
        <p:nvSpPr>
          <p:cNvPr id="3" name="Content Placeholder 2">
            <a:extLst>
              <a:ext uri="{FF2B5EF4-FFF2-40B4-BE49-F238E27FC236}">
                <a16:creationId xmlns:a16="http://schemas.microsoft.com/office/drawing/2014/main" id="{563EF1DD-7BB4-402A-A432-6DDAAED7B6F1}"/>
              </a:ext>
            </a:extLst>
          </p:cNvPr>
          <p:cNvSpPr>
            <a:spLocks noGrp="1"/>
          </p:cNvSpPr>
          <p:nvPr>
            <p:ph idx="1"/>
          </p:nvPr>
        </p:nvSpPr>
        <p:spPr/>
        <p:txBody>
          <a:bodyPr/>
          <a:lstStyle/>
          <a:p>
            <a:r>
              <a:rPr lang="en-US" dirty="0"/>
              <a:t>Do you agree to add “PPDU type” as a version dependent field in U-SIG?</a:t>
            </a:r>
          </a:p>
          <a:p>
            <a:pPr lvl="1"/>
            <a:r>
              <a:rPr lang="en-US" dirty="0"/>
              <a:t>Number of bits is TBD</a:t>
            </a:r>
          </a:p>
          <a:p>
            <a:pPr lvl="1"/>
            <a:endParaRPr lang="en-US" dirty="0"/>
          </a:p>
          <a:p>
            <a:r>
              <a:rPr lang="en-US" dirty="0">
                <a:highlight>
                  <a:srgbClr val="FFFF00"/>
                </a:highlight>
              </a:rPr>
              <a:t>Y/N/A: 46/0/0</a:t>
            </a:r>
          </a:p>
          <a:p>
            <a:pPr marL="457200" lvl="1" indent="0">
              <a:buNone/>
            </a:pPr>
            <a:endParaRPr lang="en-US" dirty="0"/>
          </a:p>
        </p:txBody>
      </p:sp>
      <p:sp>
        <p:nvSpPr>
          <p:cNvPr id="4" name="Date Placeholder 3">
            <a:extLst>
              <a:ext uri="{FF2B5EF4-FFF2-40B4-BE49-F238E27FC236}">
                <a16:creationId xmlns:a16="http://schemas.microsoft.com/office/drawing/2014/main" id="{75C02387-2A69-4722-83F7-5E59840F62F3}"/>
              </a:ext>
            </a:extLst>
          </p:cNvPr>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January 2020</a:t>
            </a:r>
            <a:endParaRPr lang="en-GB" altLang="en-US"/>
          </a:p>
        </p:txBody>
      </p:sp>
      <p:sp>
        <p:nvSpPr>
          <p:cNvPr id="5" name="Footer Placeholder 4">
            <a:extLst>
              <a:ext uri="{FF2B5EF4-FFF2-40B4-BE49-F238E27FC236}">
                <a16:creationId xmlns:a16="http://schemas.microsoft.com/office/drawing/2014/main" id="{44F6EEE6-66C5-4D43-904C-298E7184AD9D}"/>
              </a:ext>
            </a:extLst>
          </p:cNvPr>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dirty="0"/>
              <a:t>Sigurd Schelstraete (Quantenna/ON)</a:t>
            </a:r>
          </a:p>
        </p:txBody>
      </p:sp>
      <p:sp>
        <p:nvSpPr>
          <p:cNvPr id="6" name="Slide Number Placeholder 5">
            <a:extLst>
              <a:ext uri="{FF2B5EF4-FFF2-40B4-BE49-F238E27FC236}">
                <a16:creationId xmlns:a16="http://schemas.microsoft.com/office/drawing/2014/main" id="{6CF5E453-1BA2-4ACD-BA33-2CDAEC3919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73</a:t>
            </a:fld>
            <a:endParaRPr lang="en-GB" altLang="en-US"/>
          </a:p>
        </p:txBody>
      </p:sp>
    </p:spTree>
    <p:extLst>
      <p:ext uri="{BB962C8B-B14F-4D97-AF65-F5344CB8AC3E}">
        <p14:creationId xmlns:p14="http://schemas.microsoft.com/office/powerpoint/2010/main" val="29027106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FDE99-4914-4CFD-B5C0-E88E36EE2873}"/>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SP#49 (0049r1)</a:t>
            </a:r>
            <a:endParaRPr lang="en-US" dirty="0"/>
          </a:p>
        </p:txBody>
      </p:sp>
      <p:sp>
        <p:nvSpPr>
          <p:cNvPr id="3" name="Content Placeholder 2">
            <a:extLst>
              <a:ext uri="{FF2B5EF4-FFF2-40B4-BE49-F238E27FC236}">
                <a16:creationId xmlns:a16="http://schemas.microsoft.com/office/drawing/2014/main" id="{2EA6E67E-0ED3-476E-8F0D-B4000B0AA490}"/>
              </a:ext>
            </a:extLst>
          </p:cNvPr>
          <p:cNvSpPr>
            <a:spLocks noGrp="1"/>
          </p:cNvSpPr>
          <p:nvPr>
            <p:ph idx="1"/>
          </p:nvPr>
        </p:nvSpPr>
        <p:spPr/>
        <p:txBody>
          <a:bodyPr/>
          <a:lstStyle/>
          <a:p>
            <a:r>
              <a:rPr lang="en-US" dirty="0"/>
              <a:t>Do you agree that in EHT, SU and MU PPDU formats will be signaled using the same value of the PPDU type field?</a:t>
            </a:r>
          </a:p>
          <a:p>
            <a:endParaRPr lang="en-US" dirty="0"/>
          </a:p>
          <a:p>
            <a:r>
              <a:rPr lang="en-US" dirty="0">
                <a:highlight>
                  <a:srgbClr val="FFFF00"/>
                </a:highlight>
              </a:rPr>
              <a:t>Y/N/A: 27/11/6</a:t>
            </a:r>
          </a:p>
          <a:p>
            <a:endParaRPr lang="en-US" dirty="0"/>
          </a:p>
        </p:txBody>
      </p:sp>
      <p:sp>
        <p:nvSpPr>
          <p:cNvPr id="4" name="Date Placeholder 3">
            <a:extLst>
              <a:ext uri="{FF2B5EF4-FFF2-40B4-BE49-F238E27FC236}">
                <a16:creationId xmlns:a16="http://schemas.microsoft.com/office/drawing/2014/main" id="{AA893BC0-A856-4680-AD86-8EE898BC9A20}"/>
              </a:ext>
            </a:extLst>
          </p:cNvPr>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January 2020</a:t>
            </a:r>
            <a:endParaRPr lang="en-GB" altLang="en-US"/>
          </a:p>
        </p:txBody>
      </p:sp>
      <p:sp>
        <p:nvSpPr>
          <p:cNvPr id="5" name="Footer Placeholder 4">
            <a:extLst>
              <a:ext uri="{FF2B5EF4-FFF2-40B4-BE49-F238E27FC236}">
                <a16:creationId xmlns:a16="http://schemas.microsoft.com/office/drawing/2014/main" id="{514DBDF1-55DD-4ED5-A7D9-EFB5E3734721}"/>
              </a:ext>
            </a:extLst>
          </p:cNvPr>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dirty="0"/>
              <a:t>Sigurd Schelstraete (Quantenna/ON)</a:t>
            </a:r>
          </a:p>
        </p:txBody>
      </p:sp>
      <p:sp>
        <p:nvSpPr>
          <p:cNvPr id="6" name="Slide Number Placeholder 5">
            <a:extLst>
              <a:ext uri="{FF2B5EF4-FFF2-40B4-BE49-F238E27FC236}">
                <a16:creationId xmlns:a16="http://schemas.microsoft.com/office/drawing/2014/main" id="{DE9062F3-1A0D-43B3-A339-43B5E57F5E7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74</a:t>
            </a:fld>
            <a:endParaRPr lang="en-GB" altLang="en-US"/>
          </a:p>
        </p:txBody>
      </p:sp>
    </p:spTree>
    <p:extLst>
      <p:ext uri="{BB962C8B-B14F-4D97-AF65-F5344CB8AC3E}">
        <p14:creationId xmlns:p14="http://schemas.microsoft.com/office/powerpoint/2010/main" val="36015531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A6EB-E7C3-44BF-8ECE-6A37D178BB8C}"/>
              </a:ext>
            </a:extLst>
          </p:cNvPr>
          <p:cNvSpPr>
            <a:spLocks noGrp="1"/>
          </p:cNvSpPr>
          <p:nvPr>
            <p:ph type="title"/>
          </p:nvPr>
        </p:nvSpPr>
        <p:spPr/>
        <p:txBody>
          <a:bodyPr/>
          <a:lstStyle/>
          <a:p>
            <a:r>
              <a:rPr lang="en-US" dirty="0"/>
              <a:t>SP #50 (0087)</a:t>
            </a:r>
          </a:p>
        </p:txBody>
      </p:sp>
      <p:sp>
        <p:nvSpPr>
          <p:cNvPr id="3" name="Content Placeholder 2">
            <a:extLst>
              <a:ext uri="{FF2B5EF4-FFF2-40B4-BE49-F238E27FC236}">
                <a16:creationId xmlns:a16="http://schemas.microsoft.com/office/drawing/2014/main" id="{9C0ECD97-4893-4E2B-822C-69E2D75D0C54}"/>
              </a:ext>
            </a:extLst>
          </p:cNvPr>
          <p:cNvSpPr>
            <a:spLocks noGrp="1"/>
          </p:cNvSpPr>
          <p:nvPr>
            <p:ph idx="1"/>
          </p:nvPr>
        </p:nvSpPr>
        <p:spPr>
          <a:xfrm>
            <a:off x="685800" y="1758031"/>
            <a:ext cx="8077200" cy="3551234"/>
          </a:xfrm>
        </p:spPr>
        <p:txBody>
          <a:bodyPr/>
          <a:lstStyle/>
          <a:p>
            <a:r>
              <a:rPr lang="en-US" dirty="0"/>
              <a:t>Do you agree that U-SIG version-dependent bits include PPDU format bits for EHT?</a:t>
            </a:r>
          </a:p>
          <a:p>
            <a:pPr marL="914400" indent="-457200">
              <a:buFont typeface="Arial" panose="020B0604020202020204" pitchFamily="34" charset="0"/>
              <a:buChar char="•"/>
            </a:pPr>
            <a:r>
              <a:rPr lang="en-US" dirty="0"/>
              <a:t>Number of bits TBD</a:t>
            </a:r>
          </a:p>
          <a:p>
            <a:pPr marL="914400" indent="-457200">
              <a:buFont typeface="Arial" panose="020B0604020202020204" pitchFamily="34" charset="0"/>
              <a:buChar char="•"/>
            </a:pPr>
            <a:endParaRPr lang="en-US" dirty="0"/>
          </a:p>
          <a:p>
            <a:pPr marL="914400" indent="-457200">
              <a:buFont typeface="Arial" panose="020B0604020202020204" pitchFamily="34" charset="0"/>
              <a:buChar char="•"/>
            </a:pPr>
            <a:r>
              <a:rPr lang="en-US" dirty="0">
                <a:highlight>
                  <a:srgbClr val="FFFF00"/>
                </a:highlight>
              </a:rPr>
              <a:t>Withdrawn – covered by earlier SP</a:t>
            </a:r>
          </a:p>
          <a:p>
            <a:pPr marL="914400" indent="-457200">
              <a:buFont typeface="Arial" panose="020B0604020202020204" pitchFamily="34" charset="0"/>
              <a:buChar char="•"/>
            </a:pPr>
            <a:endParaRPr lang="en-US" dirty="0"/>
          </a:p>
          <a:p>
            <a:pPr marL="914400" indent="-457200">
              <a:buFont typeface="Arial" panose="020B0604020202020204" pitchFamily="34" charset="0"/>
              <a:buChar char="•"/>
            </a:pPr>
            <a:endParaRPr lang="en-US" dirty="0"/>
          </a:p>
          <a:p>
            <a:pPr>
              <a:buFont typeface="Arial" panose="020B0604020202020204" pitchFamily="34" charset="0"/>
              <a:buChar char="•"/>
            </a:pPr>
            <a:endParaRPr lang="en-US" dirty="0"/>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FED2B79-AF0E-49CA-9450-4808C65E8BD6}"/>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BC465A8A-1BA3-4B0D-82D5-292CC2E2807F}"/>
              </a:ext>
            </a:extLst>
          </p:cNvPr>
          <p:cNvSpPr>
            <a:spLocks noGrp="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fr-FR" dirty="0"/>
              <a:t>Sigurd Schelstraete (Quantenna/ON)</a:t>
            </a:r>
            <a:endParaRPr lang="en-GB" dirty="0"/>
          </a:p>
        </p:txBody>
      </p:sp>
      <p:sp>
        <p:nvSpPr>
          <p:cNvPr id="6" name="Date Placeholder 5">
            <a:extLst>
              <a:ext uri="{FF2B5EF4-FFF2-40B4-BE49-F238E27FC236}">
                <a16:creationId xmlns:a16="http://schemas.microsoft.com/office/drawing/2014/main" id="{59E37137-8DBD-4945-8493-8F6054EABD92}"/>
              </a:ext>
            </a:extLst>
          </p:cNvPr>
          <p:cNvSpPr>
            <a:spLocks noGrp="1"/>
          </p:cNvSpPr>
          <p:nvPr>
            <p:ph type="dt" idx="2"/>
          </p:nvPr>
        </p:nvSpPr>
        <p:spPr/>
        <p:txBody>
          <a:bodyPr/>
          <a:lstStyle/>
          <a:p>
            <a:r>
              <a:rPr lang="en-US"/>
              <a:t>January 2020</a:t>
            </a:r>
            <a:endParaRPr lang="en-GB" dirty="0"/>
          </a:p>
        </p:txBody>
      </p:sp>
    </p:spTree>
    <p:extLst>
      <p:ext uri="{BB962C8B-B14F-4D97-AF65-F5344CB8AC3E}">
        <p14:creationId xmlns:p14="http://schemas.microsoft.com/office/powerpoint/2010/main" val="181177288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A6EB-E7C3-44BF-8ECE-6A37D178BB8C}"/>
              </a:ext>
            </a:extLst>
          </p:cNvPr>
          <p:cNvSpPr>
            <a:spLocks noGrp="1"/>
          </p:cNvSpPr>
          <p:nvPr>
            <p:ph type="title"/>
          </p:nvPr>
        </p:nvSpPr>
        <p:spPr/>
        <p:txBody>
          <a:bodyPr/>
          <a:lstStyle/>
          <a:p>
            <a:r>
              <a:rPr lang="en-US" dirty="0"/>
              <a:t>SP #51 (0087)</a:t>
            </a:r>
          </a:p>
        </p:txBody>
      </p:sp>
      <p:sp>
        <p:nvSpPr>
          <p:cNvPr id="3" name="Content Placeholder 2">
            <a:extLst>
              <a:ext uri="{FF2B5EF4-FFF2-40B4-BE49-F238E27FC236}">
                <a16:creationId xmlns:a16="http://schemas.microsoft.com/office/drawing/2014/main" id="{9C0ECD97-4893-4E2B-822C-69E2D75D0C54}"/>
              </a:ext>
            </a:extLst>
          </p:cNvPr>
          <p:cNvSpPr>
            <a:spLocks noGrp="1"/>
          </p:cNvSpPr>
          <p:nvPr>
            <p:ph idx="1"/>
          </p:nvPr>
        </p:nvSpPr>
        <p:spPr>
          <a:xfrm>
            <a:off x="914400" y="1758031"/>
            <a:ext cx="7848600" cy="3551234"/>
          </a:xfrm>
        </p:spPr>
        <p:txBody>
          <a:bodyPr/>
          <a:lstStyle/>
          <a:p>
            <a:r>
              <a:rPr lang="en-US" dirty="0"/>
              <a:t>Do you agree that EHT defines single PPDU format for EHT SU and EHT MU?</a:t>
            </a:r>
          </a:p>
          <a:p>
            <a:endParaRPr lang="en-US" dirty="0"/>
          </a:p>
          <a:p>
            <a:r>
              <a:rPr lang="en-US" dirty="0">
                <a:highlight>
                  <a:srgbClr val="FFFF00"/>
                </a:highlight>
              </a:rPr>
              <a:t>Deferred</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FED2B79-AF0E-49CA-9450-4808C65E8BD6}"/>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BC465A8A-1BA3-4B0D-82D5-292CC2E2807F}"/>
              </a:ext>
            </a:extLst>
          </p:cNvPr>
          <p:cNvSpPr>
            <a:spLocks noGrp="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fr-FR" dirty="0"/>
              <a:t>Sigurd Schelstraete (Quantenna/ON)</a:t>
            </a:r>
            <a:endParaRPr lang="en-GB" dirty="0"/>
          </a:p>
        </p:txBody>
      </p:sp>
      <p:sp>
        <p:nvSpPr>
          <p:cNvPr id="6" name="Date Placeholder 5">
            <a:extLst>
              <a:ext uri="{FF2B5EF4-FFF2-40B4-BE49-F238E27FC236}">
                <a16:creationId xmlns:a16="http://schemas.microsoft.com/office/drawing/2014/main" id="{59E37137-8DBD-4945-8493-8F6054EABD92}"/>
              </a:ext>
            </a:extLst>
          </p:cNvPr>
          <p:cNvSpPr>
            <a:spLocks noGrp="1"/>
          </p:cNvSpPr>
          <p:nvPr>
            <p:ph type="dt" idx="2"/>
          </p:nvPr>
        </p:nvSpPr>
        <p:spPr/>
        <p:txBody>
          <a:bodyPr/>
          <a:lstStyle/>
          <a:p>
            <a:r>
              <a:rPr lang="en-US"/>
              <a:t>January 2020</a:t>
            </a:r>
            <a:endParaRPr lang="en-GB" dirty="0"/>
          </a:p>
        </p:txBody>
      </p:sp>
    </p:spTree>
    <p:extLst>
      <p:ext uri="{BB962C8B-B14F-4D97-AF65-F5344CB8AC3E}">
        <p14:creationId xmlns:p14="http://schemas.microsoft.com/office/powerpoint/2010/main" val="8493374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#52 (00117)</a:t>
            </a:r>
          </a:p>
        </p:txBody>
      </p:sp>
      <p:sp>
        <p:nvSpPr>
          <p:cNvPr id="3" name="Content Placeholder 2"/>
          <p:cNvSpPr>
            <a:spLocks noGrp="1"/>
          </p:cNvSpPr>
          <p:nvPr>
            <p:ph idx="1"/>
          </p:nvPr>
        </p:nvSpPr>
        <p:spPr/>
        <p:txBody>
          <a:bodyPr/>
          <a:lstStyle/>
          <a:p>
            <a:pPr lvl="1"/>
            <a:endParaRPr lang="en-US" dirty="0"/>
          </a:p>
          <a:p>
            <a:endParaRPr lang="en-US" dirty="0"/>
          </a:p>
        </p:txBody>
      </p:sp>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2020-01</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77</a:t>
            </a:fld>
            <a:endParaRPr lang="en-US"/>
          </a:p>
        </p:txBody>
      </p:sp>
      <p:sp>
        <p:nvSpPr>
          <p:cNvPr id="6" name="矩形 5"/>
          <p:cNvSpPr/>
          <p:nvPr/>
        </p:nvSpPr>
        <p:spPr>
          <a:xfrm>
            <a:off x="696913" y="1827213"/>
            <a:ext cx="7696200" cy="2308324"/>
          </a:xfrm>
          <a:prstGeom prst="rect">
            <a:avLst/>
          </a:prstGeom>
        </p:spPr>
        <p:txBody>
          <a:bodyPr wrap="square">
            <a:spAutoFit/>
          </a:bodyPr>
          <a:lstStyle/>
          <a:p>
            <a:r>
              <a:rPr lang="en-US" altLang="ko-KR" sz="2400" b="1" dirty="0">
                <a:solidFill>
                  <a:schemeClr val="tx1"/>
                </a:solidFill>
              </a:rPr>
              <a:t>Do you agree to add the following text into SFD?</a:t>
            </a:r>
          </a:p>
          <a:p>
            <a:r>
              <a:rPr lang="en-US" sz="2400" dirty="0">
                <a:solidFill>
                  <a:schemeClr val="tx1"/>
                </a:solidFill>
              </a:rPr>
              <a:t>-EHT-LTF sequences are the same as HE-LTF sequences in 20/40/80/160/80+80MHz PPDU</a:t>
            </a:r>
          </a:p>
          <a:p>
            <a:endParaRPr lang="en-US" altLang="ko-KR" sz="2400" dirty="0"/>
          </a:p>
          <a:p>
            <a:r>
              <a:rPr lang="en-US" altLang="ko-KR" sz="2400" dirty="0">
                <a:solidFill>
                  <a:schemeClr val="tx1"/>
                </a:solidFill>
              </a:rPr>
              <a:t>Y/N/A: </a:t>
            </a:r>
          </a:p>
          <a:p>
            <a:r>
              <a:rPr lang="en-US" altLang="ko-KR" sz="2400" dirty="0">
                <a:highlight>
                  <a:srgbClr val="FFFF00"/>
                </a:highlight>
              </a:rPr>
              <a:t>Deferred</a:t>
            </a:r>
            <a:endParaRPr lang="en-US" altLang="ko-KR" sz="2400" dirty="0">
              <a:solidFill>
                <a:schemeClr val="tx1"/>
              </a:solidFill>
              <a:highlight>
                <a:srgbClr val="FFFF00"/>
              </a:highlight>
            </a:endParaRPr>
          </a:p>
        </p:txBody>
      </p:sp>
      <p:sp>
        <p:nvSpPr>
          <p:cNvPr id="7" name="Footer Placeholder 4">
            <a:extLst>
              <a:ext uri="{FF2B5EF4-FFF2-40B4-BE49-F238E27FC236}">
                <a16:creationId xmlns:a16="http://schemas.microsoft.com/office/drawing/2014/main" id="{143655DF-1C7E-4E03-9036-68E691155640}"/>
              </a:ext>
            </a:extLst>
          </p:cNvPr>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fr-FR"/>
              <a:t>Sigurd Schelstraete (Quantenna/ON)</a:t>
            </a:r>
            <a:endParaRPr lang="en-GB" dirty="0"/>
          </a:p>
        </p:txBody>
      </p:sp>
    </p:spTree>
    <p:extLst>
      <p:ext uri="{BB962C8B-B14F-4D97-AF65-F5344CB8AC3E}">
        <p14:creationId xmlns:p14="http://schemas.microsoft.com/office/powerpoint/2010/main" val="13869877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#53 (00117)</a:t>
            </a:r>
          </a:p>
        </p:txBody>
      </p:sp>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2020-01</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78</a:t>
            </a:fld>
            <a:endParaRPr lang="en-US"/>
          </a:p>
        </p:txBody>
      </p:sp>
      <p:sp>
        <p:nvSpPr>
          <p:cNvPr id="6" name="矩形 5"/>
          <p:cNvSpPr/>
          <p:nvPr/>
        </p:nvSpPr>
        <p:spPr>
          <a:xfrm>
            <a:off x="696913" y="1827213"/>
            <a:ext cx="7696200" cy="1569660"/>
          </a:xfrm>
          <a:prstGeom prst="rect">
            <a:avLst/>
          </a:prstGeom>
        </p:spPr>
        <p:txBody>
          <a:bodyPr wrap="square">
            <a:spAutoFit/>
          </a:bodyPr>
          <a:lstStyle/>
          <a:p>
            <a:r>
              <a:rPr lang="en-US" sz="2400" dirty="0">
                <a:solidFill>
                  <a:schemeClr val="tx1"/>
                </a:solidFill>
              </a:rPr>
              <a:t>Do you agree to have 4x EHT-LTF for </a:t>
            </a:r>
            <a:r>
              <a:rPr lang="en-US" sz="2400" dirty="0"/>
              <a:t>320</a:t>
            </a:r>
            <a:r>
              <a:rPr lang="en-US" sz="2400" dirty="0">
                <a:solidFill>
                  <a:schemeClr val="tx1"/>
                </a:solidFill>
              </a:rPr>
              <a:t>MHz/160+160MHz/240 MHz/160+80MHz?</a:t>
            </a:r>
          </a:p>
          <a:p>
            <a:endParaRPr lang="en-US" sz="2400" dirty="0"/>
          </a:p>
          <a:p>
            <a:r>
              <a:rPr lang="en-US" sz="2400" dirty="0">
                <a:solidFill>
                  <a:schemeClr val="tx1"/>
                </a:solidFill>
                <a:highlight>
                  <a:srgbClr val="FFFF00"/>
                </a:highlight>
              </a:rPr>
              <a:t>Y/N/A: 30/0/18</a:t>
            </a:r>
          </a:p>
        </p:txBody>
      </p:sp>
      <p:sp>
        <p:nvSpPr>
          <p:cNvPr id="7" name="Footer Placeholder 4">
            <a:extLst>
              <a:ext uri="{FF2B5EF4-FFF2-40B4-BE49-F238E27FC236}">
                <a16:creationId xmlns:a16="http://schemas.microsoft.com/office/drawing/2014/main" id="{23C0A5E4-DD89-411D-AC6A-4BF5E92A0D7D}"/>
              </a:ext>
            </a:extLst>
          </p:cNvPr>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fr-FR"/>
              <a:t>Sigurd Schelstraete (Quantenna/ON)</a:t>
            </a:r>
            <a:endParaRPr lang="en-GB" dirty="0"/>
          </a:p>
        </p:txBody>
      </p:sp>
    </p:spTree>
    <p:extLst>
      <p:ext uri="{BB962C8B-B14F-4D97-AF65-F5344CB8AC3E}">
        <p14:creationId xmlns:p14="http://schemas.microsoft.com/office/powerpoint/2010/main" val="34832702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#54 </a:t>
            </a:r>
            <a:r>
              <a:rPr lang="en-US" altLang="ko-KR" dirty="0"/>
              <a:t>(2161)</a:t>
            </a:r>
            <a:endParaRPr lang="ko-KR" altLang="en-US" dirty="0"/>
          </a:p>
        </p:txBody>
      </p:sp>
      <p:sp>
        <p:nvSpPr>
          <p:cNvPr id="3" name="내용 개체 틀 2"/>
          <p:cNvSpPr>
            <a:spLocks noGrp="1"/>
          </p:cNvSpPr>
          <p:nvPr>
            <p:ph idx="1"/>
          </p:nvPr>
        </p:nvSpPr>
        <p:spPr/>
        <p:txBody>
          <a:bodyPr/>
          <a:lstStyle/>
          <a:p>
            <a:r>
              <a:rPr lang="en-US" altLang="ko-KR" dirty="0"/>
              <a:t>Do you support that small-size multiple RUs can be combined and assigned to a single STA as a new RU type?</a:t>
            </a:r>
          </a:p>
          <a:p>
            <a:pPr lvl="1"/>
            <a:r>
              <a:rPr lang="en-US" altLang="ko-KR" dirty="0"/>
              <a:t>Small-size RUs: RU26, RU52, RU106</a:t>
            </a:r>
          </a:p>
          <a:p>
            <a:pPr lvl="1"/>
            <a:endParaRPr lang="en-US" altLang="ko-KR" dirty="0"/>
          </a:p>
          <a:p>
            <a:r>
              <a:rPr lang="en-US" altLang="ko-KR" dirty="0">
                <a:highlight>
                  <a:srgbClr val="FFFF00"/>
                </a:highlight>
              </a:rPr>
              <a:t>Withdrawn</a:t>
            </a:r>
          </a:p>
          <a:p>
            <a:pPr lvl="1"/>
            <a:endParaRPr lang="ko-KR" altLang="en-US" dirty="0"/>
          </a:p>
        </p:txBody>
      </p:sp>
      <p:sp>
        <p:nvSpPr>
          <p:cNvPr id="4" name="날짜 개체 틀 3"/>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January 2020</a:t>
            </a:r>
            <a:endParaRPr 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79</a:t>
            </a:fld>
            <a:endParaRPr lang="en-US"/>
          </a:p>
        </p:txBody>
      </p:sp>
      <p:sp>
        <p:nvSpPr>
          <p:cNvPr id="6" name="바닥글 개체 틀 5"/>
          <p:cNvSpPr>
            <a:spLocks noGrp="1"/>
          </p:cNvSpPr>
          <p:nvPr>
            <p:ph type="ftr" sz="quarter" idx="3"/>
          </p:nvPr>
        </p:nvSpPr>
        <p:spPr/>
        <p:txBody>
          <a:bodyPr/>
          <a:lstStyle/>
          <a:p>
            <a:pPr>
              <a:defRPr/>
            </a:pPr>
            <a:r>
              <a:rPr lang="en-US" altLang="ko-KR" dirty="0"/>
              <a:t>Sigurd Schelstraete (Quantenna/ON)</a:t>
            </a:r>
          </a:p>
        </p:txBody>
      </p:sp>
    </p:spTree>
    <p:extLst>
      <p:ext uri="{BB962C8B-B14F-4D97-AF65-F5344CB8AC3E}">
        <p14:creationId xmlns:p14="http://schemas.microsoft.com/office/powerpoint/2010/main" val="1923017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140660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#55 </a:t>
            </a:r>
            <a:r>
              <a:rPr lang="en-US" altLang="ko-KR" dirty="0"/>
              <a:t>(2161)</a:t>
            </a:r>
            <a:endParaRPr lang="ko-KR" altLang="en-US" dirty="0"/>
          </a:p>
        </p:txBody>
      </p:sp>
      <p:sp>
        <p:nvSpPr>
          <p:cNvPr id="3" name="내용 개체 틀 2"/>
          <p:cNvSpPr>
            <a:spLocks noGrp="1"/>
          </p:cNvSpPr>
          <p:nvPr>
            <p:ph idx="1"/>
          </p:nvPr>
        </p:nvSpPr>
        <p:spPr>
          <a:xfrm>
            <a:off x="685800" y="1447800"/>
            <a:ext cx="7848600" cy="4648200"/>
          </a:xfrm>
        </p:spPr>
        <p:txBody>
          <a:bodyPr/>
          <a:lstStyle/>
          <a:p>
            <a:r>
              <a:rPr lang="en-US" altLang="ko-KR" dirty="0"/>
              <a:t>Do you support that large-size multiple RUs can be combined and assigned to a single STA by allowing RU/RUs to be punctured?</a:t>
            </a:r>
          </a:p>
          <a:p>
            <a:pPr lvl="1"/>
            <a:r>
              <a:rPr lang="en-US" altLang="ko-KR" dirty="0"/>
              <a:t>Large-size RUs: RU242, RU484, RU996</a:t>
            </a:r>
          </a:p>
          <a:p>
            <a:pPr lvl="1"/>
            <a:endParaRPr lang="en-US" altLang="ko-KR" dirty="0"/>
          </a:p>
          <a:p>
            <a:r>
              <a:rPr lang="en-US" altLang="ko-KR" dirty="0">
                <a:highlight>
                  <a:srgbClr val="FFFF00"/>
                </a:highlight>
              </a:rPr>
              <a:t>Withdrawn</a:t>
            </a:r>
            <a:endParaRPr lang="ko-KR" altLang="en-US" dirty="0">
              <a:highlight>
                <a:srgbClr val="FFFF00"/>
              </a:highlight>
            </a:endParaRPr>
          </a:p>
          <a:p>
            <a:pPr marL="0" indent="0">
              <a:buNone/>
            </a:pPr>
            <a:endParaRPr lang="en-US" altLang="ko-KR" dirty="0"/>
          </a:p>
          <a:p>
            <a:pPr lvl="1"/>
            <a:endParaRPr lang="en-US" altLang="ko-KR" dirty="0"/>
          </a:p>
          <a:p>
            <a:pPr lvl="1"/>
            <a:endParaRPr lang="ko-KR" altLang="en-US" dirty="0"/>
          </a:p>
        </p:txBody>
      </p:sp>
      <p:sp>
        <p:nvSpPr>
          <p:cNvPr id="4" name="날짜 개체 틀 3"/>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January 2020</a:t>
            </a:r>
            <a:endParaRPr 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80</a:t>
            </a:fld>
            <a:endParaRPr lang="en-US"/>
          </a:p>
        </p:txBody>
      </p:sp>
      <p:sp>
        <p:nvSpPr>
          <p:cNvPr id="6" name="바닥글 개체 틀 5"/>
          <p:cNvSpPr>
            <a:spLocks noGrp="1"/>
          </p:cNvSpPr>
          <p:nvPr>
            <p:ph type="ftr" sz="quarter" idx="3"/>
          </p:nvPr>
        </p:nvSpPr>
        <p:spPr/>
        <p:txBody>
          <a:bodyPr/>
          <a:lstStyle/>
          <a:p>
            <a:pPr>
              <a:defRPr/>
            </a:pPr>
            <a:r>
              <a:rPr lang="en-US" altLang="ko-KR" dirty="0"/>
              <a:t>Sigurd Schelstraete (Quantenna/ON)</a:t>
            </a:r>
          </a:p>
        </p:txBody>
      </p:sp>
    </p:spTree>
    <p:extLst>
      <p:ext uri="{BB962C8B-B14F-4D97-AF65-F5344CB8AC3E}">
        <p14:creationId xmlns:p14="http://schemas.microsoft.com/office/powerpoint/2010/main" val="41317820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#56 </a:t>
            </a:r>
            <a:r>
              <a:rPr lang="en-US" altLang="ko-KR" dirty="0"/>
              <a:t>(0022)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PPDU transmitted</a:t>
            </a:r>
            <a:r>
              <a:rPr lang="ko-KR" altLang="en-US" sz="1800" dirty="0"/>
              <a:t> </a:t>
            </a:r>
            <a:r>
              <a:rPr lang="en-US" altLang="ko-KR" sz="1800" dirty="0"/>
              <a:t>to SU, the preamble puncturing pattern field having TBD bits is contained in EHT-SIG</a:t>
            </a:r>
            <a:endParaRPr lang="ko-KR" altLang="ko-KR" sz="1600" dirty="0"/>
          </a:p>
          <a:p>
            <a:pPr lvl="2"/>
            <a:r>
              <a:rPr lang="en-US" altLang="ko-KR" sz="1600" dirty="0"/>
              <a:t>Detailed descriptions are TBD</a:t>
            </a:r>
          </a:p>
          <a:p>
            <a:pPr lvl="2"/>
            <a:r>
              <a:rPr lang="en-US" altLang="ko-KR" sz="1600" dirty="0"/>
              <a:t>Note: The field name can be changed</a:t>
            </a:r>
          </a:p>
          <a:p>
            <a:endParaRPr lang="en-US" altLang="ko-KR" sz="2000" dirty="0"/>
          </a:p>
          <a:p>
            <a:r>
              <a:rPr lang="en-US" altLang="ko-KR" sz="2000" dirty="0">
                <a:highlight>
                  <a:srgbClr val="FFFF00"/>
                </a:highlight>
              </a:rPr>
              <a:t>Y/N/A: </a:t>
            </a:r>
          </a:p>
          <a:p>
            <a:r>
              <a:rPr lang="en-US" altLang="ko-KR" sz="2000" dirty="0">
                <a:highlight>
                  <a:srgbClr val="FFFF00"/>
                </a:highlight>
              </a:rPr>
              <a:t>Deferred </a:t>
            </a:r>
          </a:p>
          <a:p>
            <a:endParaRPr lang="ko-KR" altLang="en-US" sz="2000" dirty="0">
              <a:highlight>
                <a:srgbClr val="FFFF00"/>
              </a:highlight>
            </a:endParaRPr>
          </a:p>
          <a:p>
            <a:pPr marL="0" indent="0">
              <a:buNone/>
            </a:pPr>
            <a:endParaRPr lang="ko-KR" altLang="en-US" sz="2000" dirty="0"/>
          </a:p>
        </p:txBody>
      </p:sp>
      <p:sp>
        <p:nvSpPr>
          <p:cNvPr id="4" name="바닥글 개체 틀 3"/>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Sigurd Schelstraete (Quantenna/ON)</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81</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26628690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#57 </a:t>
            </a:r>
            <a:r>
              <a:rPr lang="en-US" altLang="ko-KR" dirty="0"/>
              <a:t>(0022)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PPDU transmitted</a:t>
            </a:r>
            <a:r>
              <a:rPr lang="ko-KR" altLang="en-US" sz="1800" dirty="0"/>
              <a:t> </a:t>
            </a:r>
            <a:r>
              <a:rPr lang="en-US" altLang="ko-KR" sz="1800" dirty="0"/>
              <a:t>to MU, the User field having TBD bits is contained in the user specific field of EHT-SIG</a:t>
            </a:r>
          </a:p>
          <a:p>
            <a:pPr lvl="2"/>
            <a:r>
              <a:rPr lang="en-US" altLang="ko-KR" sz="1600" dirty="0"/>
              <a:t>The User field indicates user information assigned to each RU similar to that used in HE MU PPDU</a:t>
            </a:r>
          </a:p>
          <a:p>
            <a:pPr lvl="2"/>
            <a:r>
              <a:rPr lang="en-US" altLang="ko-KR" sz="1600" dirty="0"/>
              <a:t>Detailed descriptions are TBD</a:t>
            </a:r>
          </a:p>
          <a:p>
            <a:endParaRPr lang="en-US" altLang="ko-KR" sz="2000" dirty="0"/>
          </a:p>
          <a:p>
            <a:r>
              <a:rPr lang="en-US" altLang="ko-KR" sz="2000" dirty="0">
                <a:highlight>
                  <a:srgbClr val="FFFF00"/>
                </a:highlight>
              </a:rPr>
              <a:t>Y/N/A: 18/1/13</a:t>
            </a:r>
          </a:p>
        </p:txBody>
      </p:sp>
      <p:sp>
        <p:nvSpPr>
          <p:cNvPr id="4" name="바닥글 개체 틀 3"/>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Sigurd Schelstraete (Quantenna/ON)</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82</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25263099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SP#58 </a:t>
            </a:r>
            <a:r>
              <a:rPr lang="en-US" altLang="ko-KR" dirty="0"/>
              <a:t>(0023)</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PPDU transmitted to SU, the following RU combinations of 106+26+52+26 in each 80MHz segment of all bandwidths should be used for each 20MHz channel when the adjacent 20MHz channel is punctured</a:t>
            </a:r>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r>
              <a:rPr lang="en-US" altLang="ko-KR" sz="2000" dirty="0">
                <a:highlight>
                  <a:srgbClr val="FFFF00"/>
                </a:highlight>
              </a:rPr>
              <a:t>Withdrawn</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Sigurd Schelstraete (Quantenna/ON)</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83</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grpSp>
        <p:nvGrpSpPr>
          <p:cNvPr id="37" name="그룹 36"/>
          <p:cNvGrpSpPr/>
          <p:nvPr/>
        </p:nvGrpSpPr>
        <p:grpSpPr>
          <a:xfrm>
            <a:off x="1311801" y="3352800"/>
            <a:ext cx="2978020" cy="2176888"/>
            <a:chOff x="1366968" y="3538112"/>
            <a:chExt cx="3962400" cy="2872908"/>
          </a:xfrm>
        </p:grpSpPr>
        <p:grpSp>
          <p:nvGrpSpPr>
            <p:cNvPr id="12" name="그룹 11"/>
            <p:cNvGrpSpPr/>
            <p:nvPr/>
          </p:nvGrpSpPr>
          <p:grpSpPr>
            <a:xfrm>
              <a:off x="1366968" y="3538112"/>
              <a:ext cx="3962400" cy="2872908"/>
              <a:chOff x="912813" y="3375492"/>
              <a:chExt cx="3962400" cy="2872908"/>
            </a:xfrm>
          </p:grpSpPr>
          <p:pic>
            <p:nvPicPr>
              <p:cNvPr id="18" name="그림 17"/>
              <p:cNvPicPr>
                <a:picLocks noChangeAspect="1"/>
              </p:cNvPicPr>
              <p:nvPr/>
            </p:nvPicPr>
            <p:blipFill>
              <a:blip r:embed="rId2"/>
              <a:stretch>
                <a:fillRect/>
              </a:stretch>
            </p:blipFill>
            <p:spPr>
              <a:xfrm>
                <a:off x="912813" y="3375492"/>
                <a:ext cx="3962400" cy="2872908"/>
              </a:xfrm>
              <a:prstGeom prst="rect">
                <a:avLst/>
              </a:prstGeom>
            </p:spPr>
          </p:pic>
          <p:grpSp>
            <p:nvGrpSpPr>
              <p:cNvPr id="19" name="그룹 18"/>
              <p:cNvGrpSpPr/>
              <p:nvPr/>
            </p:nvGrpSpPr>
            <p:grpSpPr>
              <a:xfrm>
                <a:off x="1066800" y="3930736"/>
                <a:ext cx="778626" cy="962690"/>
                <a:chOff x="1066800" y="3930736"/>
                <a:chExt cx="778626" cy="962690"/>
              </a:xfrm>
            </p:grpSpPr>
            <p:sp>
              <p:nvSpPr>
                <p:cNvPr id="20" name="직사각형 19"/>
                <p:cNvSpPr/>
                <p:nvPr/>
              </p:nvSpPr>
              <p:spPr bwMode="auto">
                <a:xfrm>
                  <a:off x="1066800" y="4664826"/>
                  <a:ext cx="381000" cy="228600"/>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1" name="직사각형 20"/>
                <p:cNvSpPr/>
                <p:nvPr/>
              </p:nvSpPr>
              <p:spPr bwMode="auto">
                <a:xfrm>
                  <a:off x="1566949" y="4310149"/>
                  <a:ext cx="177338" cy="228600"/>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2" name="직사각형 21"/>
                <p:cNvSpPr/>
                <p:nvPr/>
              </p:nvSpPr>
              <p:spPr bwMode="auto">
                <a:xfrm>
                  <a:off x="1760913" y="3930736"/>
                  <a:ext cx="84513" cy="228600"/>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직사각형 22"/>
                <p:cNvSpPr/>
                <p:nvPr/>
              </p:nvSpPr>
              <p:spPr bwMode="auto">
                <a:xfrm>
                  <a:off x="1464426" y="4664826"/>
                  <a:ext cx="84513" cy="228600"/>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sp>
          <p:nvSpPr>
            <p:cNvPr id="24" name="직사각형 23"/>
            <p:cNvSpPr/>
            <p:nvPr/>
          </p:nvSpPr>
          <p:spPr bwMode="auto">
            <a:xfrm>
              <a:off x="2514600" y="4093356"/>
              <a:ext cx="84513" cy="228600"/>
            </a:xfrm>
            <a:prstGeom prst="rect">
              <a:avLst/>
            </a:prstGeom>
            <a:solidFill>
              <a:srgbClr val="00B0F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5" name="직사각형 24"/>
            <p:cNvSpPr/>
            <p:nvPr/>
          </p:nvSpPr>
          <p:spPr bwMode="auto">
            <a:xfrm>
              <a:off x="2615739" y="4464456"/>
              <a:ext cx="177338" cy="228600"/>
            </a:xfrm>
            <a:prstGeom prst="rect">
              <a:avLst/>
            </a:prstGeom>
            <a:solidFill>
              <a:srgbClr val="00B0F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7" name="직사각형 26"/>
            <p:cNvSpPr/>
            <p:nvPr/>
          </p:nvSpPr>
          <p:spPr bwMode="auto">
            <a:xfrm>
              <a:off x="2808319" y="4827446"/>
              <a:ext cx="84513" cy="228600"/>
            </a:xfrm>
            <a:prstGeom prst="rect">
              <a:avLst/>
            </a:prstGeom>
            <a:solidFill>
              <a:srgbClr val="00B0F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8" name="직사각형 27"/>
            <p:cNvSpPr/>
            <p:nvPr/>
          </p:nvSpPr>
          <p:spPr bwMode="auto">
            <a:xfrm>
              <a:off x="4137898" y="4104299"/>
              <a:ext cx="84513" cy="228600"/>
            </a:xfrm>
            <a:prstGeom prst="rect">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직사각형 28"/>
            <p:cNvSpPr/>
            <p:nvPr/>
          </p:nvSpPr>
          <p:spPr bwMode="auto">
            <a:xfrm>
              <a:off x="4437430" y="4104299"/>
              <a:ext cx="84513" cy="228600"/>
            </a:xfrm>
            <a:prstGeom prst="rect">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직사각형 29"/>
            <p:cNvSpPr/>
            <p:nvPr/>
          </p:nvSpPr>
          <p:spPr bwMode="auto">
            <a:xfrm>
              <a:off x="4732713" y="4821102"/>
              <a:ext cx="84513" cy="228600"/>
            </a:xfrm>
            <a:prstGeom prst="rect">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1" name="직사각형 30"/>
            <p:cNvSpPr/>
            <p:nvPr/>
          </p:nvSpPr>
          <p:spPr bwMode="auto">
            <a:xfrm>
              <a:off x="3842975" y="4821102"/>
              <a:ext cx="84513" cy="228600"/>
            </a:xfrm>
            <a:prstGeom prst="rect">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2" name="직사각형 31"/>
            <p:cNvSpPr/>
            <p:nvPr/>
          </p:nvSpPr>
          <p:spPr bwMode="auto">
            <a:xfrm>
              <a:off x="3946231" y="4469134"/>
              <a:ext cx="177338" cy="228600"/>
            </a:xfrm>
            <a:prstGeom prst="rect">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3" name="직사각형 32"/>
            <p:cNvSpPr/>
            <p:nvPr/>
          </p:nvSpPr>
          <p:spPr bwMode="auto">
            <a:xfrm>
              <a:off x="4541975" y="4460820"/>
              <a:ext cx="177338" cy="228600"/>
            </a:xfrm>
            <a:prstGeom prst="rect">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p:cNvSpPr/>
            <p:nvPr/>
          </p:nvSpPr>
          <p:spPr bwMode="auto">
            <a:xfrm>
              <a:off x="2929723" y="4821102"/>
              <a:ext cx="381000" cy="228600"/>
            </a:xfrm>
            <a:prstGeom prst="rect">
              <a:avLst/>
            </a:prstGeom>
            <a:solidFill>
              <a:srgbClr val="00B0F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5" name="직사각형 34"/>
            <p:cNvSpPr/>
            <p:nvPr/>
          </p:nvSpPr>
          <p:spPr bwMode="auto">
            <a:xfrm>
              <a:off x="3448938" y="4824656"/>
              <a:ext cx="381000" cy="228600"/>
            </a:xfrm>
            <a:prstGeom prst="rect">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6" name="직사각형 35"/>
            <p:cNvSpPr/>
            <p:nvPr/>
          </p:nvSpPr>
          <p:spPr bwMode="auto">
            <a:xfrm>
              <a:off x="4842872" y="4824978"/>
              <a:ext cx="381000" cy="228600"/>
            </a:xfrm>
            <a:prstGeom prst="rect">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38" name="TextBox 37"/>
          <p:cNvSpPr txBox="1"/>
          <p:nvPr/>
        </p:nvSpPr>
        <p:spPr>
          <a:xfrm>
            <a:off x="4495800" y="3182778"/>
            <a:ext cx="4316673" cy="2246769"/>
          </a:xfrm>
          <a:prstGeom prst="rect">
            <a:avLst/>
          </a:prstGeom>
          <a:noFill/>
        </p:spPr>
        <p:txBody>
          <a:bodyPr wrap="square" rtlCol="0">
            <a:spAutoFit/>
          </a:bodyPr>
          <a:lstStyle/>
          <a:p>
            <a:r>
              <a:rPr lang="en-US" altLang="ko-KR" sz="1400" dirty="0"/>
              <a:t>106+26+52+26 in red should be used when the second lowest 20MHz channel is punctured in each 80MHz segment</a:t>
            </a:r>
          </a:p>
          <a:p>
            <a:r>
              <a:rPr lang="en-US" altLang="ko-KR" sz="1400" dirty="0"/>
              <a:t>106+26+52+26 in blue should be used when the lowest 20MHz channel is punctured in each 80MHz segment</a:t>
            </a:r>
          </a:p>
          <a:p>
            <a:r>
              <a:rPr lang="en-US" altLang="ko-KR" sz="1400" dirty="0"/>
              <a:t>106+26+52+26 in green should be used when the highest 20MHz channel is punctured in each 80MHz segment</a:t>
            </a:r>
          </a:p>
          <a:p>
            <a:r>
              <a:rPr lang="en-US" altLang="ko-KR" sz="1400" dirty="0"/>
              <a:t>106+26+52+26 in yellow should be used when the second highest 20MHz channel punctured in each 80MHz segment</a:t>
            </a:r>
          </a:p>
        </p:txBody>
      </p:sp>
    </p:spTree>
    <p:extLst>
      <p:ext uri="{BB962C8B-B14F-4D97-AF65-F5344CB8AC3E}">
        <p14:creationId xmlns:p14="http://schemas.microsoft.com/office/powerpoint/2010/main" val="17835562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SP#59 </a:t>
            </a:r>
            <a:r>
              <a:rPr lang="en-US" altLang="ko-KR" dirty="0"/>
              <a:t>(0023r1)</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OFDMA transmission in contiguous 240MHz, for one STA large size RU aggregation is allowed only within 160MHz which is composed of two adjacent 80MHz channels</a:t>
            </a:r>
          </a:p>
          <a:p>
            <a:pPr lvl="1"/>
            <a:r>
              <a:rPr lang="en-US" altLang="ko-KR" sz="1800" dirty="0"/>
              <a:t>For the OFDMA transmission in non-contiguous 160+80MHz, for one STA large size RU aggregation is allowed only within contiguous 160MHz or the other 80MHz, respectively</a:t>
            </a:r>
          </a:p>
          <a:p>
            <a:pPr lvl="1"/>
            <a:r>
              <a:rPr lang="en-US" altLang="ko-KR" sz="1800" dirty="0"/>
              <a:t>2x996+484 is TBD</a:t>
            </a:r>
          </a:p>
          <a:p>
            <a:endParaRPr lang="en-US" altLang="ko-KR" sz="2000" dirty="0"/>
          </a:p>
          <a:p>
            <a:r>
              <a:rPr lang="en-US" altLang="ko-KR" sz="2000" dirty="0">
                <a:highlight>
                  <a:srgbClr val="FFFF00"/>
                </a:highlight>
              </a:rPr>
              <a:t>Y/N/A: 30/1/9</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Sigurd Schelstraete (Quantenna/ON)</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84</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24050365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SP#60 </a:t>
            </a:r>
            <a:r>
              <a:rPr lang="en-US" altLang="ko-KR" dirty="0"/>
              <a:t>(0023r1)</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OFDMA transmission in 320/160+160 MHz, for one STA large size RU aggregation is allowed only within primary 160 or secondary 160, respectively</a:t>
            </a:r>
          </a:p>
          <a:p>
            <a:pPr lvl="2"/>
            <a:r>
              <a:rPr lang="en-US" altLang="ko-KR" sz="1600" dirty="0"/>
              <a:t>Note that primary 160 is composed of primary 80 and secondary 80 and secondary 160 is 160MHz channel other than primary 160 in 320/160+160 MHz</a:t>
            </a:r>
          </a:p>
          <a:p>
            <a:pPr lvl="1"/>
            <a:r>
              <a:rPr lang="en-US" altLang="ko-KR" sz="1800" dirty="0"/>
              <a:t>Exception: 3x996 is supported</a:t>
            </a:r>
          </a:p>
          <a:p>
            <a:pPr lvl="1"/>
            <a:r>
              <a:rPr lang="en-US" altLang="ko-KR" sz="1800" dirty="0"/>
              <a:t>3x996+484 is TBD</a:t>
            </a:r>
          </a:p>
          <a:p>
            <a:endParaRPr lang="en-US" altLang="ko-KR" sz="2000" dirty="0"/>
          </a:p>
          <a:p>
            <a:r>
              <a:rPr lang="en-US" altLang="ko-KR" sz="2000" dirty="0">
                <a:highlight>
                  <a:srgbClr val="FFFF00"/>
                </a:highlight>
              </a:rPr>
              <a:t>Y/N/A: 22/0/8</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Sigurd Schelstraete (Quantenna/ON)</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85</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9079495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20688"/>
            <a:ext cx="7772400" cy="564629"/>
          </a:xfrm>
        </p:spPr>
        <p:txBody>
          <a:bodyPr/>
          <a:lstStyle/>
          <a:p>
            <a:r>
              <a:rPr lang="en-US" dirty="0">
                <a:latin typeface="Calibri" panose="020F0502020204030204" pitchFamily="34" charset="0"/>
                <a:cs typeface="Calibri" panose="020F0502020204030204" pitchFamily="34" charset="0"/>
              </a:rPr>
              <a:t>SP#61 </a:t>
            </a:r>
            <a:r>
              <a:rPr lang="en-US" altLang="ko-KR" dirty="0"/>
              <a:t>(0048)</a:t>
            </a:r>
            <a:endParaRPr lang="ko-KR" altLang="en-US" dirty="0"/>
          </a:p>
        </p:txBody>
      </p:sp>
      <p:sp>
        <p:nvSpPr>
          <p:cNvPr id="3" name="내용 개체 틀 2"/>
          <p:cNvSpPr>
            <a:spLocks noGrp="1"/>
          </p:cNvSpPr>
          <p:nvPr>
            <p:ph idx="1"/>
          </p:nvPr>
        </p:nvSpPr>
        <p:spPr>
          <a:xfrm>
            <a:off x="684213" y="1340768"/>
            <a:ext cx="7772400" cy="4763170"/>
          </a:xfrm>
        </p:spPr>
        <p:txBody>
          <a:bodyPr/>
          <a:lstStyle/>
          <a:p>
            <a:r>
              <a:rPr lang="en-US" altLang="ko-KR" dirty="0"/>
              <a:t>For OFDMA in 320MHz, do you support no aggregated RU&gt;=160 MHz except for </a:t>
            </a:r>
            <a:r>
              <a:rPr lang="es-ES" altLang="ko-KR" dirty="0"/>
              <a:t> </a:t>
            </a:r>
          </a:p>
          <a:p>
            <a:pPr lvl="1"/>
            <a:r>
              <a:rPr lang="es-ES" altLang="ko-KR" sz="1800" dirty="0"/>
              <a:t>RU996x3</a:t>
            </a:r>
          </a:p>
          <a:p>
            <a:pPr lvl="1"/>
            <a:r>
              <a:rPr lang="es-ES" altLang="ko-KR" sz="1800" dirty="0"/>
              <a:t>RU996x2</a:t>
            </a:r>
          </a:p>
          <a:p>
            <a:pPr lvl="1"/>
            <a:endParaRPr lang="en-US" altLang="ko-KR" sz="1800" dirty="0"/>
          </a:p>
          <a:p>
            <a:pPr marL="457200" lvl="1" indent="0">
              <a:buNone/>
            </a:pPr>
            <a:r>
              <a:rPr lang="es-ES" altLang="ko-KR" sz="1800" dirty="0"/>
              <a:t>Note: RU996x3+484  (TBD)</a:t>
            </a:r>
          </a:p>
          <a:p>
            <a:endParaRPr lang="en-US" altLang="ko-KR" sz="2000" dirty="0"/>
          </a:p>
          <a:p>
            <a:endParaRPr lang="en-US" altLang="ko-KR" sz="2000" dirty="0"/>
          </a:p>
          <a:p>
            <a:endParaRPr lang="en-US" altLang="ko-KR" sz="2000" dirty="0"/>
          </a:p>
          <a:p>
            <a:endParaRPr lang="en-US" altLang="ko-KR" sz="2000" dirty="0"/>
          </a:p>
          <a:p>
            <a:pPr marL="0" indent="0">
              <a:buNone/>
            </a:pPr>
            <a:endParaRPr lang="en-US" altLang="ko-KR" sz="2000" dirty="0"/>
          </a:p>
          <a:p>
            <a:r>
              <a:rPr lang="en-US" altLang="ko-KR" sz="2000" dirty="0"/>
              <a:t>Withdrawn</a:t>
            </a:r>
            <a:endParaRPr lang="ko-KR" alt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86</a:t>
            </a:fld>
            <a:endParaRPr lang="en-US"/>
          </a:p>
        </p:txBody>
      </p:sp>
      <p:sp>
        <p:nvSpPr>
          <p:cNvPr id="6" name="바닥글 개체 틀 3">
            <a:extLst>
              <a:ext uri="{FF2B5EF4-FFF2-40B4-BE49-F238E27FC236}">
                <a16:creationId xmlns:a16="http://schemas.microsoft.com/office/drawing/2014/main" id="{ED0CF015-11F7-46FA-AFFA-972EA6540494}"/>
              </a:ext>
            </a:extLst>
          </p:cNvPr>
          <p:cNvSpPr txBox="1">
            <a:spLocks/>
          </p:cNvSpPr>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1299114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20688"/>
            <a:ext cx="7772400" cy="564629"/>
          </a:xfrm>
        </p:spPr>
        <p:txBody>
          <a:bodyPr/>
          <a:lstStyle/>
          <a:p>
            <a:r>
              <a:rPr lang="en-US" dirty="0">
                <a:latin typeface="Calibri" panose="020F0502020204030204" pitchFamily="34" charset="0"/>
                <a:cs typeface="Calibri" panose="020F0502020204030204" pitchFamily="34" charset="0"/>
              </a:rPr>
              <a:t>SP#62 </a:t>
            </a:r>
            <a:r>
              <a:rPr lang="en-US" altLang="ko-KR" dirty="0"/>
              <a:t>(0048)</a:t>
            </a:r>
            <a:endParaRPr lang="ko-KR" altLang="en-US" dirty="0"/>
          </a:p>
        </p:txBody>
      </p:sp>
      <p:sp>
        <p:nvSpPr>
          <p:cNvPr id="3" name="내용 개체 틀 2"/>
          <p:cNvSpPr>
            <a:spLocks noGrp="1"/>
          </p:cNvSpPr>
          <p:nvPr>
            <p:ph idx="1"/>
          </p:nvPr>
        </p:nvSpPr>
        <p:spPr>
          <a:xfrm>
            <a:off x="684213" y="1340768"/>
            <a:ext cx="7772400" cy="4763170"/>
          </a:xfrm>
        </p:spPr>
        <p:txBody>
          <a:bodyPr/>
          <a:lstStyle/>
          <a:p>
            <a:r>
              <a:rPr lang="en-US" altLang="ko-KR" dirty="0"/>
              <a:t>For OFDMA in 240 MHz, do you support no aggregated RU&gt;=160 MHz except for </a:t>
            </a:r>
            <a:r>
              <a:rPr lang="es-ES" altLang="ko-KR" dirty="0"/>
              <a:t> </a:t>
            </a:r>
            <a:endParaRPr lang="es-ES" altLang="ko-KR" sz="1800" dirty="0"/>
          </a:p>
          <a:p>
            <a:pPr lvl="1"/>
            <a:r>
              <a:rPr lang="es-ES" altLang="ko-KR" sz="1800" dirty="0"/>
              <a:t>RU996x2</a:t>
            </a:r>
          </a:p>
          <a:p>
            <a:pPr lvl="1"/>
            <a:endParaRPr lang="en-US" altLang="ko-KR" sz="1800" dirty="0"/>
          </a:p>
          <a:p>
            <a:pPr marL="457200" lvl="1" indent="0">
              <a:buNone/>
            </a:pPr>
            <a:r>
              <a:rPr lang="es-ES" altLang="ko-KR" sz="1800" dirty="0"/>
              <a:t>Note: RU996x2+484  (TBD)</a:t>
            </a:r>
          </a:p>
          <a:p>
            <a:endParaRPr lang="en-US" altLang="ko-KR" sz="2000" dirty="0"/>
          </a:p>
          <a:p>
            <a:endParaRPr lang="en-US" altLang="ko-KR" sz="2000" dirty="0"/>
          </a:p>
          <a:p>
            <a:endParaRPr lang="en-US" altLang="ko-KR" sz="2000" dirty="0"/>
          </a:p>
          <a:p>
            <a:endParaRPr lang="en-US" altLang="ko-KR" sz="2000" dirty="0"/>
          </a:p>
          <a:p>
            <a:pPr marL="0" indent="0">
              <a:buNone/>
            </a:pPr>
            <a:endParaRPr lang="en-US" altLang="ko-KR" sz="2000" dirty="0"/>
          </a:p>
          <a:p>
            <a:r>
              <a:rPr lang="en-US" altLang="ko-KR" sz="2000" dirty="0"/>
              <a:t>Withdrawn</a:t>
            </a:r>
            <a:endParaRPr lang="ko-KR" alt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87</a:t>
            </a:fld>
            <a:endParaRPr lang="en-US"/>
          </a:p>
        </p:txBody>
      </p:sp>
      <p:sp>
        <p:nvSpPr>
          <p:cNvPr id="6" name="바닥글 개체 틀 3">
            <a:extLst>
              <a:ext uri="{FF2B5EF4-FFF2-40B4-BE49-F238E27FC236}">
                <a16:creationId xmlns:a16="http://schemas.microsoft.com/office/drawing/2014/main" id="{88903256-6EA6-4F3B-9DF1-D5E1EC6DFA5F}"/>
              </a:ext>
            </a:extLst>
          </p:cNvPr>
          <p:cNvSpPr txBox="1">
            <a:spLocks/>
          </p:cNvSpPr>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11383135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latin typeface="Calibri" panose="020F0502020204030204" pitchFamily="34" charset="0"/>
                <a:cs typeface="Calibri" panose="020F0502020204030204" pitchFamily="34" charset="0"/>
              </a:rPr>
              <a:t>SP#63 </a:t>
            </a:r>
            <a:r>
              <a:rPr lang="en-US" dirty="0"/>
              <a:t>(0058r2)</a:t>
            </a:r>
          </a:p>
        </p:txBody>
      </p:sp>
      <p:sp>
        <p:nvSpPr>
          <p:cNvPr id="10" name="Content Placeholder 2"/>
          <p:cNvSpPr>
            <a:spLocks noGrp="1"/>
          </p:cNvSpPr>
          <p:nvPr>
            <p:ph idx="1"/>
          </p:nvPr>
        </p:nvSpPr>
        <p:spPr>
          <a:xfrm>
            <a:off x="685800" y="1600200"/>
            <a:ext cx="7772400" cy="3962400"/>
          </a:xfrm>
        </p:spPr>
        <p:txBody>
          <a:bodyPr/>
          <a:lstStyle/>
          <a:p>
            <a:r>
              <a:rPr lang="en-US" dirty="0"/>
              <a:t>Do you agree to add preamble puncturing indication about S80 for BW=160MHz in U-SIG of a PPDU transmitted to multiple users?</a:t>
            </a:r>
          </a:p>
          <a:p>
            <a:endParaRPr lang="en-US" dirty="0"/>
          </a:p>
          <a:p>
            <a:endParaRPr lang="en-US" altLang="zh-CN" dirty="0"/>
          </a:p>
          <a:p>
            <a:endParaRPr lang="en-US" altLang="zh-CN" dirty="0"/>
          </a:p>
          <a:p>
            <a:r>
              <a:rPr lang="en-US" altLang="zh-CN" dirty="0">
                <a:highlight>
                  <a:srgbClr val="FFFF00"/>
                </a:highlight>
              </a:rPr>
              <a:t>Deferred</a:t>
            </a:r>
            <a:endParaRPr lang="en-US" dirty="0">
              <a:highlight>
                <a:srgbClr val="FFFF00"/>
              </a:highlight>
            </a:endParaRPr>
          </a:p>
        </p:txBody>
      </p:sp>
      <p:sp>
        <p:nvSpPr>
          <p:cNvPr id="4" name="바닥글 개체 틀 3">
            <a:extLst>
              <a:ext uri="{FF2B5EF4-FFF2-40B4-BE49-F238E27FC236}">
                <a16:creationId xmlns:a16="http://schemas.microsoft.com/office/drawing/2014/main" id="{329850C4-3AC5-4F71-94C1-5076A2CDF71D}"/>
              </a:ext>
            </a:extLst>
          </p:cNvPr>
          <p:cNvSpPr txBox="1">
            <a:spLocks/>
          </p:cNvSpPr>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241621668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latin typeface="Calibri" panose="020F0502020204030204" pitchFamily="34" charset="0"/>
                <a:cs typeface="Calibri" panose="020F0502020204030204" pitchFamily="34" charset="0"/>
              </a:rPr>
              <a:t>SP#64 </a:t>
            </a:r>
            <a:r>
              <a:rPr lang="en-US" dirty="0"/>
              <a:t>(0058r2)</a:t>
            </a:r>
          </a:p>
        </p:txBody>
      </p:sp>
      <p:sp>
        <p:nvSpPr>
          <p:cNvPr id="10" name="Content Placeholder 2"/>
          <p:cNvSpPr>
            <a:spLocks noGrp="1"/>
          </p:cNvSpPr>
          <p:nvPr>
            <p:ph idx="1"/>
          </p:nvPr>
        </p:nvSpPr>
        <p:spPr>
          <a:xfrm>
            <a:off x="685800" y="1600200"/>
            <a:ext cx="7772400" cy="3962400"/>
          </a:xfrm>
        </p:spPr>
        <p:txBody>
          <a:bodyPr/>
          <a:lstStyle/>
          <a:p>
            <a:r>
              <a:rPr lang="en-US" dirty="0"/>
              <a:t>Do you agree to add preamble puncturing indication about S80 of P160 for BW=320MHz in U-SIG of a PPDU transmitted to multiple users?</a:t>
            </a:r>
          </a:p>
          <a:p>
            <a:pPr lvl="1">
              <a:buFont typeface="Times New Roman" panose="02020603050405020304" pitchFamily="18" charset="0"/>
              <a:buChar char="-"/>
            </a:pPr>
            <a:r>
              <a:rPr lang="en-US" dirty="0"/>
              <a:t>Puncturing indication of S160 shall be performed in EHT-SIG</a:t>
            </a:r>
          </a:p>
          <a:p>
            <a:endParaRPr lang="en-US" dirty="0"/>
          </a:p>
          <a:p>
            <a:endParaRPr lang="en-US" altLang="zh-CN" dirty="0"/>
          </a:p>
          <a:p>
            <a:endParaRPr lang="en-US" altLang="zh-CN" dirty="0"/>
          </a:p>
          <a:p>
            <a:r>
              <a:rPr lang="en-US" altLang="zh-CN" dirty="0">
                <a:highlight>
                  <a:srgbClr val="FFFF00"/>
                </a:highlight>
              </a:rPr>
              <a:t>Deferred</a:t>
            </a:r>
            <a:endParaRPr lang="en-US" dirty="0">
              <a:highlight>
                <a:srgbClr val="FFFF00"/>
              </a:highlight>
            </a:endParaRPr>
          </a:p>
        </p:txBody>
      </p:sp>
      <p:sp>
        <p:nvSpPr>
          <p:cNvPr id="4" name="바닥글 개체 틀 3">
            <a:extLst>
              <a:ext uri="{FF2B5EF4-FFF2-40B4-BE49-F238E27FC236}">
                <a16:creationId xmlns:a16="http://schemas.microsoft.com/office/drawing/2014/main" id="{41DB260C-C82F-42E3-8A95-0DC0366259ED}"/>
              </a:ext>
            </a:extLst>
          </p:cNvPr>
          <p:cNvSpPr txBox="1">
            <a:spLocks/>
          </p:cNvSpPr>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56116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061300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latin typeface="Calibri" panose="020F0502020204030204" pitchFamily="34" charset="0"/>
                <a:cs typeface="Calibri" panose="020F0502020204030204" pitchFamily="34" charset="0"/>
              </a:rPr>
              <a:t>SP#65 </a:t>
            </a:r>
            <a:r>
              <a:rPr lang="en-US" dirty="0"/>
              <a:t>(0058r2)</a:t>
            </a:r>
          </a:p>
        </p:txBody>
      </p:sp>
      <p:sp>
        <p:nvSpPr>
          <p:cNvPr id="10" name="Content Placeholder 2"/>
          <p:cNvSpPr>
            <a:spLocks noGrp="1"/>
          </p:cNvSpPr>
          <p:nvPr>
            <p:ph idx="1"/>
          </p:nvPr>
        </p:nvSpPr>
        <p:spPr>
          <a:xfrm>
            <a:off x="685800" y="1600200"/>
            <a:ext cx="7772400" cy="3962400"/>
          </a:xfrm>
        </p:spPr>
        <p:txBody>
          <a:bodyPr/>
          <a:lstStyle/>
          <a:p>
            <a:r>
              <a:rPr lang="en-US" dirty="0"/>
              <a:t>Do you agree that 802.11be should allow (support) 160 and 320 MHz BW when  (1) the secondary 20 MHz and (2) the other 20MHz channel corresponding to the same content channel of the secondary 20MHz in P80 are punctured?</a:t>
            </a:r>
          </a:p>
          <a:p>
            <a:pPr lvl="1"/>
            <a:endParaRPr lang="en-US" dirty="0"/>
          </a:p>
          <a:p>
            <a:pPr lvl="1"/>
            <a:endParaRPr lang="en-US" dirty="0"/>
          </a:p>
          <a:p>
            <a:r>
              <a:rPr lang="en-US" altLang="zh-CN" dirty="0">
                <a:highlight>
                  <a:srgbClr val="FFFF00"/>
                </a:highlight>
              </a:rPr>
              <a:t>Deferred</a:t>
            </a:r>
            <a:endParaRPr lang="en-US" dirty="0">
              <a:highlight>
                <a:srgbClr val="FFFF00"/>
              </a:highlight>
            </a:endParaRPr>
          </a:p>
        </p:txBody>
      </p:sp>
      <p:sp>
        <p:nvSpPr>
          <p:cNvPr id="4" name="바닥글 개체 틀 3">
            <a:extLst>
              <a:ext uri="{FF2B5EF4-FFF2-40B4-BE49-F238E27FC236}">
                <a16:creationId xmlns:a16="http://schemas.microsoft.com/office/drawing/2014/main" id="{BE498D79-8B8D-4AE7-BB4F-E3FB5E66B15F}"/>
              </a:ext>
            </a:extLst>
          </p:cNvPr>
          <p:cNvSpPr txBox="1">
            <a:spLocks/>
          </p:cNvSpPr>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166541958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D4C46-640F-4B44-8B95-43C2A6B20F29}"/>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SP#66 </a:t>
            </a:r>
            <a:r>
              <a:rPr lang="en-US" dirty="0"/>
              <a:t>(0108)</a:t>
            </a:r>
          </a:p>
        </p:txBody>
      </p:sp>
      <p:sp>
        <p:nvSpPr>
          <p:cNvPr id="3" name="Content Placeholder 2">
            <a:extLst>
              <a:ext uri="{FF2B5EF4-FFF2-40B4-BE49-F238E27FC236}">
                <a16:creationId xmlns:a16="http://schemas.microsoft.com/office/drawing/2014/main" id="{D5FFB090-CFDA-4BD9-B433-3637BE345287}"/>
              </a:ext>
            </a:extLst>
          </p:cNvPr>
          <p:cNvSpPr>
            <a:spLocks noGrp="1"/>
          </p:cNvSpPr>
          <p:nvPr>
            <p:ph idx="1"/>
          </p:nvPr>
        </p:nvSpPr>
        <p:spPr/>
        <p:txBody>
          <a:bodyPr/>
          <a:lstStyle/>
          <a:p>
            <a:r>
              <a:rPr lang="en-US" dirty="0"/>
              <a:t>Do you agree that multi-RU for OFDMA shall support up to three RUs to be sent to same user?</a:t>
            </a:r>
          </a:p>
          <a:p>
            <a:endParaRPr lang="en-US" dirty="0"/>
          </a:p>
          <a:p>
            <a:r>
              <a:rPr lang="en-US" dirty="0">
                <a:highlight>
                  <a:srgbClr val="FFFF00"/>
                </a:highlight>
              </a:rPr>
              <a:t>Withdrawn</a:t>
            </a:r>
          </a:p>
        </p:txBody>
      </p:sp>
      <p:sp>
        <p:nvSpPr>
          <p:cNvPr id="4" name="Slide Number Placeholder 3">
            <a:extLst>
              <a:ext uri="{FF2B5EF4-FFF2-40B4-BE49-F238E27FC236}">
                <a16:creationId xmlns:a16="http://schemas.microsoft.com/office/drawing/2014/main" id="{B59CD5E4-B5A0-4684-80B1-4F5317DF89E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8E87B2B7-A11F-40D8-B341-C1C612BC4452}"/>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AE3442EF-426F-4DD4-B915-0614AA790C6A}"/>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39344166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D4C46-640F-4B44-8B95-43C2A6B20F29}"/>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SP#67 </a:t>
            </a:r>
            <a:r>
              <a:rPr lang="en-US" dirty="0"/>
              <a:t>(0108)</a:t>
            </a:r>
          </a:p>
        </p:txBody>
      </p:sp>
      <p:sp>
        <p:nvSpPr>
          <p:cNvPr id="3" name="Content Placeholder 2">
            <a:extLst>
              <a:ext uri="{FF2B5EF4-FFF2-40B4-BE49-F238E27FC236}">
                <a16:creationId xmlns:a16="http://schemas.microsoft.com/office/drawing/2014/main" id="{D5FFB090-CFDA-4BD9-B433-3637BE345287}"/>
              </a:ext>
            </a:extLst>
          </p:cNvPr>
          <p:cNvSpPr>
            <a:spLocks noGrp="1"/>
          </p:cNvSpPr>
          <p:nvPr>
            <p:ph idx="1"/>
          </p:nvPr>
        </p:nvSpPr>
        <p:spPr/>
        <p:txBody>
          <a:bodyPr/>
          <a:lstStyle/>
          <a:p>
            <a:r>
              <a:rPr lang="en-US" dirty="0"/>
              <a:t>Do you agree that multi-RU for OFDMA shall support at least the RU combinations listed on Slide 17?</a:t>
            </a:r>
          </a:p>
          <a:p>
            <a:endParaRPr lang="en-US" dirty="0"/>
          </a:p>
          <a:p>
            <a:r>
              <a:rPr lang="en-US" altLang="zh-CN" dirty="0">
                <a:highlight>
                  <a:srgbClr val="FFFF00"/>
                </a:highlight>
              </a:rPr>
              <a:t>Withdrawn</a:t>
            </a:r>
            <a:endParaRPr lang="en-US" dirty="0">
              <a:highlight>
                <a:srgbClr val="FFFF00"/>
              </a:highlight>
            </a:endParaRPr>
          </a:p>
        </p:txBody>
      </p:sp>
      <p:sp>
        <p:nvSpPr>
          <p:cNvPr id="4" name="Slide Number Placeholder 3">
            <a:extLst>
              <a:ext uri="{FF2B5EF4-FFF2-40B4-BE49-F238E27FC236}">
                <a16:creationId xmlns:a16="http://schemas.microsoft.com/office/drawing/2014/main" id="{B59CD5E4-B5A0-4684-80B1-4F5317DF89E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8E87B2B7-A11F-40D8-B341-C1C612BC4452}"/>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AE3442EF-426F-4DD4-B915-0614AA790C6A}"/>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71732960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D4C46-640F-4B44-8B95-43C2A6B20F29}"/>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SP#68 </a:t>
            </a:r>
            <a:r>
              <a:rPr lang="en-US" dirty="0"/>
              <a:t>(0108)</a:t>
            </a:r>
          </a:p>
        </p:txBody>
      </p:sp>
      <p:sp>
        <p:nvSpPr>
          <p:cNvPr id="3" name="Content Placeholder 2">
            <a:extLst>
              <a:ext uri="{FF2B5EF4-FFF2-40B4-BE49-F238E27FC236}">
                <a16:creationId xmlns:a16="http://schemas.microsoft.com/office/drawing/2014/main" id="{D5FFB090-CFDA-4BD9-B433-3637BE345287}"/>
              </a:ext>
            </a:extLst>
          </p:cNvPr>
          <p:cNvSpPr>
            <a:spLocks noGrp="1"/>
          </p:cNvSpPr>
          <p:nvPr>
            <p:ph idx="1"/>
          </p:nvPr>
        </p:nvSpPr>
        <p:spPr/>
        <p:txBody>
          <a:bodyPr/>
          <a:lstStyle/>
          <a:p>
            <a:r>
              <a:rPr lang="en-US" dirty="0"/>
              <a:t>Do you agree that multi-RU for OFDMA shall support only contiguous RU combinations for small-RU combinations?</a:t>
            </a:r>
          </a:p>
          <a:p>
            <a:endParaRPr lang="en-US" dirty="0"/>
          </a:p>
          <a:p>
            <a:r>
              <a:rPr lang="en-US" dirty="0">
                <a:highlight>
                  <a:srgbClr val="FFFF00"/>
                </a:highlight>
              </a:rPr>
              <a:t>Y/N/A: 22/8/12  </a:t>
            </a:r>
          </a:p>
        </p:txBody>
      </p:sp>
      <p:sp>
        <p:nvSpPr>
          <p:cNvPr id="4" name="Slide Number Placeholder 3">
            <a:extLst>
              <a:ext uri="{FF2B5EF4-FFF2-40B4-BE49-F238E27FC236}">
                <a16:creationId xmlns:a16="http://schemas.microsoft.com/office/drawing/2014/main" id="{B59CD5E4-B5A0-4684-80B1-4F5317DF89E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E87B2B7-A11F-40D8-B341-C1C612BC4452}"/>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AE3442EF-426F-4DD4-B915-0614AA790C6A}"/>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2075088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535C8-B83C-40BB-9E2F-D612D99EDA17}"/>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SP#69 </a:t>
            </a:r>
            <a:r>
              <a:rPr lang="en-US" dirty="0"/>
              <a:t>(0109)</a:t>
            </a:r>
          </a:p>
        </p:txBody>
      </p:sp>
      <p:sp>
        <p:nvSpPr>
          <p:cNvPr id="3" name="Content Placeholder 2">
            <a:extLst>
              <a:ext uri="{FF2B5EF4-FFF2-40B4-BE49-F238E27FC236}">
                <a16:creationId xmlns:a16="http://schemas.microsoft.com/office/drawing/2014/main" id="{86DCA1CE-E4A1-4B03-9F0B-A85E784F2394}"/>
              </a:ext>
            </a:extLst>
          </p:cNvPr>
          <p:cNvSpPr>
            <a:spLocks noGrp="1"/>
          </p:cNvSpPr>
          <p:nvPr>
            <p:ph idx="1"/>
          </p:nvPr>
        </p:nvSpPr>
        <p:spPr/>
        <p:txBody>
          <a:bodyPr/>
          <a:lstStyle/>
          <a:p>
            <a:r>
              <a:rPr lang="en-US" dirty="0"/>
              <a:t>Do you agree that multi-RU signaling shall reuse the HE-SIG-B protocol, modified such that multiple User Specific fields are allowed to have the same STA-ID (other than 2046)?</a:t>
            </a:r>
          </a:p>
          <a:p>
            <a:endParaRPr lang="en-US" dirty="0"/>
          </a:p>
          <a:p>
            <a:r>
              <a:rPr lang="en-US" dirty="0">
                <a:highlight>
                  <a:srgbClr val="FFFF00"/>
                </a:highlight>
              </a:rPr>
              <a:t>Withdrawn</a:t>
            </a:r>
          </a:p>
        </p:txBody>
      </p:sp>
      <p:sp>
        <p:nvSpPr>
          <p:cNvPr id="4" name="Slide Number Placeholder 3">
            <a:extLst>
              <a:ext uri="{FF2B5EF4-FFF2-40B4-BE49-F238E27FC236}">
                <a16:creationId xmlns:a16="http://schemas.microsoft.com/office/drawing/2014/main" id="{B181E68B-0268-4190-9582-0F776EDBDEF2}"/>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6D770ED-F82E-4504-9B8D-74AC56B6E5FE}"/>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3C39C23D-1C35-4529-A01F-CCB4C3FBD288}"/>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46276236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535C8-B83C-40BB-9E2F-D612D99EDA17}"/>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SP#70 </a:t>
            </a:r>
            <a:r>
              <a:rPr lang="en-US" dirty="0"/>
              <a:t>(0109)</a:t>
            </a:r>
          </a:p>
        </p:txBody>
      </p:sp>
      <p:sp>
        <p:nvSpPr>
          <p:cNvPr id="3" name="Content Placeholder 2">
            <a:extLst>
              <a:ext uri="{FF2B5EF4-FFF2-40B4-BE49-F238E27FC236}">
                <a16:creationId xmlns:a16="http://schemas.microsoft.com/office/drawing/2014/main" id="{86DCA1CE-E4A1-4B03-9F0B-A85E784F2394}"/>
              </a:ext>
            </a:extLst>
          </p:cNvPr>
          <p:cNvSpPr>
            <a:spLocks noGrp="1"/>
          </p:cNvSpPr>
          <p:nvPr>
            <p:ph idx="1"/>
          </p:nvPr>
        </p:nvSpPr>
        <p:spPr/>
        <p:txBody>
          <a:bodyPr/>
          <a:lstStyle/>
          <a:p>
            <a:r>
              <a:rPr lang="en-US" dirty="0"/>
              <a:t>Do you agree that multi-RU bit processing shall be per user (specifically, one encoder/decoder per user)?</a:t>
            </a:r>
          </a:p>
          <a:p>
            <a:endParaRPr lang="en-US" dirty="0"/>
          </a:p>
          <a:p>
            <a:r>
              <a:rPr lang="en-US" dirty="0">
                <a:highlight>
                  <a:srgbClr val="FFFF00"/>
                </a:highlight>
              </a:rPr>
              <a:t>Withdrawn</a:t>
            </a:r>
          </a:p>
        </p:txBody>
      </p:sp>
      <p:sp>
        <p:nvSpPr>
          <p:cNvPr id="4" name="Slide Number Placeholder 3">
            <a:extLst>
              <a:ext uri="{FF2B5EF4-FFF2-40B4-BE49-F238E27FC236}">
                <a16:creationId xmlns:a16="http://schemas.microsoft.com/office/drawing/2014/main" id="{B181E68B-0268-4190-9582-0F776EDBDEF2}"/>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6D770ED-F82E-4504-9B8D-74AC56B6E5FE}"/>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3C39C23D-1C35-4529-A01F-CCB4C3FBD288}"/>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24575438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535C8-B83C-40BB-9E2F-D612D99EDA17}"/>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SP#71 </a:t>
            </a:r>
            <a:r>
              <a:rPr lang="en-US" dirty="0"/>
              <a:t>(0109)</a:t>
            </a:r>
          </a:p>
        </p:txBody>
      </p:sp>
      <p:sp>
        <p:nvSpPr>
          <p:cNvPr id="3" name="Content Placeholder 2">
            <a:extLst>
              <a:ext uri="{FF2B5EF4-FFF2-40B4-BE49-F238E27FC236}">
                <a16:creationId xmlns:a16="http://schemas.microsoft.com/office/drawing/2014/main" id="{86DCA1CE-E4A1-4B03-9F0B-A85E784F2394}"/>
              </a:ext>
            </a:extLst>
          </p:cNvPr>
          <p:cNvSpPr>
            <a:spLocks noGrp="1"/>
          </p:cNvSpPr>
          <p:nvPr>
            <p:ph idx="1"/>
          </p:nvPr>
        </p:nvSpPr>
        <p:spPr/>
        <p:txBody>
          <a:bodyPr/>
          <a:lstStyle/>
          <a:p>
            <a:r>
              <a:rPr lang="en-US" dirty="0"/>
              <a:t>Do you agree that all RUs that carry the same PSDU within one PPDU shall use the same MCS and N_STS?</a:t>
            </a:r>
          </a:p>
          <a:p>
            <a:endParaRPr lang="en-US" dirty="0"/>
          </a:p>
          <a:p>
            <a:r>
              <a:rPr lang="en-US" dirty="0">
                <a:highlight>
                  <a:srgbClr val="FFFF00"/>
                </a:highlight>
              </a:rPr>
              <a:t>Y/N/A: 26/11/22 </a:t>
            </a:r>
          </a:p>
        </p:txBody>
      </p:sp>
      <p:sp>
        <p:nvSpPr>
          <p:cNvPr id="4" name="Slide Number Placeholder 3">
            <a:extLst>
              <a:ext uri="{FF2B5EF4-FFF2-40B4-BE49-F238E27FC236}">
                <a16:creationId xmlns:a16="http://schemas.microsoft.com/office/drawing/2014/main" id="{B181E68B-0268-4190-9582-0F776EDBDEF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6D770ED-F82E-4504-9B8D-74AC56B6E5FE}"/>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3C39C23D-1C35-4529-A01F-CCB4C3FBD288}"/>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9183521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latin typeface="Calibri" panose="020F0502020204030204" pitchFamily="34" charset="0"/>
                <a:cs typeface="Calibri" panose="020F0502020204030204" pitchFamily="34" charset="0"/>
              </a:rPr>
              <a:t>SP#72 </a:t>
            </a:r>
            <a:r>
              <a:rPr lang="en-US" dirty="0"/>
              <a:t>(0128)</a:t>
            </a:r>
          </a:p>
        </p:txBody>
      </p:sp>
      <p:sp>
        <p:nvSpPr>
          <p:cNvPr id="10" name="Content Placeholder 2"/>
          <p:cNvSpPr>
            <a:spLocks noGrp="1"/>
          </p:cNvSpPr>
          <p:nvPr>
            <p:ph idx="1"/>
          </p:nvPr>
        </p:nvSpPr>
        <p:spPr>
          <a:xfrm>
            <a:off x="685800" y="1600200"/>
            <a:ext cx="7772400" cy="3962400"/>
          </a:xfrm>
        </p:spPr>
        <p:txBody>
          <a:bodyPr/>
          <a:lstStyle/>
          <a:p>
            <a:r>
              <a:rPr lang="en-US" altLang="zh-CN" dirty="0"/>
              <a:t>Do you agree to allow multi-RU structure to be </a:t>
            </a:r>
            <a:r>
              <a:rPr lang="en-US" dirty="0"/>
              <a:t>any RU52 + any of its adjacent RU26 within a 20MHz channel</a:t>
            </a:r>
          </a:p>
          <a:p>
            <a:pPr lvl="1"/>
            <a:r>
              <a:rPr lang="en-US" dirty="0"/>
              <a:t>RUs in the following refer to RUs as defined in 802.11ax</a:t>
            </a:r>
          </a:p>
          <a:p>
            <a:pPr marL="457200" lvl="1" indent="0">
              <a:buNone/>
            </a:pPr>
            <a:endParaRPr lang="en-US" dirty="0"/>
          </a:p>
          <a:p>
            <a:pPr marL="457200" lvl="1" indent="0">
              <a:buNone/>
            </a:pPr>
            <a:endParaRPr lang="en-US" dirty="0"/>
          </a:p>
          <a:p>
            <a:pPr marL="457200" lvl="1" indent="0">
              <a:buNone/>
            </a:pPr>
            <a:endParaRPr lang="en-US" dirty="0"/>
          </a:p>
          <a:p>
            <a:r>
              <a:rPr lang="en-US" altLang="zh-CN" dirty="0">
                <a:highlight>
                  <a:srgbClr val="FFFF00"/>
                </a:highlight>
              </a:rPr>
              <a:t>Y/N/A: 14/18/15</a:t>
            </a:r>
          </a:p>
        </p:txBody>
      </p:sp>
      <p:sp>
        <p:nvSpPr>
          <p:cNvPr id="4" name="바닥글 개체 틀 3">
            <a:extLst>
              <a:ext uri="{FF2B5EF4-FFF2-40B4-BE49-F238E27FC236}">
                <a16:creationId xmlns:a16="http://schemas.microsoft.com/office/drawing/2014/main" id="{9E3D6AAE-C178-4766-BFA2-2840B3F1B9BB}"/>
              </a:ext>
            </a:extLst>
          </p:cNvPr>
          <p:cNvSpPr txBox="1">
            <a:spLocks/>
          </p:cNvSpPr>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27726977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latin typeface="Calibri" panose="020F0502020204030204" pitchFamily="34" charset="0"/>
                <a:cs typeface="Calibri" panose="020F0502020204030204" pitchFamily="34" charset="0"/>
              </a:rPr>
              <a:t>SP#73 </a:t>
            </a:r>
            <a:r>
              <a:rPr lang="en-US" dirty="0"/>
              <a:t>(0128)</a:t>
            </a:r>
          </a:p>
        </p:txBody>
      </p:sp>
      <p:sp>
        <p:nvSpPr>
          <p:cNvPr id="10" name="Content Placeholder 2"/>
          <p:cNvSpPr>
            <a:spLocks noGrp="1"/>
          </p:cNvSpPr>
          <p:nvPr>
            <p:ph idx="1"/>
          </p:nvPr>
        </p:nvSpPr>
        <p:spPr>
          <a:xfrm>
            <a:off x="685800" y="1600200"/>
            <a:ext cx="7772400" cy="3962400"/>
          </a:xfrm>
        </p:spPr>
        <p:txBody>
          <a:bodyPr/>
          <a:lstStyle/>
          <a:p>
            <a:pPr marL="342900" lvl="2" indent="-342900"/>
            <a:r>
              <a:rPr lang="en-US" dirty="0"/>
              <a:t>Do you agree that for 80 MHz and above PPDU, within 20MHz boundary, any contiguous RU26 and RU106 can be combined?</a:t>
            </a:r>
          </a:p>
          <a:p>
            <a:pPr marL="457200" lvl="1" indent="0">
              <a:buNone/>
            </a:pPr>
            <a:endParaRPr lang="en-US" dirty="0"/>
          </a:p>
          <a:p>
            <a:pPr marL="457200" lvl="1" indent="0">
              <a:buNone/>
            </a:pPr>
            <a:endParaRPr lang="en-US" dirty="0"/>
          </a:p>
          <a:p>
            <a:pPr marL="457200" lvl="1" indent="0">
              <a:buNone/>
            </a:pPr>
            <a:endParaRPr lang="en-US" dirty="0"/>
          </a:p>
          <a:p>
            <a:r>
              <a:rPr lang="en-US" altLang="zh-CN" dirty="0">
                <a:highlight>
                  <a:srgbClr val="FFFF00"/>
                </a:highlight>
              </a:rPr>
              <a:t>Y/N/A: 13/20/11 </a:t>
            </a:r>
          </a:p>
        </p:txBody>
      </p:sp>
      <p:sp>
        <p:nvSpPr>
          <p:cNvPr id="4" name="바닥글 개체 틀 3">
            <a:extLst>
              <a:ext uri="{FF2B5EF4-FFF2-40B4-BE49-F238E27FC236}">
                <a16:creationId xmlns:a16="http://schemas.microsoft.com/office/drawing/2014/main" id="{66C5A07A-9969-45B0-976F-3A1696E851C1}"/>
              </a:ext>
            </a:extLst>
          </p:cNvPr>
          <p:cNvSpPr txBox="1">
            <a:spLocks/>
          </p:cNvSpPr>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65251406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latin typeface="Calibri" panose="020F0502020204030204" pitchFamily="34" charset="0"/>
                <a:cs typeface="Calibri" panose="020F0502020204030204" pitchFamily="34" charset="0"/>
              </a:rPr>
              <a:t>SP#74 </a:t>
            </a:r>
            <a:r>
              <a:rPr lang="en-US" dirty="0"/>
              <a:t>(0128)</a:t>
            </a:r>
          </a:p>
        </p:txBody>
      </p:sp>
      <p:sp>
        <p:nvSpPr>
          <p:cNvPr id="10" name="Content Placeholder 2"/>
          <p:cNvSpPr>
            <a:spLocks noGrp="1"/>
          </p:cNvSpPr>
          <p:nvPr>
            <p:ph idx="1"/>
          </p:nvPr>
        </p:nvSpPr>
        <p:spPr>
          <a:xfrm>
            <a:off x="685800" y="1600200"/>
            <a:ext cx="7772400" cy="3962400"/>
          </a:xfrm>
        </p:spPr>
        <p:txBody>
          <a:bodyPr/>
          <a:lstStyle/>
          <a:p>
            <a:r>
              <a:rPr lang="en-US" altLang="zh-CN" dirty="0"/>
              <a:t>Do you agree to allow multi-RU structure to be </a:t>
            </a:r>
            <a:r>
              <a:rPr lang="en-US" dirty="0"/>
              <a:t>the center RU26 of a 80MHz channel with any of its two adjacent RU106?</a:t>
            </a:r>
          </a:p>
          <a:p>
            <a:pPr lvl="1"/>
            <a:r>
              <a:rPr lang="en-US" altLang="zh-CN" dirty="0"/>
              <a:t> (</a:t>
            </a:r>
            <a:r>
              <a:rPr lang="en-US" dirty="0"/>
              <a:t>RUs in the following refer to RUs as defined in 802.11ax)</a:t>
            </a:r>
          </a:p>
          <a:p>
            <a:pPr marL="457200" lvl="1" indent="0">
              <a:buNone/>
            </a:pPr>
            <a:endParaRPr lang="en-US" dirty="0"/>
          </a:p>
          <a:p>
            <a:pPr marL="457200" lvl="1" indent="0">
              <a:buNone/>
            </a:pPr>
            <a:endParaRPr lang="en-US" dirty="0"/>
          </a:p>
          <a:p>
            <a:pPr marL="457200" lvl="1" indent="0">
              <a:buNone/>
            </a:pPr>
            <a:endParaRPr lang="en-US" dirty="0"/>
          </a:p>
          <a:p>
            <a:r>
              <a:rPr lang="en-US" altLang="zh-CN" dirty="0">
                <a:highlight>
                  <a:srgbClr val="FFFF00"/>
                </a:highlight>
              </a:rPr>
              <a:t>Y/N/A: 11/14/3 </a:t>
            </a:r>
          </a:p>
        </p:txBody>
      </p:sp>
      <p:sp>
        <p:nvSpPr>
          <p:cNvPr id="4" name="바닥글 개체 틀 3">
            <a:extLst>
              <a:ext uri="{FF2B5EF4-FFF2-40B4-BE49-F238E27FC236}">
                <a16:creationId xmlns:a16="http://schemas.microsoft.com/office/drawing/2014/main" id="{6BF887D1-8BD6-483D-8306-2CD0B862FB68}"/>
              </a:ext>
            </a:extLst>
          </p:cNvPr>
          <p:cNvSpPr txBox="1">
            <a:spLocks/>
          </p:cNvSpPr>
          <p:nvPr/>
        </p:nvSpPr>
        <p:spPr bwMode="auto">
          <a:xfrm>
            <a:off x="6274073" y="6475413"/>
            <a:ext cx="22698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Sigurd Schelstraete (Quantenna/ON)</a:t>
            </a:r>
            <a:endParaRPr lang="en-US" altLang="ko-KR" dirty="0"/>
          </a:p>
        </p:txBody>
      </p:sp>
    </p:spTree>
    <p:extLst>
      <p:ext uri="{BB962C8B-B14F-4D97-AF65-F5344CB8AC3E}">
        <p14:creationId xmlns:p14="http://schemas.microsoft.com/office/powerpoint/2010/main" val="67958717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66358</TotalTime>
  <Words>6775</Words>
  <Application>Microsoft Office PowerPoint</Application>
  <PresentationFormat>On-screen Show (4:3)</PresentationFormat>
  <Paragraphs>1528</Paragraphs>
  <Slides>105</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4" baseType="lpstr">
      <vt:lpstr>Arial</vt:lpstr>
      <vt:lpstr>Arial Black</vt:lpstr>
      <vt:lpstr>Calibri</vt:lpstr>
      <vt:lpstr>Cambria Math</vt:lpstr>
      <vt:lpstr>Monotype Sorts</vt:lpstr>
      <vt:lpstr>Times New Roman</vt:lpstr>
      <vt:lpstr>Wingdings</vt:lpstr>
      <vt:lpstr>802-11-Submission</vt:lpstr>
      <vt:lpstr>Document</vt:lpstr>
      <vt:lpstr>PowerPoint Presentation</vt:lpstr>
      <vt:lpstr>IEEE 802.11 TGbe Meeting Extremely High Throughput (EHT) WLAN PHY Ad Hoc</vt:lpstr>
      <vt:lpstr>Meeting Protocol</vt:lpstr>
      <vt:lpstr>Attendance</vt:lpstr>
      <vt:lpstr>Agenda items for PHY Adhoc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PowerPoint Presentation</vt:lpstr>
      <vt:lpstr>Straw Polls Submission’s List</vt:lpstr>
      <vt:lpstr>Back-Logged Submissions</vt:lpstr>
      <vt:lpstr>New Submission’s List-1</vt:lpstr>
      <vt:lpstr>New Submission’s List-2</vt:lpstr>
      <vt:lpstr>Order of PHY Topics</vt:lpstr>
      <vt:lpstr>PHY ad-hoc Agenda for Monday PM2</vt:lpstr>
      <vt:lpstr>PHY ad-hoc Agenda for Tuesday PM1</vt:lpstr>
      <vt:lpstr>PHY ad-hoc Agenda for Tuesday EVE</vt:lpstr>
      <vt:lpstr>PHY ad-hoc Agenda for Wednesday AM1</vt:lpstr>
      <vt:lpstr>PHY ad-hoc Agenda for Wednesday PM2</vt:lpstr>
      <vt:lpstr>PHY ad-hoc Agenda for Thursday AM1</vt:lpstr>
      <vt:lpstr>PHY ad-hoc Agenda for Thursday AM2</vt:lpstr>
      <vt:lpstr>SP #1 (1868r2)</vt:lpstr>
      <vt:lpstr>SP #2 (1868r2)</vt:lpstr>
      <vt:lpstr>SP #3 (1869r0)</vt:lpstr>
      <vt:lpstr>SP #4 (1869r0)</vt:lpstr>
      <vt:lpstr>SP #5 (1869r0)</vt:lpstr>
      <vt:lpstr>SP #6 (1877r0)</vt:lpstr>
      <vt:lpstr>SP #7 (1877r0)</vt:lpstr>
      <vt:lpstr>SP #8 (1890r0)</vt:lpstr>
      <vt:lpstr>SP #9 (1890r0)</vt:lpstr>
      <vt:lpstr>SP #10 (1890r0)</vt:lpstr>
      <vt:lpstr>SP #11 (1890r0)</vt:lpstr>
      <vt:lpstr>SP #12 (1890r0)</vt:lpstr>
      <vt:lpstr>SP #13 (1890r0)</vt:lpstr>
      <vt:lpstr>SP #14 (1907r1)</vt:lpstr>
      <vt:lpstr>SP #15 (1907r1)</vt:lpstr>
      <vt:lpstr>SP #16 (1907r1)</vt:lpstr>
      <vt:lpstr>SP #17 (1907r1)</vt:lpstr>
      <vt:lpstr>SP #18 (1907r1)</vt:lpstr>
      <vt:lpstr>SP #19 (1907r1)</vt:lpstr>
      <vt:lpstr>SP #20 (1907r1)</vt:lpstr>
      <vt:lpstr>SP #21 (1907r1)</vt:lpstr>
      <vt:lpstr>SP #22 (1907r1)</vt:lpstr>
      <vt:lpstr>SP #23 (1908r1)</vt:lpstr>
      <vt:lpstr>SP #24 (1908r1)</vt:lpstr>
      <vt:lpstr>SP #25 (1908r1)</vt:lpstr>
      <vt:lpstr>SP #26 (1908r1)</vt:lpstr>
      <vt:lpstr>SP #27 (1908r1)</vt:lpstr>
      <vt:lpstr>SP#28 (1908r3)</vt:lpstr>
      <vt:lpstr>SP#29 (1908r3)</vt:lpstr>
      <vt:lpstr>SP#30 (1908r3)</vt:lpstr>
      <vt:lpstr>SP#31 (1908r3)</vt:lpstr>
      <vt:lpstr>SP#32 (1908r3)</vt:lpstr>
      <vt:lpstr>SP #33 (1914r2)</vt:lpstr>
      <vt:lpstr>SP#34 (1914r3)</vt:lpstr>
      <vt:lpstr>SP #35 (1980r1)</vt:lpstr>
      <vt:lpstr>SP #36 (1980r1)</vt:lpstr>
      <vt:lpstr>SP #37 (1925r1)</vt:lpstr>
      <vt:lpstr>SP #38 (1925r1)</vt:lpstr>
      <vt:lpstr>SP #39 (0029)</vt:lpstr>
      <vt:lpstr>SP #40 (0029)</vt:lpstr>
      <vt:lpstr>SP #41 (0029)</vt:lpstr>
      <vt:lpstr>SP #42 (0029)</vt:lpstr>
      <vt:lpstr>SP #43 (0029)</vt:lpstr>
      <vt:lpstr>SP #44 (0029)</vt:lpstr>
      <vt:lpstr>SP #45 (0029)</vt:lpstr>
      <vt:lpstr>SP #46 (0029)</vt:lpstr>
      <vt:lpstr>Str SP #47 (0049r1)</vt:lpstr>
      <vt:lpstr>SP #48 (0049r1)</vt:lpstr>
      <vt:lpstr>SP#49 (0049r1)</vt:lpstr>
      <vt:lpstr>SP #50 (0087)</vt:lpstr>
      <vt:lpstr>SP #51 (0087)</vt:lpstr>
      <vt:lpstr>SP #52 (00117)</vt:lpstr>
      <vt:lpstr>SP #53 (00117)</vt:lpstr>
      <vt:lpstr>SP #54 (2161)</vt:lpstr>
      <vt:lpstr>SP #55 (2161)</vt:lpstr>
      <vt:lpstr>SP #56 (0022)</vt:lpstr>
      <vt:lpstr>SP #57 (0022)</vt:lpstr>
      <vt:lpstr>SP#58 (0023)</vt:lpstr>
      <vt:lpstr>SP#59 (0023r1)</vt:lpstr>
      <vt:lpstr>SP#60 (0023r1)</vt:lpstr>
      <vt:lpstr>SP#61 (0048)</vt:lpstr>
      <vt:lpstr>SP#62 (0048)</vt:lpstr>
      <vt:lpstr>SP#63 (0058r2)</vt:lpstr>
      <vt:lpstr>SP#64 (0058r2)</vt:lpstr>
      <vt:lpstr>SP#65 (0058r2)</vt:lpstr>
      <vt:lpstr>SP#66 (0108)</vt:lpstr>
      <vt:lpstr>SP#67 (0108)</vt:lpstr>
      <vt:lpstr>SP#68 (0108)</vt:lpstr>
      <vt:lpstr>SP#69 (0109)</vt:lpstr>
      <vt:lpstr>SP#70 (0109)</vt:lpstr>
      <vt:lpstr>SP#71 (0109)</vt:lpstr>
      <vt:lpstr>SP#72 (0128)</vt:lpstr>
      <vt:lpstr>SP#73 (0128)</vt:lpstr>
      <vt:lpstr>SP#74 (0128)</vt:lpstr>
      <vt:lpstr>SP#75 (0019)</vt:lpstr>
      <vt:lpstr>SP#76 (0019)</vt:lpstr>
      <vt:lpstr>SP#77 (0019)</vt:lpstr>
      <vt:lpstr>SP#78 (0019)</vt:lpstr>
      <vt:lpstr>SP#79 (0019)</vt:lpstr>
      <vt:lpstr>SP#80 (0019)</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Sigurd Schelstraete</cp:lastModifiedBy>
  <cp:revision>3308</cp:revision>
  <cp:lastPrinted>1998-02-10T13:28:06Z</cp:lastPrinted>
  <dcterms:created xsi:type="dcterms:W3CDTF">2007-04-17T18:10:23Z</dcterms:created>
  <dcterms:modified xsi:type="dcterms:W3CDTF">2020-01-17T00:25:15Z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