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8"/>
  </p:notesMasterIdLst>
  <p:handoutMasterIdLst>
    <p:handoutMasterId r:id="rId79"/>
  </p:handoutMasterIdLst>
  <p:sldIdLst>
    <p:sldId id="606" r:id="rId2"/>
    <p:sldId id="630" r:id="rId3"/>
    <p:sldId id="258" r:id="rId4"/>
    <p:sldId id="259" r:id="rId5"/>
    <p:sldId id="627" r:id="rId6"/>
    <p:sldId id="631" r:id="rId7"/>
    <p:sldId id="612" r:id="rId8"/>
    <p:sldId id="613" r:id="rId9"/>
    <p:sldId id="614" r:id="rId10"/>
    <p:sldId id="615" r:id="rId11"/>
    <p:sldId id="616" r:id="rId12"/>
    <p:sldId id="617" r:id="rId13"/>
    <p:sldId id="632" r:id="rId14"/>
    <p:sldId id="396" r:id="rId15"/>
    <p:sldId id="395" r:id="rId16"/>
    <p:sldId id="405" r:id="rId17"/>
    <p:sldId id="406" r:id="rId18"/>
    <p:sldId id="358" r:id="rId19"/>
    <p:sldId id="680" r:id="rId20"/>
    <p:sldId id="681" r:id="rId21"/>
    <p:sldId id="682" r:id="rId22"/>
    <p:sldId id="683" r:id="rId23"/>
    <p:sldId id="684" r:id="rId24"/>
    <p:sldId id="685" r:id="rId25"/>
    <p:sldId id="1387" r:id="rId26"/>
    <p:sldId id="351" r:id="rId27"/>
    <p:sldId id="347" r:id="rId28"/>
    <p:sldId id="1372" r:id="rId29"/>
    <p:sldId id="1374" r:id="rId30"/>
    <p:sldId id="1379" r:id="rId31"/>
    <p:sldId id="322" r:id="rId32"/>
    <p:sldId id="339" r:id="rId33"/>
    <p:sldId id="991" r:id="rId34"/>
    <p:sldId id="996" r:id="rId35"/>
    <p:sldId id="997" r:id="rId36"/>
    <p:sldId id="986" r:id="rId37"/>
    <p:sldId id="988" r:id="rId38"/>
    <p:sldId id="990" r:id="rId39"/>
    <p:sldId id="278" r:id="rId40"/>
    <p:sldId id="288" r:id="rId41"/>
    <p:sldId id="289" r:id="rId42"/>
    <p:sldId id="290" r:id="rId43"/>
    <p:sldId id="291" r:id="rId44"/>
    <p:sldId id="292" r:id="rId45"/>
    <p:sldId id="293" r:id="rId46"/>
    <p:sldId id="294" r:id="rId47"/>
    <p:sldId id="295" r:id="rId48"/>
    <p:sldId id="427" r:id="rId49"/>
    <p:sldId id="445" r:id="rId50"/>
    <p:sldId id="446" r:id="rId51"/>
    <p:sldId id="447" r:id="rId52"/>
    <p:sldId id="448" r:id="rId53"/>
    <p:sldId id="564" r:id="rId54"/>
    <p:sldId id="303" r:id="rId55"/>
    <p:sldId id="306" r:id="rId56"/>
    <p:sldId id="1380" r:id="rId57"/>
    <p:sldId id="987" r:id="rId58"/>
    <p:sldId id="311" r:id="rId59"/>
    <p:sldId id="319" r:id="rId60"/>
    <p:sldId id="308" r:id="rId61"/>
    <p:sldId id="1381" r:id="rId62"/>
    <p:sldId id="320" r:id="rId63"/>
    <p:sldId id="323" r:id="rId64"/>
    <p:sldId id="321" r:id="rId65"/>
    <p:sldId id="1382" r:id="rId66"/>
    <p:sldId id="1327" r:id="rId67"/>
    <p:sldId id="1324" r:id="rId68"/>
    <p:sldId id="1341" r:id="rId69"/>
    <p:sldId id="417" r:id="rId70"/>
    <p:sldId id="426" r:id="rId71"/>
    <p:sldId id="330" r:id="rId72"/>
    <p:sldId id="1386" r:id="rId73"/>
    <p:sldId id="353" r:id="rId74"/>
    <p:sldId id="355" r:id="rId75"/>
    <p:sldId id="1010" r:id="rId76"/>
    <p:sldId id="1036" r:id="rId7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un Bo" initials="B.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FFE2"/>
    <a:srgbClr val="FFF7F4"/>
    <a:srgbClr val="E3F5FF"/>
    <a:srgbClr val="FFFFF6"/>
    <a:srgbClr val="F5FFF3"/>
    <a:srgbClr val="EAFFEF"/>
    <a:srgbClr val="B6DCFF"/>
    <a:srgbClr val="EFFFB0"/>
    <a:srgbClr val="F3FF9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68D230F3-CF80-4859-8CE7-A43EE81993B5}" styleName="浅色样式 1 - 强调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FD0F851-EC5A-4D38-B0AD-8093EC10F338}" styleName="浅色样式 1 - 强调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0E3FDE45-AF77-4B5C-9715-49D594BDF05E}" styleName="浅色样式 1 - 强调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9851" autoAdjust="0"/>
    <p:restoredTop sz="94660"/>
  </p:normalViewPr>
  <p:slideViewPr>
    <p:cSldViewPr>
      <p:cViewPr varScale="1">
        <p:scale>
          <a:sx n="114" d="100"/>
          <a:sy n="114" d="100"/>
        </p:scale>
        <p:origin x="1122" y="10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4536" y="33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notesMaster" Target="notesMasters/notesMaster1.xml"/><Relationship Id="rId8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commentAuthors" Target="commentAuthor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a:t>Brian Hart (Cisco Systems)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a:t>Brian Hart (Cisco Systems)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
        <p:nvSpPr>
          <p:cNvPr id="7" name="Rectangle 5"/>
          <p:cNvSpPr>
            <a:spLocks noGrp="1" noChangeArrowheads="1"/>
          </p:cNvSpPr>
          <p:nvPr>
            <p:ph type="ftr" sz="quarter" idx="3"/>
          </p:nvPr>
        </p:nvSpPr>
        <p:spPr bwMode="auto">
          <a:xfrm>
            <a:off x="6274072" y="6475413"/>
            <a:ext cx="226985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Sigurd Schelstraete (Quantenna/ON)</a:t>
            </a:r>
          </a:p>
        </p:txBody>
      </p:sp>
      <p:sp>
        <p:nvSpPr>
          <p:cNvPr id="8" name="Rectangle 4">
            <a:extLst>
              <a:ext uri="{FF2B5EF4-FFF2-40B4-BE49-F238E27FC236}">
                <a16:creationId xmlns:a16="http://schemas.microsoft.com/office/drawing/2014/main" id="{B9149585-BBBA-C24E-A3AC-528C0B2E2B2E}"/>
              </a:ext>
            </a:extLst>
          </p:cNvPr>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January 2020</a:t>
            </a:r>
          </a:p>
        </p:txBody>
      </p:sp>
    </p:spTree>
    <p:extLst>
      <p:ext uri="{BB962C8B-B14F-4D97-AF65-F5344CB8AC3E}">
        <p14:creationId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
        <p:nvSpPr>
          <p:cNvPr id="9" name="Rectangle 4">
            <a:extLst>
              <a:ext uri="{FF2B5EF4-FFF2-40B4-BE49-F238E27FC236}">
                <a16:creationId xmlns:a16="http://schemas.microsoft.com/office/drawing/2014/main" id="{0C4B4270-B7DC-A54A-8E4C-791857433DE9}"/>
              </a:ext>
            </a:extLst>
          </p:cNvPr>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January 2020</a:t>
            </a:r>
          </a:p>
        </p:txBody>
      </p:sp>
      <p:sp>
        <p:nvSpPr>
          <p:cNvPr id="10" name="Rectangle 5">
            <a:extLst>
              <a:ext uri="{FF2B5EF4-FFF2-40B4-BE49-F238E27FC236}">
                <a16:creationId xmlns:a16="http://schemas.microsoft.com/office/drawing/2014/main" id="{9CCCECBA-DB08-DB47-97F6-EA05E9225966}"/>
              </a:ext>
            </a:extLst>
          </p:cNvPr>
          <p:cNvSpPr>
            <a:spLocks noGrp="1" noChangeArrowheads="1"/>
          </p:cNvSpPr>
          <p:nvPr>
            <p:ph type="ftr" sz="quarter" idx="3"/>
          </p:nvPr>
        </p:nvSpPr>
        <p:spPr bwMode="auto">
          <a:xfrm>
            <a:off x="6274072" y="6475413"/>
            <a:ext cx="226985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Sigurd Schelstraete (Quantenna/ON)</a:t>
            </a:r>
          </a:p>
        </p:txBody>
      </p:sp>
    </p:spTree>
    <p:extLst>
      <p:ext uri="{BB962C8B-B14F-4D97-AF65-F5344CB8AC3E}">
        <p14:creationId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
        <p:nvSpPr>
          <p:cNvPr id="8" name="Rectangle 4">
            <a:extLst>
              <a:ext uri="{FF2B5EF4-FFF2-40B4-BE49-F238E27FC236}">
                <a16:creationId xmlns:a16="http://schemas.microsoft.com/office/drawing/2014/main" id="{75357B16-3AD9-DE4C-8E80-F8BB15A92886}"/>
              </a:ext>
            </a:extLst>
          </p:cNvPr>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January 2020</a:t>
            </a:r>
          </a:p>
        </p:txBody>
      </p:sp>
      <p:sp>
        <p:nvSpPr>
          <p:cNvPr id="9" name="Rectangle 5">
            <a:extLst>
              <a:ext uri="{FF2B5EF4-FFF2-40B4-BE49-F238E27FC236}">
                <a16:creationId xmlns:a16="http://schemas.microsoft.com/office/drawing/2014/main" id="{F198F838-EC03-4542-942C-9133BF78A51C}"/>
              </a:ext>
            </a:extLst>
          </p:cNvPr>
          <p:cNvSpPr>
            <a:spLocks noGrp="1" noChangeArrowheads="1"/>
          </p:cNvSpPr>
          <p:nvPr>
            <p:ph type="ftr" sz="quarter" idx="3"/>
          </p:nvPr>
        </p:nvSpPr>
        <p:spPr bwMode="auto">
          <a:xfrm>
            <a:off x="6274072" y="6475413"/>
            <a:ext cx="226985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Sigurd Schelstraete (Quantenna/ON)</a:t>
            </a:r>
          </a:p>
        </p:txBody>
      </p:sp>
    </p:spTree>
    <p:extLst>
      <p:ext uri="{BB962C8B-B14F-4D97-AF65-F5344CB8AC3E}">
        <p14:creationId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8" name="Rectangle 4">
            <a:extLst>
              <a:ext uri="{FF2B5EF4-FFF2-40B4-BE49-F238E27FC236}">
                <a16:creationId xmlns:a16="http://schemas.microsoft.com/office/drawing/2014/main" id="{9D186555-B60C-DA49-9761-BA028DB58B09}"/>
              </a:ext>
            </a:extLst>
          </p:cNvPr>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January 2020</a:t>
            </a:r>
          </a:p>
        </p:txBody>
      </p:sp>
      <p:sp>
        <p:nvSpPr>
          <p:cNvPr id="9" name="Rectangle 5">
            <a:extLst>
              <a:ext uri="{FF2B5EF4-FFF2-40B4-BE49-F238E27FC236}">
                <a16:creationId xmlns:a16="http://schemas.microsoft.com/office/drawing/2014/main" id="{E6C6E4B9-EF3A-0244-8907-031CBB3D6F51}"/>
              </a:ext>
            </a:extLst>
          </p:cNvPr>
          <p:cNvSpPr>
            <a:spLocks noGrp="1" noChangeArrowheads="1"/>
          </p:cNvSpPr>
          <p:nvPr>
            <p:ph type="ftr" sz="quarter" idx="3"/>
          </p:nvPr>
        </p:nvSpPr>
        <p:spPr bwMode="auto">
          <a:xfrm>
            <a:off x="6274072" y="6475413"/>
            <a:ext cx="226985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Sigurd Schelstraete (Quantenna/ON)</a:t>
            </a:r>
          </a:p>
        </p:txBody>
      </p:sp>
    </p:spTree>
    <p:extLst>
      <p:ext uri="{BB962C8B-B14F-4D97-AF65-F5344CB8AC3E}">
        <p14:creationId xmlns:p14="http://schemas.microsoft.com/office/powerpoint/2010/main"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
        <p:nvSpPr>
          <p:cNvPr id="8" name="Rectangle 4">
            <a:extLst>
              <a:ext uri="{FF2B5EF4-FFF2-40B4-BE49-F238E27FC236}">
                <a16:creationId xmlns:a16="http://schemas.microsoft.com/office/drawing/2014/main" id="{EA3F191E-0942-B34E-8ABA-C1D0EF0905BC}"/>
              </a:ext>
            </a:extLst>
          </p:cNvPr>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January 2020</a:t>
            </a:r>
          </a:p>
        </p:txBody>
      </p:sp>
      <p:sp>
        <p:nvSpPr>
          <p:cNvPr id="10" name="Rectangle 5">
            <a:extLst>
              <a:ext uri="{FF2B5EF4-FFF2-40B4-BE49-F238E27FC236}">
                <a16:creationId xmlns:a16="http://schemas.microsoft.com/office/drawing/2014/main" id="{DB08FC41-32AA-254A-8636-682CEE8A4062}"/>
              </a:ext>
            </a:extLst>
          </p:cNvPr>
          <p:cNvSpPr>
            <a:spLocks noGrp="1" noChangeArrowheads="1"/>
          </p:cNvSpPr>
          <p:nvPr>
            <p:ph type="ftr" sz="quarter" idx="3"/>
          </p:nvPr>
        </p:nvSpPr>
        <p:spPr bwMode="auto">
          <a:xfrm>
            <a:off x="6274072" y="6475413"/>
            <a:ext cx="226985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Sigurd Schelstraete (Quantenna/ON)</a:t>
            </a:r>
          </a:p>
        </p:txBody>
      </p:sp>
    </p:spTree>
    <p:extLst>
      <p:ext uri="{BB962C8B-B14F-4D97-AF65-F5344CB8AC3E}">
        <p14:creationId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
        <p:nvSpPr>
          <p:cNvPr id="9" name="Rectangle 4">
            <a:extLst>
              <a:ext uri="{FF2B5EF4-FFF2-40B4-BE49-F238E27FC236}">
                <a16:creationId xmlns:a16="http://schemas.microsoft.com/office/drawing/2014/main" id="{66C9D876-4E81-A64D-AB52-78FEFA48FC11}"/>
              </a:ext>
            </a:extLst>
          </p:cNvPr>
          <p:cNvSpPr>
            <a:spLocks noGrp="1" noChangeArrowheads="1"/>
          </p:cNvSpPr>
          <p:nvPr>
            <p:ph type="dt" sz="half" idx="13"/>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January 2020</a:t>
            </a:r>
          </a:p>
        </p:txBody>
      </p:sp>
      <p:sp>
        <p:nvSpPr>
          <p:cNvPr id="10" name="Rectangle 5">
            <a:extLst>
              <a:ext uri="{FF2B5EF4-FFF2-40B4-BE49-F238E27FC236}">
                <a16:creationId xmlns:a16="http://schemas.microsoft.com/office/drawing/2014/main" id="{E79D1C93-01EC-E344-A5B4-789A61BCD2C5}"/>
              </a:ext>
            </a:extLst>
          </p:cNvPr>
          <p:cNvSpPr>
            <a:spLocks noGrp="1" noChangeArrowheads="1"/>
          </p:cNvSpPr>
          <p:nvPr>
            <p:ph type="ftr" sz="quarter" idx="3"/>
          </p:nvPr>
        </p:nvSpPr>
        <p:spPr bwMode="auto">
          <a:xfrm>
            <a:off x="6274072" y="6475413"/>
            <a:ext cx="226985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Sigurd Schelstraete (Quantenna/ON)</a:t>
            </a:r>
          </a:p>
        </p:txBody>
      </p:sp>
    </p:spTree>
    <p:extLst>
      <p:ext uri="{BB962C8B-B14F-4D97-AF65-F5344CB8AC3E}">
        <p14:creationId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
        <p:nvSpPr>
          <p:cNvPr id="11" name="Rectangle 4">
            <a:extLst>
              <a:ext uri="{FF2B5EF4-FFF2-40B4-BE49-F238E27FC236}">
                <a16:creationId xmlns:a16="http://schemas.microsoft.com/office/drawing/2014/main" id="{918A26DE-4C8B-DC4C-8E1C-25F5CC4A1DFD}"/>
              </a:ext>
            </a:extLst>
          </p:cNvPr>
          <p:cNvSpPr>
            <a:spLocks noGrp="1" noChangeArrowheads="1"/>
          </p:cNvSpPr>
          <p:nvPr>
            <p:ph type="dt" sz="half" idx="14"/>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January 2020</a:t>
            </a:r>
          </a:p>
        </p:txBody>
      </p:sp>
      <p:sp>
        <p:nvSpPr>
          <p:cNvPr id="12" name="Rectangle 5">
            <a:extLst>
              <a:ext uri="{FF2B5EF4-FFF2-40B4-BE49-F238E27FC236}">
                <a16:creationId xmlns:a16="http://schemas.microsoft.com/office/drawing/2014/main" id="{6757C685-CB05-E54E-BD41-AF2B2B35DF60}"/>
              </a:ext>
            </a:extLst>
          </p:cNvPr>
          <p:cNvSpPr>
            <a:spLocks noGrp="1" noChangeArrowheads="1"/>
          </p:cNvSpPr>
          <p:nvPr>
            <p:ph type="ftr" sz="quarter" idx="15"/>
          </p:nvPr>
        </p:nvSpPr>
        <p:spPr bwMode="auto">
          <a:xfrm>
            <a:off x="6274072" y="6475413"/>
            <a:ext cx="226985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Sigurd Schelstraete (Quantenna/ON)</a:t>
            </a:r>
          </a:p>
        </p:txBody>
      </p:sp>
    </p:spTree>
    <p:extLst>
      <p:ext uri="{BB962C8B-B14F-4D97-AF65-F5344CB8AC3E}">
        <p14:creationId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6" name="Rectangle 4">
            <a:extLst>
              <a:ext uri="{FF2B5EF4-FFF2-40B4-BE49-F238E27FC236}">
                <a16:creationId xmlns:a16="http://schemas.microsoft.com/office/drawing/2014/main" id="{352D2FB9-035D-F745-8F1E-CE3A0CC3D5D9}"/>
              </a:ext>
            </a:extLst>
          </p:cNvPr>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January 2020</a:t>
            </a:r>
          </a:p>
        </p:txBody>
      </p:sp>
      <p:sp>
        <p:nvSpPr>
          <p:cNvPr id="8" name="Rectangle 5">
            <a:extLst>
              <a:ext uri="{FF2B5EF4-FFF2-40B4-BE49-F238E27FC236}">
                <a16:creationId xmlns:a16="http://schemas.microsoft.com/office/drawing/2014/main" id="{122F308D-5378-CF4E-B624-23D4160E3308}"/>
              </a:ext>
            </a:extLst>
          </p:cNvPr>
          <p:cNvSpPr>
            <a:spLocks noGrp="1" noChangeArrowheads="1"/>
          </p:cNvSpPr>
          <p:nvPr>
            <p:ph type="ftr" sz="quarter" idx="3"/>
          </p:nvPr>
        </p:nvSpPr>
        <p:spPr bwMode="auto">
          <a:xfrm>
            <a:off x="6274072" y="6475413"/>
            <a:ext cx="226985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Sigurd Schelstraete (Quantenna/ON)</a:t>
            </a:r>
          </a:p>
        </p:txBody>
      </p:sp>
    </p:spTree>
    <p:extLst>
      <p:ext uri="{BB962C8B-B14F-4D97-AF65-F5344CB8AC3E}">
        <p14:creationId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5" name="Date Placeholder 4">
            <a:extLst>
              <a:ext uri="{FF2B5EF4-FFF2-40B4-BE49-F238E27FC236}">
                <a16:creationId xmlns:a16="http://schemas.microsoft.com/office/drawing/2014/main" id="{7407DA8A-BB98-D94E-A553-CCFFD89D943D}"/>
              </a:ext>
            </a:extLst>
          </p:cNvPr>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January 2020</a:t>
            </a:r>
          </a:p>
        </p:txBody>
      </p:sp>
      <p:sp>
        <p:nvSpPr>
          <p:cNvPr id="7" name="Rectangle 5">
            <a:extLst>
              <a:ext uri="{FF2B5EF4-FFF2-40B4-BE49-F238E27FC236}">
                <a16:creationId xmlns:a16="http://schemas.microsoft.com/office/drawing/2014/main" id="{81246BB8-4083-F94F-AC68-099A5244E33A}"/>
              </a:ext>
            </a:extLst>
          </p:cNvPr>
          <p:cNvSpPr>
            <a:spLocks noGrp="1" noChangeArrowheads="1"/>
          </p:cNvSpPr>
          <p:nvPr>
            <p:ph type="ftr" sz="quarter" idx="3"/>
          </p:nvPr>
        </p:nvSpPr>
        <p:spPr bwMode="auto">
          <a:xfrm>
            <a:off x="6274072" y="6475413"/>
            <a:ext cx="226985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Sigurd Schelstraete (Quantenna/ON)</a:t>
            </a:r>
          </a:p>
        </p:txBody>
      </p:sp>
    </p:spTree>
    <p:extLst>
      <p:ext uri="{BB962C8B-B14F-4D97-AF65-F5344CB8AC3E}">
        <p14:creationId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
        <p:nvSpPr>
          <p:cNvPr id="9" name="Rectangle 4">
            <a:extLst>
              <a:ext uri="{FF2B5EF4-FFF2-40B4-BE49-F238E27FC236}">
                <a16:creationId xmlns:a16="http://schemas.microsoft.com/office/drawing/2014/main" id="{4293B398-D3EA-CD4B-8692-D994E72F4423}"/>
              </a:ext>
            </a:extLst>
          </p:cNvPr>
          <p:cNvSpPr>
            <a:spLocks noGrp="1" noChangeArrowheads="1"/>
          </p:cNvSpPr>
          <p:nvPr>
            <p:ph type="dt" sz="half" idx="13"/>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January 2020</a:t>
            </a:r>
          </a:p>
        </p:txBody>
      </p:sp>
      <p:sp>
        <p:nvSpPr>
          <p:cNvPr id="10" name="Rectangle 5">
            <a:extLst>
              <a:ext uri="{FF2B5EF4-FFF2-40B4-BE49-F238E27FC236}">
                <a16:creationId xmlns:a16="http://schemas.microsoft.com/office/drawing/2014/main" id="{E7E0FB7E-ABF5-5C45-AF87-69C37C4E9696}"/>
              </a:ext>
            </a:extLst>
          </p:cNvPr>
          <p:cNvSpPr>
            <a:spLocks noGrp="1" noChangeArrowheads="1"/>
          </p:cNvSpPr>
          <p:nvPr>
            <p:ph type="ftr" sz="quarter" idx="3"/>
          </p:nvPr>
        </p:nvSpPr>
        <p:spPr bwMode="auto">
          <a:xfrm>
            <a:off x="6274072" y="6475413"/>
            <a:ext cx="226985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Sigurd Schelstraete (Quantenna/ON)</a:t>
            </a:r>
          </a:p>
        </p:txBody>
      </p:sp>
    </p:spTree>
    <p:extLst>
      <p:ext uri="{BB962C8B-B14F-4D97-AF65-F5344CB8AC3E}">
        <p14:creationId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
        <p:nvSpPr>
          <p:cNvPr id="9" name="Rectangle 4">
            <a:extLst>
              <a:ext uri="{FF2B5EF4-FFF2-40B4-BE49-F238E27FC236}">
                <a16:creationId xmlns:a16="http://schemas.microsoft.com/office/drawing/2014/main" id="{9332995F-6B41-8F46-9267-F77388C31385}"/>
              </a:ext>
            </a:extLst>
          </p:cNvPr>
          <p:cNvSpPr>
            <a:spLocks noGrp="1" noChangeArrowheads="1"/>
          </p:cNvSpPr>
          <p:nvPr>
            <p:ph type="dt" sz="half" idx="13"/>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January 2020</a:t>
            </a:r>
          </a:p>
        </p:txBody>
      </p:sp>
      <p:sp>
        <p:nvSpPr>
          <p:cNvPr id="10" name="Rectangle 5">
            <a:extLst>
              <a:ext uri="{FF2B5EF4-FFF2-40B4-BE49-F238E27FC236}">
                <a16:creationId xmlns:a16="http://schemas.microsoft.com/office/drawing/2014/main" id="{AC33601D-58C2-454E-A8E7-6D4EA4990708}"/>
              </a:ext>
            </a:extLst>
          </p:cNvPr>
          <p:cNvSpPr>
            <a:spLocks noGrp="1" noChangeArrowheads="1"/>
          </p:cNvSpPr>
          <p:nvPr>
            <p:ph type="ftr" sz="quarter" idx="3"/>
          </p:nvPr>
        </p:nvSpPr>
        <p:spPr bwMode="auto">
          <a:xfrm>
            <a:off x="6274072" y="6475413"/>
            <a:ext cx="226985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Sigurd Schelstraete (Quantenna/ON)</a:t>
            </a:r>
          </a:p>
        </p:txBody>
      </p:sp>
    </p:spTree>
    <p:extLst>
      <p:ext uri="{BB962C8B-B14F-4D97-AF65-F5344CB8AC3E}">
        <p14:creationId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January 2020</a:t>
            </a:r>
          </a:p>
        </p:txBody>
      </p:sp>
      <p:sp>
        <p:nvSpPr>
          <p:cNvPr id="1029" name="Rectangle 5"/>
          <p:cNvSpPr>
            <a:spLocks noGrp="1" noChangeArrowheads="1"/>
          </p:cNvSpPr>
          <p:nvPr>
            <p:ph type="ftr" sz="quarter" idx="3"/>
          </p:nvPr>
        </p:nvSpPr>
        <p:spPr bwMode="auto">
          <a:xfrm>
            <a:off x="6274072" y="6475413"/>
            <a:ext cx="226985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Sigurd Schelstraete (Quantenna/ON)</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074147" y="304800"/>
            <a:ext cx="3283015"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802.11-20/0139r2</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8" Type="http://schemas.openxmlformats.org/officeDocument/2006/relationships/hyperlink" Target="https://mentor.ieee.org/802.11/dcn/19/11-19-1914-02-00be-multiple-ru-discussion.pptx" TargetMode="External"/><Relationship Id="rId3" Type="http://schemas.openxmlformats.org/officeDocument/2006/relationships/hyperlink" Target="https://mentor.ieee.org/802.11/dcn/19/11-19-1869-00-00be-preamble-puncturing-and-ru-aggregation.pptx" TargetMode="External"/><Relationship Id="rId7" Type="http://schemas.openxmlformats.org/officeDocument/2006/relationships/hyperlink" Target="https://mentor.ieee.org/802.11/dcn/19/11-19-1908-00-00be-multi-ru-support.pptx" TargetMode="External"/><Relationship Id="rId2" Type="http://schemas.openxmlformats.org/officeDocument/2006/relationships/hyperlink" Target="https://mentor.ieee.org/802.11/dcn/19/11-19-1868-02-00be-signaling-support-for-multi-ru-assignment.pptx" TargetMode="External"/><Relationship Id="rId1" Type="http://schemas.openxmlformats.org/officeDocument/2006/relationships/slideLayout" Target="../slideLayouts/slideLayout6.xml"/><Relationship Id="rId6" Type="http://schemas.openxmlformats.org/officeDocument/2006/relationships/hyperlink" Target="https://mentor.ieee.org/802.11/dcn/19/11-19-1907-01-00be-multiple-ru-combinations-for-eht.pptx" TargetMode="External"/><Relationship Id="rId5" Type="http://schemas.openxmlformats.org/officeDocument/2006/relationships/hyperlink" Target="https://mentor.ieee.org/802.11/dcn/19/11-19-1890-00-00be-phase-rotation-follow-up.pptx" TargetMode="External"/><Relationship Id="rId10" Type="http://schemas.openxmlformats.org/officeDocument/2006/relationships/hyperlink" Target="https://mentor.ieee.org/802.11/dcn/19/11-19-1981-01-00be-phase-rotations-design-for-eht.pptx" TargetMode="External"/><Relationship Id="rId4" Type="http://schemas.openxmlformats.org/officeDocument/2006/relationships/hyperlink" Target="https://mentor.ieee.org/802.11/dcn/19/11-19-1877-00-00be-16-spatial-stream-support.pptx" TargetMode="External"/><Relationship Id="rId9" Type="http://schemas.openxmlformats.org/officeDocument/2006/relationships/hyperlink" Target="https://mentor.ieee.org/802.11/dcn/19/11-19-1980-01-00be-eht-p-matrices-discussion.ppt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9/11-19-1925-00-00be-consideration-of-eht-ltf.pptx" TargetMode="External"/><Relationship Id="rId2" Type="http://schemas.openxmlformats.org/officeDocument/2006/relationships/hyperlink" Target="https://mentor.ieee.org/802.11/dcn/19/11-19-1910-01-00be-p-matrices-to-support-more-than-8-tx-chains.pptx" TargetMode="Externa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0/11-20-0029-00-00be-preamble-structure-and-sig-contents.pptx" TargetMode="External"/><Relationship Id="rId13" Type="http://schemas.openxmlformats.org/officeDocument/2006/relationships/hyperlink" Target="https://mentor.ieee.org/802.11/dcn/20/11-20-0058-01-00be-preamble-puncturing-for-transmission-to-multiple-stas-in-802-11be.pptx" TargetMode="External"/><Relationship Id="rId3" Type="http://schemas.openxmlformats.org/officeDocument/2006/relationships/hyperlink" Target="https://mentor.ieee.org/802.11/dcn/19/11-19-2161-01-00be-multiple-ru-support-for-11be.pptx" TargetMode="External"/><Relationship Id="rId7" Type="http://schemas.openxmlformats.org/officeDocument/2006/relationships/hyperlink" Target="https://mentor.ieee.org/802.11/dcn/20/11-20-0023-00-00be-multiple-ru-aggregation.pptx" TargetMode="External"/><Relationship Id="rId12" Type="http://schemas.openxmlformats.org/officeDocument/2006/relationships/hyperlink" Target="https://mentor.ieee.org/802.11/dcn/20/11-20-0049-00-00be-ppdu-types-and-u-sig-content.pptx" TargetMode="External"/><Relationship Id="rId2" Type="http://schemas.openxmlformats.org/officeDocument/2006/relationships/hyperlink" Target="https://mentor.ieee.org/802.11/dcn/19/11-19-1579-02-00be-adapting-the-11be-channel-model-to-modern-doppler-use-cases.pptx" TargetMode="External"/><Relationship Id="rId16" Type="http://schemas.openxmlformats.org/officeDocument/2006/relationships/hyperlink" Target="https://mentor.ieee.org/802.11/dcn/20/11-20-0072-00-00be-performance-and-evm-evaluation-on-4096-qam-in-11be.pptx" TargetMode="External"/><Relationship Id="rId1" Type="http://schemas.openxmlformats.org/officeDocument/2006/relationships/slideLayout" Target="../slideLayouts/slideLayout6.xml"/><Relationship Id="rId6" Type="http://schemas.openxmlformats.org/officeDocument/2006/relationships/hyperlink" Target="https://mentor.ieee.org/802.11/dcn/20/11-20-0022-00-00be-consideration-on-240-160-80-mhz-and-preamble-puncturing.pptx" TargetMode="External"/><Relationship Id="rId11" Type="http://schemas.openxmlformats.org/officeDocument/2006/relationships/hyperlink" Target="https://mentor.ieee.org/802.11/dcn/20/11-20-0048-00-00be-ru-aggregation-for-240mhz-and-320mhz.pptx" TargetMode="External"/><Relationship Id="rId5" Type="http://schemas.openxmlformats.org/officeDocument/2006/relationships/hyperlink" Target="https://mentor.ieee.org/802.11/dcn/20/11-20-0020-00-00be-consideration-for-eht-sig-transmission.pptx" TargetMode="External"/><Relationship Id="rId15" Type="http://schemas.openxmlformats.org/officeDocument/2006/relationships/hyperlink" Target="https://mentor.ieee.org/802.11/dcn/20/11-20-0067-00-00be-restrictions-for-16-ss-based-mu-mimo-scheduling.pptx" TargetMode="External"/><Relationship Id="rId10" Type="http://schemas.openxmlformats.org/officeDocument/2006/relationships/hyperlink" Target="https://mentor.ieee.org/802.11/dcn/20/11-20-0041-00-00be-additional-overhead-reduction-in-mixed-beamforming-feedback.pptx" TargetMode="External"/><Relationship Id="rId4" Type="http://schemas.openxmlformats.org/officeDocument/2006/relationships/hyperlink" Target="https://mentor.ieee.org/802.11/dcn/20/11-20-0019-00-00be-11be-ppdu-format.pptx" TargetMode="External"/><Relationship Id="rId9" Type="http://schemas.openxmlformats.org/officeDocument/2006/relationships/hyperlink" Target="https://mentor.ieee.org/802.11/dcn/20/11-20-0031-00-00be-considerations-on-eht-ppdu-formats.pptx" TargetMode="External"/><Relationship Id="rId14" Type="http://schemas.openxmlformats.org/officeDocument/2006/relationships/hyperlink" Target="https://mentor.ieee.org/802.11/dcn/20/11-20-0065-00-00be-implicit-sounding-scheme.pptx"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0/11-20-0109-00-00be-further-considerations-for-multi-ru.pptx" TargetMode="External"/><Relationship Id="rId3" Type="http://schemas.openxmlformats.org/officeDocument/2006/relationships/hyperlink" Target="https://mentor.ieee.org/802.11/dcn/20/11-20-0076-00-00be-simulation-results-of-4k-qam.pptx" TargetMode="External"/><Relationship Id="rId7" Type="http://schemas.openxmlformats.org/officeDocument/2006/relationships/hyperlink" Target="https://mentor.ieee.org/802.11/dcn/20/11-20-0108-00-00be-multi-ru-support-for-ofdma.pptx" TargetMode="External"/><Relationship Id="rId12" Type="http://schemas.openxmlformats.org/officeDocument/2006/relationships/hyperlink" Target="https://mentor.ieee.org/802.11/dcn/20/11-20-0128-00-00be-discussion-on-multi-ru-in-802-11be.pptx" TargetMode="External"/><Relationship Id="rId2" Type="http://schemas.openxmlformats.org/officeDocument/2006/relationships/hyperlink" Target="https://mentor.ieee.org/802.11/dcn/20/11-20-0075-00-00be-performance-comparison-of-ltf-designs-in-jt.pptx" TargetMode="External"/><Relationship Id="rId1" Type="http://schemas.openxmlformats.org/officeDocument/2006/relationships/slideLayout" Target="../slideLayouts/slideLayout6.xml"/><Relationship Id="rId6" Type="http://schemas.openxmlformats.org/officeDocument/2006/relationships/hyperlink" Target="https://mentor.ieee.org/802.11/dcn/20/11-20-0090-00-00be-implicit-feedback-feasibility-and-gains-update.pptx" TargetMode="External"/><Relationship Id="rId11" Type="http://schemas.openxmlformats.org/officeDocument/2006/relationships/hyperlink" Target="https://mentor.ieee.org/802.11/dcn/20/11-20-0117-00-00be-eht-ltfs-design-for-wideband.pptx" TargetMode="External"/><Relationship Id="rId5" Type="http://schemas.openxmlformats.org/officeDocument/2006/relationships/hyperlink" Target="https://mentor.ieee.org/802.11/dcn/20/11-20-0089-00-00be-multi-ap-implicit-channel-sounding.pptx" TargetMode="External"/><Relationship Id="rId10" Type="http://schemas.openxmlformats.org/officeDocument/2006/relationships/hyperlink" Target="https://mentor.ieee.org/802.11/dcn/20/11-20-0111-00-00be-4096-qam-definition.docx" TargetMode="External"/><Relationship Id="rId4" Type="http://schemas.openxmlformats.org/officeDocument/2006/relationships/hyperlink" Target="https://mentor.ieee.org/802.11/dcn/20/11-20-0080-00-00be-calibration-for-implicit-feedback.pptx" TargetMode="External"/><Relationship Id="rId9" Type="http://schemas.openxmlformats.org/officeDocument/2006/relationships/hyperlink" Target="https://mentor.ieee.org/802.11/dcn/20/11-20-0110-00-00be-11be-preamble-and-forward-compatibility.pptx"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19/11-19-1914-02-00be-multiple-ru-discussion.pptx" TargetMode="External"/><Relationship Id="rId3" Type="http://schemas.openxmlformats.org/officeDocument/2006/relationships/hyperlink" Target="https://mentor.ieee.org/802.11/dcn/19/11-19-1869-00-00be-preamble-puncturing-and-ru-aggregation.pptx" TargetMode="External"/><Relationship Id="rId7" Type="http://schemas.openxmlformats.org/officeDocument/2006/relationships/hyperlink" Target="https://mentor.ieee.org/802.11/dcn/19/11-19-1908-01-00be-multi-ru-support.pptx" TargetMode="External"/><Relationship Id="rId12" Type="http://schemas.openxmlformats.org/officeDocument/2006/relationships/hyperlink" Target="https://mentor.ieee.org/802.11/dcn/19/11-19-1925-00-00be-consideration-of-eht-ltf.pptx" TargetMode="External"/><Relationship Id="rId2" Type="http://schemas.openxmlformats.org/officeDocument/2006/relationships/hyperlink" Target="https://mentor.ieee.org/802.11/dcn/19/11-19-1868-02-00be-signaling-support-for-multi-ru-assignment.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907-01-00be-multiple-ru-combinations-for-eht.pptx" TargetMode="External"/><Relationship Id="rId11" Type="http://schemas.openxmlformats.org/officeDocument/2006/relationships/hyperlink" Target="https://mentor.ieee.org/802.11/dcn/19/11-19-1910-01-00be-p-matrices-to-support-more-than-8-tx-chains.pptx" TargetMode="External"/><Relationship Id="rId5" Type="http://schemas.openxmlformats.org/officeDocument/2006/relationships/hyperlink" Target="https://mentor.ieee.org/802.11/dcn/19/11-19-1890-00-00be-phase-rotation-follow-up.pptx" TargetMode="External"/><Relationship Id="rId10" Type="http://schemas.openxmlformats.org/officeDocument/2006/relationships/hyperlink" Target="https://mentor.ieee.org/802.11/dcn/19/11-19-1981-01-00be-phase-rotations-design-for-eht.pptx" TargetMode="External"/><Relationship Id="rId4" Type="http://schemas.openxmlformats.org/officeDocument/2006/relationships/hyperlink" Target="https://mentor.ieee.org/802.11/dcn/19/11-19-1877-00-00be-16-spatial-stream-support.pptx" TargetMode="External"/><Relationship Id="rId9" Type="http://schemas.openxmlformats.org/officeDocument/2006/relationships/hyperlink" Target="https://mentor.ieee.org/802.11/dcn/19/11-19-1980-01-00be-eht-p-matrices-discussion.pptx"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0/11-20-0029-00-00be-preamble-structure-and-sig-contents.pptx" TargetMode="External"/><Relationship Id="rId13" Type="http://schemas.openxmlformats.org/officeDocument/2006/relationships/hyperlink" Target="https://mentor.ieee.org/802.11/dcn/20/11-20-0117-00-00be-eht-ltfs-design-for-wideband.pptx" TargetMode="External"/><Relationship Id="rId3" Type="http://schemas.openxmlformats.org/officeDocument/2006/relationships/hyperlink" Target="https://mentor.ieee.org/802.11/dcn/19/11-19-1980-01-00be-eht-p-matrices-discussion.pptx" TargetMode="External"/><Relationship Id="rId7" Type="http://schemas.openxmlformats.org/officeDocument/2006/relationships/hyperlink" Target="https://mentor.ieee.org/802.11/dcn/20/11-20-0020-00-00be-consideration-for-eht-sig-transmission.pptx" TargetMode="External"/><Relationship Id="rId12" Type="http://schemas.openxmlformats.org/officeDocument/2006/relationships/hyperlink" Target="https://mentor.ieee.org/802.11/dcn/20/11-20-0110-00-00be-11be-preamble-and-forward-compatibility.pptx" TargetMode="External"/><Relationship Id="rId2" Type="http://schemas.openxmlformats.org/officeDocument/2006/relationships/hyperlink" Target="https://mentor.ieee.org/802.11/dcn/19/11-19-1914-02-00be-multiple-ru-discussio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925-01-00be-consideration-of-eht-ltf.pptx" TargetMode="External"/><Relationship Id="rId11" Type="http://schemas.openxmlformats.org/officeDocument/2006/relationships/hyperlink" Target="https://mentor.ieee.org/802.11/dcn/20/11-20-0087-00-00be-discussions-on-u-sig-content-and-eht-sig-format.pptx" TargetMode="External"/><Relationship Id="rId5" Type="http://schemas.openxmlformats.org/officeDocument/2006/relationships/hyperlink" Target="https://mentor.ieee.org/802.11/dcn/19/11-19-1910-01-00be-p-matrices-to-support-more-than-8-tx-chains.pptx" TargetMode="External"/><Relationship Id="rId10" Type="http://schemas.openxmlformats.org/officeDocument/2006/relationships/hyperlink" Target="https://mentor.ieee.org/802.11/dcn/20/11-20-0075-00-00be-performance-comparison-of-ltf-designs-in-jt.pptx" TargetMode="External"/><Relationship Id="rId4" Type="http://schemas.openxmlformats.org/officeDocument/2006/relationships/hyperlink" Target="https://mentor.ieee.org/802.11/dcn/19/11-19-1981-01-00be-phase-rotations-design-for-eht.pptx" TargetMode="External"/><Relationship Id="rId9" Type="http://schemas.openxmlformats.org/officeDocument/2006/relationships/hyperlink" Target="https://mentor.ieee.org/802.11/dcn/20/11-20-0049-01-00be-ppdu-types-and-u-sig-content.ppt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0/11-20-0049-00-00be-ppdu-types-and-u-sig-content.pptx" TargetMode="External"/><Relationship Id="rId7" Type="http://schemas.openxmlformats.org/officeDocument/2006/relationships/hyperlink" Target="https://mentor.ieee.org/802.11/dcn/20/11-20-0117-00-00be-eht-ltfs-design-for-wideband.pptx" TargetMode="External"/><Relationship Id="rId2" Type="http://schemas.openxmlformats.org/officeDocument/2006/relationships/hyperlink" Target="https://mentor.ieee.org/802.11/dcn/20/11-20-0029-00-00be-preamble-structure-and-sig-contents.ppt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110-00-00be-11be-preamble-and-forward-compatibility.pptx" TargetMode="External"/><Relationship Id="rId5" Type="http://schemas.openxmlformats.org/officeDocument/2006/relationships/hyperlink" Target="https://mentor.ieee.org/802.11/dcn/20/11-20-0087-00-00be-discussions-on-u-sig-content-and-eht-sig-format.pptx" TargetMode="External"/><Relationship Id="rId4" Type="http://schemas.openxmlformats.org/officeDocument/2006/relationships/hyperlink" Target="https://mentor.ieee.org/802.11/dcn/20/11-20-0075-00-00be-performance-comparison-of-ltf-designs-in-jt.ppt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0/11-20-0058-01-00be-preamble-puncturing-for-transmission-to-multiple-stas-in-802-11be.pptx" TargetMode="External"/><Relationship Id="rId3" Type="http://schemas.openxmlformats.org/officeDocument/2006/relationships/hyperlink" Target="https://mentor.ieee.org/802.11/dcn/20/11-20-0117-00-00be-eht-ltfs-design-for-wideband.pptx" TargetMode="External"/><Relationship Id="rId7" Type="http://schemas.openxmlformats.org/officeDocument/2006/relationships/hyperlink" Target="https://mentor.ieee.org/802.11/dcn/20/11-20-0048-00-00be-ru-aggregation-for-240mhz-and-320mhz.pptx" TargetMode="External"/><Relationship Id="rId2" Type="http://schemas.openxmlformats.org/officeDocument/2006/relationships/hyperlink" Target="https://mentor.ieee.org/802.11/dcn/20/11-20-0110-00-00be-11be-preamble-and-forward-compatibility.ppt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023-00-00be-multiple-ru-aggregation.pptx" TargetMode="External"/><Relationship Id="rId11" Type="http://schemas.openxmlformats.org/officeDocument/2006/relationships/hyperlink" Target="https://mentor.ieee.org/802.11/dcn/20/11-20-0128-00-00be-discussion-on-multi-ru-in-802-11be.pptx" TargetMode="External"/><Relationship Id="rId5" Type="http://schemas.openxmlformats.org/officeDocument/2006/relationships/hyperlink" Target="https://mentor.ieee.org/802.11/dcn/20/11-20-0022-00-00be-consideration-on-240-160-80-mhz-and-preamble-puncturing.pptx" TargetMode="External"/><Relationship Id="rId10" Type="http://schemas.openxmlformats.org/officeDocument/2006/relationships/hyperlink" Target="https://mentor.ieee.org/802.11/dcn/20/11-20-0109-00-00be-further-considerations-for-multi-ru.pptx" TargetMode="External"/><Relationship Id="rId4" Type="http://schemas.openxmlformats.org/officeDocument/2006/relationships/hyperlink" Target="https://mentor.ieee.org/802.11/dcn/19/11-19-2161-01-00be-multiple-ru-support-for-11be.pptx" TargetMode="External"/><Relationship Id="rId9" Type="http://schemas.openxmlformats.org/officeDocument/2006/relationships/hyperlink" Target="https://mentor.ieee.org/802.11/dcn/20/11-20-0108-00-00be-multi-ru-support-for-ofdma.ppt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0/11-20-0048-00-00be-ru-aggregation-for-240mhz-and-320mhz.pptx" TargetMode="External"/><Relationship Id="rId7" Type="http://schemas.openxmlformats.org/officeDocument/2006/relationships/hyperlink" Target="https://mentor.ieee.org/802.11/dcn/20/11-20-0128-00-00be-discussion-on-multi-ru-in-802-11be.pptx" TargetMode="External"/><Relationship Id="rId2" Type="http://schemas.openxmlformats.org/officeDocument/2006/relationships/hyperlink" Target="https://mentor.ieee.org/802.11/dcn/20/11-20-0023-00-00be-multiple-ru-aggreg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109-00-00be-further-considerations-for-multi-ru.pptx" TargetMode="External"/><Relationship Id="rId5" Type="http://schemas.openxmlformats.org/officeDocument/2006/relationships/hyperlink" Target="https://mentor.ieee.org/802.11/dcn/20/11-20-0108-00-00be-multi-ru-support-for-ofdma.pptx" TargetMode="External"/><Relationship Id="rId4" Type="http://schemas.openxmlformats.org/officeDocument/2006/relationships/hyperlink" Target="https://mentor.ieee.org/802.11/dcn/20/11-20-0058-01-00be-preamble-puncturing-for-transmission-to-multiple-stas-in-802-11be.pptx"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19/11-19-1868-02-00be-signaling-support-for-multi-ru-assignment.ppt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19/11-19-1868-02-00be-signaling-support-for-multi-ru-assignment.ppt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19/11-19-1869-00-00be-preamble-puncturing-and-ru-aggregation.ppt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19/11-19-1869-00-00be-preamble-puncturing-and-ru-aggregation.ppt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19/11-19-1869-00-00be-preamble-puncturing-and-ru-aggregation.ppt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19/11-19-1877-00-00be-16-spatial-stream-support.ppt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19/11-19-1877-00-00be-16-spatial-stream-support.ppt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19/11-19-1890-00-00be-phase-rotation-follow-up.ppt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s://mentor.ieee.org/802.11/dcn/19/11-19-1890-00-00be-phase-rotation-follow-up.pptx"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19/11-19-1890-00-00be-phase-rotation-follow-up.pptx"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s://mentor.ieee.org/802.11/dcn/19/11-19-1890-00-00be-phase-rotation-follow-up.pptx"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mentor.ieee.org/802.11/dcn/19/11-19-1890-00-00be-phase-rotation-follow-up.ppt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s://mentor.ieee.org/802.11/dcn/19/11-19-1890-00-00be-phase-rotation-follow-up.pptx"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s://mentor.ieee.org/802.11/dcn/19/11-19-1907-01-00be-multiple-ru-combinations-for-eht.ppt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imat.ieee.org/my-site/home"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https://mentor.ieee.org/802.11/dcn/19/11-19-1907-01-00be-multiple-ru-combinations-for-eht.pptx"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s://mentor.ieee.org/802.11/dcn/19/11-19-1907-01-00be-multiple-ru-combinations-for-eht.pptx"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mentor.ieee.org/802.11/dcn/19/11-19-1907-01-00be-multiple-ru-combinations-for-eht.pptx"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mentor.ieee.org/802.11/dcn/19/11-19-1907-01-00be-multiple-ru-combinations-for-eht.pptx"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hyperlink" Target="https://mentor.ieee.org/802.11/dcn/19/11-19-1907-01-00be-multiple-ru-combinations-for-eht.pptx"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hyperlink" Target="https://mentor.ieee.org/802.11/dcn/19/11-19-1907-01-00be-multiple-ru-combinations-for-eht.pptx"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19/11-19-1907-01-00be-multiple-ru-combinations-for-eht.ppt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hyperlink" Target="https://mentor.ieee.org/802.11/dcn/19/11-19-1907-01-00be-multiple-ru-combinations-for-eht.pptx"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mentor.ieee.org/802.11/dcn/19/11-19-1908-01-00be-multi-ru-support.pptx"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mentor.ieee.org/802.11/dcn/19/11-19-1908-01-00be-multi-ru-support.ppt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mentor.ieee.org/802.11/dcn/19/11-19-1908-01-00be-multi-ru-support.ppt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mentor.ieee.org/802.11/dcn/19/11-19-1908-01-00be-multi-ru-support.pptx"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s://mentor.ieee.org/802.11/dcn/19/11-19-1908-01-00be-multi-ru-support.pptx"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2"/>
          </p:nvPr>
        </p:nvSpPr>
        <p:spPr>
          <a:xfrm>
            <a:off x="696913" y="332601"/>
            <a:ext cx="1340110" cy="276999"/>
          </a:xfrm>
        </p:spPr>
        <p:txBody>
          <a:bodyPr/>
          <a:lstStyle/>
          <a:p>
            <a:pPr>
              <a:defRPr/>
            </a:pPr>
            <a:r>
              <a:rPr lang="en-US" dirty="0"/>
              <a:t>January 2020</a:t>
            </a:r>
          </a:p>
        </p:txBody>
      </p:sp>
      <p:sp>
        <p:nvSpPr>
          <p:cNvPr id="5" name="灯片编号占位符 4"/>
          <p:cNvSpPr>
            <a:spLocks noGrp="1"/>
          </p:cNvSpPr>
          <p:nvPr>
            <p:ph type="sldNum" sz="quarter" idx="12"/>
          </p:nvPr>
        </p:nvSpPr>
        <p:spPr/>
        <p:txBody>
          <a:bodyPr/>
          <a:lstStyle/>
          <a:p>
            <a:r>
              <a:rPr lang="en-US" altLang="en-US" dirty="0"/>
              <a:t>Slide </a:t>
            </a:r>
            <a:fld id="{70AA8DC3-7C7F-436A-8C94-CF1AE6DDC452}" type="slidenum">
              <a:rPr lang="en-US" altLang="en-US" smtClean="0"/>
              <a:pPr/>
              <a:t>1</a:t>
            </a:fld>
            <a:endParaRPr lang="en-US" altLang="en-US" dirty="0"/>
          </a:p>
        </p:txBody>
      </p:sp>
      <p:sp>
        <p:nvSpPr>
          <p:cNvPr id="6" name="页脚占位符 5"/>
          <p:cNvSpPr>
            <a:spLocks noGrp="1"/>
          </p:cNvSpPr>
          <p:nvPr>
            <p:ph type="ftr" sz="quarter" idx="3"/>
          </p:nvPr>
        </p:nvSpPr>
        <p:spPr>
          <a:xfrm>
            <a:off x="6274072" y="6475413"/>
            <a:ext cx="2269853" cy="184666"/>
          </a:xfrm>
        </p:spPr>
        <p:txBody>
          <a:bodyPr/>
          <a:lstStyle/>
          <a:p>
            <a:pPr>
              <a:defRPr/>
            </a:pPr>
            <a:r>
              <a:rPr lang="en-US" dirty="0"/>
              <a:t>Sigurd Schelstraete (Quantenna/ON)</a:t>
            </a:r>
          </a:p>
        </p:txBody>
      </p:sp>
      <p:sp>
        <p:nvSpPr>
          <p:cNvPr id="7" name="Rectangle 2"/>
          <p:cNvSpPr txBox="1">
            <a:spLocks noChangeArrowheads="1"/>
          </p:cNvSpPr>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sz="2800" kern="0" dirty="0" err="1"/>
              <a:t>TGbe</a:t>
            </a:r>
            <a:r>
              <a:rPr lang="en-US" altLang="en-US" sz="2800" kern="0" dirty="0"/>
              <a:t> PHY </a:t>
            </a:r>
            <a:r>
              <a:rPr lang="en-US" altLang="en-US" sz="2800" kern="0" dirty="0" err="1"/>
              <a:t>Adhoc</a:t>
            </a:r>
            <a:r>
              <a:rPr lang="en-US" altLang="en-US" sz="2800" kern="0" dirty="0"/>
              <a:t> Meeting Agenda - January 2020 </a:t>
            </a:r>
          </a:p>
        </p:txBody>
      </p:sp>
      <p:sp>
        <p:nvSpPr>
          <p:cNvPr id="8" name="Rectangle 6"/>
          <p:cNvSpPr txBox="1">
            <a:spLocks noChangeArrowheads="1"/>
          </p:cNvSpPr>
          <p:nvPr/>
        </p:nvSpPr>
        <p:spPr bwMode="auto">
          <a:xfrm>
            <a:off x="685800" y="1828800"/>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0" indent="0" algn="ctr" rtl="0" eaLnBrk="0" fontAlgn="base" hangingPunct="0">
              <a:spcBef>
                <a:spcPct val="20000"/>
              </a:spcBef>
              <a:spcAft>
                <a:spcPct val="0"/>
              </a:spcAft>
              <a:buNone/>
              <a:defRPr sz="2400" b="1">
                <a:solidFill>
                  <a:schemeClr val="tx1"/>
                </a:solidFill>
                <a:latin typeface="+mn-lt"/>
                <a:ea typeface="MS PGothic" pitchFamily="34" charset="-128"/>
                <a:cs typeface="ＭＳ Ｐゴシック" charset="0"/>
              </a:defRPr>
            </a:lvl1pPr>
            <a:lvl2pPr marL="457200" indent="0" algn="ctr" rtl="0" eaLnBrk="0" fontAlgn="base" hangingPunct="0">
              <a:spcBef>
                <a:spcPct val="20000"/>
              </a:spcBef>
              <a:spcAft>
                <a:spcPct val="0"/>
              </a:spcAft>
              <a:buNone/>
              <a:defRPr sz="2000">
                <a:solidFill>
                  <a:schemeClr val="tx1"/>
                </a:solidFill>
                <a:latin typeface="+mn-lt"/>
                <a:ea typeface="MS PGothic"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r>
              <a:rPr lang="en-US" altLang="en-US" sz="2000" kern="0" dirty="0"/>
              <a:t>Date:</a:t>
            </a:r>
            <a:r>
              <a:rPr lang="en-US" altLang="en-US" sz="2000" b="0" kern="0" dirty="0"/>
              <a:t> 2020-01-13</a:t>
            </a:r>
          </a:p>
        </p:txBody>
      </p:sp>
      <p:graphicFrame>
        <p:nvGraphicFramePr>
          <p:cNvPr id="9" name="Object 11"/>
          <p:cNvGraphicFramePr>
            <a:graphicFrameLocks noChangeAspect="1"/>
          </p:cNvGraphicFramePr>
          <p:nvPr>
            <p:extLst>
              <p:ext uri="{D42A27DB-BD31-4B8C-83A1-F6EECF244321}">
                <p14:modId xmlns:p14="http://schemas.microsoft.com/office/powerpoint/2010/main" val="2927603399"/>
              </p:ext>
            </p:extLst>
          </p:nvPr>
        </p:nvGraphicFramePr>
        <p:xfrm>
          <a:off x="428625" y="2895600"/>
          <a:ext cx="8362950" cy="1482725"/>
        </p:xfrm>
        <a:graphic>
          <a:graphicData uri="http://schemas.openxmlformats.org/presentationml/2006/ole">
            <mc:AlternateContent xmlns:mc="http://schemas.openxmlformats.org/markup-compatibility/2006">
              <mc:Choice xmlns:v="urn:schemas-microsoft-com:vml" Requires="v">
                <p:oleObj spid="_x0000_s3877" name="Document" r:id="rId3" imgW="8317447" imgH="1477077" progId="Word.Document.8">
                  <p:embed/>
                </p:oleObj>
              </mc:Choice>
              <mc:Fallback>
                <p:oleObj name="Document" r:id="rId3" imgW="8317447" imgH="1477077" progId="Word.Document.8">
                  <p:embed/>
                  <p:pic>
                    <p:nvPicPr>
                      <p:cNvPr id="0" name=""/>
                      <p:cNvPicPr>
                        <a:picLocks noChangeAspect="1" noChangeArrowheads="1"/>
                      </p:cNvPicPr>
                      <p:nvPr/>
                    </p:nvPicPr>
                    <p:blipFill>
                      <a:blip r:embed="rId4"/>
                      <a:srcRect/>
                      <a:stretch>
                        <a:fillRect/>
                      </a:stretch>
                    </p:blipFill>
                    <p:spPr bwMode="auto">
                      <a:xfrm>
                        <a:off x="428625" y="2895600"/>
                        <a:ext cx="8362950" cy="1482725"/>
                      </a:xfrm>
                      <a:prstGeom prst="rect">
                        <a:avLst/>
                      </a:prstGeom>
                      <a:noFill/>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0" name="Rectangle 12"/>
          <p:cNvSpPr>
            <a:spLocks noChangeArrowheads="1"/>
          </p:cNvSpPr>
          <p:nvPr/>
        </p:nvSpPr>
        <p:spPr bwMode="auto">
          <a:xfrm>
            <a:off x="685800" y="2362200"/>
            <a:ext cx="44196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a:t>Authors:</a:t>
            </a:r>
            <a:endParaRPr lang="en-US" altLang="en-US" sz="2000"/>
          </a:p>
        </p:txBody>
      </p:sp>
    </p:spTree>
    <p:extLst>
      <p:ext uri="{BB962C8B-B14F-4D97-AF65-F5344CB8AC3E}">
        <p14:creationId xmlns:p14="http://schemas.microsoft.com/office/powerpoint/2010/main" val="33188864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10</a:t>
            </a:fld>
            <a:endParaRPr lang="en-US" altLang="en-US"/>
          </a:p>
        </p:txBody>
      </p:sp>
      <p:sp>
        <p:nvSpPr>
          <p:cNvPr id="7" name="标题 1"/>
          <p:cNvSpPr>
            <a:spLocks noGrp="1"/>
          </p:cNvSpPr>
          <p:nvPr>
            <p:ph type="title"/>
          </p:nvPr>
        </p:nvSpPr>
        <p:spPr>
          <a:xfrm>
            <a:off x="685800" y="685800"/>
            <a:ext cx="7772400" cy="1066800"/>
          </a:xfrm>
        </p:spPr>
        <p:txBody>
          <a:bodyPr/>
          <a:lstStyle/>
          <a:p>
            <a:r>
              <a:rPr lang="en-US" altLang="zh-CN" u="sng">
                <a:solidFill>
                  <a:schemeClr val="accent2">
                    <a:lumMod val="75000"/>
                  </a:schemeClr>
                </a:solidFill>
              </a:rPr>
              <a:t>Other Guidelines for IEEE WG Meetings</a:t>
            </a:r>
            <a:endParaRPr lang="zh-CN" altLang="en-US"/>
          </a:p>
        </p:txBody>
      </p:sp>
      <p:sp>
        <p:nvSpPr>
          <p:cNvPr id="8" name="内容占位符 2"/>
          <p:cNvSpPr>
            <a:spLocks noGrp="1"/>
          </p:cNvSpPr>
          <p:nvPr>
            <p:ph idx="1"/>
          </p:nvPr>
        </p:nvSpPr>
        <p:spPr>
          <a:xfrm>
            <a:off x="685800" y="1981200"/>
            <a:ext cx="7772400" cy="4114800"/>
          </a:xfrm>
        </p:spPr>
        <p:txBody>
          <a:bodyPr>
            <a:normAutofit fontScale="92500" lnSpcReduction="10000"/>
          </a:bodyPr>
          <a:lstStyle/>
          <a:p>
            <a:pPr marL="230188" indent="-230188">
              <a:lnSpc>
                <a:spcPct val="80000"/>
              </a:lnSpc>
              <a:buClr>
                <a:srgbClr val="CC3300"/>
              </a:buClr>
              <a:buSzPct val="50000"/>
              <a:buFont typeface="Monotype Sorts"/>
              <a:buChar char="l"/>
            </a:pPr>
            <a:endParaRPr lang="en-US" altLang="en-US" sz="700" u="sng">
              <a:solidFill>
                <a:srgbClr val="FF0000"/>
              </a:solidFill>
              <a:latin typeface="Arial" pitchFamily="34" charset="0"/>
            </a:endParaRPr>
          </a:p>
          <a:p>
            <a:pPr marL="230188" indent="-230188">
              <a:lnSpc>
                <a:spcPct val="80000"/>
              </a:lnSpc>
              <a:spcAft>
                <a:spcPct val="40000"/>
              </a:spcAft>
              <a:buClr>
                <a:srgbClr val="CC3300"/>
              </a:buClr>
              <a:buSzPct val="50000"/>
            </a:pPr>
            <a:r>
              <a:rPr lang="en-US" altLang="en-US" sz="1800">
                <a:solidFill>
                  <a:srgbClr val="000099"/>
                </a:solidFill>
                <a:latin typeface="Arial" pitchFamily="34" charset="0"/>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discuss specific license rates, terms, or conditions.</a:t>
            </a:r>
          </a:p>
          <a:p>
            <a:pPr marL="1143000" lvl="2">
              <a:lnSpc>
                <a:spcPct val="80000"/>
              </a:lnSpc>
              <a:spcAft>
                <a:spcPct val="40000"/>
              </a:spcAft>
              <a:buClr>
                <a:srgbClr val="CC3300"/>
              </a:buClr>
              <a:buSzPct val="50000"/>
            </a:pPr>
            <a:r>
              <a:rPr lang="en-US" altLang="en-US" sz="1400">
                <a:solidFill>
                  <a:srgbClr val="000099"/>
                </a:solidFill>
                <a:latin typeface="Arial" pitchFamily="34" charset="0"/>
              </a:rPr>
              <a:t>Relative costs, including licensing costs of essential patent claims, of different technical approaches January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a:solidFill>
                  <a:srgbClr val="000099"/>
                </a:solidFill>
                <a:latin typeface="Arial" pitchFamily="34" charset="0"/>
              </a:rPr>
              <a:t>Technical considerations remain primary focus</a:t>
            </a:r>
            <a:endParaRPr lang="en-US" altLang="en-US" sz="1400">
              <a:solidFill>
                <a:srgbClr val="000099"/>
              </a:solidFill>
              <a:latin typeface="Arial" pitchFamily="34" charset="0"/>
            </a:endParaRPr>
          </a:p>
          <a:p>
            <a:pPr marL="630238" lvl="1">
              <a:lnSpc>
                <a:spcPct val="80000"/>
              </a:lnSpc>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be silent if inappropriate topics are discussed … do formally object.</a:t>
            </a:r>
          </a:p>
          <a:p>
            <a:pPr marL="230188" indent="-230188" algn="ctr">
              <a:lnSpc>
                <a:spcPct val="80000"/>
              </a:lnSpc>
              <a:buClr>
                <a:srgbClr val="CC3300"/>
              </a:buClr>
              <a:buSzPct val="50000"/>
              <a:buNone/>
            </a:pPr>
            <a:r>
              <a:rPr lang="en-US" altLang="en-US" sz="1000">
                <a:solidFill>
                  <a:srgbClr val="000099"/>
                </a:solidFill>
                <a:latin typeface="Arial" pitchFamily="34" charset="0"/>
              </a:rPr>
              <a:t>---------------------------------------------------------------   </a:t>
            </a:r>
          </a:p>
          <a:p>
            <a:pPr marL="230188" indent="-230188" algn="ctr">
              <a:lnSpc>
                <a:spcPct val="80000"/>
              </a:lnSpc>
              <a:buClr>
                <a:srgbClr val="CC3300"/>
              </a:buClr>
              <a:buSzPct val="50000"/>
              <a:buNone/>
            </a:pPr>
            <a:endParaRPr lang="en-US" altLang="en-US">
              <a:solidFill>
                <a:srgbClr val="000099"/>
              </a:solidFill>
              <a:latin typeface="Arial" pitchFamily="34" charset="0"/>
            </a:endParaRPr>
          </a:p>
          <a:p>
            <a:pPr marL="230188" indent="-230188" algn="ctr">
              <a:lnSpc>
                <a:spcPct val="80000"/>
              </a:lnSpc>
              <a:buClr>
                <a:srgbClr val="CC3300"/>
              </a:buClr>
              <a:buSzPct val="50000"/>
              <a:buNone/>
            </a:pPr>
            <a:r>
              <a:rPr lang="en-US" altLang="en-US" sz="1500">
                <a:solidFill>
                  <a:srgbClr val="000099"/>
                </a:solidFill>
                <a:latin typeface="Arial" pitchFamily="34" charset="0"/>
              </a:rPr>
              <a:t>See </a:t>
            </a:r>
            <a:r>
              <a:rPr lang="en-US" altLang="en-US" sz="1500" i="1">
                <a:solidFill>
                  <a:srgbClr val="000099"/>
                </a:solidFill>
                <a:latin typeface="Arial" pitchFamily="34" charset="0"/>
              </a:rPr>
              <a:t>IEEE-SA Standards Board Operations Manual</a:t>
            </a:r>
            <a:r>
              <a:rPr lang="en-US" altLang="en-US" sz="1500">
                <a:solidFill>
                  <a:srgbClr val="000099"/>
                </a:solidFill>
                <a:latin typeface="Arial" pitchFamily="34" charset="0"/>
              </a:rPr>
              <a:t>, clause 5.3.10 and </a:t>
            </a:r>
            <a:r>
              <a:rPr lang="en-GB" altLang="en-US" sz="1500">
                <a:solidFill>
                  <a:srgbClr val="000099"/>
                </a:solidFill>
                <a:latin typeface="Arial" pitchFamily="34" charset="0"/>
              </a:rPr>
              <a:t>“Promoting Competition and Innovation: What You Need to Know about the IEEE Standards Association's Antitrust and Competition Policy”</a:t>
            </a:r>
            <a:r>
              <a:rPr lang="en-US" altLang="en-US" sz="1500">
                <a:solidFill>
                  <a:srgbClr val="000099"/>
                </a:solidFill>
                <a:latin typeface="Arial" pitchFamily="34" charset="0"/>
              </a:rPr>
              <a:t> for more details.</a:t>
            </a:r>
          </a:p>
          <a:p>
            <a:endParaRPr lang="zh-CN" altLang="en-US"/>
          </a:p>
        </p:txBody>
      </p:sp>
      <p:sp>
        <p:nvSpPr>
          <p:cNvPr id="9"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a:t>Slide #4</a:t>
            </a:r>
            <a:endParaRPr lang="en-US" altLang="en-US" sz="2400"/>
          </a:p>
        </p:txBody>
      </p:sp>
      <p:sp>
        <p:nvSpPr>
          <p:cNvPr id="12" name="日期占位符 3">
            <a:extLst>
              <a:ext uri="{FF2B5EF4-FFF2-40B4-BE49-F238E27FC236}">
                <a16:creationId xmlns:a16="http://schemas.microsoft.com/office/drawing/2014/main" id="{C6164FA4-19F6-0546-9C21-6A7C4E0A8BE0}"/>
              </a:ext>
            </a:extLst>
          </p:cNvPr>
          <p:cNvSpPr>
            <a:spLocks noGrp="1"/>
          </p:cNvSpPr>
          <p:nvPr>
            <p:ph type="dt" sz="half" idx="2"/>
          </p:nvPr>
        </p:nvSpPr>
        <p:spPr>
          <a:xfrm>
            <a:off x="696913" y="332601"/>
            <a:ext cx="1340110" cy="276999"/>
          </a:xfrm>
        </p:spPr>
        <p:txBody>
          <a:bodyPr/>
          <a:lstStyle/>
          <a:p>
            <a:pPr>
              <a:defRPr/>
            </a:pPr>
            <a:r>
              <a:rPr lang="en-US" dirty="0"/>
              <a:t>January 2020</a:t>
            </a:r>
          </a:p>
        </p:txBody>
      </p:sp>
      <p:sp>
        <p:nvSpPr>
          <p:cNvPr id="10" name="页脚占位符 5">
            <a:extLst>
              <a:ext uri="{FF2B5EF4-FFF2-40B4-BE49-F238E27FC236}">
                <a16:creationId xmlns:a16="http://schemas.microsoft.com/office/drawing/2014/main" id="{10E044F4-8C16-8048-9F66-DBD3727462FC}"/>
              </a:ext>
            </a:extLst>
          </p:cNvPr>
          <p:cNvSpPr>
            <a:spLocks noGrp="1"/>
          </p:cNvSpPr>
          <p:nvPr>
            <p:ph type="ftr" sz="quarter" idx="3"/>
          </p:nvPr>
        </p:nvSpPr>
        <p:spPr>
          <a:xfrm>
            <a:off x="6274072" y="6475413"/>
            <a:ext cx="2269853" cy="184666"/>
          </a:xfrm>
        </p:spPr>
        <p:txBody>
          <a:bodyPr/>
          <a:lstStyle/>
          <a:p>
            <a:pPr>
              <a:defRPr/>
            </a:pPr>
            <a:r>
              <a:rPr lang="en-US" dirty="0"/>
              <a:t>Sigurd Schelstraete (Quantenna/ON)</a:t>
            </a:r>
          </a:p>
        </p:txBody>
      </p:sp>
    </p:spTree>
    <p:extLst>
      <p:ext uri="{BB962C8B-B14F-4D97-AF65-F5344CB8AC3E}">
        <p14:creationId xmlns:p14="http://schemas.microsoft.com/office/powerpoint/2010/main" val="29234494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11</a:t>
            </a:fld>
            <a:endParaRPr lang="en-US" altLang="en-US"/>
          </a:p>
        </p:txBody>
      </p:sp>
      <p:sp>
        <p:nvSpPr>
          <p:cNvPr id="7" name="标题 1"/>
          <p:cNvSpPr>
            <a:spLocks noGrp="1"/>
          </p:cNvSpPr>
          <p:nvPr>
            <p:ph type="title"/>
          </p:nvPr>
        </p:nvSpPr>
        <p:spPr>
          <a:xfrm>
            <a:off x="685800" y="685800"/>
            <a:ext cx="7772400" cy="1066800"/>
          </a:xfrm>
        </p:spPr>
        <p:txBody>
          <a:bodyPr/>
          <a:lstStyle/>
          <a:p>
            <a:r>
              <a:rPr lang="en-US" altLang="en-US"/>
              <a:t>Participation in IEEE 802 Meetings</a:t>
            </a:r>
            <a:endParaRPr lang="zh-CN" altLang="en-US"/>
          </a:p>
        </p:txBody>
      </p:sp>
      <p:sp>
        <p:nvSpPr>
          <p:cNvPr id="8" name="内容占位符 2"/>
          <p:cNvSpPr>
            <a:spLocks noGrp="1"/>
          </p:cNvSpPr>
          <p:nvPr>
            <p:ph idx="1"/>
          </p:nvPr>
        </p:nvSpPr>
        <p:spPr>
          <a:xfrm>
            <a:off x="533400" y="1752600"/>
            <a:ext cx="8077200" cy="4267200"/>
          </a:xfrm>
        </p:spPr>
        <p:txBody>
          <a:bodyPr>
            <a:normAutofit fontScale="62500" lnSpcReduction="20000"/>
          </a:bodyPr>
          <a:lstStyle/>
          <a:p>
            <a:r>
              <a:rPr lang="en-US" altLang="zh-CN" sz="2800"/>
              <a:t>All participation in IEEE 802 Working Group meetings is on an individual basis</a:t>
            </a:r>
          </a:p>
          <a:p>
            <a:pPr>
              <a:buFontTx/>
              <a:buNone/>
            </a:pPr>
            <a:r>
              <a:rPr lang="en-GB" altLang="zh-CN" i="1"/>
              <a:t>•     Participants in the IEEE standards development individual process shall act based on their qualifications and experience. (</a:t>
            </a:r>
            <a:r>
              <a:rPr lang="en-GB" altLang="zh-CN" i="1">
                <a:hlinkClick r:id="rId2"/>
              </a:rPr>
              <a:t>https://standards.ieee.org/develop/policies/bylaws/sb_bylaws.pdf</a:t>
            </a:r>
            <a:r>
              <a:rPr lang="en-GB" altLang="zh-CN" i="1"/>
              <a:t>  section 5.2.1)</a:t>
            </a:r>
            <a:endParaRPr lang="en-US" altLang="zh-CN"/>
          </a:p>
          <a:p>
            <a:pPr>
              <a:buFontTx/>
              <a:buNone/>
            </a:pPr>
            <a:r>
              <a:rPr lang="en-US" altLang="zh-CN"/>
              <a:t>•    </a:t>
            </a:r>
            <a:r>
              <a:rPr lang="en-US" altLang="zh-CN" i="1"/>
              <a:t>IEEE 802 </a:t>
            </a:r>
            <a:r>
              <a:rPr lang="en-GB" altLang="zh-CN" i="1"/>
              <a:t>Working Group membership is by individual; “Working Group members shall participate in the consensus process in a manner consistent with their professional expert opinion as individuals, and not as organizational representatives”. (</a:t>
            </a:r>
            <a:r>
              <a:rPr lang="en-GB" altLang="zh-CN" i="1" u="sng">
                <a:hlinkClick r:id="rId3"/>
              </a:rPr>
              <a:t>http://ieee802.org/PNP/approved/IEEE_802_WG_PandP_v19.pdf</a:t>
            </a:r>
            <a:r>
              <a:rPr lang="en-GB" altLang="zh-CN" i="1"/>
              <a:t> section 4.2.1)</a:t>
            </a:r>
            <a:endParaRPr lang="en-US" altLang="zh-CN"/>
          </a:p>
          <a:p>
            <a:r>
              <a:rPr lang="en-US" altLang="zh-CN"/>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altLang="zh-CN"/>
              <a:t>You shall not direct the actions or votes of any other member of an IEEE 802 Working Group or retaliate against any other member for their actions or votes within IEEE 802 Working Group meetings, see </a:t>
            </a:r>
            <a:r>
              <a:rPr lang="en-US" altLang="zh-CN" u="sng">
                <a:hlinkClick r:id="rId4"/>
              </a:rPr>
              <a:t>https://standards.ieee.org/develop/policies/bylaws/sb_bylaws.pdf </a:t>
            </a:r>
            <a:r>
              <a:rPr lang="en-US" altLang="zh-CN"/>
              <a:t> section 5.2.1.3 and </a:t>
            </a:r>
            <a:r>
              <a:rPr lang="en-GB" altLang="zh-CN" u="sng">
                <a:hlinkClick r:id="rId3"/>
              </a:rPr>
              <a:t>http://ieee802.org/PNP/approved/IEEE_802_WG_PandP_v19.pdf</a:t>
            </a:r>
            <a:r>
              <a:rPr lang="en-GB" altLang="zh-CN"/>
              <a:t>  section 3.4.1, list item x</a:t>
            </a:r>
            <a:endParaRPr lang="en-US" altLang="zh-CN"/>
          </a:p>
          <a:p>
            <a:pPr>
              <a:buFontTx/>
              <a:buNone/>
            </a:pPr>
            <a:r>
              <a:rPr lang="en-US" altLang="zh-CN" sz="2800"/>
              <a:t>By participating in IEEE 802 meetings, you accept these requirements.  If you do not agree to these policies then you shall not participate.</a:t>
            </a:r>
          </a:p>
          <a:p>
            <a:endParaRPr lang="zh-CN" altLang="en-US"/>
          </a:p>
        </p:txBody>
      </p:sp>
      <p:sp>
        <p:nvSpPr>
          <p:cNvPr id="9" name="Text Box 5"/>
          <p:cNvSpPr txBox="1">
            <a:spLocks noChangeArrowheads="1"/>
          </p:cNvSpPr>
          <p:nvPr/>
        </p:nvSpPr>
        <p:spPr bwMode="auto">
          <a:xfrm>
            <a:off x="0" y="6172200"/>
            <a:ext cx="960519" cy="369332"/>
          </a:xfrm>
          <a:prstGeom prst="rect">
            <a:avLst/>
          </a:prstGeom>
          <a:noFill/>
          <a:ln w="9525">
            <a:noFill/>
            <a:miter lim="800000"/>
            <a:headEnd/>
            <a:tailEnd/>
          </a:ln>
        </p:spPr>
        <p:txBody>
          <a:bodyPr wrap="none">
            <a:spAutoFit/>
          </a:bodyPr>
          <a:lstStyle/>
          <a:p>
            <a:r>
              <a:rPr lang="en-US" altLang="en-US" sz="1800" b="1" u="sng"/>
              <a:t>Slide #5</a:t>
            </a:r>
            <a:endParaRPr lang="en-US" altLang="en-US" sz="2400"/>
          </a:p>
        </p:txBody>
      </p:sp>
      <p:sp>
        <p:nvSpPr>
          <p:cNvPr id="12" name="日期占位符 3">
            <a:extLst>
              <a:ext uri="{FF2B5EF4-FFF2-40B4-BE49-F238E27FC236}">
                <a16:creationId xmlns:a16="http://schemas.microsoft.com/office/drawing/2014/main" id="{A7C6A17B-CC0F-5740-9E9F-0AE79A7D2AAD}"/>
              </a:ext>
            </a:extLst>
          </p:cNvPr>
          <p:cNvSpPr>
            <a:spLocks noGrp="1"/>
          </p:cNvSpPr>
          <p:nvPr>
            <p:ph type="dt" sz="half" idx="2"/>
          </p:nvPr>
        </p:nvSpPr>
        <p:spPr>
          <a:xfrm>
            <a:off x="696913" y="332601"/>
            <a:ext cx="1340110" cy="276999"/>
          </a:xfrm>
        </p:spPr>
        <p:txBody>
          <a:bodyPr/>
          <a:lstStyle/>
          <a:p>
            <a:pPr>
              <a:defRPr/>
            </a:pPr>
            <a:r>
              <a:rPr lang="en-US" dirty="0"/>
              <a:t>January 2020</a:t>
            </a:r>
          </a:p>
        </p:txBody>
      </p:sp>
      <p:sp>
        <p:nvSpPr>
          <p:cNvPr id="10" name="页脚占位符 5">
            <a:extLst>
              <a:ext uri="{FF2B5EF4-FFF2-40B4-BE49-F238E27FC236}">
                <a16:creationId xmlns:a16="http://schemas.microsoft.com/office/drawing/2014/main" id="{771BE799-9CE0-8B43-A128-87AB2BAAB48F}"/>
              </a:ext>
            </a:extLst>
          </p:cNvPr>
          <p:cNvSpPr>
            <a:spLocks noGrp="1"/>
          </p:cNvSpPr>
          <p:nvPr>
            <p:ph type="ftr" sz="quarter" idx="3"/>
          </p:nvPr>
        </p:nvSpPr>
        <p:spPr>
          <a:xfrm>
            <a:off x="6274072" y="6475413"/>
            <a:ext cx="2269853" cy="184666"/>
          </a:xfrm>
        </p:spPr>
        <p:txBody>
          <a:bodyPr/>
          <a:lstStyle/>
          <a:p>
            <a:pPr>
              <a:defRPr/>
            </a:pPr>
            <a:r>
              <a:rPr lang="en-US" dirty="0"/>
              <a:t>Sigurd Schelstraete (Quantenna/ON)</a:t>
            </a:r>
          </a:p>
        </p:txBody>
      </p:sp>
    </p:spTree>
    <p:extLst>
      <p:ext uri="{BB962C8B-B14F-4D97-AF65-F5344CB8AC3E}">
        <p14:creationId xmlns:p14="http://schemas.microsoft.com/office/powerpoint/2010/main" val="22667405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12</a:t>
            </a:fld>
            <a:endParaRPr lang="en-US" altLang="en-US"/>
          </a:p>
        </p:txBody>
      </p:sp>
      <p:sp>
        <p:nvSpPr>
          <p:cNvPr id="7" name="标题 1"/>
          <p:cNvSpPr txBox="1">
            <a:spLocks/>
          </p:cNvSpPr>
          <p:nvPr/>
        </p:nvSpPr>
        <p:spPr bwMode="auto">
          <a:xfrm>
            <a:off x="838200" y="8382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a:t>Ad Hoc Groups Operation</a:t>
            </a:r>
            <a:endParaRPr lang="zh-CN" altLang="en-US" kern="0"/>
          </a:p>
        </p:txBody>
      </p:sp>
      <p:sp>
        <p:nvSpPr>
          <p:cNvPr id="8" name="内容占位符 2"/>
          <p:cNvSpPr txBox="1">
            <a:spLocks/>
          </p:cNvSpPr>
          <p:nvPr/>
        </p:nvSpPr>
        <p:spPr bwMode="auto">
          <a:xfrm>
            <a:off x="838200" y="21336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en-US" kern="0" dirty="0"/>
              <a:t>Only straw Polls are allowed during Ad Hoc group meeting</a:t>
            </a:r>
          </a:p>
          <a:p>
            <a:pPr lvl="1"/>
            <a:r>
              <a:rPr lang="en-US" altLang="en-US" kern="0" dirty="0"/>
              <a:t>no motions</a:t>
            </a:r>
          </a:p>
          <a:p>
            <a:pPr lvl="1"/>
            <a:r>
              <a:rPr lang="en-US" altLang="en-US" kern="0" dirty="0"/>
              <a:t>anyone can vote in SP</a:t>
            </a:r>
          </a:p>
          <a:p>
            <a:r>
              <a:rPr lang="en-US" altLang="en-US" kern="0" dirty="0"/>
              <a:t>Each Presentation is suggested to have 25 minutes including presenting and Q&amp;A.</a:t>
            </a:r>
          </a:p>
          <a:p>
            <a:endParaRPr lang="zh-CN" altLang="en-US" kern="0" dirty="0"/>
          </a:p>
        </p:txBody>
      </p:sp>
      <p:sp>
        <p:nvSpPr>
          <p:cNvPr id="11" name="日期占位符 3">
            <a:extLst>
              <a:ext uri="{FF2B5EF4-FFF2-40B4-BE49-F238E27FC236}">
                <a16:creationId xmlns:a16="http://schemas.microsoft.com/office/drawing/2014/main" id="{1B9E761C-7A3E-1E45-BA72-B0DEE42BDD14}"/>
              </a:ext>
            </a:extLst>
          </p:cNvPr>
          <p:cNvSpPr>
            <a:spLocks noGrp="1"/>
          </p:cNvSpPr>
          <p:nvPr>
            <p:ph type="dt" sz="half" idx="2"/>
          </p:nvPr>
        </p:nvSpPr>
        <p:spPr>
          <a:xfrm>
            <a:off x="696913" y="332601"/>
            <a:ext cx="1340110" cy="276999"/>
          </a:xfrm>
        </p:spPr>
        <p:txBody>
          <a:bodyPr/>
          <a:lstStyle/>
          <a:p>
            <a:pPr>
              <a:defRPr/>
            </a:pPr>
            <a:r>
              <a:rPr lang="en-US" dirty="0"/>
              <a:t>January 2020</a:t>
            </a:r>
          </a:p>
        </p:txBody>
      </p:sp>
      <p:sp>
        <p:nvSpPr>
          <p:cNvPr id="12" name="页脚占位符 5">
            <a:extLst>
              <a:ext uri="{FF2B5EF4-FFF2-40B4-BE49-F238E27FC236}">
                <a16:creationId xmlns:a16="http://schemas.microsoft.com/office/drawing/2014/main" id="{B4547CF3-3C0D-B448-A795-EA012528DE1C}"/>
              </a:ext>
            </a:extLst>
          </p:cNvPr>
          <p:cNvSpPr>
            <a:spLocks noGrp="1"/>
          </p:cNvSpPr>
          <p:nvPr>
            <p:ph type="ftr" sz="quarter" idx="3"/>
          </p:nvPr>
        </p:nvSpPr>
        <p:spPr>
          <a:xfrm>
            <a:off x="6274072" y="6475413"/>
            <a:ext cx="2269853" cy="184666"/>
          </a:xfrm>
        </p:spPr>
        <p:txBody>
          <a:bodyPr/>
          <a:lstStyle/>
          <a:p>
            <a:pPr>
              <a:defRPr/>
            </a:pPr>
            <a:r>
              <a:rPr lang="en-US" dirty="0"/>
              <a:t>Sigurd Schelstraete (Quantenna/ON)</a:t>
            </a:r>
          </a:p>
        </p:txBody>
      </p:sp>
    </p:spTree>
    <p:extLst>
      <p:ext uri="{BB962C8B-B14F-4D97-AF65-F5344CB8AC3E}">
        <p14:creationId xmlns:p14="http://schemas.microsoft.com/office/powerpoint/2010/main" val="15284245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2"/>
          </p:nvPr>
        </p:nvSpPr>
        <p:spPr/>
        <p:txBody>
          <a:bodyPr/>
          <a:lstStyle/>
          <a:p>
            <a:r>
              <a:rPr lang="en-US" altLang="en-US"/>
              <a:t>Slide </a:t>
            </a:r>
            <a:fld id="{72273DAC-1949-4589-BE05-FC0EDD130760}" type="slidenum">
              <a:rPr lang="en-US" altLang="en-US" smtClean="0"/>
              <a:pPr/>
              <a:t>13</a:t>
            </a:fld>
            <a:endParaRPr lang="en-US" altLang="en-US"/>
          </a:p>
        </p:txBody>
      </p:sp>
      <p:sp>
        <p:nvSpPr>
          <p:cNvPr id="6" name="标题 1"/>
          <p:cNvSpPr txBox="1">
            <a:spLocks/>
          </p:cNvSpPr>
          <p:nvPr/>
        </p:nvSpPr>
        <p:spPr>
          <a:xfrm>
            <a:off x="685800" y="6858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zh-CN" kern="0"/>
              <a:t>PHY Adhoc Time Slots</a:t>
            </a:r>
            <a:endParaRPr lang="zh-CN" altLang="en-US" kern="0"/>
          </a:p>
        </p:txBody>
      </p:sp>
      <p:sp>
        <p:nvSpPr>
          <p:cNvPr id="8" name="日期占位符 3">
            <a:extLst>
              <a:ext uri="{FF2B5EF4-FFF2-40B4-BE49-F238E27FC236}">
                <a16:creationId xmlns:a16="http://schemas.microsoft.com/office/drawing/2014/main" id="{E9D92D6D-ABFC-8640-B832-D89A9AA1A1F6}"/>
              </a:ext>
            </a:extLst>
          </p:cNvPr>
          <p:cNvSpPr>
            <a:spLocks noGrp="1"/>
          </p:cNvSpPr>
          <p:nvPr>
            <p:ph type="dt" sz="half" idx="2"/>
          </p:nvPr>
        </p:nvSpPr>
        <p:spPr>
          <a:xfrm>
            <a:off x="696913" y="332601"/>
            <a:ext cx="1340110" cy="276999"/>
          </a:xfrm>
        </p:spPr>
        <p:txBody>
          <a:bodyPr/>
          <a:lstStyle/>
          <a:p>
            <a:pPr>
              <a:defRPr/>
            </a:pPr>
            <a:r>
              <a:rPr lang="en-US" dirty="0"/>
              <a:t>January 2020</a:t>
            </a:r>
          </a:p>
        </p:txBody>
      </p:sp>
      <p:graphicFrame>
        <p:nvGraphicFramePr>
          <p:cNvPr id="9" name="Table 8">
            <a:extLst>
              <a:ext uri="{FF2B5EF4-FFF2-40B4-BE49-F238E27FC236}">
                <a16:creationId xmlns:a16="http://schemas.microsoft.com/office/drawing/2014/main" id="{5E784571-74E4-D04E-BEC6-716B0080C79E}"/>
              </a:ext>
            </a:extLst>
          </p:cNvPr>
          <p:cNvGraphicFramePr>
            <a:graphicFrameLocks noGrp="1"/>
          </p:cNvGraphicFramePr>
          <p:nvPr>
            <p:extLst>
              <p:ext uri="{D42A27DB-BD31-4B8C-83A1-F6EECF244321}">
                <p14:modId xmlns:p14="http://schemas.microsoft.com/office/powerpoint/2010/main" val="3987302433"/>
              </p:ext>
            </p:extLst>
          </p:nvPr>
        </p:nvGraphicFramePr>
        <p:xfrm>
          <a:off x="894048" y="2178526"/>
          <a:ext cx="7355904" cy="3596640"/>
        </p:xfrm>
        <a:graphic>
          <a:graphicData uri="http://schemas.openxmlformats.org/drawingml/2006/table">
            <a:tbl>
              <a:tblPr firstRow="1" bandRow="1">
                <a:tableStyleId>{616DA210-FB5B-4158-B5E0-FEB733F419BA}</a:tableStyleId>
              </a:tblPr>
              <a:tblGrid>
                <a:gridCol w="914400">
                  <a:extLst>
                    <a:ext uri="{9D8B030D-6E8A-4147-A177-3AD203B41FA5}">
                      <a16:colId xmlns:a16="http://schemas.microsoft.com/office/drawing/2014/main" val="20000"/>
                    </a:ext>
                  </a:extLst>
                </a:gridCol>
                <a:gridCol w="1610376">
                  <a:extLst>
                    <a:ext uri="{9D8B030D-6E8A-4147-A177-3AD203B41FA5}">
                      <a16:colId xmlns:a16="http://schemas.microsoft.com/office/drawing/2014/main" val="20001"/>
                    </a:ext>
                  </a:extLst>
                </a:gridCol>
                <a:gridCol w="1610376">
                  <a:extLst>
                    <a:ext uri="{9D8B030D-6E8A-4147-A177-3AD203B41FA5}">
                      <a16:colId xmlns:a16="http://schemas.microsoft.com/office/drawing/2014/main" val="20002"/>
                    </a:ext>
                  </a:extLst>
                </a:gridCol>
                <a:gridCol w="1610376">
                  <a:extLst>
                    <a:ext uri="{9D8B030D-6E8A-4147-A177-3AD203B41FA5}">
                      <a16:colId xmlns:a16="http://schemas.microsoft.com/office/drawing/2014/main" val="20004"/>
                    </a:ext>
                  </a:extLst>
                </a:gridCol>
                <a:gridCol w="1610376">
                  <a:extLst>
                    <a:ext uri="{9D8B030D-6E8A-4147-A177-3AD203B41FA5}">
                      <a16:colId xmlns:a16="http://schemas.microsoft.com/office/drawing/2014/main" val="20006"/>
                    </a:ext>
                  </a:extLst>
                </a:gridCol>
              </a:tblGrid>
              <a:tr h="342846">
                <a:tc>
                  <a:txBody>
                    <a:bodyPr/>
                    <a:lstStyle/>
                    <a:p>
                      <a:pPr algn="ctr"/>
                      <a:endParaRPr lang="en-US" dirty="0"/>
                    </a:p>
                  </a:txBody>
                  <a:tcPr/>
                </a:tc>
                <a:tc>
                  <a:txBody>
                    <a:bodyPr/>
                    <a:lstStyle/>
                    <a:p>
                      <a:pPr algn="ctr"/>
                      <a:r>
                        <a:rPr lang="en-US" dirty="0"/>
                        <a:t>Monday</a:t>
                      </a:r>
                    </a:p>
                  </a:txBody>
                  <a:tcPr/>
                </a:tc>
                <a:tc>
                  <a:txBody>
                    <a:bodyPr/>
                    <a:lstStyle/>
                    <a:p>
                      <a:pPr algn="ctr"/>
                      <a:r>
                        <a:rPr lang="en-US" dirty="0"/>
                        <a:t>Tuesday</a:t>
                      </a:r>
                    </a:p>
                  </a:txBody>
                  <a:tcPr/>
                </a:tc>
                <a:tc>
                  <a:txBody>
                    <a:bodyPr/>
                    <a:lstStyle/>
                    <a:p>
                      <a:pPr algn="ctr"/>
                      <a:r>
                        <a:rPr lang="en-US" dirty="0"/>
                        <a:t>Wednesday</a:t>
                      </a:r>
                    </a:p>
                  </a:txBody>
                  <a:tcPr/>
                </a:tc>
                <a:tc>
                  <a:txBody>
                    <a:bodyPr/>
                    <a:lstStyle/>
                    <a:p>
                      <a:pPr algn="ctr"/>
                      <a:r>
                        <a:rPr lang="en-US" dirty="0"/>
                        <a:t>Thursday</a:t>
                      </a:r>
                    </a:p>
                  </a:txBody>
                  <a:tcPr/>
                </a:tc>
                <a:extLst>
                  <a:ext uri="{0D108BD9-81ED-4DB2-BD59-A6C34878D82A}">
                    <a16:rowId xmlns:a16="http://schemas.microsoft.com/office/drawing/2014/main" val="10000"/>
                  </a:ext>
                </a:extLst>
              </a:tr>
              <a:tr h="340451">
                <a:tc>
                  <a:txBody>
                    <a:bodyPr/>
                    <a:lstStyle/>
                    <a:p>
                      <a:pPr algn="ctr"/>
                      <a:r>
                        <a:rPr lang="en-US" dirty="0"/>
                        <a:t>AM 1</a:t>
                      </a:r>
                    </a:p>
                  </a:txBody>
                  <a:tcPr/>
                </a:tc>
                <a:tc>
                  <a:txBody>
                    <a:bodyPr/>
                    <a:lstStyle/>
                    <a:p>
                      <a:pPr algn="ctr"/>
                      <a:endParaRPr lang="en-US" sz="1800" b="1" dirty="0">
                        <a:solidFill>
                          <a:schemeClr val="tx1"/>
                        </a:solidFill>
                      </a:endParaRPr>
                    </a:p>
                  </a:txBody>
                  <a:tcPr/>
                </a:tc>
                <a:tc>
                  <a:txBody>
                    <a:bodyPr/>
                    <a:lstStyle/>
                    <a:p>
                      <a:pPr algn="ctr"/>
                      <a:r>
                        <a:rPr lang="en-US" sz="1800" b="0" dirty="0" err="1">
                          <a:solidFill>
                            <a:schemeClr val="tx1"/>
                          </a:solidFill>
                        </a:rPr>
                        <a:t>TGbe</a:t>
                      </a:r>
                      <a:endParaRPr lang="en-US" sz="1800" b="1" dirty="0"/>
                    </a:p>
                  </a:txBody>
                  <a:tcPr/>
                </a:tc>
                <a:tc>
                  <a:txBody>
                    <a:bodyPr/>
                    <a:lstStyle/>
                    <a:p>
                      <a:pPr algn="ctr"/>
                      <a:r>
                        <a:rPr lang="en-US" sz="1800" b="0" dirty="0" err="1">
                          <a:solidFill>
                            <a:schemeClr val="tx1"/>
                          </a:solidFill>
                        </a:rPr>
                        <a:t>TGbe</a:t>
                      </a:r>
                      <a:r>
                        <a:rPr lang="en-US" sz="1800" b="0" dirty="0">
                          <a:solidFill>
                            <a:schemeClr val="tx1"/>
                          </a:solidFill>
                        </a:rPr>
                        <a:t> Ad-Hoc</a:t>
                      </a:r>
                    </a:p>
                    <a:p>
                      <a:pPr algn="ctr"/>
                      <a:r>
                        <a:rPr lang="en-US" sz="1800" b="0" dirty="0">
                          <a:solidFill>
                            <a:schemeClr val="tx1"/>
                          </a:solidFill>
                        </a:rPr>
                        <a:t>[MAC/</a:t>
                      </a:r>
                      <a:r>
                        <a:rPr lang="en-US" sz="1800" b="1" dirty="0">
                          <a:solidFill>
                            <a:srgbClr val="FF0000"/>
                          </a:solidFill>
                        </a:rPr>
                        <a:t>PHY</a:t>
                      </a:r>
                      <a:r>
                        <a:rPr lang="en-US" sz="1800" b="1" dirty="0">
                          <a:solidFill>
                            <a:schemeClr val="tx1"/>
                          </a:solidFill>
                        </a:rPr>
                        <a:t>]</a:t>
                      </a:r>
                    </a:p>
                  </a:txBody>
                  <a:tcPr/>
                </a:tc>
                <a:tc>
                  <a:txBody>
                    <a:bodyPr/>
                    <a:lstStyle/>
                    <a:p>
                      <a:pPr algn="ctr"/>
                      <a:r>
                        <a:rPr lang="en-US" sz="1800" b="0" dirty="0" err="1">
                          <a:solidFill>
                            <a:schemeClr val="tx1"/>
                          </a:solidFill>
                        </a:rPr>
                        <a:t>TGbe</a:t>
                      </a:r>
                      <a:r>
                        <a:rPr lang="en-US" sz="1800" b="0" dirty="0">
                          <a:solidFill>
                            <a:schemeClr val="tx1"/>
                          </a:solidFill>
                        </a:rPr>
                        <a:t> Ad-Hoc</a:t>
                      </a:r>
                    </a:p>
                    <a:p>
                      <a:pPr algn="ctr"/>
                      <a:r>
                        <a:rPr lang="en-US" sz="1800" b="0" dirty="0">
                          <a:solidFill>
                            <a:schemeClr val="tx1"/>
                          </a:solidFill>
                        </a:rPr>
                        <a:t>[MAC/</a:t>
                      </a:r>
                      <a:r>
                        <a:rPr lang="en-US" sz="1800" b="1" dirty="0">
                          <a:solidFill>
                            <a:srgbClr val="FF0000"/>
                          </a:solidFill>
                        </a:rPr>
                        <a:t>PHY</a:t>
                      </a:r>
                    </a:p>
                  </a:txBody>
                  <a:tcPr/>
                </a:tc>
                <a:extLst>
                  <a:ext uri="{0D108BD9-81ED-4DB2-BD59-A6C34878D82A}">
                    <a16:rowId xmlns:a16="http://schemas.microsoft.com/office/drawing/2014/main" val="10001"/>
                  </a:ext>
                </a:extLst>
              </a:tr>
              <a:tr h="396240">
                <a:tc>
                  <a:txBody>
                    <a:bodyPr/>
                    <a:lstStyle/>
                    <a:p>
                      <a:pPr algn="ctr"/>
                      <a:r>
                        <a:rPr lang="en-US" dirty="0"/>
                        <a:t>AM 2</a:t>
                      </a:r>
                    </a:p>
                  </a:txBody>
                  <a:tcPr/>
                </a:tc>
                <a:tc>
                  <a:txBody>
                    <a:bodyPr/>
                    <a:lstStyle/>
                    <a:p>
                      <a:pPr algn="ctr"/>
                      <a:endParaRPr lang="en-US" sz="1800" b="1" dirty="0"/>
                    </a:p>
                  </a:txBody>
                  <a:tcPr/>
                </a:tc>
                <a:tc>
                  <a:txBody>
                    <a:bodyPr/>
                    <a:lstStyle/>
                    <a:p>
                      <a:pPr algn="ctr"/>
                      <a:r>
                        <a:rPr lang="en-US" sz="1800" b="0" kern="1200" dirty="0" err="1">
                          <a:solidFill>
                            <a:schemeClr val="tx1"/>
                          </a:solidFill>
                          <a:latin typeface="+mn-lt"/>
                          <a:ea typeface="+mn-ea"/>
                          <a:cs typeface="+mn-cs"/>
                        </a:rPr>
                        <a:t>TGbe</a:t>
                      </a:r>
                      <a:endParaRPr lang="en-US" sz="1800" b="0" kern="1200" dirty="0">
                        <a:solidFill>
                          <a:schemeClr val="tx1"/>
                        </a:solidFill>
                        <a:latin typeface="+mn-lt"/>
                        <a:ea typeface="+mn-ea"/>
                        <a:cs typeface="+mn-cs"/>
                      </a:endParaRPr>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1" dirty="0"/>
                    </a:p>
                  </a:txBody>
                  <a:tcPr/>
                </a:tc>
                <a:extLst>
                  <a:ext uri="{0D108BD9-81ED-4DB2-BD59-A6C34878D82A}">
                    <a16:rowId xmlns:a16="http://schemas.microsoft.com/office/drawing/2014/main" val="10002"/>
                  </a:ext>
                </a:extLst>
              </a:tr>
              <a:tr h="365759">
                <a:tc>
                  <a:txBody>
                    <a:bodyPr/>
                    <a:lstStyle/>
                    <a:p>
                      <a:pPr algn="ctr"/>
                      <a:r>
                        <a:rPr lang="en-US" dirty="0"/>
                        <a:t>PM 1</a:t>
                      </a:r>
                    </a:p>
                  </a:txBody>
                  <a:tcPr/>
                </a:tc>
                <a:tc>
                  <a:txBody>
                    <a:bodyPr/>
                    <a:lstStyle/>
                    <a:p>
                      <a:pPr algn="ctr"/>
                      <a:r>
                        <a:rPr lang="en-US" sz="1800" b="0" dirty="0">
                          <a:solidFill>
                            <a:schemeClr val="tx1"/>
                          </a:solidFill>
                        </a:rPr>
                        <a:t>TGbe</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r>
                        <a:rPr lang="en-US" sz="1800" b="1" dirty="0">
                          <a:solidFill>
                            <a:srgbClr val="FF0000"/>
                          </a:solidFill>
                        </a:rPr>
                        <a:t>PHY</a:t>
                      </a:r>
                      <a:r>
                        <a:rPr lang="en-US" sz="1800" b="1" dirty="0">
                          <a:solidFill>
                            <a:schemeClr val="tx1"/>
                          </a:solidFill>
                        </a:rPr>
                        <a:t>]</a:t>
                      </a:r>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 </a:t>
                      </a:r>
                      <a:r>
                        <a:rPr lang="en-US" sz="1800" b="0" dirty="0"/>
                        <a:t>TGbe</a:t>
                      </a:r>
                      <a:endParaRPr lang="en-US" b="0" dirty="0"/>
                    </a:p>
                  </a:txBody>
                  <a:tcPr/>
                </a:tc>
                <a:extLst>
                  <a:ext uri="{0D108BD9-81ED-4DB2-BD59-A6C34878D82A}">
                    <a16:rowId xmlns:a16="http://schemas.microsoft.com/office/drawing/2014/main" val="10003"/>
                  </a:ext>
                </a:extLst>
              </a:tr>
              <a:tr h="365759">
                <a:tc>
                  <a:txBody>
                    <a:bodyPr/>
                    <a:lstStyle/>
                    <a:p>
                      <a:pPr algn="ctr"/>
                      <a:r>
                        <a:rPr lang="en-US" dirty="0"/>
                        <a:t>PM</a:t>
                      </a:r>
                      <a:r>
                        <a:rPr lang="en-US" baseline="0" dirty="0"/>
                        <a:t> 2</a:t>
                      </a:r>
                      <a:endParaRPr lang="en-US" dirty="0"/>
                    </a:p>
                  </a:txBody>
                  <a:tcPr/>
                </a:tc>
                <a:tc>
                  <a:txBody>
                    <a:bodyPr/>
                    <a:lstStyle/>
                    <a:p>
                      <a:pPr algn="ctr"/>
                      <a:r>
                        <a:rPr lang="en-US" sz="1800" b="0" dirty="0" err="1">
                          <a:solidFill>
                            <a:schemeClr val="tx1"/>
                          </a:solidFill>
                        </a:rPr>
                        <a:t>TGbe</a:t>
                      </a:r>
                      <a:r>
                        <a:rPr lang="en-US" sz="1800" b="0" dirty="0">
                          <a:solidFill>
                            <a:schemeClr val="tx1"/>
                          </a:solidFill>
                        </a:rPr>
                        <a:t> Ad-Hoc</a:t>
                      </a:r>
                    </a:p>
                    <a:p>
                      <a:pPr algn="ctr"/>
                      <a:r>
                        <a:rPr lang="en-US" sz="1800" b="0" dirty="0">
                          <a:solidFill>
                            <a:schemeClr val="tx1"/>
                          </a:solidFill>
                        </a:rPr>
                        <a:t>[MAC/</a:t>
                      </a:r>
                      <a:r>
                        <a:rPr lang="en-US" sz="1800" b="1" dirty="0">
                          <a:solidFill>
                            <a:srgbClr val="FF0000"/>
                          </a:solidFill>
                        </a:rPr>
                        <a:t>PHY</a:t>
                      </a:r>
                      <a:r>
                        <a:rPr lang="en-US" sz="1800" b="1" dirty="0">
                          <a:solidFill>
                            <a:schemeClr val="tx1"/>
                          </a:solidFill>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t> </a:t>
                      </a: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algn="ctr"/>
                      <a:r>
                        <a:rPr lang="en-US" sz="1800" b="0" dirty="0" err="1">
                          <a:solidFill>
                            <a:schemeClr val="tx1"/>
                          </a:solidFill>
                        </a:rPr>
                        <a:t>TGbe</a:t>
                      </a:r>
                      <a:r>
                        <a:rPr lang="en-US" sz="1800" b="0" dirty="0">
                          <a:solidFill>
                            <a:schemeClr val="tx1"/>
                          </a:solidFill>
                        </a:rPr>
                        <a:t> Ad-Hoc</a:t>
                      </a:r>
                    </a:p>
                    <a:p>
                      <a:pPr algn="ctr"/>
                      <a:r>
                        <a:rPr lang="en-US" sz="1800" b="0" dirty="0">
                          <a:solidFill>
                            <a:schemeClr val="tx1"/>
                          </a:solidFill>
                        </a:rPr>
                        <a:t>[MAC/</a:t>
                      </a:r>
                      <a:r>
                        <a:rPr lang="en-US" sz="1800" b="1" dirty="0">
                          <a:solidFill>
                            <a:srgbClr val="FF0000"/>
                          </a:solidFill>
                        </a:rPr>
                        <a:t>PHY</a:t>
                      </a:r>
                      <a:r>
                        <a:rPr lang="en-US" sz="1800" b="1" dirty="0">
                          <a:solidFill>
                            <a:schemeClr val="tx1"/>
                          </a:solidFill>
                        </a:rPr>
                        <a: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err="1"/>
                        <a:t>TGbe</a:t>
                      </a:r>
                      <a:endParaRPr lang="en-US" dirty="0"/>
                    </a:p>
                  </a:txBody>
                  <a:tcPr/>
                </a:tc>
                <a:extLst>
                  <a:ext uri="{0D108BD9-81ED-4DB2-BD59-A6C34878D82A}">
                    <a16:rowId xmlns:a16="http://schemas.microsoft.com/office/drawing/2014/main" val="10004"/>
                  </a:ext>
                </a:extLst>
              </a:tr>
              <a:tr h="349405">
                <a:tc>
                  <a:txBody>
                    <a:bodyPr/>
                    <a:lstStyle/>
                    <a:p>
                      <a:pPr algn="ctr"/>
                      <a:r>
                        <a:rPr lang="en-US" dirty="0"/>
                        <a:t>EVE</a:t>
                      </a:r>
                    </a:p>
                  </a:txBody>
                  <a:tcPr/>
                </a:tc>
                <a:tc>
                  <a:txBody>
                    <a:bodyPr/>
                    <a:lstStyle/>
                    <a:p>
                      <a:pPr algn="ctr"/>
                      <a:endParaRPr lang="en-US" sz="1800" b="1" dirty="0">
                        <a:solidFill>
                          <a:schemeClr val="tx1"/>
                        </a:solidFill>
                      </a:endParaRPr>
                    </a:p>
                  </a:txBody>
                  <a:tcPr/>
                </a:tc>
                <a:tc>
                  <a:txBody>
                    <a:bodyPr/>
                    <a:lstStyle/>
                    <a:p>
                      <a:pPr algn="ctr"/>
                      <a:r>
                        <a:rPr lang="en-US" sz="1800" b="0" dirty="0"/>
                        <a:t> </a:t>
                      </a:r>
                      <a:r>
                        <a:rPr lang="en-US" sz="1800" b="0" dirty="0">
                          <a:solidFill>
                            <a:schemeClr val="tx1"/>
                          </a:solidFill>
                        </a:rPr>
                        <a:t>TGbe Ad-Hoc</a:t>
                      </a:r>
                    </a:p>
                    <a:p>
                      <a:pPr algn="ctr"/>
                      <a:r>
                        <a:rPr lang="en-US" sz="1800" b="0" dirty="0">
                          <a:solidFill>
                            <a:schemeClr val="tx1"/>
                          </a:solidFill>
                        </a:rPr>
                        <a:t>[MAC/</a:t>
                      </a:r>
                      <a:r>
                        <a:rPr lang="en-US" sz="1800" b="1" dirty="0">
                          <a:solidFill>
                            <a:srgbClr val="FF0000"/>
                          </a:solidFill>
                        </a:rPr>
                        <a:t>PHY</a:t>
                      </a:r>
                      <a:r>
                        <a:rPr lang="en-US" sz="1800" b="1" dirty="0">
                          <a:solidFill>
                            <a:schemeClr val="tx1"/>
                          </a:solidFill>
                        </a:rPr>
                        <a:t>]</a:t>
                      </a:r>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10005"/>
                  </a:ext>
                </a:extLst>
              </a:tr>
            </a:tbl>
          </a:graphicData>
        </a:graphic>
      </p:graphicFrame>
      <p:sp>
        <p:nvSpPr>
          <p:cNvPr id="10" name="页脚占位符 5">
            <a:extLst>
              <a:ext uri="{FF2B5EF4-FFF2-40B4-BE49-F238E27FC236}">
                <a16:creationId xmlns:a16="http://schemas.microsoft.com/office/drawing/2014/main" id="{871FEE23-BFF3-904C-A729-351104268A61}"/>
              </a:ext>
            </a:extLst>
          </p:cNvPr>
          <p:cNvSpPr>
            <a:spLocks noGrp="1"/>
          </p:cNvSpPr>
          <p:nvPr>
            <p:ph type="ftr" sz="quarter" idx="3"/>
          </p:nvPr>
        </p:nvSpPr>
        <p:spPr>
          <a:xfrm>
            <a:off x="6274072" y="6475413"/>
            <a:ext cx="2269853" cy="184666"/>
          </a:xfrm>
        </p:spPr>
        <p:txBody>
          <a:bodyPr/>
          <a:lstStyle/>
          <a:p>
            <a:pPr>
              <a:defRPr/>
            </a:pPr>
            <a:r>
              <a:rPr lang="en-US" dirty="0"/>
              <a:t>Sigurd Schelstraete (Quantenna/ON)</a:t>
            </a:r>
          </a:p>
        </p:txBody>
      </p:sp>
    </p:spTree>
    <p:extLst>
      <p:ext uri="{BB962C8B-B14F-4D97-AF65-F5344CB8AC3E}">
        <p14:creationId xmlns:p14="http://schemas.microsoft.com/office/powerpoint/2010/main" val="23549745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Straw Polls Submission’s List</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Sigurd Schelstraete (Quantenna/ON)</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14</a:t>
            </a:fld>
            <a:endParaRPr lang="en-GB"/>
          </a:p>
        </p:txBody>
      </p:sp>
      <p:sp>
        <p:nvSpPr>
          <p:cNvPr id="8" name="Date Placeholder 3">
            <a:extLst>
              <a:ext uri="{FF2B5EF4-FFF2-40B4-BE49-F238E27FC236}">
                <a16:creationId xmlns:a16="http://schemas.microsoft.com/office/drawing/2014/main" id="{52B1CE01-1952-4764-B848-BB211BD5D1AB}"/>
              </a:ext>
            </a:extLst>
          </p:cNvPr>
          <p:cNvSpPr txBox="1">
            <a:spLocks/>
          </p:cNvSpPr>
          <p:nvPr/>
        </p:nvSpPr>
        <p:spPr>
          <a:xfrm>
            <a:off x="696912"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6" name="Table 5">
            <a:extLst>
              <a:ext uri="{FF2B5EF4-FFF2-40B4-BE49-F238E27FC236}">
                <a16:creationId xmlns:a16="http://schemas.microsoft.com/office/drawing/2014/main" id="{9BBAB375-BD9A-4663-AA61-A9F3997EF20E}"/>
              </a:ext>
            </a:extLst>
          </p:cNvPr>
          <p:cNvGraphicFramePr>
            <a:graphicFrameLocks noGrp="1"/>
          </p:cNvGraphicFramePr>
          <p:nvPr>
            <p:extLst>
              <p:ext uri="{D42A27DB-BD31-4B8C-83A1-F6EECF244321}">
                <p14:modId xmlns:p14="http://schemas.microsoft.com/office/powerpoint/2010/main" val="1047205383"/>
              </p:ext>
            </p:extLst>
          </p:nvPr>
        </p:nvGraphicFramePr>
        <p:xfrm>
          <a:off x="533400" y="1642869"/>
          <a:ext cx="8077201" cy="3082239"/>
        </p:xfrm>
        <a:graphic>
          <a:graphicData uri="http://schemas.openxmlformats.org/drawingml/2006/table">
            <a:tbl>
              <a:tblPr>
                <a:tableStyleId>{7DF18680-E054-41AD-8BC1-D1AEF772440D}</a:tableStyleId>
              </a:tblPr>
              <a:tblGrid>
                <a:gridCol w="509574">
                  <a:extLst>
                    <a:ext uri="{9D8B030D-6E8A-4147-A177-3AD203B41FA5}">
                      <a16:colId xmlns:a16="http://schemas.microsoft.com/office/drawing/2014/main" val="1905210845"/>
                    </a:ext>
                  </a:extLst>
                </a:gridCol>
                <a:gridCol w="3424780">
                  <a:extLst>
                    <a:ext uri="{9D8B030D-6E8A-4147-A177-3AD203B41FA5}">
                      <a16:colId xmlns:a16="http://schemas.microsoft.com/office/drawing/2014/main" val="4232370698"/>
                    </a:ext>
                  </a:extLst>
                </a:gridCol>
                <a:gridCol w="1204394">
                  <a:extLst>
                    <a:ext uri="{9D8B030D-6E8A-4147-A177-3AD203B41FA5}">
                      <a16:colId xmlns:a16="http://schemas.microsoft.com/office/drawing/2014/main" val="2960388176"/>
                    </a:ext>
                  </a:extLst>
                </a:gridCol>
                <a:gridCol w="1086265">
                  <a:extLst>
                    <a:ext uri="{9D8B030D-6E8A-4147-A177-3AD203B41FA5}">
                      <a16:colId xmlns:a16="http://schemas.microsoft.com/office/drawing/2014/main" val="1071142048"/>
                    </a:ext>
                  </a:extLst>
                </a:gridCol>
                <a:gridCol w="1303726">
                  <a:extLst>
                    <a:ext uri="{9D8B030D-6E8A-4147-A177-3AD203B41FA5}">
                      <a16:colId xmlns:a16="http://schemas.microsoft.com/office/drawing/2014/main" val="1134802697"/>
                    </a:ext>
                  </a:extLst>
                </a:gridCol>
                <a:gridCol w="548462">
                  <a:extLst>
                    <a:ext uri="{9D8B030D-6E8A-4147-A177-3AD203B41FA5}">
                      <a16:colId xmlns:a16="http://schemas.microsoft.com/office/drawing/2014/main" val="3137111320"/>
                    </a:ext>
                  </a:extLst>
                </a:gridCol>
              </a:tblGrid>
              <a:tr h="266583">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5859" marR="5859" marT="5859" marB="0" anchor="ctr"/>
                </a:tc>
                <a:tc>
                  <a:txBody>
                    <a:bodyPr/>
                    <a:lstStyle/>
                    <a:p>
                      <a:pPr algn="ctr" fontAlgn="b"/>
                      <a:r>
                        <a:rPr lang="en-US" sz="1200" b="1" u="none" strike="noStrike">
                          <a:effectLst/>
                        </a:rPr>
                        <a:t>Title</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3480460928"/>
                  </a:ext>
                </a:extLst>
              </a:tr>
              <a:tr h="326070">
                <a:tc>
                  <a:txBody>
                    <a:bodyPr/>
                    <a:lstStyle/>
                    <a:p>
                      <a:pPr algn="ctr" fontAlgn="b"/>
                      <a:r>
                        <a:rPr lang="en-US" sz="1200" u="sng" strike="noStrike" dirty="0">
                          <a:effectLst/>
                          <a:highlight>
                            <a:srgbClr val="00FF00"/>
                          </a:highlight>
                          <a:hlinkClick r:id="rId2"/>
                        </a:rPr>
                        <a:t>1868r2</a:t>
                      </a:r>
                      <a:endParaRPr lang="en-US" sz="1200" b="0" i="0" u="sng" strike="noStrike" dirty="0">
                        <a:solidFill>
                          <a:srgbClr val="0563C1"/>
                        </a:solidFill>
                        <a:effectLst/>
                        <a:highlight>
                          <a:srgbClr val="00FF00"/>
                        </a:highlight>
                        <a:latin typeface="Calibri" panose="020F0502020204030204" pitchFamily="34" charset="0"/>
                      </a:endParaRPr>
                    </a:p>
                  </a:txBody>
                  <a:tcPr marL="5859" marR="5859" marT="5859" marB="0" anchor="b"/>
                </a:tc>
                <a:tc>
                  <a:txBody>
                    <a:bodyPr/>
                    <a:lstStyle/>
                    <a:p>
                      <a:pPr algn="l" fontAlgn="b"/>
                      <a:r>
                        <a:rPr lang="en-US" sz="1200" u="none" strike="noStrike" dirty="0">
                          <a:effectLst/>
                          <a:highlight>
                            <a:srgbClr val="00FF00"/>
                          </a:highlight>
                        </a:rPr>
                        <a:t>Signaling support for multi-RU assignment</a:t>
                      </a:r>
                      <a:endParaRPr lang="en-US" sz="1200" b="0" i="0" u="none" strike="noStrike" dirty="0">
                        <a:solidFill>
                          <a:srgbClr val="000000"/>
                        </a:solidFill>
                        <a:effectLst/>
                        <a:highlight>
                          <a:srgbClr val="00FF00"/>
                        </a:highlight>
                        <a:latin typeface="Times New Roman" panose="02020603050405020304" pitchFamily="18" charset="0"/>
                      </a:endParaRPr>
                    </a:p>
                  </a:txBody>
                  <a:tcPr marL="5859" marR="5859" marT="5859" marB="0" anchor="b"/>
                </a:tc>
                <a:tc>
                  <a:txBody>
                    <a:bodyPr/>
                    <a:lstStyle/>
                    <a:p>
                      <a:pPr algn="l" fontAlgn="b"/>
                      <a:r>
                        <a:rPr lang="en-US" sz="1200" u="none" strike="noStrike">
                          <a:effectLst/>
                          <a:highlight>
                            <a:srgbClr val="00FF00"/>
                          </a:highlight>
                        </a:rPr>
                        <a:t>Lei Huang</a:t>
                      </a:r>
                      <a:endParaRPr lang="en-US" sz="1200" b="0" i="0" u="none" strike="noStrike">
                        <a:solidFill>
                          <a:srgbClr val="000000"/>
                        </a:solidFill>
                        <a:effectLst/>
                        <a:highlight>
                          <a:srgbClr val="00FF00"/>
                        </a:highlight>
                        <a:latin typeface="Times New Roman" panose="02020603050405020304" pitchFamily="18" charset="0"/>
                      </a:endParaRPr>
                    </a:p>
                  </a:txBody>
                  <a:tcPr marL="5859" marR="5859" marT="5859" marB="0" anchor="b"/>
                </a:tc>
                <a:tc>
                  <a:txBody>
                    <a:bodyPr/>
                    <a:lstStyle/>
                    <a:p>
                      <a:pPr algn="ctr" fontAlgn="b"/>
                      <a:r>
                        <a:rPr lang="en-US" sz="1200" u="none" strike="noStrike">
                          <a:effectLst/>
                          <a:highlight>
                            <a:srgbClr val="00FF00"/>
                          </a:highlight>
                        </a:rPr>
                        <a:t>Pending (2 SPs)</a:t>
                      </a:r>
                      <a:endParaRPr lang="en-US" sz="1200" b="0" i="0" u="none" strike="noStrike">
                        <a:solidFill>
                          <a:srgbClr val="000000"/>
                        </a:solidFill>
                        <a:effectLst/>
                        <a:highlight>
                          <a:srgbClr val="00FF00"/>
                        </a:highlight>
                        <a:latin typeface="Times New Roman" panose="02020603050405020304" pitchFamily="18" charset="0"/>
                      </a:endParaRPr>
                    </a:p>
                  </a:txBody>
                  <a:tcPr marL="5859" marR="5859" marT="5859" marB="0" anchor="b"/>
                </a:tc>
                <a:tc>
                  <a:txBody>
                    <a:bodyPr/>
                    <a:lstStyle/>
                    <a:p>
                      <a:pPr algn="l" fontAlgn="b"/>
                      <a:r>
                        <a:rPr lang="en-US" sz="1200" u="none" strike="noStrike">
                          <a:effectLst/>
                          <a:highlight>
                            <a:srgbClr val="00FF00"/>
                          </a:highlight>
                        </a:rPr>
                        <a:t>Multi-RU/Puncture</a:t>
                      </a:r>
                      <a:endParaRPr lang="en-US" sz="1200" b="0" i="0" u="none" strike="noStrike">
                        <a:solidFill>
                          <a:srgbClr val="000000"/>
                        </a:solidFill>
                        <a:effectLst/>
                        <a:highlight>
                          <a:srgbClr val="00FF00"/>
                        </a:highlight>
                        <a:latin typeface="Times New Roman" panose="02020603050405020304" pitchFamily="18" charset="0"/>
                      </a:endParaRPr>
                    </a:p>
                  </a:txBody>
                  <a:tcPr marL="5859" marR="5859" marT="5859" marB="0" anchor="b"/>
                </a:tc>
                <a:tc>
                  <a:txBody>
                    <a:bodyPr/>
                    <a:lstStyle/>
                    <a:p>
                      <a:pPr algn="ctr" fontAlgn="b"/>
                      <a:r>
                        <a:rPr lang="en-US" sz="1200" u="none" strike="noStrike" dirty="0">
                          <a:effectLst/>
                          <a:highlight>
                            <a:srgbClr val="00FF00"/>
                          </a:highlight>
                        </a:rPr>
                        <a:t>PHY</a:t>
                      </a:r>
                      <a:endParaRPr lang="en-US" sz="1200" b="0" i="0" u="none" strike="noStrike" dirty="0">
                        <a:solidFill>
                          <a:srgbClr val="000000"/>
                        </a:solidFill>
                        <a:effectLst/>
                        <a:highlight>
                          <a:srgbClr val="00FF00"/>
                        </a:highlight>
                        <a:latin typeface="Times New Roman" panose="02020603050405020304" pitchFamily="18" charset="0"/>
                      </a:endParaRPr>
                    </a:p>
                  </a:txBody>
                  <a:tcPr marL="5859" marR="5859" marT="5859" marB="0" anchor="b"/>
                </a:tc>
                <a:extLst>
                  <a:ext uri="{0D108BD9-81ED-4DB2-BD59-A6C34878D82A}">
                    <a16:rowId xmlns:a16="http://schemas.microsoft.com/office/drawing/2014/main" val="1129844562"/>
                  </a:ext>
                </a:extLst>
              </a:tr>
              <a:tr h="326070">
                <a:tc>
                  <a:txBody>
                    <a:bodyPr/>
                    <a:lstStyle/>
                    <a:p>
                      <a:pPr algn="ctr" fontAlgn="b"/>
                      <a:r>
                        <a:rPr lang="en-US" sz="1200" u="sng" strike="noStrike" dirty="0">
                          <a:effectLst/>
                          <a:highlight>
                            <a:srgbClr val="00FF00"/>
                          </a:highlight>
                          <a:hlinkClick r:id="rId3"/>
                        </a:rPr>
                        <a:t>1869r0</a:t>
                      </a:r>
                      <a:endParaRPr lang="en-US" sz="1200" b="0" i="0" u="sng" strike="noStrike" dirty="0">
                        <a:solidFill>
                          <a:srgbClr val="0563C1"/>
                        </a:solidFill>
                        <a:effectLst/>
                        <a:highlight>
                          <a:srgbClr val="00FF00"/>
                        </a:highlight>
                        <a:latin typeface="Calibri" panose="020F0502020204030204" pitchFamily="34" charset="0"/>
                      </a:endParaRPr>
                    </a:p>
                  </a:txBody>
                  <a:tcPr marL="5859" marR="5859" marT="5859" marB="0" anchor="b"/>
                </a:tc>
                <a:tc>
                  <a:txBody>
                    <a:bodyPr/>
                    <a:lstStyle/>
                    <a:p>
                      <a:pPr algn="l" fontAlgn="b"/>
                      <a:r>
                        <a:rPr lang="en-US" sz="1200" u="none" strike="noStrike" dirty="0">
                          <a:effectLst/>
                          <a:highlight>
                            <a:srgbClr val="00FF00"/>
                          </a:highlight>
                        </a:rPr>
                        <a:t>Preamble Puncturing and RU Aggregation</a:t>
                      </a:r>
                      <a:endParaRPr lang="en-US" sz="1200" b="0" i="0" u="none" strike="noStrike" dirty="0">
                        <a:solidFill>
                          <a:srgbClr val="000000"/>
                        </a:solidFill>
                        <a:effectLst/>
                        <a:highlight>
                          <a:srgbClr val="00FF00"/>
                        </a:highlight>
                        <a:latin typeface="Times New Roman" panose="02020603050405020304" pitchFamily="18" charset="0"/>
                      </a:endParaRPr>
                    </a:p>
                  </a:txBody>
                  <a:tcPr marL="5859" marR="5859" marT="5859" marB="0" anchor="b"/>
                </a:tc>
                <a:tc>
                  <a:txBody>
                    <a:bodyPr/>
                    <a:lstStyle/>
                    <a:p>
                      <a:pPr algn="l" fontAlgn="b"/>
                      <a:r>
                        <a:rPr lang="en-US" sz="1200" u="none" strike="noStrike">
                          <a:effectLst/>
                          <a:highlight>
                            <a:srgbClr val="00FF00"/>
                          </a:highlight>
                        </a:rPr>
                        <a:t>Bin Tian</a:t>
                      </a:r>
                      <a:endParaRPr lang="en-US" sz="1200" b="0" i="0" u="none" strike="noStrike">
                        <a:solidFill>
                          <a:srgbClr val="000000"/>
                        </a:solidFill>
                        <a:effectLst/>
                        <a:highlight>
                          <a:srgbClr val="00FF00"/>
                        </a:highlight>
                        <a:latin typeface="Times New Roman" panose="02020603050405020304" pitchFamily="18" charset="0"/>
                      </a:endParaRPr>
                    </a:p>
                  </a:txBody>
                  <a:tcPr marL="5859" marR="5859" marT="5859" marB="0" anchor="b"/>
                </a:tc>
                <a:tc>
                  <a:txBody>
                    <a:bodyPr/>
                    <a:lstStyle/>
                    <a:p>
                      <a:pPr algn="ctr" fontAlgn="b"/>
                      <a:r>
                        <a:rPr lang="en-US" sz="1200" u="none" strike="noStrike">
                          <a:effectLst/>
                          <a:highlight>
                            <a:srgbClr val="00FF00"/>
                          </a:highlight>
                        </a:rPr>
                        <a:t>Pending (3 SPs)</a:t>
                      </a:r>
                      <a:endParaRPr lang="en-US" sz="1200" b="0" i="0" u="none" strike="noStrike">
                        <a:solidFill>
                          <a:srgbClr val="000000"/>
                        </a:solidFill>
                        <a:effectLst/>
                        <a:highlight>
                          <a:srgbClr val="00FF00"/>
                        </a:highlight>
                        <a:latin typeface="Times New Roman" panose="02020603050405020304" pitchFamily="18" charset="0"/>
                      </a:endParaRPr>
                    </a:p>
                  </a:txBody>
                  <a:tcPr marL="5859" marR="5859" marT="5859" marB="0" anchor="b"/>
                </a:tc>
                <a:tc>
                  <a:txBody>
                    <a:bodyPr/>
                    <a:lstStyle/>
                    <a:p>
                      <a:pPr algn="l" fontAlgn="b"/>
                      <a:r>
                        <a:rPr lang="en-US" sz="1200" u="none" strike="noStrike">
                          <a:effectLst/>
                          <a:highlight>
                            <a:srgbClr val="00FF00"/>
                          </a:highlight>
                        </a:rPr>
                        <a:t>Multi-RU/Puncture</a:t>
                      </a:r>
                      <a:endParaRPr lang="en-US" sz="1200" b="0" i="0" u="none" strike="noStrike">
                        <a:solidFill>
                          <a:srgbClr val="000000"/>
                        </a:solidFill>
                        <a:effectLst/>
                        <a:highlight>
                          <a:srgbClr val="00FF00"/>
                        </a:highlight>
                        <a:latin typeface="Times New Roman" panose="02020603050405020304" pitchFamily="18" charset="0"/>
                      </a:endParaRPr>
                    </a:p>
                  </a:txBody>
                  <a:tcPr marL="5859" marR="5859" marT="5859" marB="0" anchor="b"/>
                </a:tc>
                <a:tc>
                  <a:txBody>
                    <a:bodyPr/>
                    <a:lstStyle/>
                    <a:p>
                      <a:pPr algn="ctr" fontAlgn="b"/>
                      <a:r>
                        <a:rPr lang="en-US" sz="1200" u="none" strike="noStrike" dirty="0">
                          <a:effectLst/>
                          <a:highlight>
                            <a:srgbClr val="00FF00"/>
                          </a:highlight>
                        </a:rPr>
                        <a:t>PHY</a:t>
                      </a:r>
                      <a:endParaRPr lang="en-US" sz="1200" b="0" i="0" u="none" strike="noStrike" dirty="0">
                        <a:solidFill>
                          <a:srgbClr val="000000"/>
                        </a:solidFill>
                        <a:effectLst/>
                        <a:highlight>
                          <a:srgbClr val="00FF00"/>
                        </a:highlight>
                        <a:latin typeface="Times New Roman" panose="02020603050405020304" pitchFamily="18" charset="0"/>
                      </a:endParaRPr>
                    </a:p>
                  </a:txBody>
                  <a:tcPr marL="5859" marR="5859" marT="5859" marB="0" anchor="b"/>
                </a:tc>
                <a:extLst>
                  <a:ext uri="{0D108BD9-81ED-4DB2-BD59-A6C34878D82A}">
                    <a16:rowId xmlns:a16="http://schemas.microsoft.com/office/drawing/2014/main" val="2126572675"/>
                  </a:ext>
                </a:extLst>
              </a:tr>
              <a:tr h="266583">
                <a:tc>
                  <a:txBody>
                    <a:bodyPr/>
                    <a:lstStyle/>
                    <a:p>
                      <a:pPr algn="ctr" fontAlgn="b"/>
                      <a:r>
                        <a:rPr lang="en-US" sz="1200" u="sng" strike="noStrike">
                          <a:effectLst/>
                          <a:highlight>
                            <a:srgbClr val="00FF00"/>
                          </a:highlight>
                          <a:hlinkClick r:id="rId4"/>
                        </a:rPr>
                        <a:t>1877r0</a:t>
                      </a:r>
                      <a:endParaRPr lang="en-US" sz="1200" b="0" i="0" u="sng" strike="noStrike">
                        <a:solidFill>
                          <a:srgbClr val="0563C1"/>
                        </a:solidFill>
                        <a:effectLst/>
                        <a:highlight>
                          <a:srgbClr val="00FF00"/>
                        </a:highlight>
                        <a:latin typeface="Calibri" panose="020F0502020204030204" pitchFamily="34" charset="0"/>
                      </a:endParaRPr>
                    </a:p>
                  </a:txBody>
                  <a:tcPr marL="5859" marR="5859" marT="5859" marB="0" anchor="b"/>
                </a:tc>
                <a:tc>
                  <a:txBody>
                    <a:bodyPr/>
                    <a:lstStyle/>
                    <a:p>
                      <a:pPr algn="l" fontAlgn="b"/>
                      <a:r>
                        <a:rPr lang="en-US" sz="1200" u="none" strike="noStrike" dirty="0">
                          <a:effectLst/>
                          <a:highlight>
                            <a:srgbClr val="00FF00"/>
                          </a:highlight>
                        </a:rPr>
                        <a:t>16 Spatial Stream Support</a:t>
                      </a:r>
                      <a:endParaRPr lang="en-US" sz="1200" b="0" i="0" u="none" strike="noStrike" dirty="0">
                        <a:solidFill>
                          <a:srgbClr val="000000"/>
                        </a:solidFill>
                        <a:effectLst/>
                        <a:highlight>
                          <a:srgbClr val="00FF00"/>
                        </a:highlight>
                        <a:latin typeface="Times New Roman" panose="02020603050405020304" pitchFamily="18" charset="0"/>
                      </a:endParaRPr>
                    </a:p>
                  </a:txBody>
                  <a:tcPr marL="5859" marR="5859" marT="5859" marB="0" anchor="b"/>
                </a:tc>
                <a:tc>
                  <a:txBody>
                    <a:bodyPr/>
                    <a:lstStyle/>
                    <a:p>
                      <a:pPr algn="l" fontAlgn="b"/>
                      <a:r>
                        <a:rPr lang="en-US" sz="1200" u="none" strike="noStrike">
                          <a:effectLst/>
                          <a:highlight>
                            <a:srgbClr val="00FF00"/>
                          </a:highlight>
                        </a:rPr>
                        <a:t>Wook Bong Lee</a:t>
                      </a:r>
                      <a:endParaRPr lang="en-US" sz="1200" b="0" i="0" u="none" strike="noStrike">
                        <a:solidFill>
                          <a:srgbClr val="000000"/>
                        </a:solidFill>
                        <a:effectLst/>
                        <a:highlight>
                          <a:srgbClr val="00FF00"/>
                        </a:highlight>
                        <a:latin typeface="Times New Roman" panose="02020603050405020304" pitchFamily="18" charset="0"/>
                      </a:endParaRPr>
                    </a:p>
                  </a:txBody>
                  <a:tcPr marL="5859" marR="5859" marT="5859" marB="0" anchor="b"/>
                </a:tc>
                <a:tc>
                  <a:txBody>
                    <a:bodyPr/>
                    <a:lstStyle/>
                    <a:p>
                      <a:pPr algn="ctr" fontAlgn="b"/>
                      <a:r>
                        <a:rPr lang="en-US" sz="1200" u="none" strike="noStrike">
                          <a:effectLst/>
                          <a:highlight>
                            <a:srgbClr val="00FF00"/>
                          </a:highlight>
                        </a:rPr>
                        <a:t>Pending (2SPs)</a:t>
                      </a:r>
                      <a:endParaRPr lang="en-US" sz="1200" b="0" i="0" u="none" strike="noStrike">
                        <a:solidFill>
                          <a:srgbClr val="000000"/>
                        </a:solidFill>
                        <a:effectLst/>
                        <a:highlight>
                          <a:srgbClr val="00FF00"/>
                        </a:highlight>
                        <a:latin typeface="Times New Roman" panose="02020603050405020304" pitchFamily="18" charset="0"/>
                      </a:endParaRPr>
                    </a:p>
                  </a:txBody>
                  <a:tcPr marL="5859" marR="5859" marT="5859" marB="0" anchor="b"/>
                </a:tc>
                <a:tc>
                  <a:txBody>
                    <a:bodyPr/>
                    <a:lstStyle/>
                    <a:p>
                      <a:pPr algn="l" fontAlgn="b"/>
                      <a:r>
                        <a:rPr lang="en-US" sz="1200" u="none" strike="noStrike">
                          <a:effectLst/>
                          <a:highlight>
                            <a:srgbClr val="00FF00"/>
                          </a:highlight>
                        </a:rPr>
                        <a:t>MIMO</a:t>
                      </a:r>
                      <a:endParaRPr lang="en-US" sz="1200" b="0" i="0" u="none" strike="noStrike">
                        <a:solidFill>
                          <a:srgbClr val="000000"/>
                        </a:solidFill>
                        <a:effectLst/>
                        <a:highlight>
                          <a:srgbClr val="00FF00"/>
                        </a:highlight>
                        <a:latin typeface="Times New Roman" panose="02020603050405020304" pitchFamily="18" charset="0"/>
                      </a:endParaRPr>
                    </a:p>
                  </a:txBody>
                  <a:tcPr marL="5859" marR="5859" marT="5859" marB="0" anchor="b"/>
                </a:tc>
                <a:tc>
                  <a:txBody>
                    <a:bodyPr/>
                    <a:lstStyle/>
                    <a:p>
                      <a:pPr algn="ctr" fontAlgn="b"/>
                      <a:r>
                        <a:rPr lang="en-US" sz="1200" u="none" strike="noStrike">
                          <a:effectLst/>
                          <a:highlight>
                            <a:srgbClr val="00FF00"/>
                          </a:highlight>
                        </a:rPr>
                        <a:t>PHY</a:t>
                      </a:r>
                      <a:endParaRPr lang="en-US" sz="1200" b="0" i="0" u="none" strike="noStrike">
                        <a:solidFill>
                          <a:srgbClr val="000000"/>
                        </a:solidFill>
                        <a:effectLst/>
                        <a:highlight>
                          <a:srgbClr val="00FF00"/>
                        </a:highlight>
                        <a:latin typeface="Times New Roman" panose="02020603050405020304" pitchFamily="18" charset="0"/>
                      </a:endParaRPr>
                    </a:p>
                  </a:txBody>
                  <a:tcPr marL="5859" marR="5859" marT="5859" marB="0" anchor="b"/>
                </a:tc>
                <a:extLst>
                  <a:ext uri="{0D108BD9-81ED-4DB2-BD59-A6C34878D82A}">
                    <a16:rowId xmlns:a16="http://schemas.microsoft.com/office/drawing/2014/main" val="3644639841"/>
                  </a:ext>
                </a:extLst>
              </a:tr>
              <a:tr h="266583">
                <a:tc>
                  <a:txBody>
                    <a:bodyPr/>
                    <a:lstStyle/>
                    <a:p>
                      <a:pPr algn="ctr" fontAlgn="b"/>
                      <a:r>
                        <a:rPr lang="en-US" sz="1200" u="sng" strike="noStrike">
                          <a:effectLst/>
                          <a:highlight>
                            <a:srgbClr val="00FF00"/>
                          </a:highlight>
                          <a:hlinkClick r:id="rId5"/>
                        </a:rPr>
                        <a:t>1890r0</a:t>
                      </a:r>
                      <a:endParaRPr lang="en-US" sz="1200" b="0" i="0" u="sng" strike="noStrike">
                        <a:solidFill>
                          <a:srgbClr val="0563C1"/>
                        </a:solidFill>
                        <a:effectLst/>
                        <a:highlight>
                          <a:srgbClr val="00FF00"/>
                        </a:highlight>
                        <a:latin typeface="Calibri" panose="020F0502020204030204" pitchFamily="34" charset="0"/>
                      </a:endParaRPr>
                    </a:p>
                  </a:txBody>
                  <a:tcPr marL="5859" marR="5859" marT="5859" marB="0" anchor="b"/>
                </a:tc>
                <a:tc>
                  <a:txBody>
                    <a:bodyPr/>
                    <a:lstStyle/>
                    <a:p>
                      <a:pPr algn="l" fontAlgn="b"/>
                      <a:r>
                        <a:rPr lang="en-US" sz="1200" u="none" strike="noStrike" dirty="0">
                          <a:effectLst/>
                          <a:highlight>
                            <a:srgbClr val="00FF00"/>
                          </a:highlight>
                        </a:rPr>
                        <a:t>Phase Rotation Follow-up (pending  r1)</a:t>
                      </a:r>
                      <a:endParaRPr lang="en-US" sz="1200" b="0" i="0" u="none" strike="noStrike" dirty="0">
                        <a:solidFill>
                          <a:srgbClr val="000000"/>
                        </a:solidFill>
                        <a:effectLst/>
                        <a:highlight>
                          <a:srgbClr val="00FF00"/>
                        </a:highlight>
                        <a:latin typeface="Times New Roman" panose="02020603050405020304" pitchFamily="18" charset="0"/>
                      </a:endParaRPr>
                    </a:p>
                  </a:txBody>
                  <a:tcPr marL="5859" marR="5859" marT="5859" marB="0" anchor="b"/>
                </a:tc>
                <a:tc>
                  <a:txBody>
                    <a:bodyPr/>
                    <a:lstStyle/>
                    <a:p>
                      <a:pPr algn="l" fontAlgn="b"/>
                      <a:r>
                        <a:rPr lang="en-US" sz="1200" u="none" strike="noStrike">
                          <a:effectLst/>
                          <a:highlight>
                            <a:srgbClr val="00FF00"/>
                          </a:highlight>
                        </a:rPr>
                        <a:t>Eunsung Park</a:t>
                      </a:r>
                      <a:endParaRPr lang="en-US" sz="1200" b="0" i="0" u="none" strike="noStrike">
                        <a:solidFill>
                          <a:srgbClr val="000000"/>
                        </a:solidFill>
                        <a:effectLst/>
                        <a:highlight>
                          <a:srgbClr val="00FF00"/>
                        </a:highlight>
                        <a:latin typeface="Times New Roman" panose="02020603050405020304" pitchFamily="18" charset="0"/>
                      </a:endParaRPr>
                    </a:p>
                  </a:txBody>
                  <a:tcPr marL="5859" marR="5859" marT="5859" marB="0" anchor="b"/>
                </a:tc>
                <a:tc>
                  <a:txBody>
                    <a:bodyPr/>
                    <a:lstStyle/>
                    <a:p>
                      <a:pPr algn="ctr" fontAlgn="b"/>
                      <a:r>
                        <a:rPr lang="en-US" sz="1200" u="none" strike="noStrike">
                          <a:effectLst/>
                          <a:highlight>
                            <a:srgbClr val="00FF00"/>
                          </a:highlight>
                        </a:rPr>
                        <a:t>Pending (5 SPs)</a:t>
                      </a:r>
                      <a:endParaRPr lang="en-US" sz="1200" b="0" i="0" u="none" strike="noStrike">
                        <a:solidFill>
                          <a:srgbClr val="000000"/>
                        </a:solidFill>
                        <a:effectLst/>
                        <a:highlight>
                          <a:srgbClr val="00FF00"/>
                        </a:highlight>
                        <a:latin typeface="Times New Roman" panose="02020603050405020304" pitchFamily="18" charset="0"/>
                      </a:endParaRPr>
                    </a:p>
                  </a:txBody>
                  <a:tcPr marL="5859" marR="5859" marT="5859" marB="0" anchor="b"/>
                </a:tc>
                <a:tc>
                  <a:txBody>
                    <a:bodyPr/>
                    <a:lstStyle/>
                    <a:p>
                      <a:pPr algn="l" fontAlgn="b"/>
                      <a:r>
                        <a:rPr lang="en-US" sz="1200" u="none" strike="noStrike">
                          <a:effectLst/>
                          <a:highlight>
                            <a:srgbClr val="00FF00"/>
                          </a:highlight>
                        </a:rPr>
                        <a:t>L-Preamble</a:t>
                      </a:r>
                      <a:endParaRPr lang="en-US" sz="1200" b="0" i="0" u="none" strike="noStrike">
                        <a:solidFill>
                          <a:srgbClr val="000000"/>
                        </a:solidFill>
                        <a:effectLst/>
                        <a:highlight>
                          <a:srgbClr val="00FF00"/>
                        </a:highlight>
                        <a:latin typeface="Times New Roman" panose="02020603050405020304" pitchFamily="18" charset="0"/>
                      </a:endParaRPr>
                    </a:p>
                  </a:txBody>
                  <a:tcPr marL="5859" marR="5859" marT="5859" marB="0" anchor="b"/>
                </a:tc>
                <a:tc>
                  <a:txBody>
                    <a:bodyPr/>
                    <a:lstStyle/>
                    <a:p>
                      <a:pPr algn="ctr" fontAlgn="b"/>
                      <a:r>
                        <a:rPr lang="en-US" sz="1200" u="none" strike="noStrike">
                          <a:effectLst/>
                          <a:highlight>
                            <a:srgbClr val="00FF00"/>
                          </a:highlight>
                        </a:rPr>
                        <a:t>PHY</a:t>
                      </a:r>
                      <a:endParaRPr lang="en-US" sz="1200" b="0" i="0" u="none" strike="noStrike">
                        <a:solidFill>
                          <a:srgbClr val="000000"/>
                        </a:solidFill>
                        <a:effectLst/>
                        <a:highlight>
                          <a:srgbClr val="00FF00"/>
                        </a:highlight>
                        <a:latin typeface="Times New Roman" panose="02020603050405020304" pitchFamily="18" charset="0"/>
                      </a:endParaRPr>
                    </a:p>
                  </a:txBody>
                  <a:tcPr marL="5859" marR="5859" marT="5859" marB="0" anchor="b"/>
                </a:tc>
                <a:extLst>
                  <a:ext uri="{0D108BD9-81ED-4DB2-BD59-A6C34878D82A}">
                    <a16:rowId xmlns:a16="http://schemas.microsoft.com/office/drawing/2014/main" val="2072852573"/>
                  </a:ext>
                </a:extLst>
              </a:tr>
              <a:tr h="326070">
                <a:tc>
                  <a:txBody>
                    <a:bodyPr/>
                    <a:lstStyle/>
                    <a:p>
                      <a:pPr algn="ctr" fontAlgn="b"/>
                      <a:r>
                        <a:rPr lang="en-US" sz="1200" u="sng" strike="noStrike">
                          <a:effectLst/>
                          <a:highlight>
                            <a:srgbClr val="00FF00"/>
                          </a:highlight>
                          <a:hlinkClick r:id="rId6"/>
                        </a:rPr>
                        <a:t>1907r1</a:t>
                      </a:r>
                      <a:endParaRPr lang="en-US" sz="1200" b="0" i="0" u="sng" strike="noStrike">
                        <a:solidFill>
                          <a:srgbClr val="0563C1"/>
                        </a:solidFill>
                        <a:effectLst/>
                        <a:highlight>
                          <a:srgbClr val="00FF00"/>
                        </a:highlight>
                        <a:latin typeface="Calibri" panose="020F0502020204030204" pitchFamily="34" charset="0"/>
                      </a:endParaRPr>
                    </a:p>
                  </a:txBody>
                  <a:tcPr marL="5859" marR="5859" marT="5859" marB="0" anchor="b"/>
                </a:tc>
                <a:tc>
                  <a:txBody>
                    <a:bodyPr/>
                    <a:lstStyle/>
                    <a:p>
                      <a:pPr algn="l" fontAlgn="b"/>
                      <a:r>
                        <a:rPr lang="en-US" sz="1200" u="none" strike="noStrike" dirty="0">
                          <a:effectLst/>
                          <a:highlight>
                            <a:srgbClr val="00FF00"/>
                          </a:highlight>
                        </a:rPr>
                        <a:t>Multiple RU Combinations for EHT</a:t>
                      </a:r>
                      <a:endParaRPr lang="en-US" sz="1200" b="0" i="0" u="none" strike="noStrike" dirty="0">
                        <a:solidFill>
                          <a:srgbClr val="000000"/>
                        </a:solidFill>
                        <a:effectLst/>
                        <a:highlight>
                          <a:srgbClr val="00FF00"/>
                        </a:highlight>
                        <a:latin typeface="Times New Roman" panose="02020603050405020304" pitchFamily="18" charset="0"/>
                      </a:endParaRPr>
                    </a:p>
                  </a:txBody>
                  <a:tcPr marL="5859" marR="5859" marT="5859" marB="0" anchor="b"/>
                </a:tc>
                <a:tc>
                  <a:txBody>
                    <a:bodyPr/>
                    <a:lstStyle/>
                    <a:p>
                      <a:pPr algn="l" fontAlgn="b"/>
                      <a:r>
                        <a:rPr lang="en-US" sz="1200" u="none" strike="noStrike" dirty="0">
                          <a:effectLst/>
                          <a:highlight>
                            <a:srgbClr val="00FF00"/>
                          </a:highlight>
                        </a:rPr>
                        <a:t>Jianhan Liu</a:t>
                      </a:r>
                      <a:endParaRPr lang="en-US" sz="1200" b="0" i="0" u="none" strike="noStrike" dirty="0">
                        <a:solidFill>
                          <a:srgbClr val="000000"/>
                        </a:solidFill>
                        <a:effectLst/>
                        <a:highlight>
                          <a:srgbClr val="00FF00"/>
                        </a:highlight>
                        <a:latin typeface="Times New Roman" panose="02020603050405020304" pitchFamily="18" charset="0"/>
                      </a:endParaRPr>
                    </a:p>
                  </a:txBody>
                  <a:tcPr marL="5859" marR="5859" marT="5859" marB="0" anchor="b"/>
                </a:tc>
                <a:tc>
                  <a:txBody>
                    <a:bodyPr/>
                    <a:lstStyle/>
                    <a:p>
                      <a:pPr algn="ctr" fontAlgn="b"/>
                      <a:r>
                        <a:rPr lang="en-US" sz="1200" u="none" strike="noStrike">
                          <a:effectLst/>
                          <a:highlight>
                            <a:srgbClr val="00FF00"/>
                          </a:highlight>
                        </a:rPr>
                        <a:t>Pending (7 SPs)</a:t>
                      </a:r>
                      <a:endParaRPr lang="en-US" sz="1200" b="0" i="0" u="none" strike="noStrike">
                        <a:solidFill>
                          <a:srgbClr val="000000"/>
                        </a:solidFill>
                        <a:effectLst/>
                        <a:highlight>
                          <a:srgbClr val="00FF00"/>
                        </a:highlight>
                        <a:latin typeface="Times New Roman" panose="02020603050405020304" pitchFamily="18" charset="0"/>
                      </a:endParaRPr>
                    </a:p>
                  </a:txBody>
                  <a:tcPr marL="5859" marR="5859" marT="5859" marB="0" anchor="b"/>
                </a:tc>
                <a:tc>
                  <a:txBody>
                    <a:bodyPr/>
                    <a:lstStyle/>
                    <a:p>
                      <a:pPr algn="l" fontAlgn="b"/>
                      <a:r>
                        <a:rPr lang="en-US" sz="1200" u="none" strike="noStrike">
                          <a:effectLst/>
                          <a:highlight>
                            <a:srgbClr val="00FF00"/>
                          </a:highlight>
                        </a:rPr>
                        <a:t>Multi-RU/Puncture</a:t>
                      </a:r>
                      <a:endParaRPr lang="en-US" sz="1200" b="0" i="0" u="none" strike="noStrike">
                        <a:solidFill>
                          <a:srgbClr val="000000"/>
                        </a:solidFill>
                        <a:effectLst/>
                        <a:highlight>
                          <a:srgbClr val="00FF00"/>
                        </a:highlight>
                        <a:latin typeface="Times New Roman" panose="02020603050405020304" pitchFamily="18" charset="0"/>
                      </a:endParaRPr>
                    </a:p>
                  </a:txBody>
                  <a:tcPr marL="5859" marR="5859" marT="5859" marB="0" anchor="b"/>
                </a:tc>
                <a:tc>
                  <a:txBody>
                    <a:bodyPr/>
                    <a:lstStyle/>
                    <a:p>
                      <a:pPr algn="ctr" fontAlgn="b"/>
                      <a:r>
                        <a:rPr lang="en-US" sz="1200" u="none" strike="noStrike" dirty="0">
                          <a:effectLst/>
                          <a:highlight>
                            <a:srgbClr val="00FF00"/>
                          </a:highlight>
                        </a:rPr>
                        <a:t>PHY</a:t>
                      </a:r>
                      <a:endParaRPr lang="en-US" sz="1200" b="0" i="0" u="none" strike="noStrike" dirty="0">
                        <a:solidFill>
                          <a:srgbClr val="000000"/>
                        </a:solidFill>
                        <a:effectLst/>
                        <a:highlight>
                          <a:srgbClr val="00FF00"/>
                        </a:highlight>
                        <a:latin typeface="Times New Roman" panose="02020603050405020304" pitchFamily="18" charset="0"/>
                      </a:endParaRPr>
                    </a:p>
                  </a:txBody>
                  <a:tcPr marL="5859" marR="5859" marT="5859" marB="0" anchor="b"/>
                </a:tc>
                <a:extLst>
                  <a:ext uri="{0D108BD9-81ED-4DB2-BD59-A6C34878D82A}">
                    <a16:rowId xmlns:a16="http://schemas.microsoft.com/office/drawing/2014/main" val="4201581262"/>
                  </a:ext>
                </a:extLst>
              </a:tr>
              <a:tr h="326070">
                <a:tc>
                  <a:txBody>
                    <a:bodyPr/>
                    <a:lstStyle/>
                    <a:p>
                      <a:pPr algn="ctr" fontAlgn="b"/>
                      <a:r>
                        <a:rPr lang="en-US" sz="1200" u="sng" strike="noStrike">
                          <a:effectLst/>
                          <a:highlight>
                            <a:srgbClr val="00FF00"/>
                          </a:highlight>
                          <a:hlinkClick r:id="rId7"/>
                        </a:rPr>
                        <a:t>1908r0</a:t>
                      </a:r>
                      <a:endParaRPr lang="en-US" sz="1200" b="0" i="0" u="sng" strike="noStrike">
                        <a:solidFill>
                          <a:srgbClr val="0563C1"/>
                        </a:solidFill>
                        <a:effectLst/>
                        <a:highlight>
                          <a:srgbClr val="00FF00"/>
                        </a:highlight>
                        <a:latin typeface="Calibri" panose="020F0502020204030204" pitchFamily="34" charset="0"/>
                      </a:endParaRPr>
                    </a:p>
                  </a:txBody>
                  <a:tcPr marL="5859" marR="5859" marT="5859" marB="0" anchor="b"/>
                </a:tc>
                <a:tc>
                  <a:txBody>
                    <a:bodyPr/>
                    <a:lstStyle/>
                    <a:p>
                      <a:pPr algn="l" fontAlgn="b"/>
                      <a:r>
                        <a:rPr lang="en-US" sz="1200" u="none" strike="noStrike" dirty="0">
                          <a:effectLst/>
                          <a:highlight>
                            <a:srgbClr val="00FF00"/>
                          </a:highlight>
                        </a:rPr>
                        <a:t>Multi RU support (pending r1)</a:t>
                      </a:r>
                      <a:endParaRPr lang="en-US" sz="1200" b="0" i="0" u="none" strike="noStrike" dirty="0">
                        <a:solidFill>
                          <a:srgbClr val="000000"/>
                        </a:solidFill>
                        <a:effectLst/>
                        <a:highlight>
                          <a:srgbClr val="00FF00"/>
                        </a:highlight>
                        <a:latin typeface="Times New Roman" panose="02020603050405020304" pitchFamily="18" charset="0"/>
                      </a:endParaRPr>
                    </a:p>
                  </a:txBody>
                  <a:tcPr marL="5859" marR="5859" marT="5859" marB="0" anchor="b"/>
                </a:tc>
                <a:tc>
                  <a:txBody>
                    <a:bodyPr/>
                    <a:lstStyle/>
                    <a:p>
                      <a:pPr algn="l" fontAlgn="b"/>
                      <a:r>
                        <a:rPr lang="en-US" sz="1200" u="none" strike="noStrike" dirty="0">
                          <a:effectLst/>
                          <a:highlight>
                            <a:srgbClr val="00FF00"/>
                          </a:highlight>
                        </a:rPr>
                        <a:t>Ron Porat</a:t>
                      </a:r>
                      <a:endParaRPr lang="en-US" sz="1200" b="0" i="0" u="none" strike="noStrike" dirty="0">
                        <a:solidFill>
                          <a:srgbClr val="000000"/>
                        </a:solidFill>
                        <a:effectLst/>
                        <a:highlight>
                          <a:srgbClr val="00FF00"/>
                        </a:highlight>
                        <a:latin typeface="Times New Roman" panose="02020603050405020304" pitchFamily="18" charset="0"/>
                      </a:endParaRPr>
                    </a:p>
                  </a:txBody>
                  <a:tcPr marL="5859" marR="5859" marT="5859" marB="0" anchor="b"/>
                </a:tc>
                <a:tc>
                  <a:txBody>
                    <a:bodyPr/>
                    <a:lstStyle/>
                    <a:p>
                      <a:pPr algn="ctr" fontAlgn="b"/>
                      <a:r>
                        <a:rPr lang="en-US" sz="1200" u="none" strike="noStrike" dirty="0">
                          <a:effectLst/>
                          <a:highlight>
                            <a:srgbClr val="00FF00"/>
                          </a:highlight>
                        </a:rPr>
                        <a:t>Pending (4 SPs)</a:t>
                      </a:r>
                      <a:endParaRPr lang="en-US" sz="1200" b="0" i="0" u="none" strike="noStrike" dirty="0">
                        <a:solidFill>
                          <a:srgbClr val="000000"/>
                        </a:solidFill>
                        <a:effectLst/>
                        <a:highlight>
                          <a:srgbClr val="00FF00"/>
                        </a:highlight>
                        <a:latin typeface="Times New Roman" panose="02020603050405020304" pitchFamily="18" charset="0"/>
                      </a:endParaRPr>
                    </a:p>
                  </a:txBody>
                  <a:tcPr marL="5859" marR="5859" marT="5859" marB="0" anchor="b"/>
                </a:tc>
                <a:tc>
                  <a:txBody>
                    <a:bodyPr/>
                    <a:lstStyle/>
                    <a:p>
                      <a:pPr algn="l" fontAlgn="b"/>
                      <a:r>
                        <a:rPr lang="en-US" sz="1200" u="none" strike="noStrike" dirty="0">
                          <a:effectLst/>
                          <a:highlight>
                            <a:srgbClr val="00FF00"/>
                          </a:highlight>
                        </a:rPr>
                        <a:t>Multi-RU/Puncture</a:t>
                      </a:r>
                      <a:endParaRPr lang="en-US" sz="1200" b="0" i="0" u="none" strike="noStrike" dirty="0">
                        <a:solidFill>
                          <a:srgbClr val="000000"/>
                        </a:solidFill>
                        <a:effectLst/>
                        <a:highlight>
                          <a:srgbClr val="00FF00"/>
                        </a:highlight>
                        <a:latin typeface="Times New Roman" panose="02020603050405020304" pitchFamily="18" charset="0"/>
                      </a:endParaRPr>
                    </a:p>
                  </a:txBody>
                  <a:tcPr marL="5859" marR="5859" marT="5859" marB="0" anchor="b"/>
                </a:tc>
                <a:tc>
                  <a:txBody>
                    <a:bodyPr/>
                    <a:lstStyle/>
                    <a:p>
                      <a:pPr algn="ctr" fontAlgn="b"/>
                      <a:r>
                        <a:rPr lang="en-US" sz="1200" u="none" strike="noStrike" dirty="0">
                          <a:effectLst/>
                          <a:highlight>
                            <a:srgbClr val="00FF00"/>
                          </a:highlight>
                        </a:rPr>
                        <a:t>PHY</a:t>
                      </a:r>
                      <a:endParaRPr lang="en-US" sz="1200" b="0" i="0" u="none" strike="noStrike" dirty="0">
                        <a:solidFill>
                          <a:srgbClr val="000000"/>
                        </a:solidFill>
                        <a:effectLst/>
                        <a:highlight>
                          <a:srgbClr val="00FF00"/>
                        </a:highlight>
                        <a:latin typeface="Times New Roman" panose="02020603050405020304" pitchFamily="18" charset="0"/>
                      </a:endParaRPr>
                    </a:p>
                  </a:txBody>
                  <a:tcPr marL="5859" marR="5859" marT="5859" marB="0" anchor="b"/>
                </a:tc>
                <a:extLst>
                  <a:ext uri="{0D108BD9-81ED-4DB2-BD59-A6C34878D82A}">
                    <a16:rowId xmlns:a16="http://schemas.microsoft.com/office/drawing/2014/main" val="1074709337"/>
                  </a:ext>
                </a:extLst>
              </a:tr>
              <a:tr h="326070">
                <a:tc>
                  <a:txBody>
                    <a:bodyPr/>
                    <a:lstStyle/>
                    <a:p>
                      <a:pPr algn="ctr" fontAlgn="b"/>
                      <a:r>
                        <a:rPr lang="en-US" sz="1200" u="sng" strike="noStrike" dirty="0">
                          <a:effectLst/>
                          <a:highlight>
                            <a:srgbClr val="00FF00"/>
                          </a:highlight>
                          <a:hlinkClick r:id="rId8"/>
                        </a:rPr>
                        <a:t>1914r2</a:t>
                      </a:r>
                      <a:endParaRPr lang="en-US" sz="1200" b="0" i="0" u="sng" strike="noStrike" dirty="0">
                        <a:solidFill>
                          <a:srgbClr val="0563C1"/>
                        </a:solidFill>
                        <a:effectLst/>
                        <a:highlight>
                          <a:srgbClr val="00FF00"/>
                        </a:highlight>
                        <a:latin typeface="Calibri" panose="020F0502020204030204" pitchFamily="34" charset="0"/>
                      </a:endParaRPr>
                    </a:p>
                  </a:txBody>
                  <a:tcPr marL="5859" marR="5859" marT="5859" marB="0" anchor="b"/>
                </a:tc>
                <a:tc>
                  <a:txBody>
                    <a:bodyPr/>
                    <a:lstStyle/>
                    <a:p>
                      <a:pPr algn="l" fontAlgn="b"/>
                      <a:r>
                        <a:rPr lang="en-US" sz="1200" u="none" strike="noStrike" dirty="0">
                          <a:effectLst/>
                          <a:highlight>
                            <a:srgbClr val="00FF00"/>
                          </a:highlight>
                        </a:rPr>
                        <a:t>Multiple RU discussion</a:t>
                      </a:r>
                      <a:endParaRPr lang="en-US" sz="1200" b="0" i="0" u="none" strike="noStrike" dirty="0">
                        <a:solidFill>
                          <a:srgbClr val="000000"/>
                        </a:solidFill>
                        <a:effectLst/>
                        <a:highlight>
                          <a:srgbClr val="00FF00"/>
                        </a:highlight>
                        <a:latin typeface="Times New Roman" panose="02020603050405020304" pitchFamily="18" charset="0"/>
                      </a:endParaRPr>
                    </a:p>
                  </a:txBody>
                  <a:tcPr marL="5859" marR="5859" marT="5859" marB="0" anchor="b"/>
                </a:tc>
                <a:tc>
                  <a:txBody>
                    <a:bodyPr/>
                    <a:lstStyle/>
                    <a:p>
                      <a:pPr algn="l" fontAlgn="b"/>
                      <a:r>
                        <a:rPr lang="en-US" sz="1200" u="none" strike="noStrike">
                          <a:effectLst/>
                          <a:highlight>
                            <a:srgbClr val="00FF00"/>
                          </a:highlight>
                        </a:rPr>
                        <a:t>Ross Jian Yu</a:t>
                      </a:r>
                      <a:endParaRPr lang="en-US" sz="1200" b="0" i="0" u="none" strike="noStrike">
                        <a:solidFill>
                          <a:srgbClr val="000000"/>
                        </a:solidFill>
                        <a:effectLst/>
                        <a:highlight>
                          <a:srgbClr val="00FF00"/>
                        </a:highlight>
                        <a:latin typeface="Times New Roman" panose="02020603050405020304" pitchFamily="18" charset="0"/>
                      </a:endParaRPr>
                    </a:p>
                  </a:txBody>
                  <a:tcPr marL="5859" marR="5859" marT="5859" marB="0" anchor="b"/>
                </a:tc>
                <a:tc>
                  <a:txBody>
                    <a:bodyPr/>
                    <a:lstStyle/>
                    <a:p>
                      <a:pPr algn="ctr" fontAlgn="b"/>
                      <a:r>
                        <a:rPr lang="en-US" sz="1200" u="none" strike="noStrike">
                          <a:effectLst/>
                          <a:highlight>
                            <a:srgbClr val="00FF00"/>
                          </a:highlight>
                        </a:rPr>
                        <a:t>Pending (1 SPs)</a:t>
                      </a:r>
                      <a:endParaRPr lang="en-US" sz="1200" b="0" i="0" u="none" strike="noStrike">
                        <a:solidFill>
                          <a:srgbClr val="000000"/>
                        </a:solidFill>
                        <a:effectLst/>
                        <a:highlight>
                          <a:srgbClr val="00FF00"/>
                        </a:highlight>
                        <a:latin typeface="Times New Roman" panose="02020603050405020304" pitchFamily="18" charset="0"/>
                      </a:endParaRPr>
                    </a:p>
                  </a:txBody>
                  <a:tcPr marL="5859" marR="5859" marT="5859" marB="0" anchor="b"/>
                </a:tc>
                <a:tc>
                  <a:txBody>
                    <a:bodyPr/>
                    <a:lstStyle/>
                    <a:p>
                      <a:pPr algn="l" fontAlgn="b"/>
                      <a:r>
                        <a:rPr lang="en-US" sz="1200" u="none" strike="noStrike">
                          <a:effectLst/>
                          <a:highlight>
                            <a:srgbClr val="00FF00"/>
                          </a:highlight>
                        </a:rPr>
                        <a:t>Multi-RU/Puncture</a:t>
                      </a:r>
                      <a:endParaRPr lang="en-US" sz="1200" b="0" i="0" u="none" strike="noStrike">
                        <a:solidFill>
                          <a:srgbClr val="000000"/>
                        </a:solidFill>
                        <a:effectLst/>
                        <a:highlight>
                          <a:srgbClr val="00FF00"/>
                        </a:highlight>
                        <a:latin typeface="Times New Roman" panose="02020603050405020304" pitchFamily="18" charset="0"/>
                      </a:endParaRPr>
                    </a:p>
                  </a:txBody>
                  <a:tcPr marL="5859" marR="5859" marT="5859" marB="0" anchor="b"/>
                </a:tc>
                <a:tc>
                  <a:txBody>
                    <a:bodyPr/>
                    <a:lstStyle/>
                    <a:p>
                      <a:pPr algn="ctr" fontAlgn="b"/>
                      <a:r>
                        <a:rPr lang="en-US" sz="1200" u="none" strike="noStrike" dirty="0">
                          <a:effectLst/>
                          <a:highlight>
                            <a:srgbClr val="00FF00"/>
                          </a:highlight>
                        </a:rPr>
                        <a:t>PHY</a:t>
                      </a:r>
                      <a:endParaRPr lang="en-US" sz="1200" b="0" i="0" u="none" strike="noStrike" dirty="0">
                        <a:solidFill>
                          <a:srgbClr val="000000"/>
                        </a:solidFill>
                        <a:effectLst/>
                        <a:highlight>
                          <a:srgbClr val="00FF00"/>
                        </a:highlight>
                        <a:latin typeface="Times New Roman" panose="02020603050405020304" pitchFamily="18" charset="0"/>
                      </a:endParaRPr>
                    </a:p>
                  </a:txBody>
                  <a:tcPr marL="5859" marR="5859" marT="5859" marB="0" anchor="b"/>
                </a:tc>
                <a:extLst>
                  <a:ext uri="{0D108BD9-81ED-4DB2-BD59-A6C34878D82A}">
                    <a16:rowId xmlns:a16="http://schemas.microsoft.com/office/drawing/2014/main" val="330763070"/>
                  </a:ext>
                </a:extLst>
              </a:tr>
              <a:tr h="326070">
                <a:tc>
                  <a:txBody>
                    <a:bodyPr/>
                    <a:lstStyle/>
                    <a:p>
                      <a:pPr algn="ctr" fontAlgn="b"/>
                      <a:r>
                        <a:rPr lang="en-US" sz="1100" u="sng" strike="noStrike" dirty="0">
                          <a:effectLst/>
                          <a:highlight>
                            <a:srgbClr val="00FF00"/>
                          </a:highlight>
                          <a:hlinkClick r:id="rId9"/>
                        </a:rPr>
                        <a:t>1980r1</a:t>
                      </a:r>
                      <a:endParaRPr lang="en-US" sz="1100" b="0" i="0" u="sng" strike="noStrike" dirty="0">
                        <a:solidFill>
                          <a:srgbClr val="0563C1"/>
                        </a:solidFill>
                        <a:effectLst/>
                        <a:highlight>
                          <a:srgbClr val="00FF00"/>
                        </a:highlight>
                        <a:latin typeface="Calibri" panose="020F0502020204030204" pitchFamily="34" charset="0"/>
                      </a:endParaRPr>
                    </a:p>
                  </a:txBody>
                  <a:tcPr marL="9525" marR="9525" marT="9525" marB="0" anchor="b"/>
                </a:tc>
                <a:tc>
                  <a:txBody>
                    <a:bodyPr/>
                    <a:lstStyle/>
                    <a:p>
                      <a:pPr algn="l" fontAlgn="b"/>
                      <a:r>
                        <a:rPr lang="en-US" sz="1200" u="none" strike="noStrike" dirty="0">
                          <a:effectLst/>
                          <a:highlight>
                            <a:srgbClr val="00FF00"/>
                          </a:highlight>
                        </a:rPr>
                        <a:t>EHT P matrices Discussion</a:t>
                      </a:r>
                      <a:endParaRPr lang="en-US" sz="1200" b="0" i="0" u="none" strike="noStrike" dirty="0">
                        <a:solidFill>
                          <a:srgbClr val="000000"/>
                        </a:solidFill>
                        <a:effectLst/>
                        <a:highlight>
                          <a:srgbClr val="00FF00"/>
                        </a:highlight>
                        <a:latin typeface="Times New Roman" panose="02020603050405020304" pitchFamily="18" charset="0"/>
                      </a:endParaRPr>
                    </a:p>
                  </a:txBody>
                  <a:tcPr marL="9525" marR="9525" marT="9525" marB="0" anchor="b"/>
                </a:tc>
                <a:tc>
                  <a:txBody>
                    <a:bodyPr/>
                    <a:lstStyle/>
                    <a:p>
                      <a:pPr algn="l" fontAlgn="b"/>
                      <a:r>
                        <a:rPr lang="en-US" sz="1200" u="none" strike="noStrike" dirty="0" err="1">
                          <a:effectLst/>
                          <a:highlight>
                            <a:srgbClr val="00FF00"/>
                          </a:highlight>
                        </a:rPr>
                        <a:t>Dandan</a:t>
                      </a:r>
                      <a:r>
                        <a:rPr lang="en-US" sz="1200" u="none" strike="noStrike" dirty="0">
                          <a:effectLst/>
                          <a:highlight>
                            <a:srgbClr val="00FF00"/>
                          </a:highlight>
                        </a:rPr>
                        <a:t> Liang</a:t>
                      </a:r>
                      <a:endParaRPr lang="en-US" sz="1200" b="0" i="0" u="none" strike="noStrike" dirty="0">
                        <a:solidFill>
                          <a:srgbClr val="000000"/>
                        </a:solidFill>
                        <a:effectLst/>
                        <a:highlight>
                          <a:srgbClr val="00FF00"/>
                        </a:highlight>
                        <a:latin typeface="Times New Roman" panose="02020603050405020304" pitchFamily="18" charset="0"/>
                      </a:endParaRPr>
                    </a:p>
                  </a:txBody>
                  <a:tcPr marL="9525" marR="9525" marT="9525" marB="0" anchor="b"/>
                </a:tc>
                <a:tc>
                  <a:txBody>
                    <a:bodyPr/>
                    <a:lstStyle/>
                    <a:p>
                      <a:pPr algn="ctr" fontAlgn="b"/>
                      <a:r>
                        <a:rPr lang="en-US" sz="1200" u="none" strike="noStrike" dirty="0">
                          <a:effectLst/>
                          <a:highlight>
                            <a:srgbClr val="00FF00"/>
                          </a:highlight>
                        </a:rPr>
                        <a:t>Pending (1 SP)</a:t>
                      </a:r>
                      <a:endParaRPr lang="en-US" sz="1200" b="0" i="0" u="none" strike="noStrike" dirty="0">
                        <a:solidFill>
                          <a:srgbClr val="000000"/>
                        </a:solidFill>
                        <a:effectLst/>
                        <a:highlight>
                          <a:srgbClr val="00FF00"/>
                        </a:highlight>
                        <a:latin typeface="Times New Roman" panose="02020603050405020304" pitchFamily="18" charset="0"/>
                      </a:endParaRPr>
                    </a:p>
                  </a:txBody>
                  <a:tcPr marL="9525" marR="9525" marT="9525" marB="0" anchor="b"/>
                </a:tc>
                <a:tc>
                  <a:txBody>
                    <a:bodyPr/>
                    <a:lstStyle/>
                    <a:p>
                      <a:pPr algn="l" fontAlgn="b"/>
                      <a:r>
                        <a:rPr lang="en-US" sz="1200" u="none" strike="noStrike" dirty="0">
                          <a:effectLst/>
                          <a:highlight>
                            <a:srgbClr val="00FF00"/>
                          </a:highlight>
                        </a:rPr>
                        <a:t>MIMO</a:t>
                      </a:r>
                      <a:endParaRPr lang="en-US" sz="1200" b="0" i="0" u="none" strike="noStrike" dirty="0">
                        <a:solidFill>
                          <a:srgbClr val="000000"/>
                        </a:solidFill>
                        <a:effectLst/>
                        <a:highlight>
                          <a:srgbClr val="00FF00"/>
                        </a:highlight>
                        <a:latin typeface="Times New Roman" panose="02020603050405020304" pitchFamily="18" charset="0"/>
                      </a:endParaRPr>
                    </a:p>
                  </a:txBody>
                  <a:tcPr marL="9525" marR="9525" marT="9525" marB="0" anchor="b"/>
                </a:tc>
                <a:tc>
                  <a:txBody>
                    <a:bodyPr/>
                    <a:lstStyle/>
                    <a:p>
                      <a:pPr algn="ctr" fontAlgn="b"/>
                      <a:r>
                        <a:rPr lang="en-US" sz="1200" u="none" strike="noStrike" dirty="0">
                          <a:effectLst/>
                          <a:highlight>
                            <a:srgbClr val="00FF00"/>
                          </a:highlight>
                        </a:rPr>
                        <a:t>PHY</a:t>
                      </a:r>
                      <a:endParaRPr lang="en-US" sz="1200" b="0" i="0" u="none" strike="noStrike" dirty="0">
                        <a:solidFill>
                          <a:srgbClr val="000000"/>
                        </a:solidFill>
                        <a:effectLst/>
                        <a:highlight>
                          <a:srgbClr val="00FF00"/>
                        </a:highlight>
                        <a:latin typeface="Times New Roman" panose="02020603050405020304" pitchFamily="18" charset="0"/>
                      </a:endParaRPr>
                    </a:p>
                  </a:txBody>
                  <a:tcPr marL="9525" marR="9525" marT="9525" marB="0" anchor="b"/>
                </a:tc>
                <a:extLst>
                  <a:ext uri="{0D108BD9-81ED-4DB2-BD59-A6C34878D82A}">
                    <a16:rowId xmlns:a16="http://schemas.microsoft.com/office/drawing/2014/main" val="3457179470"/>
                  </a:ext>
                </a:extLst>
              </a:tr>
              <a:tr h="326070">
                <a:tc>
                  <a:txBody>
                    <a:bodyPr/>
                    <a:lstStyle/>
                    <a:p>
                      <a:pPr algn="ctr" fontAlgn="b"/>
                      <a:r>
                        <a:rPr lang="en-US" sz="1100" u="sng" strike="noStrike" dirty="0">
                          <a:effectLst/>
                          <a:highlight>
                            <a:srgbClr val="00FF00"/>
                          </a:highlight>
                          <a:hlinkClick r:id="rId10"/>
                        </a:rPr>
                        <a:t>1981r1</a:t>
                      </a:r>
                      <a:endParaRPr lang="en-US" sz="1100" b="0" i="0" u="sng" strike="noStrike" dirty="0">
                        <a:solidFill>
                          <a:srgbClr val="0563C1"/>
                        </a:solidFill>
                        <a:effectLst/>
                        <a:highlight>
                          <a:srgbClr val="00FF00"/>
                        </a:highlight>
                        <a:latin typeface="Calibri" panose="020F0502020204030204" pitchFamily="34" charset="0"/>
                      </a:endParaRPr>
                    </a:p>
                  </a:txBody>
                  <a:tcPr marL="9525" marR="9525" marT="9525" marB="0" anchor="b"/>
                </a:tc>
                <a:tc>
                  <a:txBody>
                    <a:bodyPr/>
                    <a:lstStyle/>
                    <a:p>
                      <a:pPr algn="l" fontAlgn="b"/>
                      <a:r>
                        <a:rPr lang="en-US" sz="1200" u="none" strike="noStrike" dirty="0">
                          <a:effectLst/>
                          <a:highlight>
                            <a:srgbClr val="00FF00"/>
                          </a:highlight>
                        </a:rPr>
                        <a:t>Phase Rotations Design for EHT</a:t>
                      </a:r>
                      <a:endParaRPr lang="en-US" sz="1200" b="0" i="0" u="none" strike="noStrike" dirty="0">
                        <a:solidFill>
                          <a:srgbClr val="000000"/>
                        </a:solidFill>
                        <a:effectLst/>
                        <a:highlight>
                          <a:srgbClr val="00FF00"/>
                        </a:highlight>
                        <a:latin typeface="Times New Roman" panose="02020603050405020304" pitchFamily="18" charset="0"/>
                      </a:endParaRPr>
                    </a:p>
                  </a:txBody>
                  <a:tcPr marL="9525" marR="9525" marT="9525" marB="0" anchor="b"/>
                </a:tc>
                <a:tc>
                  <a:txBody>
                    <a:bodyPr/>
                    <a:lstStyle/>
                    <a:p>
                      <a:pPr algn="l" fontAlgn="b"/>
                      <a:r>
                        <a:rPr lang="en-US" sz="1200" u="none" strike="noStrike">
                          <a:effectLst/>
                          <a:highlight>
                            <a:srgbClr val="00FF00"/>
                          </a:highlight>
                        </a:rPr>
                        <a:t>Dandan Liang</a:t>
                      </a:r>
                      <a:endParaRPr lang="en-US" sz="1200" b="0" i="0" u="none" strike="noStrike">
                        <a:solidFill>
                          <a:srgbClr val="000000"/>
                        </a:solidFill>
                        <a:effectLst/>
                        <a:highlight>
                          <a:srgbClr val="00FF00"/>
                        </a:highlight>
                        <a:latin typeface="Times New Roman" panose="02020603050405020304" pitchFamily="18" charset="0"/>
                      </a:endParaRPr>
                    </a:p>
                  </a:txBody>
                  <a:tcPr marL="9525" marR="9525" marT="9525" marB="0" anchor="b"/>
                </a:tc>
                <a:tc>
                  <a:txBody>
                    <a:bodyPr/>
                    <a:lstStyle/>
                    <a:p>
                      <a:pPr algn="ctr" fontAlgn="b"/>
                      <a:r>
                        <a:rPr lang="en-US" sz="1200" u="none" strike="noStrike">
                          <a:effectLst/>
                          <a:highlight>
                            <a:srgbClr val="00FF00"/>
                          </a:highlight>
                        </a:rPr>
                        <a:t>Pending (1 SP)</a:t>
                      </a:r>
                      <a:endParaRPr lang="en-US" sz="1200" b="0" i="0" u="none" strike="noStrike">
                        <a:solidFill>
                          <a:srgbClr val="000000"/>
                        </a:solidFill>
                        <a:effectLst/>
                        <a:highlight>
                          <a:srgbClr val="00FF00"/>
                        </a:highlight>
                        <a:latin typeface="Times New Roman" panose="02020603050405020304" pitchFamily="18" charset="0"/>
                      </a:endParaRPr>
                    </a:p>
                  </a:txBody>
                  <a:tcPr marL="9525" marR="9525" marT="9525" marB="0" anchor="b"/>
                </a:tc>
                <a:tc>
                  <a:txBody>
                    <a:bodyPr/>
                    <a:lstStyle/>
                    <a:p>
                      <a:pPr algn="l" fontAlgn="b"/>
                      <a:r>
                        <a:rPr lang="en-US" sz="1200" u="none" strike="noStrike" dirty="0">
                          <a:effectLst/>
                          <a:highlight>
                            <a:srgbClr val="00FF00"/>
                          </a:highlight>
                        </a:rPr>
                        <a:t>L-Preamble</a:t>
                      </a:r>
                      <a:endParaRPr lang="en-US" sz="1200" b="0" i="0" u="none" strike="noStrike" dirty="0">
                        <a:solidFill>
                          <a:srgbClr val="000000"/>
                        </a:solidFill>
                        <a:effectLst/>
                        <a:highlight>
                          <a:srgbClr val="00FF00"/>
                        </a:highlight>
                        <a:latin typeface="Times New Roman" panose="02020603050405020304" pitchFamily="18" charset="0"/>
                      </a:endParaRPr>
                    </a:p>
                  </a:txBody>
                  <a:tcPr marL="9525" marR="9525" marT="9525" marB="0" anchor="b"/>
                </a:tc>
                <a:tc>
                  <a:txBody>
                    <a:bodyPr/>
                    <a:lstStyle/>
                    <a:p>
                      <a:pPr algn="ctr" fontAlgn="b"/>
                      <a:r>
                        <a:rPr lang="en-US" sz="1200" u="none" strike="noStrike" dirty="0">
                          <a:effectLst/>
                          <a:highlight>
                            <a:srgbClr val="00FF00"/>
                          </a:highlight>
                        </a:rPr>
                        <a:t>PHY</a:t>
                      </a:r>
                      <a:endParaRPr lang="en-US" sz="1200" b="0" i="0" u="none" strike="noStrike" dirty="0">
                        <a:solidFill>
                          <a:srgbClr val="000000"/>
                        </a:solidFill>
                        <a:effectLst/>
                        <a:highlight>
                          <a:srgbClr val="00FF00"/>
                        </a:highlight>
                        <a:latin typeface="Times New Roman" panose="02020603050405020304" pitchFamily="18" charset="0"/>
                      </a:endParaRPr>
                    </a:p>
                  </a:txBody>
                  <a:tcPr marL="9525" marR="9525" marT="9525" marB="0" anchor="b"/>
                </a:tc>
                <a:extLst>
                  <a:ext uri="{0D108BD9-81ED-4DB2-BD59-A6C34878D82A}">
                    <a16:rowId xmlns:a16="http://schemas.microsoft.com/office/drawing/2014/main" val="2827674194"/>
                  </a:ext>
                </a:extLst>
              </a:tr>
            </a:tbl>
          </a:graphicData>
        </a:graphic>
      </p:graphicFrame>
      <p:sp>
        <p:nvSpPr>
          <p:cNvPr id="7" name="Content Placeholder 6">
            <a:extLst>
              <a:ext uri="{FF2B5EF4-FFF2-40B4-BE49-F238E27FC236}">
                <a16:creationId xmlns:a16="http://schemas.microsoft.com/office/drawing/2014/main" id="{45438981-29E3-40ED-B4E8-5EF32DD65EE8}"/>
              </a:ext>
            </a:extLst>
          </p:cNvPr>
          <p:cNvSpPr txBox="1">
            <a:spLocks/>
          </p:cNvSpPr>
          <p:nvPr/>
        </p:nvSpPr>
        <p:spPr>
          <a:xfrm>
            <a:off x="533400" y="5791200"/>
            <a:ext cx="7772400" cy="5334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400050">
              <a:buFont typeface="Arial" panose="020B0604020202020204" pitchFamily="34" charset="0"/>
              <a:buChar char="•"/>
            </a:pPr>
            <a:r>
              <a:rPr lang="en-US" sz="1200" kern="0" dirty="0">
                <a:highlight>
                  <a:srgbClr val="00FF00"/>
                </a:highlight>
              </a:rPr>
              <a:t>Presented submissions are highlighted in green</a:t>
            </a:r>
          </a:p>
          <a:p>
            <a:pPr marL="400050">
              <a:buFont typeface="Arial" panose="020B0604020202020204" pitchFamily="34" charset="0"/>
              <a:buChar char="•"/>
            </a:pPr>
            <a:r>
              <a:rPr lang="en-US" sz="1200" kern="0" dirty="0">
                <a:highlight>
                  <a:srgbClr val="FFFF00"/>
                </a:highlight>
              </a:rPr>
              <a:t>Deferred submissions are highlighted in yellow </a:t>
            </a:r>
          </a:p>
        </p:txBody>
      </p:sp>
    </p:spTree>
    <p:extLst>
      <p:ext uri="{BB962C8B-B14F-4D97-AF65-F5344CB8AC3E}">
        <p14:creationId xmlns:p14="http://schemas.microsoft.com/office/powerpoint/2010/main" val="8612081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Back-Logged Submissions</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Sigurd Schelstraete (Quantenna/ON)</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15</a:t>
            </a:fld>
            <a:endParaRPr lang="en-GB"/>
          </a:p>
        </p:txBody>
      </p:sp>
      <p:sp>
        <p:nvSpPr>
          <p:cNvPr id="8" name="Date Placeholder 3">
            <a:extLst>
              <a:ext uri="{FF2B5EF4-FFF2-40B4-BE49-F238E27FC236}">
                <a16:creationId xmlns:a16="http://schemas.microsoft.com/office/drawing/2014/main" id="{251682F8-AE90-4609-8197-160B4642AC6B}"/>
              </a:ext>
            </a:extLst>
          </p:cNvPr>
          <p:cNvSpPr txBox="1">
            <a:spLocks/>
          </p:cNvSpPr>
          <p:nvPr/>
        </p:nvSpPr>
        <p:spPr>
          <a:xfrm>
            <a:off x="696912"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dirty="0">
                <a:solidFill>
                  <a:schemeClr val="tx1"/>
                </a:solidFill>
              </a:rPr>
              <a:t>January 2020</a:t>
            </a:r>
            <a:endParaRPr lang="en-GB" sz="1800" b="1" dirty="0">
              <a:solidFill>
                <a:schemeClr val="tx1"/>
              </a:solidFill>
            </a:endParaRPr>
          </a:p>
        </p:txBody>
      </p:sp>
      <p:graphicFrame>
        <p:nvGraphicFramePr>
          <p:cNvPr id="7" name="Table 6">
            <a:extLst>
              <a:ext uri="{FF2B5EF4-FFF2-40B4-BE49-F238E27FC236}">
                <a16:creationId xmlns:a16="http://schemas.microsoft.com/office/drawing/2014/main" id="{70D71360-E51E-44BA-B48E-9BA985A72BDF}"/>
              </a:ext>
            </a:extLst>
          </p:cNvPr>
          <p:cNvGraphicFramePr>
            <a:graphicFrameLocks noGrp="1"/>
          </p:cNvGraphicFramePr>
          <p:nvPr>
            <p:extLst>
              <p:ext uri="{D42A27DB-BD31-4B8C-83A1-F6EECF244321}">
                <p14:modId xmlns:p14="http://schemas.microsoft.com/office/powerpoint/2010/main" val="3142040"/>
              </p:ext>
            </p:extLst>
          </p:nvPr>
        </p:nvGraphicFramePr>
        <p:xfrm>
          <a:off x="609600" y="2009774"/>
          <a:ext cx="8085139" cy="765786"/>
        </p:xfrm>
        <a:graphic>
          <a:graphicData uri="http://schemas.openxmlformats.org/drawingml/2006/table">
            <a:tbl>
              <a:tblPr>
                <a:tableStyleId>{7DF18680-E054-41AD-8BC1-D1AEF772440D}</a:tableStyleId>
              </a:tblPr>
              <a:tblGrid>
                <a:gridCol w="552785">
                  <a:extLst>
                    <a:ext uri="{9D8B030D-6E8A-4147-A177-3AD203B41FA5}">
                      <a16:colId xmlns:a16="http://schemas.microsoft.com/office/drawing/2014/main" val="35643193"/>
                    </a:ext>
                  </a:extLst>
                </a:gridCol>
                <a:gridCol w="3931322">
                  <a:extLst>
                    <a:ext uri="{9D8B030D-6E8A-4147-A177-3AD203B41FA5}">
                      <a16:colId xmlns:a16="http://schemas.microsoft.com/office/drawing/2014/main" val="3814814238"/>
                    </a:ext>
                  </a:extLst>
                </a:gridCol>
                <a:gridCol w="1058928">
                  <a:extLst>
                    <a:ext uri="{9D8B030D-6E8A-4147-A177-3AD203B41FA5}">
                      <a16:colId xmlns:a16="http://schemas.microsoft.com/office/drawing/2014/main" val="629559642"/>
                    </a:ext>
                  </a:extLst>
                </a:gridCol>
                <a:gridCol w="635417">
                  <a:extLst>
                    <a:ext uri="{9D8B030D-6E8A-4147-A177-3AD203B41FA5}">
                      <a16:colId xmlns:a16="http://schemas.microsoft.com/office/drawing/2014/main" val="2496461503"/>
                    </a:ext>
                  </a:extLst>
                </a:gridCol>
                <a:gridCol w="1302487">
                  <a:extLst>
                    <a:ext uri="{9D8B030D-6E8A-4147-A177-3AD203B41FA5}">
                      <a16:colId xmlns:a16="http://schemas.microsoft.com/office/drawing/2014/main" val="392062141"/>
                    </a:ext>
                  </a:extLst>
                </a:gridCol>
                <a:gridCol w="604200">
                  <a:extLst>
                    <a:ext uri="{9D8B030D-6E8A-4147-A177-3AD203B41FA5}">
                      <a16:colId xmlns:a16="http://schemas.microsoft.com/office/drawing/2014/main" val="2031842831"/>
                    </a:ext>
                  </a:extLst>
                </a:gridCol>
              </a:tblGrid>
              <a:tr h="255262">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5589" marR="5589" marT="5589" marB="0" anchor="ctr"/>
                </a:tc>
                <a:tc>
                  <a:txBody>
                    <a:bodyPr/>
                    <a:lstStyle/>
                    <a:p>
                      <a:pPr algn="ctr" fontAlgn="b"/>
                      <a:r>
                        <a:rPr lang="en-US" sz="1200" b="1" u="none" strike="noStrike">
                          <a:effectLst/>
                        </a:rPr>
                        <a:t>Title</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023002103"/>
                  </a:ext>
                </a:extLst>
              </a:tr>
              <a:tr h="255262">
                <a:tc>
                  <a:txBody>
                    <a:bodyPr/>
                    <a:lstStyle/>
                    <a:p>
                      <a:pPr algn="ctr" fontAlgn="b"/>
                      <a:r>
                        <a:rPr lang="en-US" sz="1200" u="sng" strike="noStrike" dirty="0">
                          <a:effectLst/>
                          <a:highlight>
                            <a:srgbClr val="00FF00"/>
                          </a:highlight>
                          <a:hlinkClick r:id="rId2"/>
                        </a:rPr>
                        <a:t>1910r1</a:t>
                      </a:r>
                      <a:endParaRPr lang="en-US" sz="1200" b="0" i="0" u="sng" strike="noStrike" dirty="0">
                        <a:solidFill>
                          <a:srgbClr val="0563C1"/>
                        </a:solidFill>
                        <a:effectLst/>
                        <a:highlight>
                          <a:srgbClr val="00FF00"/>
                        </a:highlight>
                        <a:latin typeface="Calibri" panose="020F0502020204030204" pitchFamily="34" charset="0"/>
                      </a:endParaRPr>
                    </a:p>
                  </a:txBody>
                  <a:tcPr marL="5589" marR="5589" marT="5589" marB="0" anchor="b"/>
                </a:tc>
                <a:tc>
                  <a:txBody>
                    <a:bodyPr/>
                    <a:lstStyle/>
                    <a:p>
                      <a:pPr algn="l" fontAlgn="b"/>
                      <a:r>
                        <a:rPr lang="en-US" sz="1200" u="none" strike="noStrike">
                          <a:effectLst/>
                          <a:highlight>
                            <a:srgbClr val="00FF00"/>
                          </a:highlight>
                        </a:rPr>
                        <a:t>P matrices to support more than 8 TX chains</a:t>
                      </a:r>
                      <a:endParaRPr lang="en-US" sz="1200" b="0" i="0" u="none" strike="noStrike">
                        <a:solidFill>
                          <a:srgbClr val="000000"/>
                        </a:solidFill>
                        <a:effectLst/>
                        <a:highlight>
                          <a:srgbClr val="00FF00"/>
                        </a:highlight>
                        <a:latin typeface="Times New Roman" panose="02020603050405020304" pitchFamily="18" charset="0"/>
                      </a:endParaRPr>
                    </a:p>
                  </a:txBody>
                  <a:tcPr marL="5589" marR="5589" marT="5589" marB="0" anchor="b"/>
                </a:tc>
                <a:tc>
                  <a:txBody>
                    <a:bodyPr/>
                    <a:lstStyle/>
                    <a:p>
                      <a:pPr algn="l" fontAlgn="b"/>
                      <a:r>
                        <a:rPr lang="en-US" sz="1200" u="none" strike="noStrike">
                          <a:effectLst/>
                          <a:highlight>
                            <a:srgbClr val="00FF00"/>
                          </a:highlight>
                        </a:rPr>
                        <a:t>Miguel López</a:t>
                      </a:r>
                      <a:endParaRPr lang="en-US" sz="1200" b="0" i="0" u="none" strike="noStrike">
                        <a:solidFill>
                          <a:srgbClr val="000000"/>
                        </a:solidFill>
                        <a:effectLst/>
                        <a:highlight>
                          <a:srgbClr val="00FF00"/>
                        </a:highlight>
                        <a:latin typeface="Times New Roman" panose="02020603050405020304" pitchFamily="18" charset="0"/>
                      </a:endParaRPr>
                    </a:p>
                  </a:txBody>
                  <a:tcPr marL="5589" marR="5589" marT="5589" marB="0" anchor="b"/>
                </a:tc>
                <a:tc>
                  <a:txBody>
                    <a:bodyPr/>
                    <a:lstStyle/>
                    <a:p>
                      <a:pPr algn="ctr" fontAlgn="b"/>
                      <a:r>
                        <a:rPr lang="en-US" sz="1200" u="none" strike="noStrike">
                          <a:effectLst/>
                          <a:highlight>
                            <a:srgbClr val="00FF00"/>
                          </a:highlight>
                        </a:rPr>
                        <a:t>Pending</a:t>
                      </a:r>
                      <a:endParaRPr lang="en-US" sz="1200" b="0" i="0" u="none" strike="noStrike">
                        <a:solidFill>
                          <a:srgbClr val="000000"/>
                        </a:solidFill>
                        <a:effectLst/>
                        <a:highlight>
                          <a:srgbClr val="00FF00"/>
                        </a:highlight>
                        <a:latin typeface="Times New Roman" panose="02020603050405020304" pitchFamily="18" charset="0"/>
                      </a:endParaRPr>
                    </a:p>
                  </a:txBody>
                  <a:tcPr marL="5589" marR="5589" marT="5589" marB="0" anchor="b"/>
                </a:tc>
                <a:tc>
                  <a:txBody>
                    <a:bodyPr/>
                    <a:lstStyle/>
                    <a:p>
                      <a:pPr algn="l" fontAlgn="b"/>
                      <a:r>
                        <a:rPr lang="en-US" sz="1200" u="none" strike="noStrike">
                          <a:effectLst/>
                          <a:highlight>
                            <a:srgbClr val="00FF00"/>
                          </a:highlight>
                        </a:rPr>
                        <a:t>MIMO</a:t>
                      </a:r>
                      <a:endParaRPr lang="en-US" sz="1200" b="0" i="0" u="none" strike="noStrike">
                        <a:solidFill>
                          <a:srgbClr val="000000"/>
                        </a:solidFill>
                        <a:effectLst/>
                        <a:highlight>
                          <a:srgbClr val="00FF00"/>
                        </a:highlight>
                        <a:latin typeface="Times New Roman" panose="02020603050405020304" pitchFamily="18" charset="0"/>
                      </a:endParaRPr>
                    </a:p>
                  </a:txBody>
                  <a:tcPr marL="5589" marR="5589" marT="5589" marB="0" anchor="b"/>
                </a:tc>
                <a:tc>
                  <a:txBody>
                    <a:bodyPr/>
                    <a:lstStyle/>
                    <a:p>
                      <a:pPr algn="ctr" fontAlgn="b"/>
                      <a:r>
                        <a:rPr lang="en-US" sz="1200" u="none" strike="noStrike" dirty="0">
                          <a:effectLst/>
                          <a:highlight>
                            <a:srgbClr val="00FF00"/>
                          </a:highlight>
                        </a:rPr>
                        <a:t>PHY</a:t>
                      </a:r>
                      <a:endParaRPr lang="en-US" sz="1200" b="0" i="0" u="none" strike="noStrike" dirty="0">
                        <a:solidFill>
                          <a:srgbClr val="000000"/>
                        </a:solidFill>
                        <a:effectLst/>
                        <a:highlight>
                          <a:srgbClr val="00FF00"/>
                        </a:highlight>
                        <a:latin typeface="Times New Roman" panose="02020603050405020304" pitchFamily="18" charset="0"/>
                      </a:endParaRPr>
                    </a:p>
                  </a:txBody>
                  <a:tcPr marL="5589" marR="5589" marT="5589" marB="0" anchor="b"/>
                </a:tc>
                <a:extLst>
                  <a:ext uri="{0D108BD9-81ED-4DB2-BD59-A6C34878D82A}">
                    <a16:rowId xmlns:a16="http://schemas.microsoft.com/office/drawing/2014/main" val="1145285214"/>
                  </a:ext>
                </a:extLst>
              </a:tr>
              <a:tr h="255262">
                <a:tc>
                  <a:txBody>
                    <a:bodyPr/>
                    <a:lstStyle/>
                    <a:p>
                      <a:pPr algn="ctr" fontAlgn="b"/>
                      <a:r>
                        <a:rPr lang="en-US" sz="1200" u="sng" strike="noStrike" dirty="0">
                          <a:effectLst/>
                          <a:highlight>
                            <a:srgbClr val="00FF00"/>
                          </a:highlight>
                          <a:hlinkClick r:id="rId3"/>
                        </a:rPr>
                        <a:t>1925r0</a:t>
                      </a:r>
                      <a:endParaRPr lang="en-US" sz="1200" b="0" i="0" u="sng" strike="noStrike" dirty="0">
                        <a:solidFill>
                          <a:srgbClr val="0563C1"/>
                        </a:solidFill>
                        <a:effectLst/>
                        <a:highlight>
                          <a:srgbClr val="00FF00"/>
                        </a:highlight>
                        <a:latin typeface="Calibri" panose="020F0502020204030204" pitchFamily="34" charset="0"/>
                      </a:endParaRPr>
                    </a:p>
                  </a:txBody>
                  <a:tcPr marL="5589" marR="5589" marT="5589" marB="0" anchor="b"/>
                </a:tc>
                <a:tc>
                  <a:txBody>
                    <a:bodyPr/>
                    <a:lstStyle/>
                    <a:p>
                      <a:pPr algn="l" fontAlgn="b"/>
                      <a:r>
                        <a:rPr lang="en-US" sz="1200" u="none" strike="noStrike" dirty="0">
                          <a:effectLst/>
                          <a:highlight>
                            <a:srgbClr val="00FF00"/>
                          </a:highlight>
                        </a:rPr>
                        <a:t>Consideration of EHT-LTF</a:t>
                      </a:r>
                      <a:endParaRPr lang="en-US" sz="1200" b="0" i="0" u="none" strike="noStrike" dirty="0">
                        <a:solidFill>
                          <a:srgbClr val="000000"/>
                        </a:solidFill>
                        <a:effectLst/>
                        <a:highlight>
                          <a:srgbClr val="00FF00"/>
                        </a:highlight>
                        <a:latin typeface="Times New Roman" panose="02020603050405020304" pitchFamily="18" charset="0"/>
                      </a:endParaRPr>
                    </a:p>
                  </a:txBody>
                  <a:tcPr marL="5589" marR="5589" marT="5589" marB="0" anchor="b"/>
                </a:tc>
                <a:tc>
                  <a:txBody>
                    <a:bodyPr/>
                    <a:lstStyle/>
                    <a:p>
                      <a:pPr algn="l" fontAlgn="b"/>
                      <a:r>
                        <a:rPr lang="en-US" sz="1200" u="none" strike="noStrike">
                          <a:effectLst/>
                          <a:highlight>
                            <a:srgbClr val="00FF00"/>
                          </a:highlight>
                        </a:rPr>
                        <a:t>Jinmin Kim</a:t>
                      </a:r>
                      <a:endParaRPr lang="en-US" sz="1200" b="0" i="0" u="none" strike="noStrike">
                        <a:solidFill>
                          <a:srgbClr val="000000"/>
                        </a:solidFill>
                        <a:effectLst/>
                        <a:highlight>
                          <a:srgbClr val="00FF00"/>
                        </a:highlight>
                        <a:latin typeface="Times New Roman" panose="02020603050405020304" pitchFamily="18" charset="0"/>
                      </a:endParaRPr>
                    </a:p>
                  </a:txBody>
                  <a:tcPr marL="5589" marR="5589" marT="5589" marB="0" anchor="b"/>
                </a:tc>
                <a:tc>
                  <a:txBody>
                    <a:bodyPr/>
                    <a:lstStyle/>
                    <a:p>
                      <a:pPr algn="ctr" fontAlgn="b"/>
                      <a:r>
                        <a:rPr lang="en-US" sz="1200" u="none" strike="noStrike">
                          <a:effectLst/>
                          <a:highlight>
                            <a:srgbClr val="00FF00"/>
                          </a:highlight>
                        </a:rPr>
                        <a:t>Pending</a:t>
                      </a:r>
                      <a:endParaRPr lang="en-US" sz="1200" b="0" i="0" u="none" strike="noStrike">
                        <a:solidFill>
                          <a:srgbClr val="000000"/>
                        </a:solidFill>
                        <a:effectLst/>
                        <a:highlight>
                          <a:srgbClr val="00FF00"/>
                        </a:highlight>
                        <a:latin typeface="Times New Roman" panose="02020603050405020304" pitchFamily="18" charset="0"/>
                      </a:endParaRPr>
                    </a:p>
                  </a:txBody>
                  <a:tcPr marL="5589" marR="5589" marT="5589" marB="0" anchor="b"/>
                </a:tc>
                <a:tc>
                  <a:txBody>
                    <a:bodyPr/>
                    <a:lstStyle/>
                    <a:p>
                      <a:pPr algn="l" fontAlgn="b"/>
                      <a:r>
                        <a:rPr lang="en-US" sz="1200" u="none" strike="noStrike">
                          <a:effectLst/>
                          <a:highlight>
                            <a:srgbClr val="00FF00"/>
                          </a:highlight>
                        </a:rPr>
                        <a:t>EHT Preamble</a:t>
                      </a:r>
                      <a:endParaRPr lang="en-US" sz="1200" b="0" i="0" u="none" strike="noStrike">
                        <a:solidFill>
                          <a:srgbClr val="000000"/>
                        </a:solidFill>
                        <a:effectLst/>
                        <a:highlight>
                          <a:srgbClr val="00FF00"/>
                        </a:highlight>
                        <a:latin typeface="Times New Roman" panose="02020603050405020304" pitchFamily="18" charset="0"/>
                      </a:endParaRPr>
                    </a:p>
                  </a:txBody>
                  <a:tcPr marL="5589" marR="5589" marT="5589" marB="0" anchor="b"/>
                </a:tc>
                <a:tc>
                  <a:txBody>
                    <a:bodyPr/>
                    <a:lstStyle/>
                    <a:p>
                      <a:pPr algn="ctr" fontAlgn="b"/>
                      <a:r>
                        <a:rPr lang="en-US" sz="1200" u="none" strike="noStrike" dirty="0">
                          <a:effectLst/>
                          <a:highlight>
                            <a:srgbClr val="00FF00"/>
                          </a:highlight>
                        </a:rPr>
                        <a:t>PHY</a:t>
                      </a:r>
                      <a:endParaRPr lang="en-US" sz="1200" b="0" i="0" u="none" strike="noStrike" dirty="0">
                        <a:solidFill>
                          <a:srgbClr val="000000"/>
                        </a:solidFill>
                        <a:effectLst/>
                        <a:highlight>
                          <a:srgbClr val="00FF00"/>
                        </a:highlight>
                        <a:latin typeface="Times New Roman" panose="02020603050405020304" pitchFamily="18" charset="0"/>
                      </a:endParaRPr>
                    </a:p>
                  </a:txBody>
                  <a:tcPr marL="5589" marR="5589" marT="5589" marB="0" anchor="b"/>
                </a:tc>
                <a:extLst>
                  <a:ext uri="{0D108BD9-81ED-4DB2-BD59-A6C34878D82A}">
                    <a16:rowId xmlns:a16="http://schemas.microsoft.com/office/drawing/2014/main" val="3255284284"/>
                  </a:ext>
                </a:extLst>
              </a:tr>
            </a:tbl>
          </a:graphicData>
        </a:graphic>
      </p:graphicFrame>
    </p:spTree>
    <p:extLst>
      <p:ext uri="{BB962C8B-B14F-4D97-AF65-F5344CB8AC3E}">
        <p14:creationId xmlns:p14="http://schemas.microsoft.com/office/powerpoint/2010/main" val="12771930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List-1</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Sigurd Schelstraete (Quantenna/ON)</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16</a:t>
            </a:fld>
            <a:endParaRPr lang="en-GB"/>
          </a:p>
        </p:txBody>
      </p:sp>
      <p:sp>
        <p:nvSpPr>
          <p:cNvPr id="8" name="Date Placeholder 3">
            <a:extLst>
              <a:ext uri="{FF2B5EF4-FFF2-40B4-BE49-F238E27FC236}">
                <a16:creationId xmlns:a16="http://schemas.microsoft.com/office/drawing/2014/main" id="{109216C5-B6D8-43A9-891B-BD4E4660B7C9}"/>
              </a:ext>
            </a:extLst>
          </p:cNvPr>
          <p:cNvSpPr txBox="1">
            <a:spLocks/>
          </p:cNvSpPr>
          <p:nvPr/>
        </p:nvSpPr>
        <p:spPr>
          <a:xfrm>
            <a:off x="685800"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12" name="Table 11">
            <a:extLst>
              <a:ext uri="{FF2B5EF4-FFF2-40B4-BE49-F238E27FC236}">
                <a16:creationId xmlns:a16="http://schemas.microsoft.com/office/drawing/2014/main" id="{41D6B693-7CEC-4554-B256-E5716DF1A58F}"/>
              </a:ext>
            </a:extLst>
          </p:cNvPr>
          <p:cNvGraphicFramePr>
            <a:graphicFrameLocks noGrp="1"/>
          </p:cNvGraphicFramePr>
          <p:nvPr>
            <p:extLst>
              <p:ext uri="{D42A27DB-BD31-4B8C-83A1-F6EECF244321}">
                <p14:modId xmlns:p14="http://schemas.microsoft.com/office/powerpoint/2010/main" val="2696204535"/>
              </p:ext>
            </p:extLst>
          </p:nvPr>
        </p:nvGraphicFramePr>
        <p:xfrm>
          <a:off x="304800" y="1600200"/>
          <a:ext cx="8412381" cy="4645365"/>
        </p:xfrm>
        <a:graphic>
          <a:graphicData uri="http://schemas.openxmlformats.org/drawingml/2006/table">
            <a:tbl>
              <a:tblPr>
                <a:tableStyleId>{073A0DAA-6AF3-43AB-8588-CEC1D06C72B9}</a:tableStyleId>
              </a:tblPr>
              <a:tblGrid>
                <a:gridCol w="684213">
                  <a:extLst>
                    <a:ext uri="{9D8B030D-6E8A-4147-A177-3AD203B41FA5}">
                      <a16:colId xmlns:a16="http://schemas.microsoft.com/office/drawing/2014/main" val="1602601442"/>
                    </a:ext>
                  </a:extLst>
                </a:gridCol>
                <a:gridCol w="3691032">
                  <a:extLst>
                    <a:ext uri="{9D8B030D-6E8A-4147-A177-3AD203B41FA5}">
                      <a16:colId xmlns:a16="http://schemas.microsoft.com/office/drawing/2014/main" val="511114378"/>
                    </a:ext>
                  </a:extLst>
                </a:gridCol>
                <a:gridCol w="1137476">
                  <a:extLst>
                    <a:ext uri="{9D8B030D-6E8A-4147-A177-3AD203B41FA5}">
                      <a16:colId xmlns:a16="http://schemas.microsoft.com/office/drawing/2014/main" val="986212217"/>
                    </a:ext>
                  </a:extLst>
                </a:gridCol>
                <a:gridCol w="1138237">
                  <a:extLst>
                    <a:ext uri="{9D8B030D-6E8A-4147-A177-3AD203B41FA5}">
                      <a16:colId xmlns:a16="http://schemas.microsoft.com/office/drawing/2014/main" val="2656331477"/>
                    </a:ext>
                  </a:extLst>
                </a:gridCol>
                <a:gridCol w="1233409">
                  <a:extLst>
                    <a:ext uri="{9D8B030D-6E8A-4147-A177-3AD203B41FA5}">
                      <a16:colId xmlns:a16="http://schemas.microsoft.com/office/drawing/2014/main" val="3786120295"/>
                    </a:ext>
                  </a:extLst>
                </a:gridCol>
                <a:gridCol w="528014">
                  <a:extLst>
                    <a:ext uri="{9D8B030D-6E8A-4147-A177-3AD203B41FA5}">
                      <a16:colId xmlns:a16="http://schemas.microsoft.com/office/drawing/2014/main" val="862608428"/>
                    </a:ext>
                  </a:extLst>
                </a:gridCol>
              </a:tblGrid>
              <a:tr h="299003">
                <a:tc>
                  <a:txBody>
                    <a:bodyPr/>
                    <a:lstStyle/>
                    <a:p>
                      <a:pPr algn="ctr" rtl="0" fontAlgn="ctr"/>
                      <a:r>
                        <a:rPr lang="en-US" sz="1200" b="1" u="none" strike="noStrike">
                          <a:effectLst/>
                          <a:latin typeface="+mn-lt"/>
                        </a:rPr>
                        <a:t>DCN</a:t>
                      </a:r>
                      <a:endParaRPr lang="en-US" sz="1200" b="1" i="0" u="none" strike="noStrike">
                        <a:solidFill>
                          <a:srgbClr val="000000"/>
                        </a:solidFill>
                        <a:effectLst/>
                        <a:latin typeface="+mn-lt"/>
                      </a:endParaRPr>
                    </a:p>
                  </a:txBody>
                  <a:tcPr marL="9525" marR="9525" marT="9525" marB="0" anchor="ctr"/>
                </a:tc>
                <a:tc>
                  <a:txBody>
                    <a:bodyPr/>
                    <a:lstStyle/>
                    <a:p>
                      <a:pPr algn="ctr" fontAlgn="b"/>
                      <a:r>
                        <a:rPr lang="en-US" sz="1200" b="1" u="none" strike="noStrike">
                          <a:effectLst/>
                          <a:latin typeface="+mn-lt"/>
                        </a:rPr>
                        <a:t>Title</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Author</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Status</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Topic</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dirty="0">
                          <a:effectLst/>
                          <a:latin typeface="+mn-lt"/>
                        </a:rPr>
                        <a:t>Session</a:t>
                      </a:r>
                      <a:endParaRPr lang="en-US" sz="12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1869075683"/>
                  </a:ext>
                </a:extLst>
              </a:tr>
              <a:tr h="299003">
                <a:tc>
                  <a:txBody>
                    <a:bodyPr/>
                    <a:lstStyle/>
                    <a:p>
                      <a:pPr algn="ctr" fontAlgn="b"/>
                      <a:r>
                        <a:rPr lang="en-US" sz="1200" b="0" i="0" u="sng" strike="noStrike" dirty="0">
                          <a:solidFill>
                            <a:srgbClr val="0563C1"/>
                          </a:solidFill>
                          <a:effectLst/>
                          <a:latin typeface="+mn-lt"/>
                          <a:hlinkClick r:id="rId2"/>
                        </a:rPr>
                        <a:t>19/1579r2</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Adapting the 11be channel model to modern (Doppler) use cases</a:t>
                      </a:r>
                    </a:p>
                  </a:txBody>
                  <a:tcPr marL="9525" marR="9525" marT="9525" marB="0" anchor="b"/>
                </a:tc>
                <a:tc>
                  <a:txBody>
                    <a:bodyPr/>
                    <a:lstStyle/>
                    <a:p>
                      <a:pPr algn="l" fontAlgn="b"/>
                      <a:r>
                        <a:rPr lang="en-US" sz="1200" b="0" i="0" u="none" strike="noStrike">
                          <a:solidFill>
                            <a:srgbClr val="000000"/>
                          </a:solidFill>
                          <a:effectLst/>
                          <a:latin typeface="+mn-lt"/>
                        </a:rPr>
                        <a:t>Shimi Shilo</a:t>
                      </a:r>
                    </a:p>
                  </a:txBody>
                  <a:tcPr marL="9525" marR="9525" marT="9525" marB="0" anchor="b"/>
                </a:tc>
                <a:tc>
                  <a:txBody>
                    <a:bodyPr/>
                    <a:lstStyle/>
                    <a:p>
                      <a:pPr algn="ctr" fontAlgn="b"/>
                      <a:r>
                        <a:rPr lang="en-US" sz="1200" b="0" i="0" u="none" strike="noStrike" dirty="0">
                          <a:solidFill>
                            <a:srgbClr val="000000"/>
                          </a:solidFill>
                          <a:effectLst/>
                          <a:latin typeface="+mn-lt"/>
                        </a:rPr>
                        <a:t>Pending (Update)</a:t>
                      </a:r>
                    </a:p>
                  </a:txBody>
                  <a:tcPr marL="9525" marR="9525" marT="9525" marB="0" anchor="b"/>
                </a:tc>
                <a:tc>
                  <a:txBody>
                    <a:bodyPr/>
                    <a:lstStyle/>
                    <a:p>
                      <a:pPr algn="l" fontAlgn="b"/>
                      <a:r>
                        <a:rPr lang="en-US" sz="1200" b="0" i="0" u="none" strike="noStrike">
                          <a:solidFill>
                            <a:srgbClr val="000000"/>
                          </a:solidFill>
                          <a:effectLst/>
                          <a:latin typeface="+mn-lt"/>
                        </a:rPr>
                        <a:t>Channel Model</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2940453231"/>
                  </a:ext>
                </a:extLst>
              </a:tr>
              <a:tr h="299003">
                <a:tc>
                  <a:txBody>
                    <a:bodyPr/>
                    <a:lstStyle/>
                    <a:p>
                      <a:pPr algn="ctr" fontAlgn="b"/>
                      <a:r>
                        <a:rPr lang="en-US" sz="1200" b="0" i="0" u="sng" strike="noStrike" dirty="0">
                          <a:solidFill>
                            <a:srgbClr val="0563C1"/>
                          </a:solidFill>
                          <a:effectLst/>
                          <a:latin typeface="+mn-lt"/>
                          <a:hlinkClick r:id="rId3"/>
                        </a:rPr>
                        <a:t>19/2161r1</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Multiple RU Support for 11be</a:t>
                      </a:r>
                    </a:p>
                  </a:txBody>
                  <a:tcPr marL="9525" marR="9525" marT="9525" marB="0" anchor="b"/>
                </a:tc>
                <a:tc>
                  <a:txBody>
                    <a:bodyPr/>
                    <a:lstStyle/>
                    <a:p>
                      <a:pPr algn="l" fontAlgn="b"/>
                      <a:r>
                        <a:rPr lang="en-US" sz="1200" b="0" i="0" u="none" strike="noStrike" dirty="0" err="1">
                          <a:solidFill>
                            <a:srgbClr val="000000"/>
                          </a:solidFill>
                          <a:effectLst/>
                          <a:latin typeface="+mn-lt"/>
                        </a:rPr>
                        <a:t>Myeongjin</a:t>
                      </a:r>
                      <a:r>
                        <a:rPr lang="en-US" sz="1200" b="0" i="0" u="none" strike="noStrike" dirty="0">
                          <a:solidFill>
                            <a:srgbClr val="000000"/>
                          </a:solidFill>
                          <a:effectLst/>
                          <a:latin typeface="+mn-lt"/>
                        </a:rPr>
                        <a:t> Kim</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Multi-RU/Puncture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3675133809"/>
                  </a:ext>
                </a:extLst>
              </a:tr>
              <a:tr h="299003">
                <a:tc>
                  <a:txBody>
                    <a:bodyPr/>
                    <a:lstStyle/>
                    <a:p>
                      <a:pPr algn="ctr" fontAlgn="b"/>
                      <a:r>
                        <a:rPr lang="en-US" sz="1200" b="0" i="0" u="none" strike="noStrike" dirty="0">
                          <a:solidFill>
                            <a:srgbClr val="000000"/>
                          </a:solidFill>
                          <a:effectLst/>
                          <a:latin typeface="+mn-lt"/>
                          <a:hlinkClick r:id="rId4"/>
                        </a:rPr>
                        <a:t>20/0019r0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11be PPDU format</a:t>
                      </a:r>
                    </a:p>
                  </a:txBody>
                  <a:tcPr marL="9525" marR="9525" marT="9525" marB="0" anchor="b"/>
                </a:tc>
                <a:tc>
                  <a:txBody>
                    <a:bodyPr/>
                    <a:lstStyle/>
                    <a:p>
                      <a:pPr algn="l" fontAlgn="b"/>
                      <a:r>
                        <a:rPr lang="en-US" sz="1200" b="0" i="0" u="none" strike="noStrike" dirty="0">
                          <a:solidFill>
                            <a:srgbClr val="000000"/>
                          </a:solidFill>
                          <a:effectLst/>
                          <a:latin typeface="+mn-lt"/>
                        </a:rPr>
                        <a:t>Dongguk Lim</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PPDU format</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3970987382"/>
                  </a:ext>
                </a:extLst>
              </a:tr>
              <a:tr h="299003">
                <a:tc>
                  <a:txBody>
                    <a:bodyPr/>
                    <a:lstStyle/>
                    <a:p>
                      <a:pPr algn="ctr" fontAlgn="b"/>
                      <a:r>
                        <a:rPr lang="en-US" sz="1200" b="0" i="0" u="none" strike="noStrike" dirty="0">
                          <a:solidFill>
                            <a:srgbClr val="000000"/>
                          </a:solidFill>
                          <a:effectLst/>
                          <a:highlight>
                            <a:srgbClr val="00FF00"/>
                          </a:highlight>
                          <a:latin typeface="+mn-lt"/>
                          <a:hlinkClick r:id="rId5"/>
                        </a:rPr>
                        <a:t>20/0020r0</a:t>
                      </a:r>
                      <a:endParaRPr lang="en-US" sz="1200" b="0" i="0" u="none" strike="noStrike" dirty="0">
                        <a:solidFill>
                          <a:srgbClr val="000000"/>
                        </a:solidFill>
                        <a:effectLst/>
                        <a:highlight>
                          <a:srgbClr val="00FF00"/>
                        </a:highlight>
                        <a:latin typeface="+mn-lt"/>
                      </a:endParaRPr>
                    </a:p>
                  </a:txBody>
                  <a:tcPr marL="9525" marR="9525" marT="9525" marB="0" anchor="b"/>
                </a:tc>
                <a:tc>
                  <a:txBody>
                    <a:bodyPr/>
                    <a:lstStyle/>
                    <a:p>
                      <a:pPr algn="l" fontAlgn="b"/>
                      <a:r>
                        <a:rPr lang="en-US" sz="1200" b="0" i="0" u="none" strike="noStrike" dirty="0">
                          <a:solidFill>
                            <a:srgbClr val="000000"/>
                          </a:solidFill>
                          <a:effectLst/>
                          <a:highlight>
                            <a:srgbClr val="00FF00"/>
                          </a:highlight>
                          <a:latin typeface="+mn-lt"/>
                        </a:rPr>
                        <a:t>Consideration for EHT-SIG transmission</a:t>
                      </a:r>
                    </a:p>
                  </a:txBody>
                  <a:tcPr marL="9525" marR="9525" marT="9525" marB="0" anchor="b"/>
                </a:tc>
                <a:tc>
                  <a:txBody>
                    <a:bodyPr/>
                    <a:lstStyle/>
                    <a:p>
                      <a:pPr algn="l" fontAlgn="b"/>
                      <a:r>
                        <a:rPr lang="en-US" sz="1200" b="0" i="0" u="none" strike="noStrike">
                          <a:solidFill>
                            <a:srgbClr val="000000"/>
                          </a:solidFill>
                          <a:effectLst/>
                          <a:highlight>
                            <a:srgbClr val="00FF00"/>
                          </a:highlight>
                          <a:latin typeface="+mn-lt"/>
                        </a:rPr>
                        <a:t>Dongguk Lim</a:t>
                      </a:r>
                    </a:p>
                  </a:txBody>
                  <a:tcPr marL="9525" marR="9525" marT="9525" marB="0" anchor="b"/>
                </a:tc>
                <a:tc>
                  <a:txBody>
                    <a:bodyPr/>
                    <a:lstStyle/>
                    <a:p>
                      <a:pPr algn="ctr" fontAlgn="b"/>
                      <a:r>
                        <a:rPr lang="en-US" sz="1200" b="0" i="0" u="none" strike="noStrike">
                          <a:solidFill>
                            <a:srgbClr val="000000"/>
                          </a:solidFill>
                          <a:effectLst/>
                          <a:highlight>
                            <a:srgbClr val="00FF00"/>
                          </a:highlight>
                          <a:latin typeface="+mn-lt"/>
                        </a:rPr>
                        <a:t>Pending</a:t>
                      </a:r>
                    </a:p>
                  </a:txBody>
                  <a:tcPr marL="9525" marR="9525" marT="9525" marB="0" anchor="b"/>
                </a:tc>
                <a:tc>
                  <a:txBody>
                    <a:bodyPr/>
                    <a:lstStyle/>
                    <a:p>
                      <a:pPr algn="l" fontAlgn="b"/>
                      <a:r>
                        <a:rPr lang="en-US" sz="1200" b="0" i="0" u="none" strike="noStrike">
                          <a:solidFill>
                            <a:srgbClr val="000000"/>
                          </a:solidFill>
                          <a:effectLst/>
                          <a:highlight>
                            <a:srgbClr val="00FF00"/>
                          </a:highlight>
                          <a:latin typeface="+mn-lt"/>
                        </a:rPr>
                        <a:t>EHT Preamble</a:t>
                      </a:r>
                    </a:p>
                  </a:txBody>
                  <a:tcPr marL="9525" marR="9525" marT="9525" marB="0" anchor="b"/>
                </a:tc>
                <a:tc>
                  <a:txBody>
                    <a:bodyPr/>
                    <a:lstStyle/>
                    <a:p>
                      <a:pPr algn="ctr" fontAlgn="b"/>
                      <a:r>
                        <a:rPr lang="en-US" sz="1200" b="0" i="0" u="none" strike="noStrike" dirty="0">
                          <a:solidFill>
                            <a:srgbClr val="000000"/>
                          </a:solidFill>
                          <a:effectLst/>
                          <a:highlight>
                            <a:srgbClr val="00FF00"/>
                          </a:highlight>
                          <a:latin typeface="+mn-lt"/>
                        </a:rPr>
                        <a:t>PHY</a:t>
                      </a:r>
                    </a:p>
                  </a:txBody>
                  <a:tcPr marL="9525" marR="9525" marT="9525" marB="0" anchor="b"/>
                </a:tc>
                <a:extLst>
                  <a:ext uri="{0D108BD9-81ED-4DB2-BD59-A6C34878D82A}">
                    <a16:rowId xmlns:a16="http://schemas.microsoft.com/office/drawing/2014/main" val="703746555"/>
                  </a:ext>
                </a:extLst>
              </a:tr>
              <a:tr h="220717">
                <a:tc>
                  <a:txBody>
                    <a:bodyPr/>
                    <a:lstStyle/>
                    <a:p>
                      <a:pPr algn="ctr" fontAlgn="b"/>
                      <a:r>
                        <a:rPr lang="en-US" sz="1200" b="0" i="0" u="none" strike="noStrike" dirty="0">
                          <a:solidFill>
                            <a:srgbClr val="000000"/>
                          </a:solidFill>
                          <a:effectLst/>
                          <a:latin typeface="+mn-lt"/>
                          <a:hlinkClick r:id="rId6"/>
                        </a:rPr>
                        <a:t>20/0022r0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Consideration on 240/160+80 MHz and Preamble Puncturing</a:t>
                      </a:r>
                    </a:p>
                  </a:txBody>
                  <a:tcPr marL="9525" marR="9525" marT="9525" marB="0" anchor="b"/>
                </a:tc>
                <a:tc>
                  <a:txBody>
                    <a:bodyPr/>
                    <a:lstStyle/>
                    <a:p>
                      <a:pPr algn="l" fontAlgn="b"/>
                      <a:r>
                        <a:rPr lang="en-US" sz="1200" b="0" i="0" u="none" strike="noStrike">
                          <a:solidFill>
                            <a:srgbClr val="000000"/>
                          </a:solidFill>
                          <a:effectLst/>
                          <a:latin typeface="+mn-lt"/>
                        </a:rPr>
                        <a:t>Eunsung Park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Multi-RU/Puncture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2102625233"/>
                  </a:ext>
                </a:extLst>
              </a:tr>
              <a:tr h="220717">
                <a:tc>
                  <a:txBody>
                    <a:bodyPr/>
                    <a:lstStyle/>
                    <a:p>
                      <a:pPr algn="ctr" fontAlgn="b"/>
                      <a:r>
                        <a:rPr lang="en-US" sz="1200" b="0" i="0" u="none" strike="noStrike" dirty="0">
                          <a:solidFill>
                            <a:srgbClr val="000000"/>
                          </a:solidFill>
                          <a:effectLst/>
                          <a:latin typeface="+mn-lt"/>
                          <a:hlinkClick r:id="rId7"/>
                        </a:rPr>
                        <a:t>20/0023r0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Multiple RU Aggregation</a:t>
                      </a:r>
                    </a:p>
                  </a:txBody>
                  <a:tcPr marL="9525" marR="9525" marT="9525" marB="0" anchor="b"/>
                </a:tc>
                <a:tc>
                  <a:txBody>
                    <a:bodyPr/>
                    <a:lstStyle/>
                    <a:p>
                      <a:pPr algn="l" fontAlgn="b"/>
                      <a:r>
                        <a:rPr lang="en-US" sz="1200" b="0" i="0" u="none" strike="noStrike">
                          <a:solidFill>
                            <a:srgbClr val="000000"/>
                          </a:solidFill>
                          <a:effectLst/>
                          <a:latin typeface="+mn-lt"/>
                        </a:rPr>
                        <a:t>Eunsung Park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Multi-RU/Puncture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2741528402"/>
                  </a:ext>
                </a:extLst>
              </a:tr>
              <a:tr h="255379">
                <a:tc>
                  <a:txBody>
                    <a:bodyPr/>
                    <a:lstStyle/>
                    <a:p>
                      <a:pPr algn="ctr" fontAlgn="b"/>
                      <a:r>
                        <a:rPr lang="en-US" sz="1200" b="0" i="0" u="sng" strike="noStrike" dirty="0">
                          <a:solidFill>
                            <a:srgbClr val="0563C1"/>
                          </a:solidFill>
                          <a:effectLst/>
                          <a:latin typeface="+mn-lt"/>
                          <a:hlinkClick r:id="rId8"/>
                        </a:rPr>
                        <a:t>20/0029r0</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Preamble structure and SIG contents</a:t>
                      </a:r>
                    </a:p>
                  </a:txBody>
                  <a:tcPr marL="9525" marR="9525" marT="9525" marB="0" anchor="b"/>
                </a:tc>
                <a:tc>
                  <a:txBody>
                    <a:bodyPr/>
                    <a:lstStyle/>
                    <a:p>
                      <a:pPr algn="l" fontAlgn="b"/>
                      <a:r>
                        <a:rPr lang="en-US" sz="1200" b="0" i="0" u="none" strike="noStrike">
                          <a:solidFill>
                            <a:srgbClr val="000000"/>
                          </a:solidFill>
                          <a:effectLst/>
                          <a:latin typeface="+mn-lt"/>
                        </a:rPr>
                        <a:t>Ross Jian Yu</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EHT Preamble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3517083761"/>
                  </a:ext>
                </a:extLst>
              </a:tr>
              <a:tr h="299003">
                <a:tc>
                  <a:txBody>
                    <a:bodyPr/>
                    <a:lstStyle/>
                    <a:p>
                      <a:pPr algn="ctr" fontAlgn="b"/>
                      <a:r>
                        <a:rPr lang="en-US" sz="1200" b="0" i="0" u="none" strike="noStrike" dirty="0">
                          <a:solidFill>
                            <a:srgbClr val="000000"/>
                          </a:solidFill>
                          <a:effectLst/>
                          <a:latin typeface="+mn-lt"/>
                          <a:hlinkClick r:id="rId9"/>
                        </a:rPr>
                        <a:t>20/0031r0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fr-FR" sz="1200" b="0" i="0" u="none" strike="noStrike">
                          <a:solidFill>
                            <a:srgbClr val="000000"/>
                          </a:solidFill>
                          <a:effectLst/>
                          <a:latin typeface="+mn-lt"/>
                        </a:rPr>
                        <a:t>Considerations on EHT PPDU formats</a:t>
                      </a:r>
                    </a:p>
                  </a:txBody>
                  <a:tcPr marL="9525" marR="9525" marT="9525" marB="0" anchor="b"/>
                </a:tc>
                <a:tc>
                  <a:txBody>
                    <a:bodyPr/>
                    <a:lstStyle/>
                    <a:p>
                      <a:pPr algn="l" fontAlgn="b"/>
                      <a:r>
                        <a:rPr lang="en-US" sz="1200" b="0" i="0" u="none" strike="noStrike" dirty="0">
                          <a:solidFill>
                            <a:srgbClr val="000000"/>
                          </a:solidFill>
                          <a:effectLst/>
                          <a:latin typeface="+mn-lt"/>
                        </a:rPr>
                        <a:t>Lei Huang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PPDU format</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947085294"/>
                  </a:ext>
                </a:extLst>
              </a:tr>
              <a:tr h="220717">
                <a:tc>
                  <a:txBody>
                    <a:bodyPr/>
                    <a:lstStyle/>
                    <a:p>
                      <a:pPr algn="ctr" fontAlgn="b"/>
                      <a:r>
                        <a:rPr lang="en-US" sz="1200" b="0" i="0" u="none" strike="noStrike" dirty="0">
                          <a:solidFill>
                            <a:srgbClr val="000000"/>
                          </a:solidFill>
                          <a:effectLst/>
                          <a:latin typeface="+mn-lt"/>
                          <a:hlinkClick r:id="rId10"/>
                        </a:rPr>
                        <a:t>20/0041r0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Additional overhead reduction in mixed beamforming feedback</a:t>
                      </a:r>
                    </a:p>
                  </a:txBody>
                  <a:tcPr marL="9525" marR="9525" marT="9525" marB="0" anchor="b"/>
                </a:tc>
                <a:tc>
                  <a:txBody>
                    <a:bodyPr/>
                    <a:lstStyle/>
                    <a:p>
                      <a:pPr algn="l" fontAlgn="b"/>
                      <a:r>
                        <a:rPr lang="en-US" sz="1200" b="0" i="0" u="none" strike="noStrike" dirty="0" err="1">
                          <a:solidFill>
                            <a:srgbClr val="000000"/>
                          </a:solidFill>
                          <a:effectLst/>
                          <a:latin typeface="+mn-lt"/>
                        </a:rPr>
                        <a:t>Genadiy</a:t>
                      </a:r>
                      <a:r>
                        <a:rPr lang="en-US" sz="1200" b="0" i="0" u="none" strike="noStrike" dirty="0">
                          <a:solidFill>
                            <a:srgbClr val="000000"/>
                          </a:solidFill>
                          <a:effectLst/>
                          <a:latin typeface="+mn-lt"/>
                        </a:rPr>
                        <a:t> </a:t>
                      </a:r>
                      <a:r>
                        <a:rPr lang="en-US" sz="1200" b="0" i="0" u="none" strike="noStrike" dirty="0" err="1">
                          <a:solidFill>
                            <a:srgbClr val="000000"/>
                          </a:solidFill>
                          <a:effectLst/>
                          <a:latin typeface="+mn-lt"/>
                        </a:rPr>
                        <a:t>Tsodik</a:t>
                      </a:r>
                      <a:endParaRPr lang="en-US" sz="1200" b="0" i="0" u="none" strike="noStrike" dirty="0">
                        <a:solidFill>
                          <a:srgbClr val="000000"/>
                        </a:solidFill>
                        <a:effectLst/>
                        <a:latin typeface="+mn-lt"/>
                      </a:endParaRP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MIMO</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583756879"/>
                  </a:ext>
                </a:extLst>
              </a:tr>
              <a:tr h="290246">
                <a:tc>
                  <a:txBody>
                    <a:bodyPr/>
                    <a:lstStyle/>
                    <a:p>
                      <a:pPr algn="ctr" fontAlgn="b"/>
                      <a:r>
                        <a:rPr lang="en-US" sz="1200" b="0" i="0" u="none" strike="noStrike" dirty="0">
                          <a:solidFill>
                            <a:srgbClr val="000000"/>
                          </a:solidFill>
                          <a:effectLst/>
                          <a:latin typeface="+mn-lt"/>
                          <a:hlinkClick r:id="rId11"/>
                        </a:rPr>
                        <a:t>20/0048r0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RU Aggregation for 240MHz and 320MHz</a:t>
                      </a:r>
                    </a:p>
                  </a:txBody>
                  <a:tcPr marL="9525" marR="9525" marT="9525" marB="0" anchor="b"/>
                </a:tc>
                <a:tc>
                  <a:txBody>
                    <a:bodyPr/>
                    <a:lstStyle/>
                    <a:p>
                      <a:pPr algn="l" fontAlgn="b"/>
                      <a:r>
                        <a:rPr lang="en-US" sz="1200" b="0" i="0" u="none" strike="noStrike" dirty="0">
                          <a:solidFill>
                            <a:srgbClr val="000000"/>
                          </a:solidFill>
                          <a:effectLst/>
                          <a:latin typeface="+mn-lt"/>
                        </a:rPr>
                        <a:t>Bin Tian</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Multi-RU/Puncture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2232652542"/>
                  </a:ext>
                </a:extLst>
              </a:tr>
              <a:tr h="220717">
                <a:tc>
                  <a:txBody>
                    <a:bodyPr/>
                    <a:lstStyle/>
                    <a:p>
                      <a:pPr algn="ctr" fontAlgn="b"/>
                      <a:r>
                        <a:rPr lang="en-US" sz="1200" b="0" i="0" u="none" strike="noStrike" dirty="0">
                          <a:solidFill>
                            <a:srgbClr val="000000"/>
                          </a:solidFill>
                          <a:effectLst/>
                          <a:latin typeface="+mn-lt"/>
                          <a:hlinkClick r:id="rId12"/>
                        </a:rPr>
                        <a:t>20/0049r0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PPDU Types and U-SIG Content</a:t>
                      </a:r>
                    </a:p>
                  </a:txBody>
                  <a:tcPr marL="9525" marR="9525" marT="9525" marB="0" anchor="b"/>
                </a:tc>
                <a:tc>
                  <a:txBody>
                    <a:bodyPr/>
                    <a:lstStyle/>
                    <a:p>
                      <a:pPr algn="l" fontAlgn="b"/>
                      <a:r>
                        <a:rPr lang="en-US" sz="1200" b="0" i="0" u="none" strike="noStrike">
                          <a:solidFill>
                            <a:srgbClr val="000000"/>
                          </a:solidFill>
                          <a:effectLst/>
                          <a:latin typeface="+mn-lt"/>
                        </a:rPr>
                        <a:t>Sameer Vermani</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EHT Preamble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1738269619"/>
                  </a:ext>
                </a:extLst>
              </a:tr>
              <a:tr h="220717">
                <a:tc>
                  <a:txBody>
                    <a:bodyPr/>
                    <a:lstStyle/>
                    <a:p>
                      <a:pPr algn="ctr" fontAlgn="b"/>
                      <a:r>
                        <a:rPr lang="en-US" sz="1200" b="0" i="0" u="none" strike="noStrike" dirty="0">
                          <a:solidFill>
                            <a:srgbClr val="000000"/>
                          </a:solidFill>
                          <a:effectLst/>
                          <a:latin typeface="+mn-lt"/>
                          <a:hlinkClick r:id="rId13"/>
                        </a:rPr>
                        <a:t>20/0058r1</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Preamble Puncturing for Transmission to Multiple STAs in 802.11be</a:t>
                      </a:r>
                    </a:p>
                  </a:txBody>
                  <a:tcPr marL="9525" marR="9525" marT="9525" marB="0" anchor="b"/>
                </a:tc>
                <a:tc>
                  <a:txBody>
                    <a:bodyPr/>
                    <a:lstStyle/>
                    <a:p>
                      <a:pPr algn="l" fontAlgn="b"/>
                      <a:r>
                        <a:rPr lang="en-US" sz="1200" b="0" i="0" u="none" strike="noStrike">
                          <a:solidFill>
                            <a:srgbClr val="000000"/>
                          </a:solidFill>
                          <a:effectLst/>
                          <a:latin typeface="+mn-lt"/>
                        </a:rPr>
                        <a:t>Oded Redlich</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Multi-RU/Puncture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303766673"/>
                  </a:ext>
                </a:extLst>
              </a:tr>
              <a:tr h="220717">
                <a:tc>
                  <a:txBody>
                    <a:bodyPr/>
                    <a:lstStyle/>
                    <a:p>
                      <a:pPr algn="ctr" fontAlgn="b"/>
                      <a:r>
                        <a:rPr lang="en-US" sz="1200" b="0" i="0" u="sng" strike="noStrike" dirty="0">
                          <a:solidFill>
                            <a:srgbClr val="0563C1"/>
                          </a:solidFill>
                          <a:effectLst/>
                          <a:highlight>
                            <a:srgbClr val="FFFF00"/>
                          </a:highlight>
                          <a:latin typeface="+mn-lt"/>
                          <a:hlinkClick r:id="rId14"/>
                        </a:rPr>
                        <a:t>20/0065r0</a:t>
                      </a:r>
                      <a:endParaRPr lang="en-US" sz="1200" b="0" i="0" u="sng" strike="noStrike" dirty="0">
                        <a:solidFill>
                          <a:srgbClr val="0563C1"/>
                        </a:solidFill>
                        <a:effectLst/>
                        <a:highlight>
                          <a:srgbClr val="FFFF00"/>
                        </a:highlight>
                        <a:latin typeface="+mn-lt"/>
                      </a:endParaRPr>
                    </a:p>
                  </a:txBody>
                  <a:tcPr marL="9525" marR="9525" marT="9525" marB="0" anchor="b"/>
                </a:tc>
                <a:tc>
                  <a:txBody>
                    <a:bodyPr/>
                    <a:lstStyle/>
                    <a:p>
                      <a:pPr algn="l" fontAlgn="b"/>
                      <a:r>
                        <a:rPr lang="en-US" sz="1200" b="0" i="0" u="none" strike="noStrike">
                          <a:solidFill>
                            <a:srgbClr val="000000"/>
                          </a:solidFill>
                          <a:effectLst/>
                          <a:highlight>
                            <a:srgbClr val="FFFF00"/>
                          </a:highlight>
                          <a:latin typeface="+mn-lt"/>
                        </a:rPr>
                        <a:t> Implicit sounding scheme</a:t>
                      </a:r>
                    </a:p>
                  </a:txBody>
                  <a:tcPr marL="9525" marR="9525" marT="9525" marB="0" anchor="b"/>
                </a:tc>
                <a:tc>
                  <a:txBody>
                    <a:bodyPr/>
                    <a:lstStyle/>
                    <a:p>
                      <a:pPr algn="l" fontAlgn="b"/>
                      <a:r>
                        <a:rPr lang="en-US" sz="1200" b="0" i="0" u="none" strike="noStrike">
                          <a:solidFill>
                            <a:srgbClr val="000000"/>
                          </a:solidFill>
                          <a:effectLst/>
                          <a:highlight>
                            <a:srgbClr val="FFFF00"/>
                          </a:highlight>
                          <a:latin typeface="+mn-lt"/>
                        </a:rPr>
                        <a:t>Lily Yunping Lyu</a:t>
                      </a:r>
                    </a:p>
                  </a:txBody>
                  <a:tcPr marL="9525" marR="9525" marT="9525" marB="0" anchor="b"/>
                </a:tc>
                <a:tc>
                  <a:txBody>
                    <a:bodyPr/>
                    <a:lstStyle/>
                    <a:p>
                      <a:pPr algn="ctr" fontAlgn="b"/>
                      <a:r>
                        <a:rPr lang="en-US" sz="1200" b="0" i="0" u="none" strike="noStrike">
                          <a:solidFill>
                            <a:srgbClr val="000000"/>
                          </a:solidFill>
                          <a:effectLst/>
                          <a:highlight>
                            <a:srgbClr val="FFFF00"/>
                          </a:highlight>
                          <a:latin typeface="+mn-lt"/>
                        </a:rPr>
                        <a:t>Defer (C. Call)</a:t>
                      </a:r>
                    </a:p>
                  </a:txBody>
                  <a:tcPr marL="9525" marR="9525" marT="9525" marB="0" anchor="b"/>
                </a:tc>
                <a:tc>
                  <a:txBody>
                    <a:bodyPr/>
                    <a:lstStyle/>
                    <a:p>
                      <a:pPr algn="l" fontAlgn="b"/>
                      <a:r>
                        <a:rPr lang="en-US" sz="1200" b="0" i="0" u="none" strike="noStrike" dirty="0">
                          <a:solidFill>
                            <a:srgbClr val="000000"/>
                          </a:solidFill>
                          <a:effectLst/>
                          <a:highlight>
                            <a:srgbClr val="FFFF00"/>
                          </a:highlight>
                          <a:latin typeface="+mn-lt"/>
                        </a:rPr>
                        <a:t>Sounding</a:t>
                      </a:r>
                    </a:p>
                  </a:txBody>
                  <a:tcPr marL="9525" marR="9525" marT="9525" marB="0" anchor="b"/>
                </a:tc>
                <a:tc>
                  <a:txBody>
                    <a:bodyPr/>
                    <a:lstStyle/>
                    <a:p>
                      <a:pPr algn="ctr" fontAlgn="b"/>
                      <a:r>
                        <a:rPr lang="en-US" sz="1200" b="0" i="0" u="none" strike="noStrike" dirty="0">
                          <a:solidFill>
                            <a:srgbClr val="000000"/>
                          </a:solidFill>
                          <a:effectLst/>
                          <a:highlight>
                            <a:srgbClr val="FFFF00"/>
                          </a:highlight>
                          <a:latin typeface="+mn-lt"/>
                        </a:rPr>
                        <a:t>PHY</a:t>
                      </a:r>
                    </a:p>
                  </a:txBody>
                  <a:tcPr marL="9525" marR="9525" marT="9525" marB="0" anchor="b"/>
                </a:tc>
                <a:extLst>
                  <a:ext uri="{0D108BD9-81ED-4DB2-BD59-A6C34878D82A}">
                    <a16:rowId xmlns:a16="http://schemas.microsoft.com/office/drawing/2014/main" val="1293929691"/>
                  </a:ext>
                </a:extLst>
              </a:tr>
              <a:tr h="220717">
                <a:tc>
                  <a:txBody>
                    <a:bodyPr/>
                    <a:lstStyle/>
                    <a:p>
                      <a:pPr algn="ctr" fontAlgn="b"/>
                      <a:r>
                        <a:rPr lang="en-US" sz="1200" b="0" i="0" u="none" strike="noStrike" dirty="0">
                          <a:solidFill>
                            <a:srgbClr val="FF0000"/>
                          </a:solidFill>
                          <a:effectLst/>
                          <a:latin typeface="+mn-lt"/>
                          <a:hlinkClick r:id="rId15"/>
                        </a:rPr>
                        <a:t>20/0067r0</a:t>
                      </a:r>
                      <a:endParaRPr lang="en-US" sz="1200" b="0" i="0" u="none" strike="noStrike" dirty="0">
                        <a:solidFill>
                          <a:srgbClr val="FF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 Restrictions for 16 SS based MU MIMO Scheduling</a:t>
                      </a:r>
                    </a:p>
                  </a:txBody>
                  <a:tcPr marL="9525" marR="9525" marT="9525" marB="0" anchor="b"/>
                </a:tc>
                <a:tc>
                  <a:txBody>
                    <a:bodyPr/>
                    <a:lstStyle/>
                    <a:p>
                      <a:pPr algn="l" fontAlgn="b"/>
                      <a:r>
                        <a:rPr lang="en-US" sz="1200" b="0" i="0" u="none" strike="noStrike">
                          <a:solidFill>
                            <a:srgbClr val="000000"/>
                          </a:solidFill>
                          <a:effectLst/>
                          <a:latin typeface="+mn-lt"/>
                        </a:rPr>
                        <a:t>Junghoon Suh</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MIMO</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672504503"/>
                  </a:ext>
                </a:extLst>
              </a:tr>
              <a:tr h="220717">
                <a:tc>
                  <a:txBody>
                    <a:bodyPr/>
                    <a:lstStyle/>
                    <a:p>
                      <a:pPr algn="ctr" fontAlgn="b"/>
                      <a:r>
                        <a:rPr lang="en-US" sz="1200" b="0" i="0" u="sng" strike="noStrike" dirty="0">
                          <a:solidFill>
                            <a:srgbClr val="0563C1"/>
                          </a:solidFill>
                          <a:effectLst/>
                          <a:latin typeface="+mn-lt"/>
                          <a:hlinkClick r:id="rId16"/>
                        </a:rPr>
                        <a:t>20/0072r0</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Performance and EVM Evaluation on 4096-QAM in 11be</a:t>
                      </a:r>
                    </a:p>
                  </a:txBody>
                  <a:tcPr marL="9525" marR="9525" marT="9525" marB="0" anchor="b"/>
                </a:tc>
                <a:tc>
                  <a:txBody>
                    <a:bodyPr/>
                    <a:lstStyle/>
                    <a:p>
                      <a:pPr algn="l" fontAlgn="b"/>
                      <a:r>
                        <a:rPr lang="en-US" sz="1200" b="0" i="0" u="none" strike="noStrike">
                          <a:solidFill>
                            <a:srgbClr val="000000"/>
                          </a:solidFill>
                          <a:effectLst/>
                          <a:latin typeface="+mn-lt"/>
                        </a:rPr>
                        <a:t>Jianhan Liu</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4K QAM</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331957077"/>
                  </a:ext>
                </a:extLst>
              </a:tr>
            </a:tbl>
          </a:graphicData>
        </a:graphic>
      </p:graphicFrame>
    </p:spTree>
    <p:extLst>
      <p:ext uri="{BB962C8B-B14F-4D97-AF65-F5344CB8AC3E}">
        <p14:creationId xmlns:p14="http://schemas.microsoft.com/office/powerpoint/2010/main" val="32677101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E869D4-07DF-470B-B389-2E60BA89A5E1}"/>
              </a:ext>
            </a:extLst>
          </p:cNvPr>
          <p:cNvSpPr>
            <a:spLocks noGrp="1"/>
          </p:cNvSpPr>
          <p:nvPr>
            <p:ph type="title"/>
          </p:nvPr>
        </p:nvSpPr>
        <p:spPr/>
        <p:txBody>
          <a:bodyPr/>
          <a:lstStyle/>
          <a:p>
            <a:r>
              <a:rPr lang="en-US" dirty="0"/>
              <a:t>Submission’s List-2</a:t>
            </a:r>
          </a:p>
        </p:txBody>
      </p:sp>
      <p:sp>
        <p:nvSpPr>
          <p:cNvPr id="3" name="Date Placeholder 2">
            <a:extLst>
              <a:ext uri="{FF2B5EF4-FFF2-40B4-BE49-F238E27FC236}">
                <a16:creationId xmlns:a16="http://schemas.microsoft.com/office/drawing/2014/main" id="{ABE745EA-DBD4-4198-9B2C-DCAAB581FFC0}"/>
              </a:ext>
            </a:extLst>
          </p:cNvPr>
          <p:cNvSpPr>
            <a:spLocks noGrp="1"/>
          </p:cNvSpPr>
          <p:nvPr>
            <p:ph type="dt" idx="10"/>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January 2020</a:t>
            </a:r>
            <a:endParaRPr lang="en-GB" dirty="0"/>
          </a:p>
        </p:txBody>
      </p:sp>
      <p:sp>
        <p:nvSpPr>
          <p:cNvPr id="4" name="Footer Placeholder 3">
            <a:extLst>
              <a:ext uri="{FF2B5EF4-FFF2-40B4-BE49-F238E27FC236}">
                <a16:creationId xmlns:a16="http://schemas.microsoft.com/office/drawing/2014/main" id="{39148509-7181-44BB-816C-650EF7DB9EFC}"/>
              </a:ext>
            </a:extLst>
          </p:cNvPr>
          <p:cNvSpPr>
            <a:spLocks noGrp="1"/>
          </p:cNvSpPr>
          <p:nvPr>
            <p:ph type="ftr" idx="11"/>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Sigurd Schelstraete (Quantenna/ON)</a:t>
            </a:r>
          </a:p>
        </p:txBody>
      </p:sp>
      <p:sp>
        <p:nvSpPr>
          <p:cNvPr id="5" name="Slide Number Placeholder 4">
            <a:extLst>
              <a:ext uri="{FF2B5EF4-FFF2-40B4-BE49-F238E27FC236}">
                <a16:creationId xmlns:a16="http://schemas.microsoft.com/office/drawing/2014/main" id="{573FB80B-4B84-43F2-992F-F1CCF34E8A02}"/>
              </a:ext>
            </a:extLst>
          </p:cNvPr>
          <p:cNvSpPr>
            <a:spLocks noGrp="1"/>
          </p:cNvSpPr>
          <p:nvPr>
            <p:ph type="sldNum" idx="12"/>
          </p:nvPr>
        </p:nvSpPr>
        <p:spPr/>
        <p:txBody>
          <a:bodyPr/>
          <a:lstStyle/>
          <a:p>
            <a:r>
              <a:rPr lang="en-GB"/>
              <a:t>Slide </a:t>
            </a:r>
            <a:fld id="{06B781AF-4CCF-49B0-A572-DE54FBE5D942}" type="slidenum">
              <a:rPr lang="en-GB" smtClean="0"/>
              <a:pPr/>
              <a:t>17</a:t>
            </a:fld>
            <a:endParaRPr lang="en-GB"/>
          </a:p>
        </p:txBody>
      </p:sp>
      <p:graphicFrame>
        <p:nvGraphicFramePr>
          <p:cNvPr id="6" name="Table 5">
            <a:extLst>
              <a:ext uri="{FF2B5EF4-FFF2-40B4-BE49-F238E27FC236}">
                <a16:creationId xmlns:a16="http://schemas.microsoft.com/office/drawing/2014/main" id="{500C8816-4A31-444B-815D-E1E816592006}"/>
              </a:ext>
            </a:extLst>
          </p:cNvPr>
          <p:cNvGraphicFramePr>
            <a:graphicFrameLocks noGrp="1"/>
          </p:cNvGraphicFramePr>
          <p:nvPr>
            <p:extLst>
              <p:ext uri="{D42A27DB-BD31-4B8C-83A1-F6EECF244321}">
                <p14:modId xmlns:p14="http://schemas.microsoft.com/office/powerpoint/2010/main" val="643809582"/>
              </p:ext>
            </p:extLst>
          </p:nvPr>
        </p:nvGraphicFramePr>
        <p:xfrm>
          <a:off x="445117" y="1633454"/>
          <a:ext cx="8362702" cy="4306104"/>
        </p:xfrm>
        <a:graphic>
          <a:graphicData uri="http://schemas.openxmlformats.org/drawingml/2006/table">
            <a:tbl>
              <a:tblPr>
                <a:tableStyleId>{073A0DAA-6AF3-43AB-8588-CEC1D06C72B9}</a:tableStyleId>
              </a:tblPr>
              <a:tblGrid>
                <a:gridCol w="684213">
                  <a:extLst>
                    <a:ext uri="{9D8B030D-6E8A-4147-A177-3AD203B41FA5}">
                      <a16:colId xmlns:a16="http://schemas.microsoft.com/office/drawing/2014/main" val="1358446250"/>
                    </a:ext>
                  </a:extLst>
                </a:gridCol>
                <a:gridCol w="3507208">
                  <a:extLst>
                    <a:ext uri="{9D8B030D-6E8A-4147-A177-3AD203B41FA5}">
                      <a16:colId xmlns:a16="http://schemas.microsoft.com/office/drawing/2014/main" val="2446963667"/>
                    </a:ext>
                  </a:extLst>
                </a:gridCol>
                <a:gridCol w="1245814">
                  <a:extLst>
                    <a:ext uri="{9D8B030D-6E8A-4147-A177-3AD203B41FA5}">
                      <a16:colId xmlns:a16="http://schemas.microsoft.com/office/drawing/2014/main" val="627866047"/>
                    </a:ext>
                  </a:extLst>
                </a:gridCol>
                <a:gridCol w="1141756">
                  <a:extLst>
                    <a:ext uri="{9D8B030D-6E8A-4147-A177-3AD203B41FA5}">
                      <a16:colId xmlns:a16="http://schemas.microsoft.com/office/drawing/2014/main" val="2607594272"/>
                    </a:ext>
                  </a:extLst>
                </a:gridCol>
                <a:gridCol w="1249016">
                  <a:extLst>
                    <a:ext uri="{9D8B030D-6E8A-4147-A177-3AD203B41FA5}">
                      <a16:colId xmlns:a16="http://schemas.microsoft.com/office/drawing/2014/main" val="3766288030"/>
                    </a:ext>
                  </a:extLst>
                </a:gridCol>
                <a:gridCol w="534695">
                  <a:extLst>
                    <a:ext uri="{9D8B030D-6E8A-4147-A177-3AD203B41FA5}">
                      <a16:colId xmlns:a16="http://schemas.microsoft.com/office/drawing/2014/main" val="2378465908"/>
                    </a:ext>
                  </a:extLst>
                </a:gridCol>
              </a:tblGrid>
              <a:tr h="306542">
                <a:tc>
                  <a:txBody>
                    <a:bodyPr/>
                    <a:lstStyle/>
                    <a:p>
                      <a:pPr algn="ctr" rtl="0" fontAlgn="ctr"/>
                      <a:r>
                        <a:rPr lang="en-US" sz="1200" b="1" u="none" strike="noStrike" dirty="0">
                          <a:effectLst/>
                          <a:latin typeface="+mn-lt"/>
                        </a:rPr>
                        <a:t>DCN</a:t>
                      </a:r>
                      <a:endParaRPr lang="en-US" sz="1200" b="1" i="0" u="none" strike="noStrike" dirty="0">
                        <a:solidFill>
                          <a:srgbClr val="000000"/>
                        </a:solidFill>
                        <a:effectLst/>
                        <a:latin typeface="+mn-lt"/>
                      </a:endParaRPr>
                    </a:p>
                  </a:txBody>
                  <a:tcPr marL="9525" marR="9525" marT="9525" marB="0" anchor="ctr"/>
                </a:tc>
                <a:tc>
                  <a:txBody>
                    <a:bodyPr/>
                    <a:lstStyle/>
                    <a:p>
                      <a:pPr algn="ctr" fontAlgn="b"/>
                      <a:r>
                        <a:rPr lang="en-US" sz="1200" b="1" u="none" strike="noStrike">
                          <a:effectLst/>
                          <a:latin typeface="+mn-lt"/>
                        </a:rPr>
                        <a:t>Title</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Author</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Status</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Topic</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dirty="0">
                          <a:effectLst/>
                          <a:latin typeface="+mn-lt"/>
                        </a:rPr>
                        <a:t>Session</a:t>
                      </a:r>
                      <a:endParaRPr lang="en-US" sz="12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2996369861"/>
                  </a:ext>
                </a:extLst>
              </a:tr>
              <a:tr h="306542">
                <a:tc>
                  <a:txBody>
                    <a:bodyPr/>
                    <a:lstStyle/>
                    <a:p>
                      <a:pPr algn="ctr" fontAlgn="b"/>
                      <a:r>
                        <a:rPr lang="en-US" sz="1200" b="0" i="0" u="none" strike="noStrike" dirty="0">
                          <a:solidFill>
                            <a:srgbClr val="000000"/>
                          </a:solidFill>
                          <a:effectLst/>
                          <a:latin typeface="+mn-lt"/>
                          <a:hlinkClick r:id="rId2"/>
                        </a:rPr>
                        <a:t>20/0075r0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Performance comparison of LTF designs in JT</a:t>
                      </a:r>
                    </a:p>
                  </a:txBody>
                  <a:tcPr marL="9525" marR="9525" marT="9525" marB="0" anchor="b"/>
                </a:tc>
                <a:tc>
                  <a:txBody>
                    <a:bodyPr/>
                    <a:lstStyle/>
                    <a:p>
                      <a:pPr algn="l" fontAlgn="b"/>
                      <a:r>
                        <a:rPr lang="en-US" sz="1200" b="0" i="0" u="none" strike="noStrike">
                          <a:solidFill>
                            <a:srgbClr val="000000"/>
                          </a:solidFill>
                          <a:effectLst/>
                          <a:latin typeface="+mn-lt"/>
                        </a:rPr>
                        <a:t>Ron Porat</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EHT Preamble</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2265789590"/>
                  </a:ext>
                </a:extLst>
              </a:tr>
              <a:tr h="306542">
                <a:tc>
                  <a:txBody>
                    <a:bodyPr/>
                    <a:lstStyle/>
                    <a:p>
                      <a:pPr algn="ctr" fontAlgn="b"/>
                      <a:r>
                        <a:rPr lang="en-US" sz="1200" b="0" i="0" u="none" strike="noStrike" dirty="0">
                          <a:solidFill>
                            <a:srgbClr val="000000"/>
                          </a:solidFill>
                          <a:effectLst/>
                          <a:latin typeface="+mn-lt"/>
                          <a:hlinkClick r:id="rId3"/>
                        </a:rPr>
                        <a:t>20/0076r0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Simulation results of 4K QAM</a:t>
                      </a:r>
                    </a:p>
                  </a:txBody>
                  <a:tcPr marL="9525" marR="9525" marT="9525" marB="0" anchor="b"/>
                </a:tc>
                <a:tc>
                  <a:txBody>
                    <a:bodyPr/>
                    <a:lstStyle/>
                    <a:p>
                      <a:pPr algn="l" fontAlgn="b"/>
                      <a:r>
                        <a:rPr lang="en-US" sz="1200" b="0" i="0" u="none" strike="noStrike">
                          <a:solidFill>
                            <a:srgbClr val="000000"/>
                          </a:solidFill>
                          <a:effectLst/>
                          <a:latin typeface="+mn-lt"/>
                        </a:rPr>
                        <a:t>Ron Porat</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4K QAM</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2976391224"/>
                  </a:ext>
                </a:extLst>
              </a:tr>
              <a:tr h="306542">
                <a:tc>
                  <a:txBody>
                    <a:bodyPr/>
                    <a:lstStyle/>
                    <a:p>
                      <a:pPr algn="ctr" fontAlgn="b"/>
                      <a:r>
                        <a:rPr lang="en-US" sz="1200" b="0" i="0" u="sng" strike="noStrike" dirty="0">
                          <a:solidFill>
                            <a:srgbClr val="0563C1"/>
                          </a:solidFill>
                          <a:effectLst/>
                          <a:latin typeface="+mn-lt"/>
                          <a:hlinkClick r:id="rId4"/>
                        </a:rPr>
                        <a:t>20/0080r0</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Calibration for Implicit Feedback</a:t>
                      </a:r>
                    </a:p>
                  </a:txBody>
                  <a:tcPr marL="9525" marR="9525" marT="9525" marB="0" anchor="b"/>
                </a:tc>
                <a:tc>
                  <a:txBody>
                    <a:bodyPr/>
                    <a:lstStyle/>
                    <a:p>
                      <a:pPr algn="l" fontAlgn="b"/>
                      <a:r>
                        <a:rPr lang="en-US" sz="1200" b="0" i="0" u="none" strike="noStrike">
                          <a:solidFill>
                            <a:srgbClr val="000000"/>
                          </a:solidFill>
                          <a:effectLst/>
                          <a:latin typeface="+mn-lt"/>
                        </a:rPr>
                        <a:t>Qinghua Li</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Sounding</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3715667198"/>
                  </a:ext>
                </a:extLst>
              </a:tr>
              <a:tr h="306542">
                <a:tc>
                  <a:txBody>
                    <a:bodyPr/>
                    <a:lstStyle/>
                    <a:p>
                      <a:pPr algn="ctr" fontAlgn="b"/>
                      <a:r>
                        <a:rPr lang="en-US" sz="1200" b="0" i="0" u="none" strike="noStrike" dirty="0">
                          <a:solidFill>
                            <a:srgbClr val="FF0000"/>
                          </a:solidFill>
                          <a:effectLst/>
                          <a:latin typeface="+mn-lt"/>
                        </a:rPr>
                        <a:t>20/0087r0</a:t>
                      </a:r>
                    </a:p>
                  </a:txBody>
                  <a:tcPr marL="9525" marR="9525" marT="9525" marB="0" anchor="b"/>
                </a:tc>
                <a:tc>
                  <a:txBody>
                    <a:bodyPr/>
                    <a:lstStyle/>
                    <a:p>
                      <a:pPr algn="l" fontAlgn="b"/>
                      <a:r>
                        <a:rPr lang="en-US" sz="1200" b="0" i="0" u="none" strike="noStrike">
                          <a:solidFill>
                            <a:srgbClr val="000000"/>
                          </a:solidFill>
                          <a:effectLst/>
                          <a:latin typeface="+mn-lt"/>
                        </a:rPr>
                        <a:t>Discussions on U-SIG content and EHT-SIG format</a:t>
                      </a:r>
                    </a:p>
                  </a:txBody>
                  <a:tcPr marL="9525" marR="9525" marT="9525" marB="0" anchor="b"/>
                </a:tc>
                <a:tc>
                  <a:txBody>
                    <a:bodyPr/>
                    <a:lstStyle/>
                    <a:p>
                      <a:pPr algn="l" fontAlgn="b"/>
                      <a:r>
                        <a:rPr lang="en-US" sz="1200" b="0" i="0" u="none" strike="noStrike">
                          <a:solidFill>
                            <a:srgbClr val="000000"/>
                          </a:solidFill>
                          <a:effectLst/>
                          <a:latin typeface="+mn-lt"/>
                        </a:rPr>
                        <a:t>Rui Cao</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EHT Preamble</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3095578972"/>
                  </a:ext>
                </a:extLst>
              </a:tr>
              <a:tr h="306542">
                <a:tc>
                  <a:txBody>
                    <a:bodyPr/>
                    <a:lstStyle/>
                    <a:p>
                      <a:pPr algn="ctr" fontAlgn="b"/>
                      <a:r>
                        <a:rPr lang="en-US" sz="1200" b="0" i="0" u="none" strike="noStrike" dirty="0">
                          <a:solidFill>
                            <a:srgbClr val="000000"/>
                          </a:solidFill>
                          <a:effectLst/>
                          <a:latin typeface="+mn-lt"/>
                          <a:hlinkClick r:id="rId5"/>
                        </a:rPr>
                        <a:t>20/0089r0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Multi-AP Implicit Channel Sounding</a:t>
                      </a:r>
                    </a:p>
                  </a:txBody>
                  <a:tcPr marL="9525" marR="9525" marT="9525" marB="0" anchor="b"/>
                </a:tc>
                <a:tc>
                  <a:txBody>
                    <a:bodyPr/>
                    <a:lstStyle/>
                    <a:p>
                      <a:pPr algn="l" fontAlgn="b"/>
                      <a:r>
                        <a:rPr lang="en-US" sz="1200" b="0" i="0" u="none" strike="noStrike">
                          <a:solidFill>
                            <a:srgbClr val="000000"/>
                          </a:solidFill>
                          <a:effectLst/>
                          <a:latin typeface="+mn-lt"/>
                        </a:rPr>
                        <a:t>Roya Doostnejad</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MAP-Sounding</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986210648"/>
                  </a:ext>
                </a:extLst>
              </a:tr>
              <a:tr h="306542">
                <a:tc>
                  <a:txBody>
                    <a:bodyPr/>
                    <a:lstStyle/>
                    <a:p>
                      <a:pPr algn="ctr" fontAlgn="b"/>
                      <a:r>
                        <a:rPr lang="en-US" sz="1200" b="0" i="0" u="none" strike="noStrike" dirty="0">
                          <a:solidFill>
                            <a:srgbClr val="000000"/>
                          </a:solidFill>
                          <a:effectLst/>
                          <a:latin typeface="+mn-lt"/>
                          <a:hlinkClick r:id="rId6"/>
                        </a:rPr>
                        <a:t>20/0090r0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Implicit Feedback, Feasibility and Gains</a:t>
                      </a:r>
                    </a:p>
                  </a:txBody>
                  <a:tcPr marL="9525" marR="9525" marT="9525" marB="0" anchor="b"/>
                </a:tc>
                <a:tc>
                  <a:txBody>
                    <a:bodyPr/>
                    <a:lstStyle/>
                    <a:p>
                      <a:pPr algn="l" fontAlgn="b"/>
                      <a:r>
                        <a:rPr lang="en-US" sz="1200" b="0" i="0" u="none" strike="noStrike">
                          <a:solidFill>
                            <a:srgbClr val="000000"/>
                          </a:solidFill>
                          <a:effectLst/>
                          <a:latin typeface="+mn-lt"/>
                        </a:rPr>
                        <a:t>Roya Doostnejad</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Sounding</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391885086"/>
                  </a:ext>
                </a:extLst>
              </a:tr>
              <a:tr h="226283">
                <a:tc>
                  <a:txBody>
                    <a:bodyPr/>
                    <a:lstStyle/>
                    <a:p>
                      <a:pPr algn="ctr" fontAlgn="b"/>
                      <a:r>
                        <a:rPr lang="en-US" sz="1200" b="0" i="0" u="none" strike="noStrike" dirty="0">
                          <a:solidFill>
                            <a:srgbClr val="000000"/>
                          </a:solidFill>
                          <a:effectLst/>
                          <a:latin typeface="+mn-lt"/>
                          <a:hlinkClick r:id="rId7"/>
                        </a:rPr>
                        <a:t>20/0108r0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Multi-RU support for OFDMA</a:t>
                      </a:r>
                    </a:p>
                  </a:txBody>
                  <a:tcPr marL="9525" marR="9525" marT="9525" marB="0" anchor="b"/>
                </a:tc>
                <a:tc>
                  <a:txBody>
                    <a:bodyPr/>
                    <a:lstStyle/>
                    <a:p>
                      <a:pPr algn="l" fontAlgn="b"/>
                      <a:r>
                        <a:rPr lang="en-US" sz="1200" b="0" i="0" u="none" strike="noStrike">
                          <a:solidFill>
                            <a:srgbClr val="000000"/>
                          </a:solidFill>
                          <a:effectLst/>
                          <a:latin typeface="+mn-lt"/>
                        </a:rPr>
                        <a:t>Sigurd Schelstraete</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Multi-RU/Puncture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3153308133"/>
                  </a:ext>
                </a:extLst>
              </a:tr>
              <a:tr h="226283">
                <a:tc>
                  <a:txBody>
                    <a:bodyPr/>
                    <a:lstStyle/>
                    <a:p>
                      <a:pPr algn="ctr" fontAlgn="b"/>
                      <a:r>
                        <a:rPr lang="en-US" sz="1200" b="0" i="0" u="none" strike="noStrike" dirty="0">
                          <a:solidFill>
                            <a:srgbClr val="000000"/>
                          </a:solidFill>
                          <a:effectLst/>
                          <a:latin typeface="+mn-lt"/>
                          <a:hlinkClick r:id="rId8"/>
                        </a:rPr>
                        <a:t>20/0109r0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 Further considerations for multi-RU</a:t>
                      </a:r>
                    </a:p>
                  </a:txBody>
                  <a:tcPr marL="9525" marR="9525" marT="9525" marB="0" anchor="b"/>
                </a:tc>
                <a:tc>
                  <a:txBody>
                    <a:bodyPr/>
                    <a:lstStyle/>
                    <a:p>
                      <a:pPr algn="l" fontAlgn="b"/>
                      <a:r>
                        <a:rPr lang="en-US" sz="1200" b="0" i="0" u="none" strike="noStrike">
                          <a:solidFill>
                            <a:srgbClr val="000000"/>
                          </a:solidFill>
                          <a:effectLst/>
                          <a:latin typeface="+mn-lt"/>
                        </a:rPr>
                        <a:t>Sigurd Schelstraete</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Multi-RU/Puncture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2776156417"/>
                  </a:ext>
                </a:extLst>
              </a:tr>
              <a:tr h="226283">
                <a:tc>
                  <a:txBody>
                    <a:bodyPr/>
                    <a:lstStyle/>
                    <a:p>
                      <a:pPr algn="ctr" fontAlgn="b"/>
                      <a:r>
                        <a:rPr lang="en-US" sz="1200" b="0" i="0" u="none" strike="noStrike" dirty="0">
                          <a:solidFill>
                            <a:srgbClr val="000000"/>
                          </a:solidFill>
                          <a:effectLst/>
                          <a:latin typeface="+mn-lt"/>
                          <a:hlinkClick r:id="rId9"/>
                        </a:rPr>
                        <a:t>20/0110r0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11be preamble and forward compatibility</a:t>
                      </a:r>
                    </a:p>
                  </a:txBody>
                  <a:tcPr marL="9525" marR="9525" marT="9525" marB="0" anchor="b"/>
                </a:tc>
                <a:tc>
                  <a:txBody>
                    <a:bodyPr/>
                    <a:lstStyle/>
                    <a:p>
                      <a:pPr algn="l" fontAlgn="b"/>
                      <a:r>
                        <a:rPr lang="en-US" sz="1200" b="0" i="0" u="none" strike="noStrike" dirty="0">
                          <a:solidFill>
                            <a:srgbClr val="000000"/>
                          </a:solidFill>
                          <a:effectLst/>
                          <a:latin typeface="+mn-lt"/>
                        </a:rPr>
                        <a:t>Sigurd Schelstraete</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EHT Preamble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3945245795"/>
                  </a:ext>
                </a:extLst>
              </a:tr>
              <a:tr h="306542">
                <a:tc>
                  <a:txBody>
                    <a:bodyPr/>
                    <a:lstStyle/>
                    <a:p>
                      <a:pPr algn="ctr" fontAlgn="b"/>
                      <a:r>
                        <a:rPr lang="en-US" sz="1200" b="0" i="0" u="none" strike="noStrike" dirty="0">
                          <a:solidFill>
                            <a:srgbClr val="000000"/>
                          </a:solidFill>
                          <a:effectLst/>
                          <a:latin typeface="+mn-lt"/>
                          <a:hlinkClick r:id="rId10"/>
                        </a:rPr>
                        <a:t>20/0111r0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4096 QAM definition</a:t>
                      </a:r>
                    </a:p>
                  </a:txBody>
                  <a:tcPr marL="9525" marR="9525" marT="9525" marB="0" anchor="b"/>
                </a:tc>
                <a:tc>
                  <a:txBody>
                    <a:bodyPr/>
                    <a:lstStyle/>
                    <a:p>
                      <a:pPr algn="l" fontAlgn="b"/>
                      <a:r>
                        <a:rPr lang="en-US" sz="1200" b="0" i="0" u="none" strike="noStrike" dirty="0">
                          <a:solidFill>
                            <a:srgbClr val="000000"/>
                          </a:solidFill>
                          <a:effectLst/>
                          <a:latin typeface="+mn-lt"/>
                        </a:rPr>
                        <a:t>Sigurd Schelstraete</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4K QAM</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3864440984"/>
                  </a:ext>
                </a:extLst>
              </a:tr>
              <a:tr h="269787">
                <a:tc>
                  <a:txBody>
                    <a:bodyPr/>
                    <a:lstStyle/>
                    <a:p>
                      <a:pPr algn="ctr" fontAlgn="b"/>
                      <a:r>
                        <a:rPr lang="en-US" sz="1200" b="0" i="0" u="none" strike="noStrike" dirty="0">
                          <a:solidFill>
                            <a:srgbClr val="000000"/>
                          </a:solidFill>
                          <a:effectLst/>
                          <a:latin typeface="+mn-lt"/>
                          <a:hlinkClick r:id="rId11"/>
                        </a:rPr>
                        <a:t>20/0117r0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EHT-LTFs Design for Wideband</a:t>
                      </a:r>
                    </a:p>
                  </a:txBody>
                  <a:tcPr marL="9525" marR="9525" marT="9525" marB="0" anchor="b"/>
                </a:tc>
                <a:tc>
                  <a:txBody>
                    <a:bodyPr/>
                    <a:lstStyle/>
                    <a:p>
                      <a:pPr algn="l" fontAlgn="b"/>
                      <a:r>
                        <a:rPr lang="en-US" sz="1200" b="0" i="0" u="none" strike="noStrike">
                          <a:solidFill>
                            <a:srgbClr val="000000"/>
                          </a:solidFill>
                          <a:effectLst/>
                          <a:latin typeface="+mn-lt"/>
                        </a:rPr>
                        <a:t>Dandan Liang</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EHT Preamble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2114405086"/>
                  </a:ext>
                </a:extLst>
              </a:tr>
              <a:tr h="226283">
                <a:tc>
                  <a:txBody>
                    <a:bodyPr/>
                    <a:lstStyle/>
                    <a:p>
                      <a:pPr algn="ctr" fontAlgn="b"/>
                      <a:r>
                        <a:rPr lang="en-US" sz="1200" b="0" i="0" u="none" strike="noStrike" dirty="0">
                          <a:solidFill>
                            <a:srgbClr val="FF0000"/>
                          </a:solidFill>
                          <a:effectLst/>
                          <a:latin typeface="+mn-lt"/>
                          <a:hlinkClick r:id="rId12"/>
                        </a:rPr>
                        <a:t>20/0128r0</a:t>
                      </a:r>
                      <a:endParaRPr lang="en-US" sz="1200" b="0" i="0" u="none" strike="noStrike" dirty="0">
                        <a:solidFill>
                          <a:srgbClr val="FF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Discussion on Multi-RU in 802.11be</a:t>
                      </a:r>
                    </a:p>
                  </a:txBody>
                  <a:tcPr marL="9525" marR="9525" marT="9525" marB="0" anchor="b"/>
                </a:tc>
                <a:tc>
                  <a:txBody>
                    <a:bodyPr/>
                    <a:lstStyle/>
                    <a:p>
                      <a:pPr algn="l" fontAlgn="b"/>
                      <a:r>
                        <a:rPr lang="en-US" sz="1200" b="0" i="0" u="none" strike="noStrike">
                          <a:solidFill>
                            <a:srgbClr val="000000"/>
                          </a:solidFill>
                          <a:effectLst/>
                          <a:latin typeface="+mn-lt"/>
                        </a:rPr>
                        <a:t>Oded Redlich</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Multi-RU/Puncture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3244192472"/>
                  </a:ext>
                </a:extLst>
              </a:tr>
              <a:tr h="226283">
                <a:tc>
                  <a:txBody>
                    <a:bodyPr/>
                    <a:lstStyle/>
                    <a:p>
                      <a:pPr algn="ctr" fontAlgn="b"/>
                      <a:r>
                        <a:rPr lang="en-US" sz="1200" b="0" i="0" u="none" strike="noStrike">
                          <a:solidFill>
                            <a:srgbClr val="000000"/>
                          </a:solidFill>
                          <a:effectLst/>
                          <a:latin typeface="+mn-lt"/>
                        </a:rPr>
                        <a:t> </a:t>
                      </a:r>
                    </a:p>
                  </a:txBody>
                  <a:tcPr marL="9525" marR="9525" marT="9525" marB="0" anchor="b"/>
                </a:tc>
                <a:tc>
                  <a:txBody>
                    <a:bodyPr/>
                    <a:lstStyle/>
                    <a:p>
                      <a:pPr algn="l" fontAlgn="b"/>
                      <a:r>
                        <a:rPr lang="en-US" sz="1200" b="0" i="0" u="none" strike="noStrike">
                          <a:solidFill>
                            <a:srgbClr val="000000"/>
                          </a:solidFill>
                          <a:effectLst/>
                          <a:latin typeface="+mn-lt"/>
                        </a:rPr>
                        <a:t> </a:t>
                      </a:r>
                    </a:p>
                  </a:txBody>
                  <a:tcPr marL="9525" marR="9525" marT="9525" marB="0" anchor="b"/>
                </a:tc>
                <a:tc>
                  <a:txBody>
                    <a:bodyPr/>
                    <a:lstStyle/>
                    <a:p>
                      <a:pPr algn="l" fontAlgn="b"/>
                      <a:r>
                        <a:rPr lang="en-US" sz="1200" b="0" i="0" u="none" strike="noStrike">
                          <a:solidFill>
                            <a:srgbClr val="000000"/>
                          </a:solidFill>
                          <a:effectLst/>
                          <a:latin typeface="+mn-lt"/>
                        </a:rPr>
                        <a:t> </a:t>
                      </a:r>
                    </a:p>
                  </a:txBody>
                  <a:tcPr marL="9525" marR="9525" marT="9525" marB="0" anchor="b"/>
                </a:tc>
                <a:tc>
                  <a:txBody>
                    <a:bodyPr/>
                    <a:lstStyle/>
                    <a:p>
                      <a:pPr algn="ctr" fontAlgn="b"/>
                      <a:r>
                        <a:rPr lang="en-US" sz="1200" b="0" i="0" u="none" strike="noStrike">
                          <a:solidFill>
                            <a:srgbClr val="000000"/>
                          </a:solidFill>
                          <a:effectLst/>
                          <a:latin typeface="+mn-lt"/>
                        </a:rPr>
                        <a:t> </a:t>
                      </a:r>
                    </a:p>
                  </a:txBody>
                  <a:tcPr marL="9525" marR="9525" marT="9525" marB="0" anchor="b"/>
                </a:tc>
                <a:tc>
                  <a:txBody>
                    <a:bodyPr/>
                    <a:lstStyle/>
                    <a:p>
                      <a:pPr algn="l" fontAlgn="b"/>
                      <a:r>
                        <a:rPr lang="en-US" sz="1200" b="0" i="0" u="none" strike="noStrike">
                          <a:solidFill>
                            <a:srgbClr val="000000"/>
                          </a:solidFill>
                          <a:effectLst/>
                          <a:latin typeface="+mn-lt"/>
                        </a:rPr>
                        <a:t> </a:t>
                      </a:r>
                    </a:p>
                  </a:txBody>
                  <a:tcPr marL="9525" marR="9525" marT="9525" marB="0" anchor="b"/>
                </a:tc>
                <a:tc>
                  <a:txBody>
                    <a:bodyPr/>
                    <a:lstStyle/>
                    <a:p>
                      <a:pPr algn="ctr" fontAlgn="b"/>
                      <a:r>
                        <a:rPr lang="en-US" sz="1200" b="0" i="0" u="none" strike="noStrike">
                          <a:solidFill>
                            <a:srgbClr val="000000"/>
                          </a:solidFill>
                          <a:effectLst/>
                          <a:latin typeface="+mn-lt"/>
                        </a:rPr>
                        <a:t> </a:t>
                      </a:r>
                    </a:p>
                  </a:txBody>
                  <a:tcPr marL="9525" marR="9525" marT="9525" marB="0" anchor="b"/>
                </a:tc>
                <a:extLst>
                  <a:ext uri="{0D108BD9-81ED-4DB2-BD59-A6C34878D82A}">
                    <a16:rowId xmlns:a16="http://schemas.microsoft.com/office/drawing/2014/main" val="593431579"/>
                  </a:ext>
                </a:extLst>
              </a:tr>
              <a:tr h="226283">
                <a:tc>
                  <a:txBody>
                    <a:bodyPr/>
                    <a:lstStyle/>
                    <a:p>
                      <a:pPr algn="ctr" fontAlgn="b"/>
                      <a:endParaRPr lang="en-US" sz="1200" b="0" i="0" u="none" strike="noStrike" dirty="0">
                        <a:solidFill>
                          <a:srgbClr val="FF0000"/>
                        </a:solidFill>
                        <a:effectLst/>
                        <a:latin typeface="+mn-lt"/>
                      </a:endParaRPr>
                    </a:p>
                  </a:txBody>
                  <a:tcPr marL="9525" marR="9525" marT="9525" marB="0" anchor="b"/>
                </a:tc>
                <a:tc>
                  <a:txBody>
                    <a:bodyPr/>
                    <a:lstStyle/>
                    <a:p>
                      <a:pPr algn="l" fontAlgn="b"/>
                      <a:endParaRPr lang="en-US" sz="1200" b="0" i="0" u="none" strike="noStrike" dirty="0">
                        <a:solidFill>
                          <a:srgbClr val="000000"/>
                        </a:solidFill>
                        <a:effectLst/>
                        <a:latin typeface="+mn-lt"/>
                      </a:endParaRPr>
                    </a:p>
                  </a:txBody>
                  <a:tcPr marL="9525" marR="9525" marT="9525" marB="0" anchor="b"/>
                </a:tc>
                <a:tc>
                  <a:txBody>
                    <a:bodyPr/>
                    <a:lstStyle/>
                    <a:p>
                      <a:pPr algn="l" fontAlgn="b"/>
                      <a:endParaRPr lang="en-US" sz="1200" b="0" i="0" u="none" strike="noStrike" dirty="0">
                        <a:solidFill>
                          <a:srgbClr val="000000"/>
                        </a:solidFill>
                        <a:effectLst/>
                        <a:latin typeface="+mn-lt"/>
                      </a:endParaRPr>
                    </a:p>
                  </a:txBody>
                  <a:tcPr marL="9525" marR="9525" marT="9525" marB="0" anchor="b"/>
                </a:tc>
                <a:tc>
                  <a:txBody>
                    <a:bodyPr/>
                    <a:lstStyle/>
                    <a:p>
                      <a:pPr algn="ctr" fontAlgn="b"/>
                      <a:endParaRPr lang="en-US" sz="1200" b="0" i="0" u="none" strike="noStrike" dirty="0">
                        <a:solidFill>
                          <a:srgbClr val="000000"/>
                        </a:solidFill>
                        <a:effectLst/>
                        <a:latin typeface="+mn-lt"/>
                      </a:endParaRPr>
                    </a:p>
                  </a:txBody>
                  <a:tcPr marL="9525" marR="9525" marT="9525" marB="0" anchor="b"/>
                </a:tc>
                <a:tc>
                  <a:txBody>
                    <a:bodyPr/>
                    <a:lstStyle/>
                    <a:p>
                      <a:pPr algn="l" fontAlgn="b"/>
                      <a:endParaRPr lang="en-US" sz="1200" b="0" i="0" u="none" strike="noStrike" dirty="0">
                        <a:solidFill>
                          <a:srgbClr val="000000"/>
                        </a:solidFill>
                        <a:effectLst/>
                        <a:latin typeface="+mn-lt"/>
                      </a:endParaRPr>
                    </a:p>
                  </a:txBody>
                  <a:tcPr marL="9525" marR="9525" marT="9525" marB="0" anchor="b"/>
                </a:tc>
                <a:tc>
                  <a:txBody>
                    <a:bodyPr/>
                    <a:lstStyle/>
                    <a:p>
                      <a:pPr algn="ctr" fontAlgn="b"/>
                      <a:endParaRPr lang="en-US" sz="1200" b="0"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1418506471"/>
                  </a:ext>
                </a:extLst>
              </a:tr>
              <a:tr h="226283">
                <a:tc>
                  <a:txBody>
                    <a:bodyPr/>
                    <a:lstStyle/>
                    <a:p>
                      <a:pPr algn="ctr" fontAlgn="b"/>
                      <a:r>
                        <a:rPr lang="en-US" sz="1200" b="0" i="0" u="none" strike="noStrike" dirty="0">
                          <a:solidFill>
                            <a:srgbClr val="000000"/>
                          </a:solidFill>
                          <a:effectLst/>
                          <a:latin typeface="+mn-lt"/>
                        </a:rPr>
                        <a:t> </a:t>
                      </a:r>
                    </a:p>
                  </a:txBody>
                  <a:tcPr marL="9525" marR="9525" marT="9525" marB="0" anchor="b"/>
                </a:tc>
                <a:tc>
                  <a:txBody>
                    <a:bodyPr/>
                    <a:lstStyle/>
                    <a:p>
                      <a:pPr algn="l" fontAlgn="b"/>
                      <a:r>
                        <a:rPr lang="en-US" sz="1200" b="0" i="0" u="none" strike="noStrike">
                          <a:solidFill>
                            <a:srgbClr val="000000"/>
                          </a:solidFill>
                          <a:effectLst/>
                          <a:latin typeface="+mn-lt"/>
                        </a:rPr>
                        <a:t> </a:t>
                      </a:r>
                    </a:p>
                  </a:txBody>
                  <a:tcPr marL="9525" marR="9525" marT="9525" marB="0" anchor="b"/>
                </a:tc>
                <a:tc>
                  <a:txBody>
                    <a:bodyPr/>
                    <a:lstStyle/>
                    <a:p>
                      <a:pPr algn="l" fontAlgn="b"/>
                      <a:r>
                        <a:rPr lang="en-US" sz="1200" b="0" i="0" u="none" strike="noStrike">
                          <a:solidFill>
                            <a:srgbClr val="000000"/>
                          </a:solidFill>
                          <a:effectLst/>
                          <a:latin typeface="+mn-lt"/>
                        </a:rPr>
                        <a:t> </a:t>
                      </a:r>
                    </a:p>
                  </a:txBody>
                  <a:tcPr marL="9525" marR="9525" marT="9525" marB="0" anchor="b"/>
                </a:tc>
                <a:tc>
                  <a:txBody>
                    <a:bodyPr/>
                    <a:lstStyle/>
                    <a:p>
                      <a:pPr algn="ctr" fontAlgn="b"/>
                      <a:r>
                        <a:rPr lang="en-US" sz="1200" b="0" i="0" u="none" strike="noStrike" dirty="0">
                          <a:solidFill>
                            <a:srgbClr val="000000"/>
                          </a:solidFill>
                          <a:effectLst/>
                          <a:latin typeface="+mn-lt"/>
                        </a:rPr>
                        <a:t> </a:t>
                      </a:r>
                    </a:p>
                  </a:txBody>
                  <a:tcPr marL="9525" marR="9525" marT="9525" marB="0" anchor="b"/>
                </a:tc>
                <a:tc>
                  <a:txBody>
                    <a:bodyPr/>
                    <a:lstStyle/>
                    <a:p>
                      <a:pPr algn="l" fontAlgn="b"/>
                      <a:r>
                        <a:rPr lang="en-US" sz="1200" b="0" i="0" u="none" strike="noStrike" dirty="0">
                          <a:solidFill>
                            <a:srgbClr val="000000"/>
                          </a:solidFill>
                          <a:effectLst/>
                          <a:latin typeface="+mn-lt"/>
                        </a:rPr>
                        <a:t> </a:t>
                      </a:r>
                    </a:p>
                  </a:txBody>
                  <a:tcPr marL="9525" marR="9525" marT="9525" marB="0" anchor="b"/>
                </a:tc>
                <a:tc>
                  <a:txBody>
                    <a:bodyPr/>
                    <a:lstStyle/>
                    <a:p>
                      <a:pPr algn="ctr" fontAlgn="b"/>
                      <a:r>
                        <a:rPr lang="en-US" sz="1200" b="0" i="0" u="none" strike="noStrike" dirty="0">
                          <a:solidFill>
                            <a:srgbClr val="000000"/>
                          </a:solidFill>
                          <a:effectLst/>
                          <a:latin typeface="+mn-lt"/>
                        </a:rPr>
                        <a:t> </a:t>
                      </a:r>
                    </a:p>
                  </a:txBody>
                  <a:tcPr marL="9525" marR="9525" marT="9525" marB="0" anchor="b"/>
                </a:tc>
                <a:extLst>
                  <a:ext uri="{0D108BD9-81ED-4DB2-BD59-A6C34878D82A}">
                    <a16:rowId xmlns:a16="http://schemas.microsoft.com/office/drawing/2014/main" val="1924033052"/>
                  </a:ext>
                </a:extLst>
              </a:tr>
            </a:tbl>
          </a:graphicData>
        </a:graphic>
      </p:graphicFrame>
    </p:spTree>
    <p:extLst>
      <p:ext uri="{BB962C8B-B14F-4D97-AF65-F5344CB8AC3E}">
        <p14:creationId xmlns:p14="http://schemas.microsoft.com/office/powerpoint/2010/main" val="20798828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E7822E0-300D-4D08-9B65-5D26A9A9F4E6}"/>
              </a:ext>
            </a:extLst>
          </p:cNvPr>
          <p:cNvSpPr>
            <a:spLocks noGrp="1"/>
          </p:cNvSpPr>
          <p:nvPr>
            <p:ph type="title"/>
          </p:nvPr>
        </p:nvSpPr>
        <p:spPr/>
        <p:txBody>
          <a:bodyPr/>
          <a:lstStyle/>
          <a:p>
            <a:r>
              <a:rPr lang="en-US" dirty="0"/>
              <a:t>Order of PHY Topics</a:t>
            </a:r>
          </a:p>
        </p:txBody>
      </p:sp>
      <p:sp>
        <p:nvSpPr>
          <p:cNvPr id="7" name="Content Placeholder 6">
            <a:extLst>
              <a:ext uri="{FF2B5EF4-FFF2-40B4-BE49-F238E27FC236}">
                <a16:creationId xmlns:a16="http://schemas.microsoft.com/office/drawing/2014/main" id="{BF16B00E-0465-4DAA-A723-E1F1D5B92EAC}"/>
              </a:ext>
            </a:extLst>
          </p:cNvPr>
          <p:cNvSpPr>
            <a:spLocks noGrp="1"/>
          </p:cNvSpPr>
          <p:nvPr>
            <p:ph idx="1"/>
          </p:nvPr>
        </p:nvSpPr>
        <p:spPr/>
        <p:txBody>
          <a:bodyPr/>
          <a:lstStyle/>
          <a:p>
            <a:pPr>
              <a:buFont typeface="Arial" panose="020B0604020202020204" pitchFamily="34" charset="0"/>
              <a:buChar char="•"/>
            </a:pPr>
            <a:r>
              <a:rPr lang="en-US" dirty="0"/>
              <a:t>Guideline for PHY ad-hoc group:</a:t>
            </a:r>
          </a:p>
          <a:p>
            <a:pPr marL="800100" lvl="1" indent="-342900">
              <a:buFont typeface="Arial" panose="020B0604020202020204" pitchFamily="34" charset="0"/>
              <a:buChar char="•"/>
            </a:pPr>
            <a:r>
              <a:rPr lang="en-US" dirty="0"/>
              <a:t>EHT Preamble; L-Preamble</a:t>
            </a:r>
          </a:p>
          <a:p>
            <a:pPr marL="800100" lvl="1" indent="-342900">
              <a:buFont typeface="Arial" panose="020B0604020202020204" pitchFamily="34" charset="0"/>
              <a:buChar char="•"/>
            </a:pPr>
            <a:r>
              <a:rPr lang="en-US" dirty="0"/>
              <a:t>Multi-RU/Puncture; </a:t>
            </a:r>
          </a:p>
          <a:p>
            <a:pPr marL="800100" lvl="1" indent="-342900">
              <a:buFont typeface="Arial" panose="020B0604020202020204" pitchFamily="34" charset="0"/>
              <a:buChar char="•"/>
            </a:pPr>
            <a:r>
              <a:rPr lang="en-US" dirty="0"/>
              <a:t>PPDU format; </a:t>
            </a:r>
          </a:p>
          <a:p>
            <a:pPr marL="800100" lvl="1" indent="-342900">
              <a:buFont typeface="Arial" panose="020B0604020202020204" pitchFamily="34" charset="0"/>
              <a:buChar char="•"/>
            </a:pPr>
            <a:r>
              <a:rPr lang="en-US" dirty="0"/>
              <a:t>MIMO/Sounding;</a:t>
            </a:r>
          </a:p>
          <a:p>
            <a:pPr marL="800100" lvl="1" indent="-342900">
              <a:buFont typeface="Arial" panose="020B0604020202020204" pitchFamily="34" charset="0"/>
              <a:buChar char="•"/>
            </a:pPr>
            <a:r>
              <a:rPr lang="en-US" dirty="0"/>
              <a:t>4K QAM; </a:t>
            </a:r>
          </a:p>
          <a:p>
            <a:pPr marL="800100" lvl="1" indent="-342900">
              <a:buFont typeface="Arial" panose="020B0604020202020204" pitchFamily="34" charset="0"/>
              <a:buChar char="•"/>
            </a:pPr>
            <a:r>
              <a:rPr lang="en-US" dirty="0"/>
              <a:t>Other</a:t>
            </a:r>
          </a:p>
          <a:p>
            <a:pPr marL="800100" lvl="1" indent="-342900">
              <a:buFont typeface="Arial" panose="020B0604020202020204" pitchFamily="34" charset="0"/>
              <a:buChar char="•"/>
            </a:pPr>
            <a:endParaRPr lang="en-US" dirty="0"/>
          </a:p>
          <a:p>
            <a:pPr marL="400050">
              <a:buFont typeface="Arial" panose="020B0604020202020204" pitchFamily="34" charset="0"/>
              <a:buChar char="•"/>
            </a:pPr>
            <a:r>
              <a:rPr lang="en-US" sz="1800" dirty="0">
                <a:highlight>
                  <a:srgbClr val="00FF00"/>
                </a:highlight>
              </a:rPr>
              <a:t>Presented submissions are highlighted in green</a:t>
            </a:r>
          </a:p>
          <a:p>
            <a:pPr marL="400050">
              <a:buFont typeface="Arial" panose="020B0604020202020204" pitchFamily="34" charset="0"/>
              <a:buChar char="•"/>
            </a:pPr>
            <a:r>
              <a:rPr lang="en-US" sz="1800" dirty="0">
                <a:highlight>
                  <a:srgbClr val="FFFF00"/>
                </a:highlight>
              </a:rPr>
              <a:t>Deferred submissions are highlighted in yellow </a:t>
            </a:r>
          </a:p>
        </p:txBody>
      </p:sp>
      <p:sp>
        <p:nvSpPr>
          <p:cNvPr id="5" name="Slide Number Placeholder 4">
            <a:extLst>
              <a:ext uri="{FF2B5EF4-FFF2-40B4-BE49-F238E27FC236}">
                <a16:creationId xmlns:a16="http://schemas.microsoft.com/office/drawing/2014/main" id="{DCBA28DC-3402-4EAA-A287-C8C11BEF3F5B}"/>
              </a:ext>
            </a:extLst>
          </p:cNvPr>
          <p:cNvSpPr>
            <a:spLocks noGrp="1"/>
          </p:cNvSpPr>
          <p:nvPr>
            <p:ph type="sldNum" idx="12"/>
          </p:nvPr>
        </p:nvSpPr>
        <p:spPr/>
        <p:txBody>
          <a:bodyPr/>
          <a:lstStyle/>
          <a:p>
            <a:r>
              <a:rPr lang="en-GB"/>
              <a:t>Slide </a:t>
            </a:r>
            <a:fld id="{06B781AF-4CCF-49B0-A572-DE54FBE5D942}" type="slidenum">
              <a:rPr lang="en-GB" smtClean="0"/>
              <a:pPr/>
              <a:t>18</a:t>
            </a:fld>
            <a:endParaRPr lang="en-GB"/>
          </a:p>
        </p:txBody>
      </p:sp>
      <p:sp>
        <p:nvSpPr>
          <p:cNvPr id="4" name="Footer Placeholder 3">
            <a:extLst>
              <a:ext uri="{FF2B5EF4-FFF2-40B4-BE49-F238E27FC236}">
                <a16:creationId xmlns:a16="http://schemas.microsoft.com/office/drawing/2014/main" id="{6D381F41-0ECF-4167-881F-D698DB8B617B}"/>
              </a:ext>
            </a:extLst>
          </p:cNvPr>
          <p:cNvSpPr>
            <a:spLocks noGrp="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Sigurd Schelstraete (Quantenna/ON)</a:t>
            </a:r>
          </a:p>
        </p:txBody>
      </p:sp>
      <p:sp>
        <p:nvSpPr>
          <p:cNvPr id="8" name="Date Placeholder 3">
            <a:extLst>
              <a:ext uri="{FF2B5EF4-FFF2-40B4-BE49-F238E27FC236}">
                <a16:creationId xmlns:a16="http://schemas.microsoft.com/office/drawing/2014/main" id="{E92B1DD2-5681-4E77-9C0C-ADAE4ABD4FB9}"/>
              </a:ext>
            </a:extLst>
          </p:cNvPr>
          <p:cNvSpPr>
            <a:spLocks noGrp="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January 2020</a:t>
            </a:r>
            <a:endParaRPr lang="en-GB" dirty="0"/>
          </a:p>
        </p:txBody>
      </p:sp>
    </p:spTree>
    <p:extLst>
      <p:ext uri="{BB962C8B-B14F-4D97-AF65-F5344CB8AC3E}">
        <p14:creationId xmlns:p14="http://schemas.microsoft.com/office/powerpoint/2010/main" val="1962565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291DB0-644F-AB41-9B5B-C7270B72AB1D}"/>
              </a:ext>
            </a:extLst>
          </p:cNvPr>
          <p:cNvSpPr>
            <a:spLocks noGrp="1"/>
          </p:cNvSpPr>
          <p:nvPr>
            <p:ph type="title"/>
          </p:nvPr>
        </p:nvSpPr>
        <p:spPr/>
        <p:txBody>
          <a:bodyPr/>
          <a:lstStyle/>
          <a:p>
            <a:r>
              <a:rPr lang="en-US" altLang="en-US" dirty="0"/>
              <a:t>PHY ad-hoc Agenda for Monday PM2</a:t>
            </a:r>
            <a:endParaRPr lang="en-US" dirty="0"/>
          </a:p>
        </p:txBody>
      </p:sp>
      <p:sp>
        <p:nvSpPr>
          <p:cNvPr id="3" name="Content Placeholder 2">
            <a:extLst>
              <a:ext uri="{FF2B5EF4-FFF2-40B4-BE49-F238E27FC236}">
                <a16:creationId xmlns:a16="http://schemas.microsoft.com/office/drawing/2014/main" id="{AD640BCA-D079-204E-9558-0FB273C44495}"/>
              </a:ext>
            </a:extLst>
          </p:cNvPr>
          <p:cNvSpPr>
            <a:spLocks noGrp="1"/>
          </p:cNvSpPr>
          <p:nvPr>
            <p:ph idx="1"/>
          </p:nvPr>
        </p:nvSpPr>
        <p:spPr>
          <a:xfrm>
            <a:off x="685800" y="1676400"/>
            <a:ext cx="7772400" cy="4419600"/>
          </a:xfrm>
        </p:spPr>
        <p:txBody>
          <a:bodyPr/>
          <a:lstStyle/>
          <a:p>
            <a:pPr lvl="0">
              <a:lnSpc>
                <a:spcPct val="80000"/>
              </a:lnSpc>
              <a:buFont typeface="Arial" panose="020B0604020202020204" pitchFamily="34" charset="0"/>
              <a:buChar char="•"/>
            </a:pPr>
            <a:r>
              <a:rPr lang="en-US" altLang="en-US" sz="2000" dirty="0"/>
              <a:t>Call meeting to order </a:t>
            </a:r>
          </a:p>
          <a:p>
            <a:pPr lvl="0">
              <a:buFont typeface="Arial" panose="020B0604020202020204" pitchFamily="34" charset="0"/>
              <a:buChar char="•"/>
            </a:pPr>
            <a:r>
              <a:rPr lang="en-US" altLang="en-US" sz="2000" dirty="0"/>
              <a:t>IEEE-SA IPR policy and Procedure</a:t>
            </a:r>
          </a:p>
          <a:p>
            <a:pPr lvl="0">
              <a:lnSpc>
                <a:spcPct val="80000"/>
              </a:lnSpc>
              <a:buFont typeface="Arial" panose="020B0604020202020204" pitchFamily="34" charset="0"/>
              <a:buChar char="•"/>
            </a:pPr>
            <a:r>
              <a:rPr lang="en-US" altLang="en-US" sz="2000" dirty="0"/>
              <a:t>Set and approve agenda</a:t>
            </a:r>
          </a:p>
          <a:p>
            <a:pPr lvl="0">
              <a:lnSpc>
                <a:spcPct val="80000"/>
              </a:lnSpc>
              <a:buFont typeface="Arial" panose="020B0604020202020204" pitchFamily="34" charset="0"/>
              <a:buChar char="•"/>
            </a:pPr>
            <a:r>
              <a:rPr lang="en-US" altLang="en-US" sz="2000" dirty="0"/>
              <a:t>Presentation of submissions</a:t>
            </a:r>
          </a:p>
          <a:p>
            <a:pPr lvl="1">
              <a:lnSpc>
                <a:spcPct val="80000"/>
              </a:lnSpc>
              <a:buFont typeface="Arial" panose="020B0604020202020204" pitchFamily="34" charset="0"/>
              <a:buChar char="•"/>
            </a:pPr>
            <a:r>
              <a:rPr lang="en-US" altLang="en-US" sz="1600" dirty="0"/>
              <a:t>Deferred SPs</a:t>
            </a:r>
          </a:p>
          <a:p>
            <a:pPr lvl="2">
              <a:lnSpc>
                <a:spcPct val="80000"/>
              </a:lnSpc>
              <a:buFont typeface="Arial" panose="020B0604020202020204" pitchFamily="34" charset="0"/>
              <a:buChar char="•"/>
            </a:pPr>
            <a:r>
              <a:rPr lang="en-US" sz="1400" u="sng" dirty="0">
                <a:highlight>
                  <a:srgbClr val="00FF00"/>
                </a:highlight>
                <a:hlinkClick r:id="rId2"/>
              </a:rPr>
              <a:t>1868r2</a:t>
            </a:r>
            <a:r>
              <a:rPr lang="en-US" altLang="en-US" sz="1400" dirty="0">
                <a:highlight>
                  <a:srgbClr val="00FF00"/>
                </a:highlight>
              </a:rPr>
              <a:t>	Signaling support for multi-RU assignment</a:t>
            </a:r>
          </a:p>
          <a:p>
            <a:pPr lvl="2">
              <a:lnSpc>
                <a:spcPct val="80000"/>
              </a:lnSpc>
              <a:buFont typeface="Arial" panose="020B0604020202020204" pitchFamily="34" charset="0"/>
              <a:buChar char="•"/>
            </a:pPr>
            <a:r>
              <a:rPr lang="en-US" sz="1400" u="sng" dirty="0">
                <a:highlight>
                  <a:srgbClr val="00FF00"/>
                </a:highlight>
                <a:hlinkClick r:id="rId3"/>
              </a:rPr>
              <a:t>1869r0</a:t>
            </a:r>
            <a:r>
              <a:rPr lang="en-US" altLang="en-US" sz="1400" dirty="0">
                <a:highlight>
                  <a:srgbClr val="00FF00"/>
                </a:highlight>
              </a:rPr>
              <a:t>	Preamble Puncturing and RU Aggregation</a:t>
            </a:r>
          </a:p>
          <a:p>
            <a:pPr lvl="2">
              <a:lnSpc>
                <a:spcPct val="80000"/>
              </a:lnSpc>
              <a:buFont typeface="Arial" panose="020B0604020202020204" pitchFamily="34" charset="0"/>
              <a:buChar char="•"/>
            </a:pPr>
            <a:r>
              <a:rPr lang="en-US" sz="1400" u="sng" dirty="0">
                <a:highlight>
                  <a:srgbClr val="00FF00"/>
                </a:highlight>
                <a:hlinkClick r:id="rId4"/>
              </a:rPr>
              <a:t>1877r0</a:t>
            </a:r>
            <a:r>
              <a:rPr lang="en-US" altLang="en-US" sz="1400" dirty="0">
                <a:highlight>
                  <a:srgbClr val="00FF00"/>
                </a:highlight>
              </a:rPr>
              <a:t>	16 Spatial Stream Support</a:t>
            </a:r>
          </a:p>
          <a:p>
            <a:pPr lvl="2">
              <a:lnSpc>
                <a:spcPct val="80000"/>
              </a:lnSpc>
              <a:buFont typeface="Arial" panose="020B0604020202020204" pitchFamily="34" charset="0"/>
              <a:buChar char="•"/>
            </a:pPr>
            <a:r>
              <a:rPr lang="en-US" sz="1400" u="sng" dirty="0">
                <a:highlight>
                  <a:srgbClr val="00FF00"/>
                </a:highlight>
                <a:hlinkClick r:id="rId5"/>
              </a:rPr>
              <a:t>1890r0</a:t>
            </a:r>
            <a:r>
              <a:rPr lang="en-US" altLang="en-US" sz="1400" dirty="0">
                <a:highlight>
                  <a:srgbClr val="00FF00"/>
                </a:highlight>
              </a:rPr>
              <a:t>	Phase Rotation Follow-up (pending  r1)</a:t>
            </a:r>
          </a:p>
          <a:p>
            <a:pPr lvl="2">
              <a:lnSpc>
                <a:spcPct val="80000"/>
              </a:lnSpc>
              <a:buFont typeface="Arial" panose="020B0604020202020204" pitchFamily="34" charset="0"/>
              <a:buChar char="•"/>
            </a:pPr>
            <a:r>
              <a:rPr lang="en-US" sz="1400" u="sng" dirty="0">
                <a:highlight>
                  <a:srgbClr val="00FF00"/>
                </a:highlight>
                <a:hlinkClick r:id="rId6"/>
              </a:rPr>
              <a:t>1907r1</a:t>
            </a:r>
            <a:r>
              <a:rPr lang="en-US" altLang="en-US" sz="1400" dirty="0">
                <a:highlight>
                  <a:srgbClr val="00FF00"/>
                </a:highlight>
              </a:rPr>
              <a:t>	Multiple RU Combinations for EHT</a:t>
            </a:r>
          </a:p>
          <a:p>
            <a:pPr lvl="2">
              <a:lnSpc>
                <a:spcPct val="80000"/>
              </a:lnSpc>
              <a:buFont typeface="Arial" panose="020B0604020202020204" pitchFamily="34" charset="0"/>
              <a:buChar char="•"/>
            </a:pPr>
            <a:r>
              <a:rPr lang="en-US" sz="1400" u="sng" dirty="0">
                <a:highlight>
                  <a:srgbClr val="00FF00"/>
                </a:highlight>
                <a:hlinkClick r:id="rId7"/>
              </a:rPr>
              <a:t>1908r1</a:t>
            </a:r>
            <a:r>
              <a:rPr lang="en-US" altLang="en-US" sz="1400" dirty="0">
                <a:highlight>
                  <a:srgbClr val="00FF00"/>
                </a:highlight>
              </a:rPr>
              <a:t>	Multi RU support</a:t>
            </a:r>
          </a:p>
          <a:p>
            <a:pPr lvl="2">
              <a:lnSpc>
                <a:spcPct val="80000"/>
              </a:lnSpc>
              <a:buFont typeface="Arial" panose="020B0604020202020204" pitchFamily="34" charset="0"/>
              <a:buChar char="•"/>
            </a:pPr>
            <a:r>
              <a:rPr lang="en-US" sz="1400" u="sng" dirty="0">
                <a:hlinkClick r:id="rId8"/>
              </a:rPr>
              <a:t>1914r2</a:t>
            </a:r>
            <a:r>
              <a:rPr lang="en-US" altLang="en-US" sz="1400" dirty="0"/>
              <a:t>	Multiple RU discussion</a:t>
            </a:r>
          </a:p>
          <a:p>
            <a:pPr lvl="2">
              <a:lnSpc>
                <a:spcPct val="80000"/>
              </a:lnSpc>
              <a:buFont typeface="Arial" panose="020B0604020202020204" pitchFamily="34" charset="0"/>
              <a:buChar char="•"/>
            </a:pPr>
            <a:r>
              <a:rPr lang="en-US" sz="1400" u="sng" dirty="0">
                <a:hlinkClick r:id="rId9"/>
              </a:rPr>
              <a:t>1980r1</a:t>
            </a:r>
            <a:r>
              <a:rPr lang="en-US" altLang="en-US" sz="1400" dirty="0"/>
              <a:t>	EHT P matrices Discussion</a:t>
            </a:r>
          </a:p>
          <a:p>
            <a:pPr lvl="2">
              <a:lnSpc>
                <a:spcPct val="80000"/>
              </a:lnSpc>
              <a:buFont typeface="Arial" panose="020B0604020202020204" pitchFamily="34" charset="0"/>
              <a:buChar char="•"/>
            </a:pPr>
            <a:r>
              <a:rPr lang="en-US" sz="1400" u="sng" dirty="0">
                <a:hlinkClick r:id="rId10"/>
              </a:rPr>
              <a:t>1981r1</a:t>
            </a:r>
            <a:r>
              <a:rPr lang="en-US" altLang="en-US" sz="1400" dirty="0"/>
              <a:t>	Phase Rotations Design for EHT</a:t>
            </a:r>
          </a:p>
          <a:p>
            <a:pPr lvl="1">
              <a:lnSpc>
                <a:spcPct val="80000"/>
              </a:lnSpc>
              <a:buFont typeface="Arial" panose="020B0604020202020204" pitchFamily="34" charset="0"/>
              <a:buChar char="•"/>
            </a:pPr>
            <a:r>
              <a:rPr lang="en-US" altLang="en-US" sz="1600" dirty="0"/>
              <a:t>Backlogged submissions</a:t>
            </a:r>
          </a:p>
          <a:p>
            <a:pPr lvl="2">
              <a:lnSpc>
                <a:spcPct val="80000"/>
              </a:lnSpc>
              <a:buFont typeface="Arial" panose="020B0604020202020204" pitchFamily="34" charset="0"/>
              <a:buChar char="•"/>
            </a:pPr>
            <a:r>
              <a:rPr lang="en-US" sz="1400" u="sng" dirty="0">
                <a:hlinkClick r:id="rId11"/>
              </a:rPr>
              <a:t>1910r1</a:t>
            </a:r>
            <a:r>
              <a:rPr lang="en-US" altLang="en-US" sz="1400" dirty="0"/>
              <a:t>	P matrices to support more than 8 TX chains</a:t>
            </a:r>
          </a:p>
          <a:p>
            <a:pPr lvl="2">
              <a:lnSpc>
                <a:spcPct val="80000"/>
              </a:lnSpc>
              <a:buFont typeface="Arial" panose="020B0604020202020204" pitchFamily="34" charset="0"/>
              <a:buChar char="•"/>
            </a:pPr>
            <a:r>
              <a:rPr lang="en-US" sz="1400" u="sng" dirty="0">
                <a:hlinkClick r:id="rId12"/>
              </a:rPr>
              <a:t>1925r0</a:t>
            </a:r>
            <a:r>
              <a:rPr lang="en-US" altLang="en-US" sz="1400" dirty="0"/>
              <a:t>	Consideration of EHT-LTF</a:t>
            </a:r>
          </a:p>
          <a:p>
            <a:pPr lvl="0">
              <a:lnSpc>
                <a:spcPct val="80000"/>
              </a:lnSpc>
              <a:buFont typeface="Arial" panose="020B0604020202020204" pitchFamily="34" charset="0"/>
              <a:buChar char="•"/>
            </a:pPr>
            <a:r>
              <a:rPr lang="en-US" altLang="en-US" sz="2000" dirty="0"/>
              <a:t>Recess</a:t>
            </a:r>
          </a:p>
          <a:p>
            <a:endParaRPr lang="en-US" dirty="0"/>
          </a:p>
        </p:txBody>
      </p:sp>
      <p:sp>
        <p:nvSpPr>
          <p:cNvPr id="4" name="Slide Number Placeholder 3">
            <a:extLst>
              <a:ext uri="{FF2B5EF4-FFF2-40B4-BE49-F238E27FC236}">
                <a16:creationId xmlns:a16="http://schemas.microsoft.com/office/drawing/2014/main" id="{AB7E8258-58F4-234F-8B03-8F2CE61F6258}"/>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19</a:t>
            </a:fld>
            <a:endParaRPr lang="en-US" altLang="en-US"/>
          </a:p>
        </p:txBody>
      </p:sp>
      <p:sp>
        <p:nvSpPr>
          <p:cNvPr id="5" name="Date Placeholder 4">
            <a:extLst>
              <a:ext uri="{FF2B5EF4-FFF2-40B4-BE49-F238E27FC236}">
                <a16:creationId xmlns:a16="http://schemas.microsoft.com/office/drawing/2014/main" id="{56442080-3B80-2F4F-93A8-7DA5BBC89B9A}"/>
              </a:ext>
            </a:extLst>
          </p:cNvPr>
          <p:cNvSpPr>
            <a:spLocks noGrp="1"/>
          </p:cNvSpPr>
          <p:nvPr>
            <p:ph type="dt" sz="half" idx="2"/>
          </p:nvPr>
        </p:nvSpPr>
        <p:spPr>
          <a:xfrm>
            <a:off x="696913" y="332601"/>
            <a:ext cx="1340110" cy="276999"/>
          </a:xfrm>
        </p:spPr>
        <p:txBody>
          <a:bodyPr/>
          <a:lstStyle/>
          <a:p>
            <a:pPr>
              <a:defRPr/>
            </a:pPr>
            <a:r>
              <a:rPr lang="en-US" dirty="0"/>
              <a:t>January 2020</a:t>
            </a:r>
          </a:p>
        </p:txBody>
      </p:sp>
      <p:sp>
        <p:nvSpPr>
          <p:cNvPr id="6" name="Footer Placeholder 5">
            <a:extLst>
              <a:ext uri="{FF2B5EF4-FFF2-40B4-BE49-F238E27FC236}">
                <a16:creationId xmlns:a16="http://schemas.microsoft.com/office/drawing/2014/main" id="{5A49C5D9-F57D-7B45-B800-F4BDBBF77F82}"/>
              </a:ext>
            </a:extLst>
          </p:cNvPr>
          <p:cNvSpPr>
            <a:spLocks noGrp="1"/>
          </p:cNvSpPr>
          <p:nvPr>
            <p:ph type="ftr" sz="quarter" idx="3"/>
          </p:nvPr>
        </p:nvSpPr>
        <p:spPr>
          <a:xfrm>
            <a:off x="6274072" y="6475413"/>
            <a:ext cx="2269853" cy="184666"/>
          </a:xfrm>
        </p:spPr>
        <p:txBody>
          <a:bodyPr/>
          <a:lstStyle/>
          <a:p>
            <a:pPr>
              <a:defRPr/>
            </a:pPr>
            <a:r>
              <a:rPr lang="en-US" dirty="0"/>
              <a:t>Sigurd Schelstraete (Quantenna/ON)</a:t>
            </a:r>
          </a:p>
        </p:txBody>
      </p:sp>
    </p:spTree>
    <p:extLst>
      <p:ext uri="{BB962C8B-B14F-4D97-AF65-F5344CB8AC3E}">
        <p14:creationId xmlns:p14="http://schemas.microsoft.com/office/powerpoint/2010/main" val="24261851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2</a:t>
            </a:fld>
            <a:endParaRPr lang="en-US" altLang="en-US"/>
          </a:p>
        </p:txBody>
      </p:sp>
      <p:sp>
        <p:nvSpPr>
          <p:cNvPr id="7" name="Title 1"/>
          <p:cNvSpPr>
            <a:spLocks noGrp="1"/>
          </p:cNvSpPr>
          <p:nvPr>
            <p:ph type="title"/>
          </p:nvPr>
        </p:nvSpPr>
        <p:spPr>
          <a:xfrm>
            <a:off x="685800" y="1066800"/>
            <a:ext cx="7772400" cy="1066800"/>
          </a:xfrm>
        </p:spPr>
        <p:txBody>
          <a:bodyPr/>
          <a:lstStyle/>
          <a:p>
            <a:r>
              <a:rPr lang="en-US" altLang="en-US" dirty="0">
                <a:solidFill>
                  <a:srgbClr val="0000FF"/>
                </a:solidFill>
                <a:latin typeface="Arial Black" pitchFamily="34" charset="0"/>
              </a:rPr>
              <a:t>IEEE 802.11 </a:t>
            </a:r>
            <a:r>
              <a:rPr lang="en-US" altLang="en-US" dirty="0" err="1">
                <a:solidFill>
                  <a:srgbClr val="0000FF"/>
                </a:solidFill>
                <a:latin typeface="Arial Black" pitchFamily="34" charset="0"/>
              </a:rPr>
              <a:t>TGbe</a:t>
            </a:r>
            <a:r>
              <a:rPr lang="en-US" altLang="en-US" dirty="0">
                <a:solidFill>
                  <a:srgbClr val="0000FF"/>
                </a:solidFill>
                <a:latin typeface="Arial Black" pitchFamily="34" charset="0"/>
              </a:rPr>
              <a:t> Meeting</a:t>
            </a:r>
            <a:br>
              <a:rPr lang="en-US" altLang="en-US" dirty="0">
                <a:solidFill>
                  <a:srgbClr val="0000FF"/>
                </a:solidFill>
                <a:latin typeface="Arial Black" pitchFamily="34" charset="0"/>
              </a:rPr>
            </a:br>
            <a:r>
              <a:rPr lang="en-US" altLang="en-US" dirty="0">
                <a:solidFill>
                  <a:srgbClr val="0000FF"/>
                </a:solidFill>
                <a:latin typeface="Arial Black" pitchFamily="34" charset="0"/>
              </a:rPr>
              <a:t>Extremely High Throughput (EHT) WLAN PHY Ad Hoc</a:t>
            </a:r>
            <a:endParaRPr lang="en-CA" altLang="en-US" dirty="0"/>
          </a:p>
        </p:txBody>
      </p:sp>
      <p:sp>
        <p:nvSpPr>
          <p:cNvPr id="8" name="Content Placeholder 2"/>
          <p:cNvSpPr>
            <a:spLocks noGrp="1"/>
          </p:cNvSpPr>
          <p:nvPr>
            <p:ph idx="1"/>
          </p:nvPr>
        </p:nvSpPr>
        <p:spPr>
          <a:xfrm>
            <a:off x="533400" y="2971800"/>
            <a:ext cx="8305800" cy="3124200"/>
          </a:xfrm>
        </p:spPr>
        <p:txBody>
          <a:bodyPr/>
          <a:lstStyle/>
          <a:p>
            <a:pPr algn="ctr">
              <a:lnSpc>
                <a:spcPct val="90000"/>
              </a:lnSpc>
              <a:buFontTx/>
              <a:buNone/>
            </a:pPr>
            <a:r>
              <a:rPr lang="en-US" altLang="en-US" sz="3200" dirty="0">
                <a:latin typeface="Arial" pitchFamily="34" charset="0"/>
              </a:rPr>
              <a:t>Irvine, CA</a:t>
            </a:r>
          </a:p>
          <a:p>
            <a:pPr algn="ctr">
              <a:lnSpc>
                <a:spcPct val="90000"/>
              </a:lnSpc>
              <a:buFontTx/>
              <a:buNone/>
            </a:pPr>
            <a:r>
              <a:rPr lang="en-US" altLang="en-US" sz="3200" dirty="0">
                <a:latin typeface="Arial" pitchFamily="34" charset="0"/>
              </a:rPr>
              <a:t>January 12-17, 2020</a:t>
            </a:r>
          </a:p>
          <a:p>
            <a:pPr algn="ctr">
              <a:lnSpc>
                <a:spcPct val="90000"/>
              </a:lnSpc>
              <a:buFontTx/>
              <a:buNone/>
            </a:pPr>
            <a:endParaRPr lang="en-US" altLang="en-US" sz="2000" dirty="0">
              <a:latin typeface="Arial" pitchFamily="34" charset="0"/>
            </a:endParaRPr>
          </a:p>
          <a:p>
            <a:pPr algn="ctr">
              <a:lnSpc>
                <a:spcPct val="90000"/>
              </a:lnSpc>
              <a:buFontTx/>
              <a:buNone/>
            </a:pPr>
            <a:r>
              <a:rPr lang="en-US" altLang="en-US" sz="2000" dirty="0">
                <a:latin typeface="Arial" pitchFamily="34" charset="0"/>
              </a:rPr>
              <a:t>Co-Chairs: </a:t>
            </a:r>
          </a:p>
          <a:p>
            <a:pPr algn="ctr">
              <a:lnSpc>
                <a:spcPct val="90000"/>
              </a:lnSpc>
              <a:buNone/>
            </a:pPr>
            <a:r>
              <a:rPr lang="en-US" altLang="en-US" sz="2000" dirty="0">
                <a:latin typeface="Arial" pitchFamily="34" charset="0"/>
              </a:rPr>
              <a:t>Sigurd Schelstraete (Quantenna/ON Semiconductor)</a:t>
            </a:r>
          </a:p>
          <a:p>
            <a:pPr algn="ctr">
              <a:lnSpc>
                <a:spcPct val="90000"/>
              </a:lnSpc>
              <a:buNone/>
            </a:pPr>
            <a:r>
              <a:rPr lang="en-US" altLang="en-US" sz="2000" dirty="0">
                <a:latin typeface="Arial" pitchFamily="34" charset="0"/>
              </a:rPr>
              <a:t>Tianyu Wu (Apple)</a:t>
            </a:r>
          </a:p>
        </p:txBody>
      </p:sp>
      <p:sp>
        <p:nvSpPr>
          <p:cNvPr id="10" name="日期占位符 3">
            <a:extLst>
              <a:ext uri="{FF2B5EF4-FFF2-40B4-BE49-F238E27FC236}">
                <a16:creationId xmlns:a16="http://schemas.microsoft.com/office/drawing/2014/main" id="{D2E28616-4D12-B340-85E2-D6CC2D94B3C2}"/>
              </a:ext>
            </a:extLst>
          </p:cNvPr>
          <p:cNvSpPr>
            <a:spLocks noGrp="1"/>
          </p:cNvSpPr>
          <p:nvPr>
            <p:ph type="dt" sz="half" idx="2"/>
          </p:nvPr>
        </p:nvSpPr>
        <p:spPr>
          <a:xfrm>
            <a:off x="696913" y="332601"/>
            <a:ext cx="1340110" cy="276999"/>
          </a:xfrm>
        </p:spPr>
        <p:txBody>
          <a:bodyPr/>
          <a:lstStyle/>
          <a:p>
            <a:pPr>
              <a:defRPr/>
            </a:pPr>
            <a:r>
              <a:rPr lang="en-US" dirty="0"/>
              <a:t>January 2020</a:t>
            </a:r>
          </a:p>
        </p:txBody>
      </p:sp>
      <p:sp>
        <p:nvSpPr>
          <p:cNvPr id="11" name="页脚占位符 5">
            <a:extLst>
              <a:ext uri="{FF2B5EF4-FFF2-40B4-BE49-F238E27FC236}">
                <a16:creationId xmlns:a16="http://schemas.microsoft.com/office/drawing/2014/main" id="{FBDF166E-DF8F-6448-B476-CD553D1A7788}"/>
              </a:ext>
            </a:extLst>
          </p:cNvPr>
          <p:cNvSpPr>
            <a:spLocks noGrp="1"/>
          </p:cNvSpPr>
          <p:nvPr>
            <p:ph type="ftr" sz="quarter" idx="3"/>
          </p:nvPr>
        </p:nvSpPr>
        <p:spPr>
          <a:xfrm>
            <a:off x="6274072" y="6475413"/>
            <a:ext cx="2269853" cy="184666"/>
          </a:xfrm>
        </p:spPr>
        <p:txBody>
          <a:bodyPr/>
          <a:lstStyle/>
          <a:p>
            <a:pPr>
              <a:defRPr/>
            </a:pPr>
            <a:r>
              <a:rPr lang="en-US" dirty="0"/>
              <a:t>Sigurd Schelstraete (Quantenna/ON)</a:t>
            </a:r>
          </a:p>
        </p:txBody>
      </p:sp>
    </p:spTree>
    <p:extLst>
      <p:ext uri="{BB962C8B-B14F-4D97-AF65-F5344CB8AC3E}">
        <p14:creationId xmlns:p14="http://schemas.microsoft.com/office/powerpoint/2010/main" val="37272455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291DB0-644F-AB41-9B5B-C7270B72AB1D}"/>
              </a:ext>
            </a:extLst>
          </p:cNvPr>
          <p:cNvSpPr>
            <a:spLocks noGrp="1"/>
          </p:cNvSpPr>
          <p:nvPr>
            <p:ph type="title"/>
          </p:nvPr>
        </p:nvSpPr>
        <p:spPr/>
        <p:txBody>
          <a:bodyPr/>
          <a:lstStyle/>
          <a:p>
            <a:r>
              <a:rPr lang="en-US" altLang="en-US" dirty="0"/>
              <a:t>PHY ad-hoc Agenda for Tuesday PM1</a:t>
            </a:r>
            <a:endParaRPr lang="en-US" dirty="0"/>
          </a:p>
        </p:txBody>
      </p:sp>
      <p:sp>
        <p:nvSpPr>
          <p:cNvPr id="3" name="Content Placeholder 2">
            <a:extLst>
              <a:ext uri="{FF2B5EF4-FFF2-40B4-BE49-F238E27FC236}">
                <a16:creationId xmlns:a16="http://schemas.microsoft.com/office/drawing/2014/main" id="{AD640BCA-D079-204E-9558-0FB273C44495}"/>
              </a:ext>
            </a:extLst>
          </p:cNvPr>
          <p:cNvSpPr>
            <a:spLocks noGrp="1"/>
          </p:cNvSpPr>
          <p:nvPr>
            <p:ph idx="1"/>
          </p:nvPr>
        </p:nvSpPr>
        <p:spPr>
          <a:xfrm>
            <a:off x="685800" y="1524000"/>
            <a:ext cx="7772400" cy="4572000"/>
          </a:xfrm>
        </p:spPr>
        <p:txBody>
          <a:bodyPr/>
          <a:lstStyle/>
          <a:p>
            <a:pPr lvl="0">
              <a:lnSpc>
                <a:spcPct val="80000"/>
              </a:lnSpc>
              <a:buFont typeface="Arial" panose="020B0604020202020204" pitchFamily="34" charset="0"/>
              <a:buChar char="•"/>
            </a:pPr>
            <a:r>
              <a:rPr lang="en-US" altLang="en-US" sz="2000" dirty="0"/>
              <a:t>Call meeting to order </a:t>
            </a:r>
          </a:p>
          <a:p>
            <a:pPr lvl="0">
              <a:buFont typeface="Arial" panose="020B0604020202020204" pitchFamily="34" charset="0"/>
              <a:buChar char="•"/>
            </a:pPr>
            <a:r>
              <a:rPr lang="en-US" altLang="en-US" sz="2000" dirty="0"/>
              <a:t>IEEE-SA IPR policy and Procedure</a:t>
            </a:r>
          </a:p>
          <a:p>
            <a:pPr lvl="0">
              <a:lnSpc>
                <a:spcPct val="80000"/>
              </a:lnSpc>
              <a:buFont typeface="Arial" panose="020B0604020202020204" pitchFamily="34" charset="0"/>
              <a:buChar char="•"/>
            </a:pPr>
            <a:r>
              <a:rPr lang="en-US" altLang="en-US" sz="2000" dirty="0"/>
              <a:t>Set and approve agenda</a:t>
            </a:r>
          </a:p>
          <a:p>
            <a:pPr lvl="0">
              <a:lnSpc>
                <a:spcPct val="80000"/>
              </a:lnSpc>
              <a:buFont typeface="Arial" panose="020B0604020202020204" pitchFamily="34" charset="0"/>
              <a:buChar char="•"/>
            </a:pPr>
            <a:r>
              <a:rPr lang="en-US" altLang="en-US" sz="2000" dirty="0"/>
              <a:t>Presentation of submissions</a:t>
            </a:r>
          </a:p>
          <a:p>
            <a:pPr lvl="1">
              <a:lnSpc>
                <a:spcPct val="80000"/>
              </a:lnSpc>
              <a:buFont typeface="Arial" panose="020B0604020202020204" pitchFamily="34" charset="0"/>
              <a:buChar char="•"/>
            </a:pPr>
            <a:r>
              <a:rPr lang="en-US" altLang="en-US" sz="1600" dirty="0"/>
              <a:t>Deferred SPs</a:t>
            </a:r>
          </a:p>
          <a:p>
            <a:pPr lvl="2">
              <a:lnSpc>
                <a:spcPct val="80000"/>
              </a:lnSpc>
              <a:buFont typeface="Arial" panose="020B0604020202020204" pitchFamily="34" charset="0"/>
              <a:buChar char="•"/>
            </a:pPr>
            <a:r>
              <a:rPr lang="en-US" sz="1400" u="sng" dirty="0">
                <a:highlight>
                  <a:srgbClr val="00FF00"/>
                </a:highlight>
                <a:hlinkClick r:id="rId2"/>
              </a:rPr>
              <a:t>1914r2</a:t>
            </a:r>
            <a:r>
              <a:rPr lang="en-US" altLang="en-US" sz="1400" dirty="0">
                <a:highlight>
                  <a:srgbClr val="00FF00"/>
                </a:highlight>
              </a:rPr>
              <a:t>	Multiple RU discussion</a:t>
            </a:r>
          </a:p>
          <a:p>
            <a:pPr lvl="2">
              <a:lnSpc>
                <a:spcPct val="80000"/>
              </a:lnSpc>
              <a:buFont typeface="Arial" panose="020B0604020202020204" pitchFamily="34" charset="0"/>
              <a:buChar char="•"/>
            </a:pPr>
            <a:r>
              <a:rPr lang="en-US" sz="1400" u="sng" dirty="0">
                <a:highlight>
                  <a:srgbClr val="00FF00"/>
                </a:highlight>
                <a:hlinkClick r:id="rId3"/>
              </a:rPr>
              <a:t>1980r1</a:t>
            </a:r>
            <a:r>
              <a:rPr lang="en-US" altLang="en-US" sz="1400" dirty="0">
                <a:highlight>
                  <a:srgbClr val="00FF00"/>
                </a:highlight>
              </a:rPr>
              <a:t>	EHT P matrices Discussion</a:t>
            </a:r>
          </a:p>
          <a:p>
            <a:pPr lvl="2">
              <a:lnSpc>
                <a:spcPct val="80000"/>
              </a:lnSpc>
              <a:buFont typeface="Arial" panose="020B0604020202020204" pitchFamily="34" charset="0"/>
              <a:buChar char="•"/>
            </a:pPr>
            <a:r>
              <a:rPr lang="en-US" sz="1400" u="sng" dirty="0">
                <a:highlight>
                  <a:srgbClr val="00FF00"/>
                </a:highlight>
                <a:hlinkClick r:id="rId4"/>
              </a:rPr>
              <a:t>1981r1</a:t>
            </a:r>
            <a:r>
              <a:rPr lang="en-US" altLang="en-US" sz="1400" dirty="0">
                <a:highlight>
                  <a:srgbClr val="00FF00"/>
                </a:highlight>
              </a:rPr>
              <a:t>	Phase Rotations Design for EHT</a:t>
            </a:r>
          </a:p>
          <a:p>
            <a:pPr lvl="1">
              <a:lnSpc>
                <a:spcPct val="80000"/>
              </a:lnSpc>
              <a:buFont typeface="Arial" panose="020B0604020202020204" pitchFamily="34" charset="0"/>
              <a:buChar char="•"/>
            </a:pPr>
            <a:r>
              <a:rPr lang="en-US" altLang="en-US" sz="1600" dirty="0"/>
              <a:t>Backlogged submissions</a:t>
            </a:r>
          </a:p>
          <a:p>
            <a:pPr lvl="2">
              <a:lnSpc>
                <a:spcPct val="80000"/>
              </a:lnSpc>
              <a:buFont typeface="Arial" panose="020B0604020202020204" pitchFamily="34" charset="0"/>
              <a:buChar char="•"/>
            </a:pPr>
            <a:r>
              <a:rPr lang="en-US" sz="1400" u="sng" dirty="0">
                <a:highlight>
                  <a:srgbClr val="00FF00"/>
                </a:highlight>
                <a:hlinkClick r:id="rId5"/>
              </a:rPr>
              <a:t>1910r1</a:t>
            </a:r>
            <a:r>
              <a:rPr lang="en-US" altLang="en-US" sz="1400" dirty="0">
                <a:highlight>
                  <a:srgbClr val="00FF00"/>
                </a:highlight>
              </a:rPr>
              <a:t>	P matrices to support more than 8 TX chains</a:t>
            </a:r>
          </a:p>
          <a:p>
            <a:pPr lvl="2">
              <a:lnSpc>
                <a:spcPct val="80000"/>
              </a:lnSpc>
              <a:buFont typeface="Arial" panose="020B0604020202020204" pitchFamily="34" charset="0"/>
              <a:buChar char="•"/>
            </a:pPr>
            <a:r>
              <a:rPr lang="en-US" sz="1400" u="sng" dirty="0">
                <a:highlight>
                  <a:srgbClr val="00FF00"/>
                </a:highlight>
                <a:hlinkClick r:id="rId6"/>
              </a:rPr>
              <a:t>1925r1</a:t>
            </a:r>
            <a:r>
              <a:rPr lang="en-US" altLang="en-US" sz="1400" dirty="0">
                <a:highlight>
                  <a:srgbClr val="00FF00"/>
                </a:highlight>
              </a:rPr>
              <a:t>	Consideration of EHT-LTF</a:t>
            </a:r>
          </a:p>
          <a:p>
            <a:pPr lvl="1">
              <a:lnSpc>
                <a:spcPct val="80000"/>
              </a:lnSpc>
              <a:buFont typeface="Arial" panose="020B0604020202020204" pitchFamily="34" charset="0"/>
              <a:buChar char="•"/>
            </a:pPr>
            <a:r>
              <a:rPr lang="en-US" altLang="en-US" sz="1600" dirty="0"/>
              <a:t>EHT Preamble</a:t>
            </a:r>
          </a:p>
          <a:p>
            <a:pPr lvl="2">
              <a:lnSpc>
                <a:spcPct val="80000"/>
              </a:lnSpc>
              <a:buFont typeface="Arial" panose="020B0604020202020204" pitchFamily="34" charset="0"/>
              <a:buChar char="•"/>
            </a:pPr>
            <a:r>
              <a:rPr lang="en-US" sz="1400" u="sng" dirty="0">
                <a:highlight>
                  <a:srgbClr val="00FF00"/>
                </a:highlight>
                <a:hlinkClick r:id="rId7"/>
              </a:rPr>
              <a:t>20/0020r0</a:t>
            </a:r>
            <a:r>
              <a:rPr lang="en-US" sz="1400" dirty="0">
                <a:highlight>
                  <a:srgbClr val="00FF00"/>
                </a:highlight>
              </a:rPr>
              <a:t> </a:t>
            </a:r>
            <a:r>
              <a:rPr lang="en-US" altLang="en-US" sz="1400" dirty="0">
                <a:highlight>
                  <a:srgbClr val="00FF00"/>
                </a:highlight>
              </a:rPr>
              <a:t>- Consideration for EHT-SIG transmission ((Dongguk Lim)</a:t>
            </a:r>
          </a:p>
          <a:p>
            <a:pPr lvl="2">
              <a:lnSpc>
                <a:spcPct val="80000"/>
              </a:lnSpc>
              <a:buFont typeface="Arial" panose="020B0604020202020204" pitchFamily="34" charset="0"/>
              <a:buChar char="•"/>
            </a:pPr>
            <a:r>
              <a:rPr lang="en-US" sz="1400" u="sng" dirty="0">
                <a:hlinkClick r:id="rId8"/>
              </a:rPr>
              <a:t>20/0029r0</a:t>
            </a:r>
            <a:r>
              <a:rPr lang="en-US" sz="1400" dirty="0"/>
              <a:t> </a:t>
            </a:r>
            <a:r>
              <a:rPr lang="en-US" altLang="en-US" sz="1400" dirty="0"/>
              <a:t> - Preamble structure and SIG contents (Ross Jian Yu)</a:t>
            </a:r>
          </a:p>
          <a:p>
            <a:pPr lvl="2">
              <a:lnSpc>
                <a:spcPct val="80000"/>
              </a:lnSpc>
              <a:buFont typeface="Arial" panose="020B0604020202020204" pitchFamily="34" charset="0"/>
              <a:buChar char="•"/>
            </a:pPr>
            <a:r>
              <a:rPr lang="en-US" sz="1400" u="sng" dirty="0">
                <a:hlinkClick r:id="rId9"/>
              </a:rPr>
              <a:t>20/0049r1</a:t>
            </a:r>
            <a:r>
              <a:rPr lang="en-US" sz="1400" dirty="0"/>
              <a:t> </a:t>
            </a:r>
            <a:r>
              <a:rPr lang="en-US" altLang="en-US" sz="1400" dirty="0"/>
              <a:t>- PPDU Types and U-SIG Content (Sameer Vermani)</a:t>
            </a:r>
          </a:p>
          <a:p>
            <a:pPr lvl="2">
              <a:lnSpc>
                <a:spcPct val="80000"/>
              </a:lnSpc>
              <a:buFont typeface="Arial" panose="020B0604020202020204" pitchFamily="34" charset="0"/>
              <a:buChar char="•"/>
            </a:pPr>
            <a:r>
              <a:rPr lang="en-US" sz="1400" u="sng" dirty="0">
                <a:hlinkClick r:id="rId10"/>
              </a:rPr>
              <a:t>20/0075r0</a:t>
            </a:r>
            <a:r>
              <a:rPr lang="en-US" sz="1400" dirty="0"/>
              <a:t> </a:t>
            </a:r>
            <a:r>
              <a:rPr lang="en-US" altLang="en-US" sz="1400" dirty="0"/>
              <a:t>- Performance comparison of LTF designs in JT (Ron Porat)</a:t>
            </a:r>
          </a:p>
          <a:p>
            <a:pPr lvl="2">
              <a:lnSpc>
                <a:spcPct val="80000"/>
              </a:lnSpc>
              <a:buFont typeface="Arial" panose="020B0604020202020204" pitchFamily="34" charset="0"/>
              <a:buChar char="•"/>
            </a:pPr>
            <a:r>
              <a:rPr lang="en-US" sz="1400" u="sng" dirty="0">
                <a:hlinkClick r:id="rId11"/>
              </a:rPr>
              <a:t>20/0087r0</a:t>
            </a:r>
            <a:r>
              <a:rPr lang="en-US" sz="1400" dirty="0"/>
              <a:t> </a:t>
            </a:r>
            <a:r>
              <a:rPr lang="en-US" altLang="en-US" sz="1400" dirty="0"/>
              <a:t>- Discussions on U-SIG content and EHT-SIG format (Rui Cao)</a:t>
            </a:r>
          </a:p>
          <a:p>
            <a:pPr lvl="2">
              <a:lnSpc>
                <a:spcPct val="80000"/>
              </a:lnSpc>
              <a:buFont typeface="Arial" panose="020B0604020202020204" pitchFamily="34" charset="0"/>
              <a:buChar char="•"/>
            </a:pPr>
            <a:r>
              <a:rPr lang="en-US" sz="1400" u="sng" dirty="0">
                <a:hlinkClick r:id="rId12"/>
              </a:rPr>
              <a:t>20/0110r0</a:t>
            </a:r>
            <a:r>
              <a:rPr lang="en-US" sz="1400" dirty="0"/>
              <a:t> </a:t>
            </a:r>
            <a:r>
              <a:rPr lang="en-US" altLang="en-US" sz="1400" dirty="0"/>
              <a:t>- 11be preamble and forward compatibility (Sigurd Schelstraete)</a:t>
            </a:r>
          </a:p>
          <a:p>
            <a:pPr lvl="2">
              <a:lnSpc>
                <a:spcPct val="80000"/>
              </a:lnSpc>
              <a:buFont typeface="Arial" panose="020B0604020202020204" pitchFamily="34" charset="0"/>
              <a:buChar char="•"/>
            </a:pPr>
            <a:r>
              <a:rPr lang="en-US" sz="1400" u="sng" dirty="0">
                <a:hlinkClick r:id="rId13"/>
              </a:rPr>
              <a:t>20/0117r0</a:t>
            </a:r>
            <a:r>
              <a:rPr lang="en-US" sz="1400" dirty="0"/>
              <a:t> </a:t>
            </a:r>
            <a:r>
              <a:rPr lang="en-US" altLang="en-US" sz="1400" dirty="0"/>
              <a:t> - EHT-LTFs Design for Wideband (</a:t>
            </a:r>
            <a:r>
              <a:rPr lang="en-US" altLang="en-US" sz="1400" dirty="0" err="1"/>
              <a:t>Dandan</a:t>
            </a:r>
            <a:r>
              <a:rPr lang="en-US" altLang="en-US" sz="1400" dirty="0"/>
              <a:t> Liang)</a:t>
            </a:r>
          </a:p>
          <a:p>
            <a:pPr lvl="0">
              <a:lnSpc>
                <a:spcPct val="80000"/>
              </a:lnSpc>
              <a:buFont typeface="Arial" panose="020B0604020202020204" pitchFamily="34" charset="0"/>
              <a:buChar char="•"/>
            </a:pPr>
            <a:r>
              <a:rPr lang="en-US" altLang="en-US" sz="2000" dirty="0"/>
              <a:t>Recess</a:t>
            </a:r>
          </a:p>
          <a:p>
            <a:endParaRPr lang="en-US" dirty="0"/>
          </a:p>
        </p:txBody>
      </p:sp>
      <p:sp>
        <p:nvSpPr>
          <p:cNvPr id="4" name="Slide Number Placeholder 3">
            <a:extLst>
              <a:ext uri="{FF2B5EF4-FFF2-40B4-BE49-F238E27FC236}">
                <a16:creationId xmlns:a16="http://schemas.microsoft.com/office/drawing/2014/main" id="{AB7E8258-58F4-234F-8B03-8F2CE61F6258}"/>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20</a:t>
            </a:fld>
            <a:endParaRPr lang="en-US" altLang="en-US"/>
          </a:p>
        </p:txBody>
      </p:sp>
      <p:sp>
        <p:nvSpPr>
          <p:cNvPr id="5" name="Date Placeholder 4">
            <a:extLst>
              <a:ext uri="{FF2B5EF4-FFF2-40B4-BE49-F238E27FC236}">
                <a16:creationId xmlns:a16="http://schemas.microsoft.com/office/drawing/2014/main" id="{56442080-3B80-2F4F-93A8-7DA5BBC89B9A}"/>
              </a:ext>
            </a:extLst>
          </p:cNvPr>
          <p:cNvSpPr>
            <a:spLocks noGrp="1"/>
          </p:cNvSpPr>
          <p:nvPr>
            <p:ph type="dt" sz="half" idx="2"/>
          </p:nvPr>
        </p:nvSpPr>
        <p:spPr>
          <a:xfrm>
            <a:off x="696913" y="332601"/>
            <a:ext cx="1340110" cy="276999"/>
          </a:xfrm>
        </p:spPr>
        <p:txBody>
          <a:bodyPr/>
          <a:lstStyle/>
          <a:p>
            <a:pPr>
              <a:defRPr/>
            </a:pPr>
            <a:r>
              <a:rPr lang="en-US" dirty="0"/>
              <a:t>January 2020</a:t>
            </a:r>
          </a:p>
        </p:txBody>
      </p:sp>
      <p:sp>
        <p:nvSpPr>
          <p:cNvPr id="6" name="Footer Placeholder 5">
            <a:extLst>
              <a:ext uri="{FF2B5EF4-FFF2-40B4-BE49-F238E27FC236}">
                <a16:creationId xmlns:a16="http://schemas.microsoft.com/office/drawing/2014/main" id="{5A49C5D9-F57D-7B45-B800-F4BDBBF77F82}"/>
              </a:ext>
            </a:extLst>
          </p:cNvPr>
          <p:cNvSpPr>
            <a:spLocks noGrp="1"/>
          </p:cNvSpPr>
          <p:nvPr>
            <p:ph type="ftr" sz="quarter" idx="3"/>
          </p:nvPr>
        </p:nvSpPr>
        <p:spPr>
          <a:xfrm>
            <a:off x="6274072" y="6475413"/>
            <a:ext cx="2269853" cy="184666"/>
          </a:xfrm>
        </p:spPr>
        <p:txBody>
          <a:bodyPr/>
          <a:lstStyle/>
          <a:p>
            <a:pPr>
              <a:defRPr/>
            </a:pPr>
            <a:r>
              <a:rPr lang="en-US" dirty="0"/>
              <a:t>Sigurd Schelstraete (Quantenna/ON)</a:t>
            </a:r>
          </a:p>
        </p:txBody>
      </p:sp>
    </p:spTree>
    <p:extLst>
      <p:ext uri="{BB962C8B-B14F-4D97-AF65-F5344CB8AC3E}">
        <p14:creationId xmlns:p14="http://schemas.microsoft.com/office/powerpoint/2010/main" val="40173886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291DB0-644F-AB41-9B5B-C7270B72AB1D}"/>
              </a:ext>
            </a:extLst>
          </p:cNvPr>
          <p:cNvSpPr>
            <a:spLocks noGrp="1"/>
          </p:cNvSpPr>
          <p:nvPr>
            <p:ph type="title"/>
          </p:nvPr>
        </p:nvSpPr>
        <p:spPr/>
        <p:txBody>
          <a:bodyPr/>
          <a:lstStyle/>
          <a:p>
            <a:r>
              <a:rPr lang="en-US" altLang="en-US" dirty="0"/>
              <a:t>PHY ad-hoc Agenda for Tuesday EVE</a:t>
            </a:r>
            <a:endParaRPr lang="en-US" dirty="0"/>
          </a:p>
        </p:txBody>
      </p:sp>
      <p:sp>
        <p:nvSpPr>
          <p:cNvPr id="3" name="Content Placeholder 2">
            <a:extLst>
              <a:ext uri="{FF2B5EF4-FFF2-40B4-BE49-F238E27FC236}">
                <a16:creationId xmlns:a16="http://schemas.microsoft.com/office/drawing/2014/main" id="{AD640BCA-D079-204E-9558-0FB273C44495}"/>
              </a:ext>
            </a:extLst>
          </p:cNvPr>
          <p:cNvSpPr>
            <a:spLocks noGrp="1"/>
          </p:cNvSpPr>
          <p:nvPr>
            <p:ph idx="1"/>
          </p:nvPr>
        </p:nvSpPr>
        <p:spPr>
          <a:xfrm>
            <a:off x="685800" y="1981200"/>
            <a:ext cx="8382000" cy="4114800"/>
          </a:xfrm>
        </p:spPr>
        <p:txBody>
          <a:bodyPr/>
          <a:lstStyle/>
          <a:p>
            <a:pPr lvl="0">
              <a:lnSpc>
                <a:spcPct val="80000"/>
              </a:lnSpc>
              <a:buFont typeface="Arial" panose="020B0604020202020204" pitchFamily="34" charset="0"/>
              <a:buChar char="•"/>
            </a:pPr>
            <a:r>
              <a:rPr lang="en-US" altLang="en-US" sz="2000" dirty="0"/>
              <a:t>Call meeting to order </a:t>
            </a:r>
          </a:p>
          <a:p>
            <a:pPr lvl="0">
              <a:buFont typeface="Arial" panose="020B0604020202020204" pitchFamily="34" charset="0"/>
              <a:buChar char="•"/>
            </a:pPr>
            <a:r>
              <a:rPr lang="en-US" altLang="en-US" sz="2000" dirty="0"/>
              <a:t>IEEE-SA IPR policy and Procedure</a:t>
            </a:r>
          </a:p>
          <a:p>
            <a:pPr lvl="0">
              <a:lnSpc>
                <a:spcPct val="80000"/>
              </a:lnSpc>
              <a:buFont typeface="Arial" panose="020B0604020202020204" pitchFamily="34" charset="0"/>
              <a:buChar char="•"/>
            </a:pPr>
            <a:r>
              <a:rPr lang="en-US" altLang="en-US" sz="2000" dirty="0"/>
              <a:t>Set and approve agenda</a:t>
            </a:r>
          </a:p>
          <a:p>
            <a:pPr lvl="0">
              <a:lnSpc>
                <a:spcPct val="80000"/>
              </a:lnSpc>
              <a:buFont typeface="Arial" panose="020B0604020202020204" pitchFamily="34" charset="0"/>
              <a:buChar char="•"/>
            </a:pPr>
            <a:r>
              <a:rPr lang="en-US" altLang="en-US" sz="2000" dirty="0"/>
              <a:t>Presentation of submissions</a:t>
            </a:r>
          </a:p>
          <a:p>
            <a:pPr lvl="1">
              <a:lnSpc>
                <a:spcPct val="80000"/>
              </a:lnSpc>
              <a:buFont typeface="Arial" panose="020B0604020202020204" pitchFamily="34" charset="0"/>
              <a:buChar char="•"/>
            </a:pPr>
            <a:r>
              <a:rPr lang="en-US" altLang="en-US" sz="1600" dirty="0"/>
              <a:t>EHT Preamble</a:t>
            </a:r>
          </a:p>
          <a:p>
            <a:pPr lvl="2">
              <a:lnSpc>
                <a:spcPct val="80000"/>
              </a:lnSpc>
              <a:buFont typeface="Arial" panose="020B0604020202020204" pitchFamily="34" charset="0"/>
              <a:buChar char="•"/>
            </a:pPr>
            <a:r>
              <a:rPr lang="en-US" sz="1400" u="sng" dirty="0">
                <a:highlight>
                  <a:srgbClr val="00FF00"/>
                </a:highlight>
                <a:hlinkClick r:id="rId2"/>
              </a:rPr>
              <a:t>20/0029r0</a:t>
            </a:r>
            <a:r>
              <a:rPr lang="en-US" sz="1400" dirty="0">
                <a:highlight>
                  <a:srgbClr val="00FF00"/>
                </a:highlight>
              </a:rPr>
              <a:t> </a:t>
            </a:r>
            <a:r>
              <a:rPr lang="en-US" altLang="en-US" sz="1400" dirty="0">
                <a:highlight>
                  <a:srgbClr val="00FF00"/>
                </a:highlight>
              </a:rPr>
              <a:t> - Preamble structure and SIG contents (Ross Jian Yu)</a:t>
            </a:r>
          </a:p>
          <a:p>
            <a:pPr lvl="2">
              <a:lnSpc>
                <a:spcPct val="80000"/>
              </a:lnSpc>
              <a:buFont typeface="Arial" panose="020B0604020202020204" pitchFamily="34" charset="0"/>
              <a:buChar char="•"/>
            </a:pPr>
            <a:r>
              <a:rPr lang="en-US" sz="1400" u="sng" dirty="0">
                <a:highlight>
                  <a:srgbClr val="00FF00"/>
                </a:highlight>
                <a:hlinkClick r:id="rId3"/>
              </a:rPr>
              <a:t>20/0049r0</a:t>
            </a:r>
            <a:r>
              <a:rPr lang="en-US" sz="1400" dirty="0">
                <a:highlight>
                  <a:srgbClr val="00FF00"/>
                </a:highlight>
              </a:rPr>
              <a:t> </a:t>
            </a:r>
            <a:r>
              <a:rPr lang="en-US" altLang="en-US" sz="1400" dirty="0">
                <a:highlight>
                  <a:srgbClr val="00FF00"/>
                </a:highlight>
              </a:rPr>
              <a:t>- PPDU Types and U-SIG Content (Sameer Vermani)</a:t>
            </a:r>
          </a:p>
          <a:p>
            <a:pPr lvl="2">
              <a:lnSpc>
                <a:spcPct val="80000"/>
              </a:lnSpc>
              <a:buFont typeface="Arial" panose="020B0604020202020204" pitchFamily="34" charset="0"/>
              <a:buChar char="•"/>
            </a:pPr>
            <a:r>
              <a:rPr lang="en-US" sz="1400" u="sng" dirty="0">
                <a:highlight>
                  <a:srgbClr val="00FF00"/>
                </a:highlight>
                <a:hlinkClick r:id="rId4"/>
              </a:rPr>
              <a:t>20/0075r0</a:t>
            </a:r>
            <a:r>
              <a:rPr lang="en-US" sz="1400" dirty="0">
                <a:highlight>
                  <a:srgbClr val="00FF00"/>
                </a:highlight>
              </a:rPr>
              <a:t> </a:t>
            </a:r>
            <a:r>
              <a:rPr lang="en-US" altLang="en-US" sz="1400" dirty="0">
                <a:highlight>
                  <a:srgbClr val="00FF00"/>
                </a:highlight>
              </a:rPr>
              <a:t>- Performance comparison of LTF designs in JT (Ron Porat)</a:t>
            </a:r>
          </a:p>
          <a:p>
            <a:pPr lvl="2">
              <a:lnSpc>
                <a:spcPct val="80000"/>
              </a:lnSpc>
              <a:buFont typeface="Arial" panose="020B0604020202020204" pitchFamily="34" charset="0"/>
              <a:buChar char="•"/>
            </a:pPr>
            <a:r>
              <a:rPr lang="en-US" sz="1400" u="sng" dirty="0">
                <a:highlight>
                  <a:srgbClr val="00FF00"/>
                </a:highlight>
                <a:hlinkClick r:id="rId5"/>
              </a:rPr>
              <a:t>20/0087r0</a:t>
            </a:r>
            <a:r>
              <a:rPr lang="en-US" sz="1400" dirty="0">
                <a:highlight>
                  <a:srgbClr val="00FF00"/>
                </a:highlight>
              </a:rPr>
              <a:t> </a:t>
            </a:r>
            <a:r>
              <a:rPr lang="en-US" altLang="en-US" sz="1400" dirty="0">
                <a:highlight>
                  <a:srgbClr val="00FF00"/>
                </a:highlight>
              </a:rPr>
              <a:t>- Discussions on U-SIG content and EHT-SIG format (Rui Cao)</a:t>
            </a:r>
          </a:p>
          <a:p>
            <a:pPr lvl="2">
              <a:lnSpc>
                <a:spcPct val="80000"/>
              </a:lnSpc>
              <a:buFont typeface="Arial" panose="020B0604020202020204" pitchFamily="34" charset="0"/>
              <a:buChar char="•"/>
            </a:pPr>
            <a:r>
              <a:rPr lang="en-US" sz="1400" u="sng" dirty="0">
                <a:hlinkClick r:id="rId6"/>
              </a:rPr>
              <a:t>20/0110r0</a:t>
            </a:r>
            <a:r>
              <a:rPr lang="en-US" sz="1400" dirty="0"/>
              <a:t> </a:t>
            </a:r>
            <a:r>
              <a:rPr lang="en-US" altLang="en-US" sz="1400" dirty="0"/>
              <a:t>- 11be preamble and forward compatibility (Sigurd Schelstraete)</a:t>
            </a:r>
          </a:p>
          <a:p>
            <a:pPr lvl="2">
              <a:lnSpc>
                <a:spcPct val="80000"/>
              </a:lnSpc>
              <a:buFont typeface="Arial" panose="020B0604020202020204" pitchFamily="34" charset="0"/>
              <a:buChar char="•"/>
            </a:pPr>
            <a:r>
              <a:rPr lang="en-US" sz="1400" u="sng" dirty="0">
                <a:hlinkClick r:id="rId7"/>
              </a:rPr>
              <a:t>20/0117r0</a:t>
            </a:r>
            <a:r>
              <a:rPr lang="en-US" sz="1400" dirty="0"/>
              <a:t> </a:t>
            </a:r>
            <a:r>
              <a:rPr lang="en-US" altLang="en-US" sz="1400" dirty="0"/>
              <a:t> - EHT-LTFs Design for Wideband (</a:t>
            </a:r>
            <a:r>
              <a:rPr lang="en-US" altLang="en-US" sz="1400" dirty="0" err="1"/>
              <a:t>Dandan</a:t>
            </a:r>
            <a:r>
              <a:rPr lang="en-US" altLang="en-US" sz="1400" dirty="0"/>
              <a:t> Liang)</a:t>
            </a:r>
          </a:p>
          <a:p>
            <a:pPr marL="457200" lvl="1" indent="0">
              <a:lnSpc>
                <a:spcPct val="80000"/>
              </a:lnSpc>
              <a:buNone/>
            </a:pPr>
            <a:endParaRPr lang="en-US" altLang="en-US" dirty="0"/>
          </a:p>
          <a:p>
            <a:pPr lvl="0">
              <a:lnSpc>
                <a:spcPct val="80000"/>
              </a:lnSpc>
              <a:buFont typeface="Arial" panose="020B0604020202020204" pitchFamily="34" charset="0"/>
              <a:buChar char="•"/>
            </a:pPr>
            <a:r>
              <a:rPr lang="en-US" altLang="en-US" sz="2000" dirty="0"/>
              <a:t>Recess</a:t>
            </a:r>
          </a:p>
          <a:p>
            <a:endParaRPr lang="en-US" dirty="0"/>
          </a:p>
        </p:txBody>
      </p:sp>
      <p:sp>
        <p:nvSpPr>
          <p:cNvPr id="4" name="Slide Number Placeholder 3">
            <a:extLst>
              <a:ext uri="{FF2B5EF4-FFF2-40B4-BE49-F238E27FC236}">
                <a16:creationId xmlns:a16="http://schemas.microsoft.com/office/drawing/2014/main" id="{AB7E8258-58F4-234F-8B03-8F2CE61F6258}"/>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21</a:t>
            </a:fld>
            <a:endParaRPr lang="en-US" altLang="en-US"/>
          </a:p>
        </p:txBody>
      </p:sp>
      <p:sp>
        <p:nvSpPr>
          <p:cNvPr id="5" name="Date Placeholder 4">
            <a:extLst>
              <a:ext uri="{FF2B5EF4-FFF2-40B4-BE49-F238E27FC236}">
                <a16:creationId xmlns:a16="http://schemas.microsoft.com/office/drawing/2014/main" id="{56442080-3B80-2F4F-93A8-7DA5BBC89B9A}"/>
              </a:ext>
            </a:extLst>
          </p:cNvPr>
          <p:cNvSpPr>
            <a:spLocks noGrp="1"/>
          </p:cNvSpPr>
          <p:nvPr>
            <p:ph type="dt" sz="half" idx="2"/>
          </p:nvPr>
        </p:nvSpPr>
        <p:spPr>
          <a:xfrm>
            <a:off x="696913" y="332601"/>
            <a:ext cx="1340110" cy="276999"/>
          </a:xfrm>
        </p:spPr>
        <p:txBody>
          <a:bodyPr/>
          <a:lstStyle/>
          <a:p>
            <a:pPr>
              <a:defRPr/>
            </a:pPr>
            <a:r>
              <a:rPr lang="en-US" dirty="0"/>
              <a:t>January 2020</a:t>
            </a:r>
          </a:p>
        </p:txBody>
      </p:sp>
      <p:sp>
        <p:nvSpPr>
          <p:cNvPr id="6" name="Footer Placeholder 5">
            <a:extLst>
              <a:ext uri="{FF2B5EF4-FFF2-40B4-BE49-F238E27FC236}">
                <a16:creationId xmlns:a16="http://schemas.microsoft.com/office/drawing/2014/main" id="{5A49C5D9-F57D-7B45-B800-F4BDBBF77F82}"/>
              </a:ext>
            </a:extLst>
          </p:cNvPr>
          <p:cNvSpPr>
            <a:spLocks noGrp="1"/>
          </p:cNvSpPr>
          <p:nvPr>
            <p:ph type="ftr" sz="quarter" idx="3"/>
          </p:nvPr>
        </p:nvSpPr>
        <p:spPr>
          <a:xfrm>
            <a:off x="6274072" y="6475413"/>
            <a:ext cx="2269853" cy="184666"/>
          </a:xfrm>
        </p:spPr>
        <p:txBody>
          <a:bodyPr/>
          <a:lstStyle/>
          <a:p>
            <a:pPr>
              <a:defRPr/>
            </a:pPr>
            <a:r>
              <a:rPr lang="en-US" dirty="0"/>
              <a:t>Sigurd Schelstraete (Quantenna/ON)</a:t>
            </a:r>
          </a:p>
        </p:txBody>
      </p:sp>
    </p:spTree>
    <p:extLst>
      <p:ext uri="{BB962C8B-B14F-4D97-AF65-F5344CB8AC3E}">
        <p14:creationId xmlns:p14="http://schemas.microsoft.com/office/powerpoint/2010/main" val="6434375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291DB0-644F-AB41-9B5B-C7270B72AB1D}"/>
              </a:ext>
            </a:extLst>
          </p:cNvPr>
          <p:cNvSpPr>
            <a:spLocks noGrp="1"/>
          </p:cNvSpPr>
          <p:nvPr>
            <p:ph type="title"/>
          </p:nvPr>
        </p:nvSpPr>
        <p:spPr/>
        <p:txBody>
          <a:bodyPr/>
          <a:lstStyle/>
          <a:p>
            <a:r>
              <a:rPr lang="en-US" altLang="en-US" dirty="0"/>
              <a:t>PHY ad-hoc Agenda for Wednesday AM1</a:t>
            </a:r>
            <a:endParaRPr lang="en-US" dirty="0"/>
          </a:p>
        </p:txBody>
      </p:sp>
      <p:sp>
        <p:nvSpPr>
          <p:cNvPr id="3" name="Content Placeholder 2">
            <a:extLst>
              <a:ext uri="{FF2B5EF4-FFF2-40B4-BE49-F238E27FC236}">
                <a16:creationId xmlns:a16="http://schemas.microsoft.com/office/drawing/2014/main" id="{AD640BCA-D079-204E-9558-0FB273C44495}"/>
              </a:ext>
            </a:extLst>
          </p:cNvPr>
          <p:cNvSpPr>
            <a:spLocks noGrp="1"/>
          </p:cNvSpPr>
          <p:nvPr>
            <p:ph idx="1"/>
          </p:nvPr>
        </p:nvSpPr>
        <p:spPr/>
        <p:txBody>
          <a:bodyPr/>
          <a:lstStyle/>
          <a:p>
            <a:pPr lvl="0">
              <a:lnSpc>
                <a:spcPct val="80000"/>
              </a:lnSpc>
              <a:buFont typeface="Arial" panose="020B0604020202020204" pitchFamily="34" charset="0"/>
              <a:buChar char="•"/>
            </a:pPr>
            <a:r>
              <a:rPr lang="en-US" altLang="en-US" sz="2000" dirty="0"/>
              <a:t>Call meeting to order </a:t>
            </a:r>
          </a:p>
          <a:p>
            <a:pPr lvl="0">
              <a:buFont typeface="Arial" panose="020B0604020202020204" pitchFamily="34" charset="0"/>
              <a:buChar char="•"/>
            </a:pPr>
            <a:r>
              <a:rPr lang="en-US" altLang="en-US" sz="2000" dirty="0"/>
              <a:t>IEEE-SA IPR policy and Procedure</a:t>
            </a:r>
          </a:p>
          <a:p>
            <a:pPr lvl="0">
              <a:lnSpc>
                <a:spcPct val="80000"/>
              </a:lnSpc>
              <a:buFont typeface="Arial" panose="020B0604020202020204" pitchFamily="34" charset="0"/>
              <a:buChar char="•"/>
            </a:pPr>
            <a:r>
              <a:rPr lang="en-US" altLang="en-US" sz="2000" dirty="0"/>
              <a:t>Set and approve agenda</a:t>
            </a:r>
          </a:p>
          <a:p>
            <a:pPr lvl="0">
              <a:lnSpc>
                <a:spcPct val="80000"/>
              </a:lnSpc>
              <a:buFont typeface="Arial" panose="020B0604020202020204" pitchFamily="34" charset="0"/>
              <a:buChar char="•"/>
            </a:pPr>
            <a:r>
              <a:rPr lang="en-US" altLang="en-US" sz="2000" dirty="0"/>
              <a:t>Presentation of submissions</a:t>
            </a:r>
          </a:p>
          <a:p>
            <a:pPr lvl="1">
              <a:lnSpc>
                <a:spcPct val="80000"/>
              </a:lnSpc>
              <a:buFont typeface="Arial" panose="020B0604020202020204" pitchFamily="34" charset="0"/>
              <a:buChar char="•"/>
            </a:pPr>
            <a:r>
              <a:rPr lang="en-US" altLang="en-US" sz="1600" dirty="0"/>
              <a:t>EHT Preamble</a:t>
            </a:r>
          </a:p>
          <a:p>
            <a:pPr lvl="2">
              <a:lnSpc>
                <a:spcPct val="80000"/>
              </a:lnSpc>
              <a:buFont typeface="Arial" panose="020B0604020202020204" pitchFamily="34" charset="0"/>
              <a:buChar char="•"/>
            </a:pPr>
            <a:r>
              <a:rPr lang="en-US" sz="1400" u="sng" dirty="0">
                <a:highlight>
                  <a:srgbClr val="00FF00"/>
                </a:highlight>
                <a:hlinkClick r:id="rId2"/>
              </a:rPr>
              <a:t>20/0110r0</a:t>
            </a:r>
            <a:r>
              <a:rPr lang="en-US" sz="1400" dirty="0">
                <a:highlight>
                  <a:srgbClr val="00FF00"/>
                </a:highlight>
              </a:rPr>
              <a:t> </a:t>
            </a:r>
            <a:r>
              <a:rPr lang="en-US" altLang="en-US" sz="1400" dirty="0">
                <a:highlight>
                  <a:srgbClr val="00FF00"/>
                </a:highlight>
              </a:rPr>
              <a:t>- 11be preamble and forward compatibility (Sigurd Schelstraete)</a:t>
            </a:r>
          </a:p>
          <a:p>
            <a:pPr lvl="2">
              <a:lnSpc>
                <a:spcPct val="80000"/>
              </a:lnSpc>
              <a:buFont typeface="Arial" panose="020B0604020202020204" pitchFamily="34" charset="0"/>
              <a:buChar char="•"/>
            </a:pPr>
            <a:r>
              <a:rPr lang="en-US" sz="1400" u="sng" dirty="0">
                <a:highlight>
                  <a:srgbClr val="00FF00"/>
                </a:highlight>
                <a:hlinkClick r:id="rId3"/>
              </a:rPr>
              <a:t>20/0117r0</a:t>
            </a:r>
            <a:r>
              <a:rPr lang="en-US" sz="1400" dirty="0">
                <a:highlight>
                  <a:srgbClr val="00FF00"/>
                </a:highlight>
              </a:rPr>
              <a:t> </a:t>
            </a:r>
            <a:r>
              <a:rPr lang="en-US" altLang="en-US" sz="1400" dirty="0">
                <a:highlight>
                  <a:srgbClr val="00FF00"/>
                </a:highlight>
              </a:rPr>
              <a:t> - EHT-LTFs Design for Wideband (</a:t>
            </a:r>
            <a:r>
              <a:rPr lang="en-US" altLang="en-US" sz="1400" dirty="0" err="1">
                <a:highlight>
                  <a:srgbClr val="00FF00"/>
                </a:highlight>
              </a:rPr>
              <a:t>Dandan</a:t>
            </a:r>
            <a:r>
              <a:rPr lang="en-US" altLang="en-US" sz="1400" dirty="0">
                <a:highlight>
                  <a:srgbClr val="00FF00"/>
                </a:highlight>
              </a:rPr>
              <a:t> Liang)</a:t>
            </a:r>
          </a:p>
          <a:p>
            <a:pPr lvl="1">
              <a:lnSpc>
                <a:spcPct val="80000"/>
              </a:lnSpc>
              <a:buFont typeface="Arial" panose="020B0604020202020204" pitchFamily="34" charset="0"/>
              <a:buChar char="•"/>
            </a:pPr>
            <a:r>
              <a:rPr lang="en-US" altLang="en-US" sz="1600" dirty="0"/>
              <a:t>Multi-RU/Puncturing</a:t>
            </a:r>
          </a:p>
          <a:p>
            <a:pPr lvl="2">
              <a:lnSpc>
                <a:spcPct val="80000"/>
              </a:lnSpc>
              <a:buFont typeface="Arial" panose="020B0604020202020204" pitchFamily="34" charset="0"/>
              <a:buChar char="•"/>
            </a:pPr>
            <a:r>
              <a:rPr lang="en-US" sz="1400" u="sng" dirty="0">
                <a:highlight>
                  <a:srgbClr val="00FF00"/>
                </a:highlight>
                <a:hlinkClick r:id="rId4"/>
              </a:rPr>
              <a:t>19/2161r1</a:t>
            </a:r>
            <a:r>
              <a:rPr lang="en-US" sz="1400" dirty="0">
                <a:highlight>
                  <a:srgbClr val="00FF00"/>
                </a:highlight>
              </a:rPr>
              <a:t> </a:t>
            </a:r>
            <a:r>
              <a:rPr lang="en-US" altLang="en-US" sz="1400" dirty="0">
                <a:highlight>
                  <a:srgbClr val="00FF00"/>
                </a:highlight>
              </a:rPr>
              <a:t> - Multiple RU Support for 11be (</a:t>
            </a:r>
            <a:r>
              <a:rPr lang="en-US" altLang="en-US" sz="1400" dirty="0" err="1">
                <a:highlight>
                  <a:srgbClr val="00FF00"/>
                </a:highlight>
              </a:rPr>
              <a:t>Myeongjin</a:t>
            </a:r>
            <a:r>
              <a:rPr lang="en-US" altLang="en-US" sz="1400" dirty="0">
                <a:highlight>
                  <a:srgbClr val="00FF00"/>
                </a:highlight>
              </a:rPr>
              <a:t> Kim)</a:t>
            </a:r>
          </a:p>
          <a:p>
            <a:pPr lvl="2">
              <a:lnSpc>
                <a:spcPct val="80000"/>
              </a:lnSpc>
              <a:buFont typeface="Arial" panose="020B0604020202020204" pitchFamily="34" charset="0"/>
              <a:buChar char="•"/>
            </a:pPr>
            <a:r>
              <a:rPr lang="en-US" sz="1400" u="sng" dirty="0">
                <a:highlight>
                  <a:srgbClr val="00FF00"/>
                </a:highlight>
                <a:hlinkClick r:id="rId5"/>
              </a:rPr>
              <a:t>20/0022r0</a:t>
            </a:r>
            <a:r>
              <a:rPr lang="en-US" sz="1400" dirty="0">
                <a:highlight>
                  <a:srgbClr val="00FF00"/>
                </a:highlight>
              </a:rPr>
              <a:t> </a:t>
            </a:r>
            <a:r>
              <a:rPr lang="en-US" altLang="en-US" sz="1400" dirty="0">
                <a:highlight>
                  <a:srgbClr val="00FF00"/>
                </a:highlight>
              </a:rPr>
              <a:t> - Consideration on 240/160+80 MHz and Preamble Puncturing (</a:t>
            </a:r>
            <a:r>
              <a:rPr lang="en-US" altLang="en-US" sz="1400" dirty="0" err="1">
                <a:highlight>
                  <a:srgbClr val="00FF00"/>
                </a:highlight>
              </a:rPr>
              <a:t>Eunsung</a:t>
            </a:r>
            <a:r>
              <a:rPr lang="en-US" altLang="en-US" sz="1400" dirty="0">
                <a:highlight>
                  <a:srgbClr val="00FF00"/>
                </a:highlight>
              </a:rPr>
              <a:t> Park)</a:t>
            </a:r>
          </a:p>
          <a:p>
            <a:pPr lvl="2">
              <a:lnSpc>
                <a:spcPct val="80000"/>
              </a:lnSpc>
              <a:buFont typeface="Arial" panose="020B0604020202020204" pitchFamily="34" charset="0"/>
              <a:buChar char="•"/>
            </a:pPr>
            <a:r>
              <a:rPr lang="en-US" sz="1400" u="sng" dirty="0">
                <a:hlinkClick r:id="rId6"/>
              </a:rPr>
              <a:t>20/0023r0</a:t>
            </a:r>
            <a:r>
              <a:rPr lang="en-US" sz="1400" dirty="0"/>
              <a:t> </a:t>
            </a:r>
            <a:r>
              <a:rPr lang="en-US" altLang="en-US" sz="1400" dirty="0"/>
              <a:t> - Multiple RU Aggregation (</a:t>
            </a:r>
            <a:r>
              <a:rPr lang="en-US" altLang="en-US" sz="1400" dirty="0" err="1"/>
              <a:t>Eunsung</a:t>
            </a:r>
            <a:r>
              <a:rPr lang="en-US" altLang="en-US" sz="1400" dirty="0"/>
              <a:t> Park)</a:t>
            </a:r>
          </a:p>
          <a:p>
            <a:pPr lvl="2">
              <a:lnSpc>
                <a:spcPct val="80000"/>
              </a:lnSpc>
              <a:buFont typeface="Arial" panose="020B0604020202020204" pitchFamily="34" charset="0"/>
              <a:buChar char="•"/>
            </a:pPr>
            <a:r>
              <a:rPr lang="en-US" sz="1400" u="sng" dirty="0">
                <a:hlinkClick r:id="rId7"/>
              </a:rPr>
              <a:t>20/0048r0</a:t>
            </a:r>
            <a:r>
              <a:rPr lang="en-US" sz="1400" dirty="0"/>
              <a:t> </a:t>
            </a:r>
            <a:r>
              <a:rPr lang="en-US" altLang="en-US" sz="1400" dirty="0"/>
              <a:t> - RU Aggregation for 240MHz and 320MHz (Bin Tian)</a:t>
            </a:r>
          </a:p>
          <a:p>
            <a:pPr lvl="2">
              <a:lnSpc>
                <a:spcPct val="80000"/>
              </a:lnSpc>
              <a:buFont typeface="Arial" panose="020B0604020202020204" pitchFamily="34" charset="0"/>
              <a:buChar char="•"/>
            </a:pPr>
            <a:r>
              <a:rPr lang="en-US" sz="1400" u="sng" dirty="0">
                <a:hlinkClick r:id="rId8"/>
              </a:rPr>
              <a:t>20/0058r1</a:t>
            </a:r>
            <a:r>
              <a:rPr lang="en-US" sz="1400" dirty="0"/>
              <a:t> </a:t>
            </a:r>
            <a:r>
              <a:rPr lang="en-US" altLang="en-US" sz="1400" dirty="0"/>
              <a:t> - Preamble Puncturing for Transmission to Multiple STAs in 802.11be (Oded Redlich)</a:t>
            </a:r>
          </a:p>
          <a:p>
            <a:pPr lvl="2">
              <a:lnSpc>
                <a:spcPct val="80000"/>
              </a:lnSpc>
              <a:buFont typeface="Arial" panose="020B0604020202020204" pitchFamily="34" charset="0"/>
              <a:buChar char="•"/>
            </a:pPr>
            <a:r>
              <a:rPr lang="en-US" sz="1400" u="sng" dirty="0">
                <a:hlinkClick r:id="rId9"/>
              </a:rPr>
              <a:t>20/0108r0</a:t>
            </a:r>
            <a:r>
              <a:rPr lang="en-US" sz="1400" dirty="0"/>
              <a:t> </a:t>
            </a:r>
            <a:r>
              <a:rPr lang="en-US" altLang="en-US" sz="1400" dirty="0"/>
              <a:t> - Multi-RU support for OFDMA (Sigurd Schelstraete)</a:t>
            </a:r>
          </a:p>
          <a:p>
            <a:pPr lvl="2">
              <a:lnSpc>
                <a:spcPct val="80000"/>
              </a:lnSpc>
              <a:buFont typeface="Arial" panose="020B0604020202020204" pitchFamily="34" charset="0"/>
              <a:buChar char="•"/>
            </a:pPr>
            <a:r>
              <a:rPr lang="en-US" sz="1400" u="sng" dirty="0">
                <a:hlinkClick r:id="rId10"/>
              </a:rPr>
              <a:t>20/0109r0</a:t>
            </a:r>
            <a:r>
              <a:rPr lang="en-US" sz="1400" dirty="0"/>
              <a:t> </a:t>
            </a:r>
            <a:r>
              <a:rPr lang="en-US" altLang="en-US" sz="1400" dirty="0"/>
              <a:t> - Further considerations for multi-RU (Sigurd Schelstraete)</a:t>
            </a:r>
          </a:p>
          <a:p>
            <a:pPr lvl="2">
              <a:lnSpc>
                <a:spcPct val="80000"/>
              </a:lnSpc>
              <a:buFont typeface="Arial" panose="020B0604020202020204" pitchFamily="34" charset="0"/>
              <a:buChar char="•"/>
            </a:pPr>
            <a:r>
              <a:rPr lang="en-US" sz="1400" u="sng" dirty="0">
                <a:hlinkClick r:id="rId11"/>
              </a:rPr>
              <a:t>20/0128r0</a:t>
            </a:r>
            <a:r>
              <a:rPr lang="en-US" sz="1400" dirty="0"/>
              <a:t> </a:t>
            </a:r>
            <a:r>
              <a:rPr lang="en-US" altLang="en-US" sz="1400" dirty="0"/>
              <a:t> - Discussion on Multi-RU in 802.11be (Oded Redlich)</a:t>
            </a:r>
          </a:p>
          <a:p>
            <a:pPr marL="457200" lvl="1" indent="0">
              <a:lnSpc>
                <a:spcPct val="80000"/>
              </a:lnSpc>
              <a:buNone/>
            </a:pPr>
            <a:endParaRPr lang="en-US" altLang="en-US" sz="1600" dirty="0"/>
          </a:p>
          <a:p>
            <a:pPr marL="0" lvl="0" indent="0">
              <a:lnSpc>
                <a:spcPct val="80000"/>
              </a:lnSpc>
              <a:buNone/>
            </a:pPr>
            <a:endParaRPr lang="en-US" altLang="en-US" dirty="0"/>
          </a:p>
          <a:p>
            <a:pPr lvl="1">
              <a:lnSpc>
                <a:spcPct val="80000"/>
              </a:lnSpc>
              <a:buFont typeface="Arial" panose="020B0604020202020204" pitchFamily="34" charset="0"/>
              <a:buChar char="•"/>
            </a:pPr>
            <a:endParaRPr lang="en-US" altLang="en-US" dirty="0"/>
          </a:p>
          <a:p>
            <a:pPr lvl="0">
              <a:lnSpc>
                <a:spcPct val="80000"/>
              </a:lnSpc>
              <a:buFont typeface="Arial" panose="020B0604020202020204" pitchFamily="34" charset="0"/>
              <a:buChar char="•"/>
            </a:pPr>
            <a:r>
              <a:rPr lang="en-US" altLang="en-US" sz="2000" dirty="0"/>
              <a:t>Recess</a:t>
            </a:r>
          </a:p>
          <a:p>
            <a:endParaRPr lang="en-US" dirty="0"/>
          </a:p>
        </p:txBody>
      </p:sp>
      <p:sp>
        <p:nvSpPr>
          <p:cNvPr id="4" name="Slide Number Placeholder 3">
            <a:extLst>
              <a:ext uri="{FF2B5EF4-FFF2-40B4-BE49-F238E27FC236}">
                <a16:creationId xmlns:a16="http://schemas.microsoft.com/office/drawing/2014/main" id="{AB7E8258-58F4-234F-8B03-8F2CE61F6258}"/>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22</a:t>
            </a:fld>
            <a:endParaRPr lang="en-US" altLang="en-US"/>
          </a:p>
        </p:txBody>
      </p:sp>
      <p:sp>
        <p:nvSpPr>
          <p:cNvPr id="5" name="Date Placeholder 4">
            <a:extLst>
              <a:ext uri="{FF2B5EF4-FFF2-40B4-BE49-F238E27FC236}">
                <a16:creationId xmlns:a16="http://schemas.microsoft.com/office/drawing/2014/main" id="{56442080-3B80-2F4F-93A8-7DA5BBC89B9A}"/>
              </a:ext>
            </a:extLst>
          </p:cNvPr>
          <p:cNvSpPr>
            <a:spLocks noGrp="1"/>
          </p:cNvSpPr>
          <p:nvPr>
            <p:ph type="dt" sz="half" idx="2"/>
          </p:nvPr>
        </p:nvSpPr>
        <p:spPr>
          <a:xfrm>
            <a:off x="696913" y="332601"/>
            <a:ext cx="1340110" cy="276999"/>
          </a:xfrm>
        </p:spPr>
        <p:txBody>
          <a:bodyPr/>
          <a:lstStyle/>
          <a:p>
            <a:pPr>
              <a:defRPr/>
            </a:pPr>
            <a:r>
              <a:rPr lang="en-US" dirty="0"/>
              <a:t>January 2020</a:t>
            </a:r>
          </a:p>
        </p:txBody>
      </p:sp>
      <p:sp>
        <p:nvSpPr>
          <p:cNvPr id="6" name="Footer Placeholder 5">
            <a:extLst>
              <a:ext uri="{FF2B5EF4-FFF2-40B4-BE49-F238E27FC236}">
                <a16:creationId xmlns:a16="http://schemas.microsoft.com/office/drawing/2014/main" id="{5A49C5D9-F57D-7B45-B800-F4BDBBF77F82}"/>
              </a:ext>
            </a:extLst>
          </p:cNvPr>
          <p:cNvSpPr>
            <a:spLocks noGrp="1"/>
          </p:cNvSpPr>
          <p:nvPr>
            <p:ph type="ftr" sz="quarter" idx="3"/>
          </p:nvPr>
        </p:nvSpPr>
        <p:spPr>
          <a:xfrm>
            <a:off x="6274072" y="6475413"/>
            <a:ext cx="2269853" cy="184666"/>
          </a:xfrm>
        </p:spPr>
        <p:txBody>
          <a:bodyPr/>
          <a:lstStyle/>
          <a:p>
            <a:pPr>
              <a:defRPr/>
            </a:pPr>
            <a:r>
              <a:rPr lang="en-US" dirty="0"/>
              <a:t>Sigurd Schelstraete (Quantenna/ON)</a:t>
            </a:r>
          </a:p>
        </p:txBody>
      </p:sp>
    </p:spTree>
    <p:extLst>
      <p:ext uri="{BB962C8B-B14F-4D97-AF65-F5344CB8AC3E}">
        <p14:creationId xmlns:p14="http://schemas.microsoft.com/office/powerpoint/2010/main" val="6136408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291DB0-644F-AB41-9B5B-C7270B72AB1D}"/>
              </a:ext>
            </a:extLst>
          </p:cNvPr>
          <p:cNvSpPr>
            <a:spLocks noGrp="1"/>
          </p:cNvSpPr>
          <p:nvPr>
            <p:ph type="title"/>
          </p:nvPr>
        </p:nvSpPr>
        <p:spPr/>
        <p:txBody>
          <a:bodyPr/>
          <a:lstStyle/>
          <a:p>
            <a:r>
              <a:rPr lang="en-US" altLang="en-US" dirty="0"/>
              <a:t>PHY ad-hoc Agenda for Wednesday PM2</a:t>
            </a:r>
            <a:endParaRPr lang="en-US" dirty="0"/>
          </a:p>
        </p:txBody>
      </p:sp>
      <p:sp>
        <p:nvSpPr>
          <p:cNvPr id="3" name="Content Placeholder 2">
            <a:extLst>
              <a:ext uri="{FF2B5EF4-FFF2-40B4-BE49-F238E27FC236}">
                <a16:creationId xmlns:a16="http://schemas.microsoft.com/office/drawing/2014/main" id="{AD640BCA-D079-204E-9558-0FB273C44495}"/>
              </a:ext>
            </a:extLst>
          </p:cNvPr>
          <p:cNvSpPr>
            <a:spLocks noGrp="1"/>
          </p:cNvSpPr>
          <p:nvPr>
            <p:ph idx="1"/>
          </p:nvPr>
        </p:nvSpPr>
        <p:spPr>
          <a:xfrm>
            <a:off x="685800" y="1981200"/>
            <a:ext cx="8229600" cy="4114800"/>
          </a:xfrm>
        </p:spPr>
        <p:txBody>
          <a:bodyPr/>
          <a:lstStyle/>
          <a:p>
            <a:pPr lvl="0">
              <a:lnSpc>
                <a:spcPct val="80000"/>
              </a:lnSpc>
              <a:buFont typeface="Arial" panose="020B0604020202020204" pitchFamily="34" charset="0"/>
              <a:buChar char="•"/>
            </a:pPr>
            <a:r>
              <a:rPr lang="en-US" altLang="en-US" sz="2000" dirty="0"/>
              <a:t>Call meeting to order </a:t>
            </a:r>
          </a:p>
          <a:p>
            <a:pPr lvl="0">
              <a:buFont typeface="Arial" panose="020B0604020202020204" pitchFamily="34" charset="0"/>
              <a:buChar char="•"/>
            </a:pPr>
            <a:r>
              <a:rPr lang="en-US" altLang="en-US" sz="2000" dirty="0"/>
              <a:t>IEEE-SA IPR policy and Procedure</a:t>
            </a:r>
          </a:p>
          <a:p>
            <a:pPr lvl="0">
              <a:lnSpc>
                <a:spcPct val="80000"/>
              </a:lnSpc>
              <a:buFont typeface="Arial" panose="020B0604020202020204" pitchFamily="34" charset="0"/>
              <a:buChar char="•"/>
            </a:pPr>
            <a:r>
              <a:rPr lang="en-US" altLang="en-US" sz="2000" dirty="0"/>
              <a:t>Set and approve agenda</a:t>
            </a:r>
          </a:p>
          <a:p>
            <a:pPr lvl="0">
              <a:lnSpc>
                <a:spcPct val="80000"/>
              </a:lnSpc>
              <a:buFont typeface="Arial" panose="020B0604020202020204" pitchFamily="34" charset="0"/>
              <a:buChar char="•"/>
            </a:pPr>
            <a:r>
              <a:rPr lang="en-US" altLang="en-US" sz="2000" dirty="0"/>
              <a:t>Presentation of submissions</a:t>
            </a:r>
          </a:p>
          <a:p>
            <a:pPr lvl="1">
              <a:lnSpc>
                <a:spcPct val="80000"/>
              </a:lnSpc>
              <a:buFont typeface="Arial" panose="020B0604020202020204" pitchFamily="34" charset="0"/>
              <a:buChar char="•"/>
            </a:pPr>
            <a:r>
              <a:rPr lang="en-US" altLang="en-US" sz="1600" dirty="0"/>
              <a:t>Multi-RU/Puncturing</a:t>
            </a:r>
          </a:p>
          <a:p>
            <a:pPr lvl="2">
              <a:lnSpc>
                <a:spcPct val="80000"/>
              </a:lnSpc>
              <a:buFont typeface="Arial" panose="020B0604020202020204" pitchFamily="34" charset="0"/>
              <a:buChar char="•"/>
            </a:pPr>
            <a:r>
              <a:rPr lang="en-US" sz="1400" u="sng" dirty="0">
                <a:hlinkClick r:id="rId2"/>
              </a:rPr>
              <a:t>20/0023r0</a:t>
            </a:r>
            <a:r>
              <a:rPr lang="en-US" sz="1400" dirty="0"/>
              <a:t> </a:t>
            </a:r>
            <a:r>
              <a:rPr lang="en-US" altLang="en-US" sz="1400" dirty="0"/>
              <a:t> - Multiple RU Aggregation (</a:t>
            </a:r>
            <a:r>
              <a:rPr lang="en-US" altLang="en-US" sz="1400" dirty="0" err="1"/>
              <a:t>Eunsung</a:t>
            </a:r>
            <a:r>
              <a:rPr lang="en-US" altLang="en-US" sz="1400" dirty="0"/>
              <a:t> Park)</a:t>
            </a:r>
          </a:p>
          <a:p>
            <a:pPr lvl="2">
              <a:lnSpc>
                <a:spcPct val="80000"/>
              </a:lnSpc>
              <a:buFont typeface="Arial" panose="020B0604020202020204" pitchFamily="34" charset="0"/>
              <a:buChar char="•"/>
            </a:pPr>
            <a:r>
              <a:rPr lang="en-US" sz="1400" u="sng" dirty="0">
                <a:hlinkClick r:id="rId3"/>
              </a:rPr>
              <a:t>20/0048r0</a:t>
            </a:r>
            <a:r>
              <a:rPr lang="en-US" sz="1400" dirty="0"/>
              <a:t> </a:t>
            </a:r>
            <a:r>
              <a:rPr lang="en-US" altLang="en-US" sz="1400" dirty="0"/>
              <a:t> - RU Aggregation for 240MHz and 320MHz (Bin Tian)</a:t>
            </a:r>
          </a:p>
          <a:p>
            <a:pPr lvl="2">
              <a:lnSpc>
                <a:spcPct val="80000"/>
              </a:lnSpc>
              <a:buFont typeface="Arial" panose="020B0604020202020204" pitchFamily="34" charset="0"/>
              <a:buChar char="•"/>
            </a:pPr>
            <a:r>
              <a:rPr lang="en-US" sz="1400" u="sng" dirty="0">
                <a:hlinkClick r:id="rId4"/>
              </a:rPr>
              <a:t>20/0058r1</a:t>
            </a:r>
            <a:r>
              <a:rPr lang="en-US" sz="1400" dirty="0"/>
              <a:t> </a:t>
            </a:r>
            <a:r>
              <a:rPr lang="en-US" altLang="en-US" sz="1400" dirty="0"/>
              <a:t> - Preamble Puncturing for Transmission to Multiple STAs in 802.11be (Oded Redlich)</a:t>
            </a:r>
          </a:p>
          <a:p>
            <a:pPr lvl="2">
              <a:lnSpc>
                <a:spcPct val="80000"/>
              </a:lnSpc>
              <a:buFont typeface="Arial" panose="020B0604020202020204" pitchFamily="34" charset="0"/>
              <a:buChar char="•"/>
            </a:pPr>
            <a:r>
              <a:rPr lang="en-US" sz="1400" u="sng" dirty="0">
                <a:hlinkClick r:id="rId5"/>
              </a:rPr>
              <a:t>20/0108r0</a:t>
            </a:r>
            <a:r>
              <a:rPr lang="en-US" sz="1400" dirty="0"/>
              <a:t> </a:t>
            </a:r>
            <a:r>
              <a:rPr lang="en-US" altLang="en-US" sz="1400" dirty="0"/>
              <a:t> - Multi-RU support for OFDMA (Sigurd Schelstraete)</a:t>
            </a:r>
          </a:p>
          <a:p>
            <a:pPr lvl="2">
              <a:lnSpc>
                <a:spcPct val="80000"/>
              </a:lnSpc>
              <a:buFont typeface="Arial" panose="020B0604020202020204" pitchFamily="34" charset="0"/>
              <a:buChar char="•"/>
            </a:pPr>
            <a:r>
              <a:rPr lang="en-US" sz="1400" u="sng" dirty="0">
                <a:hlinkClick r:id="rId6"/>
              </a:rPr>
              <a:t>20/0109r0</a:t>
            </a:r>
            <a:r>
              <a:rPr lang="en-US" sz="1400" dirty="0"/>
              <a:t> </a:t>
            </a:r>
            <a:r>
              <a:rPr lang="en-US" altLang="en-US" sz="1400" dirty="0"/>
              <a:t> - Further considerations for multi-RU (Sigurd Schelstraete)</a:t>
            </a:r>
          </a:p>
          <a:p>
            <a:pPr lvl="2">
              <a:lnSpc>
                <a:spcPct val="80000"/>
              </a:lnSpc>
              <a:buFont typeface="Arial" panose="020B0604020202020204" pitchFamily="34" charset="0"/>
              <a:buChar char="•"/>
            </a:pPr>
            <a:r>
              <a:rPr lang="en-US" sz="1400" u="sng" dirty="0">
                <a:hlinkClick r:id="rId7"/>
              </a:rPr>
              <a:t>20/0128r0</a:t>
            </a:r>
            <a:r>
              <a:rPr lang="en-US" sz="1400" dirty="0"/>
              <a:t> </a:t>
            </a:r>
            <a:r>
              <a:rPr lang="en-US" altLang="en-US" sz="1400" dirty="0"/>
              <a:t> - Discussion on Multi-RU in 802.11be (Oded Redlich)</a:t>
            </a:r>
          </a:p>
          <a:p>
            <a:pPr lvl="1">
              <a:lnSpc>
                <a:spcPct val="80000"/>
              </a:lnSpc>
              <a:buFont typeface="Arial" panose="020B0604020202020204" pitchFamily="34" charset="0"/>
              <a:buChar char="•"/>
            </a:pPr>
            <a:endParaRPr lang="en-US" altLang="en-US" sz="1600" dirty="0"/>
          </a:p>
          <a:p>
            <a:pPr lvl="2">
              <a:lnSpc>
                <a:spcPct val="80000"/>
              </a:lnSpc>
              <a:buFont typeface="Arial" panose="020B0604020202020204" pitchFamily="34" charset="0"/>
              <a:buChar char="•"/>
            </a:pPr>
            <a:endParaRPr lang="en-US" altLang="en-US" sz="1400" dirty="0"/>
          </a:p>
          <a:p>
            <a:pPr lvl="1">
              <a:lnSpc>
                <a:spcPct val="80000"/>
              </a:lnSpc>
              <a:buFont typeface="Arial" panose="020B0604020202020204" pitchFamily="34" charset="0"/>
              <a:buChar char="•"/>
            </a:pPr>
            <a:endParaRPr lang="en-US" altLang="en-US" sz="1600" dirty="0"/>
          </a:p>
          <a:p>
            <a:pPr lvl="1">
              <a:lnSpc>
                <a:spcPct val="80000"/>
              </a:lnSpc>
              <a:buFont typeface="Arial" panose="020B0604020202020204" pitchFamily="34" charset="0"/>
              <a:buChar char="•"/>
            </a:pPr>
            <a:endParaRPr lang="en-US" altLang="en-US" sz="1600" dirty="0"/>
          </a:p>
          <a:p>
            <a:pPr marL="0" lvl="0" indent="0">
              <a:lnSpc>
                <a:spcPct val="80000"/>
              </a:lnSpc>
              <a:buNone/>
            </a:pPr>
            <a:endParaRPr lang="en-US" altLang="en-US" dirty="0"/>
          </a:p>
          <a:p>
            <a:pPr lvl="1">
              <a:lnSpc>
                <a:spcPct val="80000"/>
              </a:lnSpc>
              <a:buFont typeface="Arial" panose="020B0604020202020204" pitchFamily="34" charset="0"/>
              <a:buChar char="•"/>
            </a:pPr>
            <a:endParaRPr lang="en-US" altLang="en-US" dirty="0"/>
          </a:p>
          <a:p>
            <a:pPr lvl="0">
              <a:lnSpc>
                <a:spcPct val="80000"/>
              </a:lnSpc>
              <a:buFont typeface="Arial" panose="020B0604020202020204" pitchFamily="34" charset="0"/>
              <a:buChar char="•"/>
            </a:pPr>
            <a:r>
              <a:rPr lang="en-US" altLang="en-US" sz="2000" dirty="0"/>
              <a:t>Recess</a:t>
            </a:r>
          </a:p>
          <a:p>
            <a:endParaRPr lang="en-US" dirty="0"/>
          </a:p>
        </p:txBody>
      </p:sp>
      <p:sp>
        <p:nvSpPr>
          <p:cNvPr id="4" name="Slide Number Placeholder 3">
            <a:extLst>
              <a:ext uri="{FF2B5EF4-FFF2-40B4-BE49-F238E27FC236}">
                <a16:creationId xmlns:a16="http://schemas.microsoft.com/office/drawing/2014/main" id="{AB7E8258-58F4-234F-8B03-8F2CE61F6258}"/>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23</a:t>
            </a:fld>
            <a:endParaRPr lang="en-US" altLang="en-US"/>
          </a:p>
        </p:txBody>
      </p:sp>
      <p:sp>
        <p:nvSpPr>
          <p:cNvPr id="5" name="Date Placeholder 4">
            <a:extLst>
              <a:ext uri="{FF2B5EF4-FFF2-40B4-BE49-F238E27FC236}">
                <a16:creationId xmlns:a16="http://schemas.microsoft.com/office/drawing/2014/main" id="{56442080-3B80-2F4F-93A8-7DA5BBC89B9A}"/>
              </a:ext>
            </a:extLst>
          </p:cNvPr>
          <p:cNvSpPr>
            <a:spLocks noGrp="1"/>
          </p:cNvSpPr>
          <p:nvPr>
            <p:ph type="dt" sz="half" idx="2"/>
          </p:nvPr>
        </p:nvSpPr>
        <p:spPr>
          <a:xfrm>
            <a:off x="696913" y="332601"/>
            <a:ext cx="1340110" cy="276999"/>
          </a:xfrm>
        </p:spPr>
        <p:txBody>
          <a:bodyPr/>
          <a:lstStyle/>
          <a:p>
            <a:pPr>
              <a:defRPr/>
            </a:pPr>
            <a:r>
              <a:rPr lang="en-US" dirty="0"/>
              <a:t>January 2020</a:t>
            </a:r>
          </a:p>
        </p:txBody>
      </p:sp>
      <p:sp>
        <p:nvSpPr>
          <p:cNvPr id="6" name="Footer Placeholder 5">
            <a:extLst>
              <a:ext uri="{FF2B5EF4-FFF2-40B4-BE49-F238E27FC236}">
                <a16:creationId xmlns:a16="http://schemas.microsoft.com/office/drawing/2014/main" id="{5A49C5D9-F57D-7B45-B800-F4BDBBF77F82}"/>
              </a:ext>
            </a:extLst>
          </p:cNvPr>
          <p:cNvSpPr>
            <a:spLocks noGrp="1"/>
          </p:cNvSpPr>
          <p:nvPr>
            <p:ph type="ftr" sz="quarter" idx="3"/>
          </p:nvPr>
        </p:nvSpPr>
        <p:spPr>
          <a:xfrm>
            <a:off x="6274072" y="6475413"/>
            <a:ext cx="2269853" cy="184666"/>
          </a:xfrm>
        </p:spPr>
        <p:txBody>
          <a:bodyPr/>
          <a:lstStyle/>
          <a:p>
            <a:pPr>
              <a:defRPr/>
            </a:pPr>
            <a:r>
              <a:rPr lang="en-US" dirty="0"/>
              <a:t>Sigurd Schelstraete (Quantenna/ON)</a:t>
            </a:r>
          </a:p>
        </p:txBody>
      </p:sp>
    </p:spTree>
    <p:extLst>
      <p:ext uri="{BB962C8B-B14F-4D97-AF65-F5344CB8AC3E}">
        <p14:creationId xmlns:p14="http://schemas.microsoft.com/office/powerpoint/2010/main" val="42119090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291DB0-644F-AB41-9B5B-C7270B72AB1D}"/>
              </a:ext>
            </a:extLst>
          </p:cNvPr>
          <p:cNvSpPr>
            <a:spLocks noGrp="1"/>
          </p:cNvSpPr>
          <p:nvPr>
            <p:ph type="title"/>
          </p:nvPr>
        </p:nvSpPr>
        <p:spPr/>
        <p:txBody>
          <a:bodyPr/>
          <a:lstStyle/>
          <a:p>
            <a:r>
              <a:rPr lang="en-US" altLang="en-US" dirty="0"/>
              <a:t>PHY ad-hoc Agenda for Thursday AM1</a:t>
            </a:r>
            <a:endParaRPr lang="en-US" dirty="0"/>
          </a:p>
        </p:txBody>
      </p:sp>
      <p:sp>
        <p:nvSpPr>
          <p:cNvPr id="3" name="Content Placeholder 2">
            <a:extLst>
              <a:ext uri="{FF2B5EF4-FFF2-40B4-BE49-F238E27FC236}">
                <a16:creationId xmlns:a16="http://schemas.microsoft.com/office/drawing/2014/main" id="{AD640BCA-D079-204E-9558-0FB273C44495}"/>
              </a:ext>
            </a:extLst>
          </p:cNvPr>
          <p:cNvSpPr>
            <a:spLocks noGrp="1"/>
          </p:cNvSpPr>
          <p:nvPr>
            <p:ph idx="1"/>
          </p:nvPr>
        </p:nvSpPr>
        <p:spPr/>
        <p:txBody>
          <a:bodyPr/>
          <a:lstStyle/>
          <a:p>
            <a:pPr lvl="0">
              <a:lnSpc>
                <a:spcPct val="80000"/>
              </a:lnSpc>
              <a:buFont typeface="Arial" panose="020B0604020202020204" pitchFamily="34" charset="0"/>
              <a:buChar char="•"/>
            </a:pPr>
            <a:r>
              <a:rPr lang="en-US" altLang="en-US" sz="2000" dirty="0"/>
              <a:t>Call meeting to order </a:t>
            </a:r>
          </a:p>
          <a:p>
            <a:pPr lvl="0">
              <a:buFont typeface="Arial" panose="020B0604020202020204" pitchFamily="34" charset="0"/>
              <a:buChar char="•"/>
            </a:pPr>
            <a:r>
              <a:rPr lang="en-US" altLang="en-US" sz="2000" dirty="0"/>
              <a:t>IEEE-SA IPR policy and Procedure</a:t>
            </a:r>
          </a:p>
          <a:p>
            <a:pPr lvl="0">
              <a:lnSpc>
                <a:spcPct val="80000"/>
              </a:lnSpc>
              <a:buFont typeface="Arial" panose="020B0604020202020204" pitchFamily="34" charset="0"/>
              <a:buChar char="•"/>
            </a:pPr>
            <a:r>
              <a:rPr lang="en-US" altLang="en-US" sz="2000" dirty="0"/>
              <a:t>Set and approve agenda</a:t>
            </a:r>
          </a:p>
          <a:p>
            <a:pPr lvl="0">
              <a:lnSpc>
                <a:spcPct val="80000"/>
              </a:lnSpc>
              <a:buFont typeface="Arial" panose="020B0604020202020204" pitchFamily="34" charset="0"/>
              <a:buChar char="•"/>
            </a:pPr>
            <a:r>
              <a:rPr lang="en-US" altLang="en-US" sz="2000" dirty="0"/>
              <a:t>Presentation of submissions</a:t>
            </a:r>
          </a:p>
          <a:p>
            <a:pPr lvl="1">
              <a:lnSpc>
                <a:spcPct val="80000"/>
              </a:lnSpc>
              <a:buFont typeface="Arial" panose="020B0604020202020204" pitchFamily="34" charset="0"/>
              <a:buChar char="•"/>
            </a:pPr>
            <a:r>
              <a:rPr lang="en-US" altLang="en-US" sz="1600" dirty="0"/>
              <a:t>Continue multi-RU discussions + SPs</a:t>
            </a:r>
          </a:p>
          <a:p>
            <a:pPr lvl="1">
              <a:lnSpc>
                <a:spcPct val="80000"/>
              </a:lnSpc>
              <a:buFont typeface="Arial" panose="020B0604020202020204" pitchFamily="34" charset="0"/>
              <a:buChar char="•"/>
            </a:pPr>
            <a:r>
              <a:rPr lang="en-US" altLang="en-US" sz="1600" dirty="0"/>
              <a:t>PPDU format</a:t>
            </a:r>
          </a:p>
          <a:p>
            <a:pPr lvl="2">
              <a:lnSpc>
                <a:spcPct val="80000"/>
              </a:lnSpc>
              <a:buFont typeface="Arial" panose="020B0604020202020204" pitchFamily="34" charset="0"/>
              <a:buChar char="•"/>
            </a:pPr>
            <a:r>
              <a:rPr lang="en-US" altLang="en-US" sz="1400" dirty="0"/>
              <a:t>20/0019r0	 - 11be PPDU format (Dongguk Lim)</a:t>
            </a:r>
          </a:p>
          <a:p>
            <a:pPr lvl="2">
              <a:lnSpc>
                <a:spcPct val="80000"/>
              </a:lnSpc>
              <a:buFont typeface="Arial" panose="020B0604020202020204" pitchFamily="34" charset="0"/>
              <a:buChar char="•"/>
            </a:pPr>
            <a:r>
              <a:rPr lang="en-US" altLang="en-US" sz="1400" dirty="0"/>
              <a:t>20/0031r0	 - Considerations on EHT PPDU formats (Lei Huang)</a:t>
            </a:r>
          </a:p>
          <a:p>
            <a:pPr lvl="0">
              <a:lnSpc>
                <a:spcPct val="80000"/>
              </a:lnSpc>
              <a:buFont typeface="Arial" panose="020B0604020202020204" pitchFamily="34" charset="0"/>
              <a:buChar char="•"/>
            </a:pPr>
            <a:r>
              <a:rPr lang="en-US" altLang="en-US" sz="2000" dirty="0"/>
              <a:t>Adjourn</a:t>
            </a:r>
          </a:p>
          <a:p>
            <a:endParaRPr lang="en-US" dirty="0"/>
          </a:p>
        </p:txBody>
      </p:sp>
      <p:sp>
        <p:nvSpPr>
          <p:cNvPr id="4" name="Slide Number Placeholder 3">
            <a:extLst>
              <a:ext uri="{FF2B5EF4-FFF2-40B4-BE49-F238E27FC236}">
                <a16:creationId xmlns:a16="http://schemas.microsoft.com/office/drawing/2014/main" id="{AB7E8258-58F4-234F-8B03-8F2CE61F6258}"/>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24</a:t>
            </a:fld>
            <a:endParaRPr lang="en-US" altLang="en-US"/>
          </a:p>
        </p:txBody>
      </p:sp>
      <p:sp>
        <p:nvSpPr>
          <p:cNvPr id="5" name="Date Placeholder 4">
            <a:extLst>
              <a:ext uri="{FF2B5EF4-FFF2-40B4-BE49-F238E27FC236}">
                <a16:creationId xmlns:a16="http://schemas.microsoft.com/office/drawing/2014/main" id="{56442080-3B80-2F4F-93A8-7DA5BBC89B9A}"/>
              </a:ext>
            </a:extLst>
          </p:cNvPr>
          <p:cNvSpPr>
            <a:spLocks noGrp="1"/>
          </p:cNvSpPr>
          <p:nvPr>
            <p:ph type="dt" sz="half" idx="2"/>
          </p:nvPr>
        </p:nvSpPr>
        <p:spPr>
          <a:xfrm>
            <a:off x="696913" y="332601"/>
            <a:ext cx="1340110" cy="276999"/>
          </a:xfrm>
        </p:spPr>
        <p:txBody>
          <a:bodyPr/>
          <a:lstStyle/>
          <a:p>
            <a:pPr>
              <a:defRPr/>
            </a:pPr>
            <a:r>
              <a:rPr lang="en-US" dirty="0"/>
              <a:t>January 2020</a:t>
            </a:r>
          </a:p>
        </p:txBody>
      </p:sp>
      <p:sp>
        <p:nvSpPr>
          <p:cNvPr id="6" name="Footer Placeholder 5">
            <a:extLst>
              <a:ext uri="{FF2B5EF4-FFF2-40B4-BE49-F238E27FC236}">
                <a16:creationId xmlns:a16="http://schemas.microsoft.com/office/drawing/2014/main" id="{5A49C5D9-F57D-7B45-B800-F4BDBBF77F82}"/>
              </a:ext>
            </a:extLst>
          </p:cNvPr>
          <p:cNvSpPr>
            <a:spLocks noGrp="1"/>
          </p:cNvSpPr>
          <p:nvPr>
            <p:ph type="ftr" sz="quarter" idx="3"/>
          </p:nvPr>
        </p:nvSpPr>
        <p:spPr>
          <a:xfrm>
            <a:off x="6274072" y="6475413"/>
            <a:ext cx="2269853" cy="184666"/>
          </a:xfrm>
        </p:spPr>
        <p:txBody>
          <a:bodyPr/>
          <a:lstStyle/>
          <a:p>
            <a:pPr>
              <a:defRPr/>
            </a:pPr>
            <a:r>
              <a:rPr lang="en-US" dirty="0"/>
              <a:t>Sigurd Schelstraete (Quantenna/ON)</a:t>
            </a:r>
          </a:p>
        </p:txBody>
      </p:sp>
    </p:spTree>
    <p:extLst>
      <p:ext uri="{BB962C8B-B14F-4D97-AF65-F5344CB8AC3E}">
        <p14:creationId xmlns:p14="http://schemas.microsoft.com/office/powerpoint/2010/main" val="3449247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291DB0-644F-AB41-9B5B-C7270B72AB1D}"/>
              </a:ext>
            </a:extLst>
          </p:cNvPr>
          <p:cNvSpPr>
            <a:spLocks noGrp="1"/>
          </p:cNvSpPr>
          <p:nvPr>
            <p:ph type="title"/>
          </p:nvPr>
        </p:nvSpPr>
        <p:spPr/>
        <p:txBody>
          <a:bodyPr/>
          <a:lstStyle/>
          <a:p>
            <a:r>
              <a:rPr lang="en-US" altLang="en-US" dirty="0"/>
              <a:t>PHY ad-hoc Agenda Remaining submissions</a:t>
            </a:r>
            <a:endParaRPr lang="en-US" dirty="0"/>
          </a:p>
        </p:txBody>
      </p:sp>
      <p:sp>
        <p:nvSpPr>
          <p:cNvPr id="3" name="Content Placeholder 2">
            <a:extLst>
              <a:ext uri="{FF2B5EF4-FFF2-40B4-BE49-F238E27FC236}">
                <a16:creationId xmlns:a16="http://schemas.microsoft.com/office/drawing/2014/main" id="{AD640BCA-D079-204E-9558-0FB273C44495}"/>
              </a:ext>
            </a:extLst>
          </p:cNvPr>
          <p:cNvSpPr>
            <a:spLocks noGrp="1"/>
          </p:cNvSpPr>
          <p:nvPr>
            <p:ph idx="1"/>
          </p:nvPr>
        </p:nvSpPr>
        <p:spPr/>
        <p:txBody>
          <a:bodyPr/>
          <a:lstStyle/>
          <a:p>
            <a:pPr lvl="0">
              <a:lnSpc>
                <a:spcPct val="80000"/>
              </a:lnSpc>
              <a:buFont typeface="Arial" panose="020B0604020202020204" pitchFamily="34" charset="0"/>
              <a:buChar char="•"/>
            </a:pPr>
            <a:r>
              <a:rPr lang="en-US" altLang="en-US" sz="2000" dirty="0"/>
              <a:t>Remaining submissions</a:t>
            </a:r>
          </a:p>
          <a:p>
            <a:pPr lvl="1">
              <a:lnSpc>
                <a:spcPct val="80000"/>
              </a:lnSpc>
              <a:buFont typeface="Arial" panose="020B0604020202020204" pitchFamily="34" charset="0"/>
              <a:buChar char="•"/>
            </a:pPr>
            <a:r>
              <a:rPr lang="en-US" altLang="en-US" sz="1600" dirty="0"/>
              <a:t>MIMO/Sounding</a:t>
            </a:r>
          </a:p>
          <a:p>
            <a:pPr lvl="2">
              <a:lnSpc>
                <a:spcPct val="80000"/>
              </a:lnSpc>
              <a:buFont typeface="Arial" panose="020B0604020202020204" pitchFamily="34" charset="0"/>
              <a:buChar char="•"/>
            </a:pPr>
            <a:r>
              <a:rPr lang="en-US" altLang="en-US" sz="1400" dirty="0"/>
              <a:t>20/0041r0	 - Additional overhead reduction in mixed beamforming feedback (</a:t>
            </a:r>
            <a:r>
              <a:rPr lang="en-US" altLang="en-US" sz="1400" dirty="0" err="1"/>
              <a:t>Genadiy</a:t>
            </a:r>
            <a:r>
              <a:rPr lang="en-US" altLang="en-US" sz="1400" dirty="0"/>
              <a:t> </a:t>
            </a:r>
            <a:r>
              <a:rPr lang="en-US" altLang="en-US" sz="1400" dirty="0" err="1"/>
              <a:t>Tsodik</a:t>
            </a:r>
            <a:r>
              <a:rPr lang="en-US" altLang="en-US" sz="1400" dirty="0"/>
              <a:t>)</a:t>
            </a:r>
          </a:p>
          <a:p>
            <a:pPr lvl="2">
              <a:lnSpc>
                <a:spcPct val="80000"/>
              </a:lnSpc>
              <a:buFont typeface="Arial" panose="020B0604020202020204" pitchFamily="34" charset="0"/>
              <a:buChar char="•"/>
            </a:pPr>
            <a:r>
              <a:rPr lang="en-US" altLang="en-US" sz="1400" dirty="0">
                <a:highlight>
                  <a:srgbClr val="FFFF00"/>
                </a:highlight>
              </a:rPr>
              <a:t>20/0065r0	 - Implicit sounding scheme (Lily Yunping </a:t>
            </a:r>
            <a:r>
              <a:rPr lang="en-US" altLang="en-US" sz="1400" dirty="0" err="1">
                <a:highlight>
                  <a:srgbClr val="FFFF00"/>
                </a:highlight>
              </a:rPr>
              <a:t>Lyu</a:t>
            </a:r>
            <a:r>
              <a:rPr lang="en-US" altLang="en-US" sz="1400" dirty="0">
                <a:highlight>
                  <a:srgbClr val="FFFF00"/>
                </a:highlight>
              </a:rPr>
              <a:t>)</a:t>
            </a:r>
          </a:p>
          <a:p>
            <a:pPr lvl="2">
              <a:lnSpc>
                <a:spcPct val="80000"/>
              </a:lnSpc>
              <a:buFont typeface="Arial" panose="020B0604020202020204" pitchFamily="34" charset="0"/>
              <a:buChar char="•"/>
            </a:pPr>
            <a:r>
              <a:rPr lang="en-US" altLang="en-US" sz="1400" dirty="0"/>
              <a:t>20/0067r0	 - Restrictions for 16 SS based MU MIMO Scheduling (</a:t>
            </a:r>
            <a:r>
              <a:rPr lang="en-US" altLang="en-US" sz="1400" dirty="0" err="1"/>
              <a:t>Junghoon</a:t>
            </a:r>
            <a:r>
              <a:rPr lang="en-US" altLang="en-US" sz="1400" dirty="0"/>
              <a:t> Suh)</a:t>
            </a:r>
          </a:p>
          <a:p>
            <a:pPr lvl="2">
              <a:lnSpc>
                <a:spcPct val="80000"/>
              </a:lnSpc>
              <a:buFont typeface="Arial" panose="020B0604020202020204" pitchFamily="34" charset="0"/>
              <a:buChar char="•"/>
            </a:pPr>
            <a:r>
              <a:rPr lang="en-US" altLang="en-US" sz="1400" dirty="0"/>
              <a:t>20/0080r0	 - Calibration for Implicit Feedback (Qinghua Li)</a:t>
            </a:r>
          </a:p>
          <a:p>
            <a:pPr lvl="2">
              <a:lnSpc>
                <a:spcPct val="80000"/>
              </a:lnSpc>
              <a:buFont typeface="Arial" panose="020B0604020202020204" pitchFamily="34" charset="0"/>
              <a:buChar char="•"/>
            </a:pPr>
            <a:r>
              <a:rPr lang="en-US" altLang="en-US" sz="1400" dirty="0"/>
              <a:t>20/0089r0	 - Multi-AP Implicit Channel Sounding (Roya Doostnejad)</a:t>
            </a:r>
          </a:p>
          <a:p>
            <a:pPr lvl="2">
              <a:lnSpc>
                <a:spcPct val="80000"/>
              </a:lnSpc>
              <a:buFont typeface="Arial" panose="020B0604020202020204" pitchFamily="34" charset="0"/>
              <a:buChar char="•"/>
            </a:pPr>
            <a:r>
              <a:rPr lang="en-US" altLang="en-US" sz="1400" dirty="0"/>
              <a:t>20/0090r0	 - Implicit Feedback, Feasibility and Gains (Roya Doostnejad)</a:t>
            </a:r>
            <a:endParaRPr lang="en-US" altLang="en-US" sz="1600" dirty="0"/>
          </a:p>
          <a:p>
            <a:pPr lvl="1">
              <a:lnSpc>
                <a:spcPct val="80000"/>
              </a:lnSpc>
              <a:buFont typeface="Arial" panose="020B0604020202020204" pitchFamily="34" charset="0"/>
              <a:buChar char="•"/>
            </a:pPr>
            <a:r>
              <a:rPr lang="en-US" altLang="en-US" sz="1600" dirty="0"/>
              <a:t>4096 QAM</a:t>
            </a:r>
          </a:p>
          <a:p>
            <a:pPr lvl="2">
              <a:lnSpc>
                <a:spcPct val="80000"/>
              </a:lnSpc>
              <a:buFont typeface="Arial" panose="020B0604020202020204" pitchFamily="34" charset="0"/>
              <a:buChar char="•"/>
            </a:pPr>
            <a:r>
              <a:rPr lang="en-US" altLang="en-US" sz="1400" dirty="0"/>
              <a:t>20/0072r0	 - Performance and EVM Evaluation on 4096-QAM in 11be (Jianhan Liu)</a:t>
            </a:r>
          </a:p>
          <a:p>
            <a:pPr lvl="2">
              <a:lnSpc>
                <a:spcPct val="80000"/>
              </a:lnSpc>
              <a:buFont typeface="Arial" panose="020B0604020202020204" pitchFamily="34" charset="0"/>
              <a:buChar char="•"/>
            </a:pPr>
            <a:r>
              <a:rPr lang="en-US" altLang="en-US" sz="1400" dirty="0"/>
              <a:t>20/0076r0	 - Simulation results of 4K QAM (Ron Porat)</a:t>
            </a:r>
          </a:p>
          <a:p>
            <a:pPr lvl="2">
              <a:lnSpc>
                <a:spcPct val="80000"/>
              </a:lnSpc>
              <a:buFont typeface="Arial" panose="020B0604020202020204" pitchFamily="34" charset="0"/>
              <a:buChar char="•"/>
            </a:pPr>
            <a:r>
              <a:rPr lang="en-US" altLang="en-US" sz="1400" dirty="0"/>
              <a:t>20/0111r0	 - 4096 QAM definition (Sigurd Schelstraete)</a:t>
            </a:r>
          </a:p>
          <a:p>
            <a:pPr lvl="1">
              <a:lnSpc>
                <a:spcPct val="80000"/>
              </a:lnSpc>
              <a:buFont typeface="Arial" panose="020B0604020202020204" pitchFamily="34" charset="0"/>
              <a:buChar char="•"/>
            </a:pPr>
            <a:r>
              <a:rPr lang="en-US" altLang="en-US" sz="1600" dirty="0"/>
              <a:t>Channel model</a:t>
            </a:r>
          </a:p>
          <a:p>
            <a:pPr lvl="2">
              <a:lnSpc>
                <a:spcPct val="80000"/>
              </a:lnSpc>
              <a:buFont typeface="Arial" panose="020B0604020202020204" pitchFamily="34" charset="0"/>
              <a:buChar char="•"/>
            </a:pPr>
            <a:r>
              <a:rPr lang="en-US" altLang="en-US" sz="1400" dirty="0"/>
              <a:t>19/1579r2	 - Adapting the 11be channel model to modern (Doppler) use case (</a:t>
            </a:r>
            <a:r>
              <a:rPr lang="en-US" altLang="en-US" sz="1400" dirty="0" err="1"/>
              <a:t>Shimi</a:t>
            </a:r>
            <a:r>
              <a:rPr lang="en-US" altLang="en-US" sz="1400" dirty="0"/>
              <a:t> </a:t>
            </a:r>
            <a:r>
              <a:rPr lang="en-US" altLang="en-US" sz="1400" dirty="0" err="1"/>
              <a:t>Shilo</a:t>
            </a:r>
            <a:r>
              <a:rPr lang="en-US" altLang="en-US" sz="1400" dirty="0"/>
              <a:t>)</a:t>
            </a:r>
          </a:p>
          <a:p>
            <a:pPr lvl="2">
              <a:lnSpc>
                <a:spcPct val="80000"/>
              </a:lnSpc>
              <a:buFont typeface="Arial" panose="020B0604020202020204" pitchFamily="34" charset="0"/>
              <a:buChar char="•"/>
            </a:pPr>
            <a:endParaRPr lang="en-US" altLang="en-US" sz="1400" dirty="0"/>
          </a:p>
          <a:p>
            <a:pPr lvl="1">
              <a:lnSpc>
                <a:spcPct val="80000"/>
              </a:lnSpc>
              <a:buFont typeface="Arial" panose="020B0604020202020204" pitchFamily="34" charset="0"/>
              <a:buChar char="•"/>
            </a:pPr>
            <a:endParaRPr lang="en-US" altLang="en-US" sz="1600" dirty="0"/>
          </a:p>
          <a:p>
            <a:pPr marL="457200" lvl="1" indent="0">
              <a:lnSpc>
                <a:spcPct val="80000"/>
              </a:lnSpc>
              <a:buNone/>
            </a:pPr>
            <a:endParaRPr lang="en-US" altLang="en-US" dirty="0"/>
          </a:p>
          <a:p>
            <a:pPr lvl="0">
              <a:lnSpc>
                <a:spcPct val="80000"/>
              </a:lnSpc>
              <a:buFont typeface="Arial" panose="020B0604020202020204" pitchFamily="34" charset="0"/>
              <a:buChar char="•"/>
            </a:pPr>
            <a:r>
              <a:rPr lang="en-US" altLang="en-US" sz="2000" dirty="0"/>
              <a:t>Adjourn</a:t>
            </a:r>
          </a:p>
          <a:p>
            <a:endParaRPr lang="en-US" dirty="0"/>
          </a:p>
        </p:txBody>
      </p:sp>
      <p:sp>
        <p:nvSpPr>
          <p:cNvPr id="4" name="Slide Number Placeholder 3">
            <a:extLst>
              <a:ext uri="{FF2B5EF4-FFF2-40B4-BE49-F238E27FC236}">
                <a16:creationId xmlns:a16="http://schemas.microsoft.com/office/drawing/2014/main" id="{AB7E8258-58F4-234F-8B03-8F2CE61F6258}"/>
              </a:ext>
            </a:extLst>
          </p:cNvPr>
          <p:cNvSpPr>
            <a:spLocks noGrp="1"/>
          </p:cNvSpPr>
          <p:nvPr>
            <p:ph type="sldNum" sz="quarter" idx="12"/>
          </p:nvPr>
        </p:nvSpPr>
        <p:spPr/>
        <p:txBody>
          <a:bodyPr/>
          <a:lstStyle/>
          <a:p>
            <a:r>
              <a:rPr lang="en-US" altLang="en-US"/>
              <a:t>Slide </a:t>
            </a:r>
            <a:fld id="{8B9CC4A4-AD29-475B-8067-76907FC008B3}" type="slidenum">
              <a:rPr lang="en-US" altLang="en-US" smtClean="0"/>
              <a:pPr/>
              <a:t>25</a:t>
            </a:fld>
            <a:endParaRPr lang="en-US" altLang="en-US"/>
          </a:p>
        </p:txBody>
      </p:sp>
      <p:sp>
        <p:nvSpPr>
          <p:cNvPr id="5" name="Date Placeholder 4">
            <a:extLst>
              <a:ext uri="{FF2B5EF4-FFF2-40B4-BE49-F238E27FC236}">
                <a16:creationId xmlns:a16="http://schemas.microsoft.com/office/drawing/2014/main" id="{56442080-3B80-2F4F-93A8-7DA5BBC89B9A}"/>
              </a:ext>
            </a:extLst>
          </p:cNvPr>
          <p:cNvSpPr>
            <a:spLocks noGrp="1"/>
          </p:cNvSpPr>
          <p:nvPr>
            <p:ph type="dt" sz="half" idx="2"/>
          </p:nvPr>
        </p:nvSpPr>
        <p:spPr>
          <a:xfrm>
            <a:off x="696913" y="332601"/>
            <a:ext cx="1340110" cy="276999"/>
          </a:xfrm>
        </p:spPr>
        <p:txBody>
          <a:bodyPr/>
          <a:lstStyle/>
          <a:p>
            <a:pPr>
              <a:defRPr/>
            </a:pPr>
            <a:r>
              <a:rPr lang="en-US" dirty="0"/>
              <a:t>January 2020</a:t>
            </a:r>
          </a:p>
        </p:txBody>
      </p:sp>
      <p:sp>
        <p:nvSpPr>
          <p:cNvPr id="6" name="Footer Placeholder 5">
            <a:extLst>
              <a:ext uri="{FF2B5EF4-FFF2-40B4-BE49-F238E27FC236}">
                <a16:creationId xmlns:a16="http://schemas.microsoft.com/office/drawing/2014/main" id="{5A49C5D9-F57D-7B45-B800-F4BDBBF77F82}"/>
              </a:ext>
            </a:extLst>
          </p:cNvPr>
          <p:cNvSpPr>
            <a:spLocks noGrp="1"/>
          </p:cNvSpPr>
          <p:nvPr>
            <p:ph type="ftr" sz="quarter" idx="3"/>
          </p:nvPr>
        </p:nvSpPr>
        <p:spPr>
          <a:xfrm>
            <a:off x="6274072" y="6475413"/>
            <a:ext cx="2269853" cy="184666"/>
          </a:xfrm>
        </p:spPr>
        <p:txBody>
          <a:bodyPr/>
          <a:lstStyle/>
          <a:p>
            <a:pPr>
              <a:defRPr/>
            </a:pPr>
            <a:r>
              <a:rPr lang="en-US" dirty="0"/>
              <a:t>Sigurd Schelstraete (Quantenna/ON)</a:t>
            </a:r>
          </a:p>
        </p:txBody>
      </p:sp>
    </p:spTree>
    <p:extLst>
      <p:ext uri="{BB962C8B-B14F-4D97-AF65-F5344CB8AC3E}">
        <p14:creationId xmlns:p14="http://schemas.microsoft.com/office/powerpoint/2010/main" val="9875257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a:t>SP #1 (</a:t>
            </a:r>
            <a:r>
              <a:rPr lang="en-US" u="sng" dirty="0">
                <a:hlinkClick r:id="rId2"/>
              </a:rPr>
              <a:t>1868r2</a:t>
            </a:r>
            <a:r>
              <a:rPr lang="en-US" dirty="0"/>
              <a:t>)</a:t>
            </a:r>
          </a:p>
        </p:txBody>
      </p:sp>
      <p:sp>
        <p:nvSpPr>
          <p:cNvPr id="3" name="Content Placeholder 2"/>
          <p:cNvSpPr>
            <a:spLocks noGrp="1"/>
          </p:cNvSpPr>
          <p:nvPr>
            <p:ph idx="1"/>
          </p:nvPr>
        </p:nvSpPr>
        <p:spPr>
          <a:xfrm>
            <a:off x="699637" y="1752600"/>
            <a:ext cx="7844287" cy="16764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normAutofit lnSpcReduction="10000"/>
          </a:bodyPr>
          <a:lstStyle/>
          <a:p>
            <a:pPr>
              <a:buFont typeface="Wingdings" panose="05000000000000000000" pitchFamily="2" charset="2"/>
              <a:buChar char="q"/>
            </a:pPr>
            <a:r>
              <a:rPr lang="en-US" sz="2000" b="0" dirty="0"/>
              <a:t>Do you agree that a user specific field of EHT-SIG in an EHT PPDU transmitted to multiple users comprises more than one user fields? </a:t>
            </a:r>
          </a:p>
          <a:p>
            <a:pPr lvl="1">
              <a:buFont typeface="Wingdings" panose="05000000000000000000" pitchFamily="2" charset="2"/>
              <a:buChar char="§"/>
            </a:pPr>
            <a:r>
              <a:rPr lang="en-US" dirty="0"/>
              <a:t>Note: </a:t>
            </a:r>
            <a:r>
              <a:rPr lang="en-US" b="0" dirty="0"/>
              <a:t>each user field contains user-specific allocation information.</a:t>
            </a:r>
          </a:p>
          <a:p>
            <a:pPr lvl="1">
              <a:buFont typeface="Wingdings" panose="05000000000000000000" pitchFamily="2" charset="2"/>
              <a:buChar char="§"/>
            </a:pPr>
            <a:endParaRPr lang="en-US" dirty="0"/>
          </a:p>
          <a:p>
            <a:pPr lvl="1">
              <a:buFont typeface="Wingdings" panose="05000000000000000000" pitchFamily="2" charset="2"/>
              <a:buChar char="§"/>
            </a:pPr>
            <a:r>
              <a:rPr lang="en-US" b="0" dirty="0">
                <a:solidFill>
                  <a:srgbClr val="FF0000"/>
                </a:solidFill>
                <a:highlight>
                  <a:srgbClr val="FFFF00"/>
                </a:highlight>
              </a:rPr>
              <a:t>Withdrawn</a:t>
            </a:r>
          </a:p>
        </p:txBody>
      </p:sp>
      <p:sp>
        <p:nvSpPr>
          <p:cNvPr id="4" name="Footer Placeholder 3"/>
          <p:cNvSpPr>
            <a:spLocks noGrp="1"/>
          </p:cNvSpPr>
          <p:nvPr>
            <p:ph type="ftr" sz="quarter" idx="11"/>
          </p:nvPr>
        </p:nvSpPr>
        <p:spPr bwMode="auto">
          <a:xfrm>
            <a:off x="5791200" y="6475413"/>
            <a:ext cx="2752725"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marL="0" marR="0" indent="0" algn="r" defTabSz="914400" rtl="0" eaLnBrk="0" fontAlgn="base" latinLnBrk="0" hangingPunct="0">
              <a:lnSpc>
                <a:spcPct val="100000"/>
              </a:lnSpc>
              <a:spcBef>
                <a:spcPct val="0"/>
              </a:spcBef>
              <a:spcAft>
                <a:spcPct val="0"/>
              </a:spcAft>
              <a:buClrTx/>
              <a:buSzTx/>
              <a:buFontTx/>
              <a:buNone/>
              <a:tabLs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ko-KR"/>
              <a:t>Lei Huang (Panasonic)</a:t>
            </a:r>
            <a:endParaRPr lang="en-US" altLang="ko-KR" dirty="0"/>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pPr/>
              <a:t>26</a:t>
            </a:fld>
            <a:endParaRPr lang="en-US" altLang="en-US"/>
          </a:p>
        </p:txBody>
      </p:sp>
    </p:spTree>
    <p:extLst>
      <p:ext uri="{BB962C8B-B14F-4D97-AF65-F5344CB8AC3E}">
        <p14:creationId xmlns:p14="http://schemas.microsoft.com/office/powerpoint/2010/main" val="313354983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a:t>SP #2 (</a:t>
            </a:r>
            <a:r>
              <a:rPr lang="en-US" u="sng" dirty="0">
                <a:hlinkClick r:id="rId2"/>
              </a:rPr>
              <a:t>1868r2</a:t>
            </a:r>
            <a:r>
              <a:rPr lang="en-US" dirty="0"/>
              <a:t>)</a:t>
            </a:r>
          </a:p>
        </p:txBody>
      </p:sp>
      <p:sp>
        <p:nvSpPr>
          <p:cNvPr id="3" name="Content Placeholder 2"/>
          <p:cNvSpPr>
            <a:spLocks noGrp="1"/>
          </p:cNvSpPr>
          <p:nvPr>
            <p:ph idx="1"/>
          </p:nvPr>
        </p:nvSpPr>
        <p:spPr>
          <a:xfrm>
            <a:off x="699637" y="1752600"/>
            <a:ext cx="7844287" cy="22098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normAutofit/>
          </a:bodyPr>
          <a:lstStyle/>
          <a:p>
            <a:pPr>
              <a:buFont typeface="Wingdings" panose="05000000000000000000" pitchFamily="2" charset="2"/>
              <a:buChar char="q"/>
            </a:pPr>
            <a:r>
              <a:rPr lang="en-US" sz="2000" b="0" dirty="0"/>
              <a:t>Do you agree that the formats of 11be user specific fields should be designed for improving STA’s power efficiency?</a:t>
            </a:r>
          </a:p>
          <a:p>
            <a:pPr marL="0" indent="0">
              <a:buNone/>
            </a:pPr>
            <a:endParaRPr lang="en-US" sz="2000" b="0" dirty="0"/>
          </a:p>
          <a:p>
            <a:pPr marL="0" indent="0">
              <a:buNone/>
            </a:pPr>
            <a:r>
              <a:rPr lang="en-US" sz="2000" b="0" dirty="0">
                <a:highlight>
                  <a:srgbClr val="FFFF00"/>
                </a:highlight>
              </a:rPr>
              <a:t>Y/N/A: 21/0/38</a:t>
            </a:r>
          </a:p>
          <a:p>
            <a:pPr marL="0" indent="0">
              <a:buNone/>
            </a:pPr>
            <a:endParaRPr lang="en-US" sz="2000" b="0" dirty="0"/>
          </a:p>
          <a:p>
            <a:pPr>
              <a:buFont typeface="Wingdings" panose="05000000000000000000" pitchFamily="2" charset="2"/>
              <a:buChar char="q"/>
            </a:pPr>
            <a:r>
              <a:rPr lang="en-US" sz="2000" b="0" dirty="0"/>
              <a:t>NOTE: not intended to be included in SFD</a:t>
            </a:r>
          </a:p>
        </p:txBody>
      </p:sp>
      <p:sp>
        <p:nvSpPr>
          <p:cNvPr id="4" name="Footer Placeholder 3"/>
          <p:cNvSpPr>
            <a:spLocks noGrp="1"/>
          </p:cNvSpPr>
          <p:nvPr>
            <p:ph type="ftr" sz="quarter" idx="11"/>
          </p:nvPr>
        </p:nvSpPr>
        <p:spPr bwMode="auto">
          <a:xfrm>
            <a:off x="5791200" y="6475413"/>
            <a:ext cx="2752725"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marL="0" marR="0" indent="0" algn="r" defTabSz="914400" rtl="0" eaLnBrk="0" fontAlgn="base" latinLnBrk="0" hangingPunct="0">
              <a:lnSpc>
                <a:spcPct val="100000"/>
              </a:lnSpc>
              <a:spcBef>
                <a:spcPct val="0"/>
              </a:spcBef>
              <a:spcAft>
                <a:spcPct val="0"/>
              </a:spcAft>
              <a:buClrTx/>
              <a:buSzTx/>
              <a:buFontTx/>
              <a:buNone/>
              <a:tabLs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ko-KR"/>
              <a:t>Lei Huang (Panasonic)</a:t>
            </a:r>
            <a:endParaRPr lang="en-US" altLang="ko-KR" dirty="0"/>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pPr/>
              <a:t>27</a:t>
            </a:fld>
            <a:endParaRPr lang="en-US" altLang="en-US"/>
          </a:p>
        </p:txBody>
      </p:sp>
    </p:spTree>
    <p:extLst>
      <p:ext uri="{BB962C8B-B14F-4D97-AF65-F5344CB8AC3E}">
        <p14:creationId xmlns:p14="http://schemas.microsoft.com/office/powerpoint/2010/main" val="185209934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450639D-886C-493D-B162-6D52F5180BED}"/>
              </a:ext>
            </a:extLst>
          </p:cNvPr>
          <p:cNvSpPr>
            <a:spLocks noGrp="1"/>
          </p:cNvSpPr>
          <p:nvPr>
            <p:ph idx="1"/>
          </p:nvPr>
        </p:nvSpPr>
        <p:spPr>
          <a:xfrm>
            <a:off x="685800" y="1752600"/>
            <a:ext cx="7772400" cy="4114800"/>
          </a:xfrm>
        </p:spPr>
        <p:txBody>
          <a:bodyPr/>
          <a:lstStyle/>
          <a:p>
            <a:r>
              <a:rPr lang="en-US" dirty="0"/>
              <a:t>Do you support in 11be</a:t>
            </a:r>
          </a:p>
          <a:p>
            <a:pPr lvl="1"/>
            <a:r>
              <a:rPr lang="en-US" dirty="0"/>
              <a:t>CCA minimum BW resolution is 20MHz </a:t>
            </a:r>
          </a:p>
          <a:p>
            <a:pPr lvl="1"/>
            <a:r>
              <a:rPr lang="en-US" dirty="0"/>
              <a:t>Preamble puncturing resolution is 20MHz</a:t>
            </a:r>
          </a:p>
          <a:p>
            <a:endParaRPr lang="en-US" dirty="0"/>
          </a:p>
          <a:p>
            <a:pPr lvl="1"/>
            <a:r>
              <a:rPr lang="en-US" dirty="0">
                <a:highlight>
                  <a:srgbClr val="FFFF00"/>
                </a:highlight>
              </a:rPr>
              <a:t>Y/N/A: 59/0/3</a:t>
            </a:r>
          </a:p>
        </p:txBody>
      </p:sp>
      <p:sp>
        <p:nvSpPr>
          <p:cNvPr id="5" name="Slide Number Placeholder 4">
            <a:extLst>
              <a:ext uri="{FF2B5EF4-FFF2-40B4-BE49-F238E27FC236}">
                <a16:creationId xmlns:a16="http://schemas.microsoft.com/office/drawing/2014/main" id="{411A2F4E-FA66-4E42-97DE-3D16F19AF771}"/>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28</a:t>
            </a:fld>
            <a:endParaRPr lang="en-GB" altLang="en-US" dirty="0"/>
          </a:p>
        </p:txBody>
      </p:sp>
      <p:sp>
        <p:nvSpPr>
          <p:cNvPr id="6" name="Title 5">
            <a:extLst>
              <a:ext uri="{FF2B5EF4-FFF2-40B4-BE49-F238E27FC236}">
                <a16:creationId xmlns:a16="http://schemas.microsoft.com/office/drawing/2014/main" id="{5B7E3805-979E-4DFC-9B1C-837703C8A213}"/>
              </a:ext>
            </a:extLst>
          </p:cNvPr>
          <p:cNvSpPr>
            <a:spLocks noGrp="1"/>
          </p:cNvSpPr>
          <p:nvPr>
            <p:ph type="title"/>
          </p:nvPr>
        </p:nvSpPr>
        <p:spPr/>
        <p:txBody>
          <a:bodyPr/>
          <a:lstStyle/>
          <a:p>
            <a:r>
              <a:rPr lang="en-US" dirty="0"/>
              <a:t>SP #3 (</a:t>
            </a:r>
            <a:r>
              <a:rPr lang="en-US" u="sng" dirty="0">
                <a:hlinkClick r:id="rId2"/>
              </a:rPr>
              <a:t>1869r0</a:t>
            </a:r>
            <a:r>
              <a:rPr lang="en-US" dirty="0"/>
              <a:t>)</a:t>
            </a:r>
          </a:p>
        </p:txBody>
      </p:sp>
    </p:spTree>
    <p:extLst>
      <p:ext uri="{BB962C8B-B14F-4D97-AF65-F5344CB8AC3E}">
        <p14:creationId xmlns:p14="http://schemas.microsoft.com/office/powerpoint/2010/main" val="1856703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450639D-886C-493D-B162-6D52F5180BED}"/>
              </a:ext>
            </a:extLst>
          </p:cNvPr>
          <p:cNvSpPr>
            <a:spLocks noGrp="1"/>
          </p:cNvSpPr>
          <p:nvPr>
            <p:ph idx="1"/>
          </p:nvPr>
        </p:nvSpPr>
        <p:spPr>
          <a:xfrm>
            <a:off x="685800" y="1752600"/>
            <a:ext cx="7772400" cy="4114800"/>
          </a:xfrm>
        </p:spPr>
        <p:txBody>
          <a:bodyPr/>
          <a:lstStyle/>
          <a:p>
            <a:r>
              <a:rPr lang="en-US" dirty="0"/>
              <a:t>Do you support one PSDU per STA for single link in 11be?</a:t>
            </a:r>
          </a:p>
          <a:p>
            <a:endParaRPr lang="en-US" dirty="0"/>
          </a:p>
          <a:p>
            <a:r>
              <a:rPr lang="en-US" dirty="0">
                <a:highlight>
                  <a:srgbClr val="FFFF00"/>
                </a:highlight>
              </a:rPr>
              <a:t>Y/N/A: 48/0/5</a:t>
            </a:r>
          </a:p>
        </p:txBody>
      </p:sp>
      <p:sp>
        <p:nvSpPr>
          <p:cNvPr id="5" name="Slide Number Placeholder 4">
            <a:extLst>
              <a:ext uri="{FF2B5EF4-FFF2-40B4-BE49-F238E27FC236}">
                <a16:creationId xmlns:a16="http://schemas.microsoft.com/office/drawing/2014/main" id="{411A2F4E-FA66-4E42-97DE-3D16F19AF771}"/>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29</a:t>
            </a:fld>
            <a:endParaRPr lang="en-GB" altLang="en-US" dirty="0"/>
          </a:p>
        </p:txBody>
      </p:sp>
      <p:sp>
        <p:nvSpPr>
          <p:cNvPr id="6" name="Title 5">
            <a:extLst>
              <a:ext uri="{FF2B5EF4-FFF2-40B4-BE49-F238E27FC236}">
                <a16:creationId xmlns:a16="http://schemas.microsoft.com/office/drawing/2014/main" id="{5B7E3805-979E-4DFC-9B1C-837703C8A213}"/>
              </a:ext>
            </a:extLst>
          </p:cNvPr>
          <p:cNvSpPr>
            <a:spLocks noGrp="1"/>
          </p:cNvSpPr>
          <p:nvPr>
            <p:ph type="title"/>
          </p:nvPr>
        </p:nvSpPr>
        <p:spPr/>
        <p:txBody>
          <a:bodyPr/>
          <a:lstStyle/>
          <a:p>
            <a:r>
              <a:rPr lang="en-US" dirty="0"/>
              <a:t>SP #4 (</a:t>
            </a:r>
            <a:r>
              <a:rPr lang="en-US" u="sng" dirty="0">
                <a:hlinkClick r:id="rId2"/>
              </a:rPr>
              <a:t>1869r0</a:t>
            </a:r>
            <a:r>
              <a:rPr lang="en-US" dirty="0"/>
              <a:t>)</a:t>
            </a:r>
          </a:p>
        </p:txBody>
      </p:sp>
    </p:spTree>
    <p:extLst>
      <p:ext uri="{BB962C8B-B14F-4D97-AF65-F5344CB8AC3E}">
        <p14:creationId xmlns:p14="http://schemas.microsoft.com/office/powerpoint/2010/main" val="6103901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Sigurd Schelstraete (Quantenna/ON)</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January 2020</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450639D-886C-493D-B162-6D52F5180BED}"/>
              </a:ext>
            </a:extLst>
          </p:cNvPr>
          <p:cNvSpPr>
            <a:spLocks noGrp="1"/>
          </p:cNvSpPr>
          <p:nvPr>
            <p:ph idx="1"/>
          </p:nvPr>
        </p:nvSpPr>
        <p:spPr>
          <a:xfrm>
            <a:off x="685800" y="1752600"/>
            <a:ext cx="7772400" cy="4114800"/>
          </a:xfrm>
        </p:spPr>
        <p:txBody>
          <a:bodyPr/>
          <a:lstStyle/>
          <a:p>
            <a:r>
              <a:rPr lang="en-US" dirty="0"/>
              <a:t>For one PSDU, do you support in 11be to use one LDPC encoder?</a:t>
            </a:r>
          </a:p>
          <a:p>
            <a:endParaRPr lang="en-US" dirty="0"/>
          </a:p>
          <a:p>
            <a:endParaRPr lang="en-US" dirty="0"/>
          </a:p>
          <a:p>
            <a:pPr lvl="1"/>
            <a:r>
              <a:rPr lang="en-US" dirty="0">
                <a:highlight>
                  <a:srgbClr val="FFFF00"/>
                </a:highlight>
              </a:rPr>
              <a:t>Y/N/A: 49/0/4</a:t>
            </a:r>
          </a:p>
        </p:txBody>
      </p:sp>
      <p:sp>
        <p:nvSpPr>
          <p:cNvPr id="5" name="Slide Number Placeholder 4">
            <a:extLst>
              <a:ext uri="{FF2B5EF4-FFF2-40B4-BE49-F238E27FC236}">
                <a16:creationId xmlns:a16="http://schemas.microsoft.com/office/drawing/2014/main" id="{411A2F4E-FA66-4E42-97DE-3D16F19AF771}"/>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30</a:t>
            </a:fld>
            <a:endParaRPr lang="en-GB" altLang="en-US" dirty="0"/>
          </a:p>
        </p:txBody>
      </p:sp>
      <p:sp>
        <p:nvSpPr>
          <p:cNvPr id="6" name="Title 5">
            <a:extLst>
              <a:ext uri="{FF2B5EF4-FFF2-40B4-BE49-F238E27FC236}">
                <a16:creationId xmlns:a16="http://schemas.microsoft.com/office/drawing/2014/main" id="{5B7E3805-979E-4DFC-9B1C-837703C8A213}"/>
              </a:ext>
            </a:extLst>
          </p:cNvPr>
          <p:cNvSpPr>
            <a:spLocks noGrp="1"/>
          </p:cNvSpPr>
          <p:nvPr>
            <p:ph type="title"/>
          </p:nvPr>
        </p:nvSpPr>
        <p:spPr/>
        <p:txBody>
          <a:bodyPr/>
          <a:lstStyle/>
          <a:p>
            <a:r>
              <a:rPr lang="en-US" dirty="0"/>
              <a:t>SP #5 (</a:t>
            </a:r>
            <a:r>
              <a:rPr lang="en-US" u="sng" dirty="0">
                <a:hlinkClick r:id="rId2"/>
              </a:rPr>
              <a:t>1869r0</a:t>
            </a:r>
            <a:r>
              <a:rPr lang="en-US" dirty="0"/>
              <a:t>)</a:t>
            </a:r>
          </a:p>
        </p:txBody>
      </p:sp>
    </p:spTree>
    <p:extLst>
      <p:ext uri="{BB962C8B-B14F-4D97-AF65-F5344CB8AC3E}">
        <p14:creationId xmlns:p14="http://schemas.microsoft.com/office/powerpoint/2010/main" val="40956046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 #6 (</a:t>
            </a:r>
            <a:r>
              <a:rPr lang="en-US" u="sng" dirty="0">
                <a:hlinkClick r:id="rId2"/>
              </a:rPr>
              <a:t>1877r0</a:t>
            </a:r>
            <a:r>
              <a:rPr lang="en-US" dirty="0"/>
              <a:t>)</a:t>
            </a:r>
          </a:p>
        </p:txBody>
      </p:sp>
      <p:sp>
        <p:nvSpPr>
          <p:cNvPr id="3" name="Content Placeholder 2"/>
          <p:cNvSpPr>
            <a:spLocks noGrp="1"/>
          </p:cNvSpPr>
          <p:nvPr>
            <p:ph idx="1"/>
          </p:nvPr>
        </p:nvSpPr>
        <p:spPr/>
        <p:txBody>
          <a:bodyPr/>
          <a:lstStyle/>
          <a:p>
            <a:r>
              <a:rPr lang="en-US" dirty="0"/>
              <a:t>Do you support that 11be defines a maximum of 16 spatial streams for SU-MIMO?</a:t>
            </a:r>
          </a:p>
          <a:p>
            <a:endParaRPr lang="en-US" dirty="0"/>
          </a:p>
          <a:p>
            <a:r>
              <a:rPr lang="en-US" dirty="0">
                <a:highlight>
                  <a:srgbClr val="FFFF00"/>
                </a:highlight>
              </a:rPr>
              <a:t>Y/N/A: 37/0/7</a:t>
            </a:r>
          </a:p>
          <a:p>
            <a:pPr lvl="1"/>
            <a:endParaRPr lang="en-US" dirty="0"/>
          </a:p>
          <a:p>
            <a:endParaRPr lang="en-US" dirty="0"/>
          </a:p>
        </p:txBody>
      </p:sp>
      <p:sp>
        <p:nvSpPr>
          <p:cNvPr id="4" name="Date Placeholder 3"/>
          <p:cNvSpPr>
            <a:spLocks noGrp="1"/>
          </p:cNvSpPr>
          <p:nvPr>
            <p:ph type="dt" sz="half" idx="10"/>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November 2019</a:t>
            </a:r>
            <a:endParaRPr lang="en-US" dirty="0"/>
          </a:p>
        </p:txBody>
      </p:sp>
      <p:sp>
        <p:nvSpPr>
          <p:cNvPr id="5" name="Slide Number Placeholder 4"/>
          <p:cNvSpPr>
            <a:spLocks noGrp="1"/>
          </p:cNvSpPr>
          <p:nvPr>
            <p:ph type="sldNum" sz="quarter" idx="12"/>
          </p:nvPr>
        </p:nvSpPr>
        <p:spPr/>
        <p:txBody>
          <a:bodyPr/>
          <a:lstStyle/>
          <a:p>
            <a:pPr>
              <a:defRPr/>
            </a:pPr>
            <a:r>
              <a:rPr lang="en-US"/>
              <a:t>Slide </a:t>
            </a:r>
            <a:fld id="{C1789BC7-C074-42CC-ADF8-5107DF6BD1C1}" type="slidenum">
              <a:rPr lang="en-US" smtClean="0"/>
              <a:pPr>
                <a:defRPr/>
              </a:pPr>
              <a:t>31</a:t>
            </a:fld>
            <a:endParaRPr lang="en-US"/>
          </a:p>
        </p:txBody>
      </p:sp>
      <p:sp>
        <p:nvSpPr>
          <p:cNvPr id="6" name="Footer Placeholder 5"/>
          <p:cNvSpPr>
            <a:spLocks noGrp="1"/>
          </p:cNvSpPr>
          <p:nvPr>
            <p:ph type="ftr" sz="quarter" idx="3"/>
          </p:nvPr>
        </p:nvSpPr>
        <p:spPr/>
        <p:txBody>
          <a:bodyPr/>
          <a:lstStyle/>
          <a:p>
            <a:pPr>
              <a:defRPr/>
            </a:pPr>
            <a:r>
              <a:rPr lang="en-US" altLang="ko-KR"/>
              <a:t>Wook Bong Lee, Samsung</a:t>
            </a:r>
            <a:endParaRPr lang="en-US" altLang="ko-KR" dirty="0"/>
          </a:p>
        </p:txBody>
      </p:sp>
    </p:spTree>
    <p:extLst>
      <p:ext uri="{BB962C8B-B14F-4D97-AF65-F5344CB8AC3E}">
        <p14:creationId xmlns:p14="http://schemas.microsoft.com/office/powerpoint/2010/main" val="19896252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 #7 (</a:t>
            </a:r>
            <a:r>
              <a:rPr lang="en-US" u="sng" dirty="0">
                <a:hlinkClick r:id="rId2"/>
              </a:rPr>
              <a:t>1877r0</a:t>
            </a:r>
            <a:r>
              <a:rPr lang="en-US" dirty="0"/>
              <a:t>)</a:t>
            </a:r>
          </a:p>
        </p:txBody>
      </p:sp>
      <p:sp>
        <p:nvSpPr>
          <p:cNvPr id="3" name="Content Placeholder 2"/>
          <p:cNvSpPr>
            <a:spLocks noGrp="1"/>
          </p:cNvSpPr>
          <p:nvPr>
            <p:ph idx="1"/>
          </p:nvPr>
        </p:nvSpPr>
        <p:spPr/>
        <p:txBody>
          <a:bodyPr/>
          <a:lstStyle/>
          <a:p>
            <a:r>
              <a:rPr lang="en-US" dirty="0"/>
              <a:t>Do you support maximum 16 spatial streams for MU-MIMO in 11be?</a:t>
            </a:r>
          </a:p>
          <a:p>
            <a:endParaRPr lang="en-US" dirty="0"/>
          </a:p>
          <a:p>
            <a:r>
              <a:rPr lang="en-US" dirty="0">
                <a:highlight>
                  <a:srgbClr val="FFFF00"/>
                </a:highlight>
              </a:rPr>
              <a:t>Y/N/A: 46/0/2</a:t>
            </a:r>
          </a:p>
          <a:p>
            <a:pPr lvl="1"/>
            <a:endParaRPr lang="en-US" dirty="0"/>
          </a:p>
          <a:p>
            <a:endParaRPr lang="en-US" dirty="0"/>
          </a:p>
        </p:txBody>
      </p:sp>
      <p:sp>
        <p:nvSpPr>
          <p:cNvPr id="4" name="Date Placeholder 3"/>
          <p:cNvSpPr>
            <a:spLocks noGrp="1"/>
          </p:cNvSpPr>
          <p:nvPr>
            <p:ph type="dt" sz="half" idx="10"/>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November 2019</a:t>
            </a:r>
            <a:endParaRPr lang="en-US" dirty="0"/>
          </a:p>
        </p:txBody>
      </p:sp>
      <p:sp>
        <p:nvSpPr>
          <p:cNvPr id="5" name="Slide Number Placeholder 4"/>
          <p:cNvSpPr>
            <a:spLocks noGrp="1"/>
          </p:cNvSpPr>
          <p:nvPr>
            <p:ph type="sldNum" sz="quarter" idx="12"/>
          </p:nvPr>
        </p:nvSpPr>
        <p:spPr/>
        <p:txBody>
          <a:bodyPr/>
          <a:lstStyle/>
          <a:p>
            <a:pPr>
              <a:defRPr/>
            </a:pPr>
            <a:r>
              <a:rPr lang="en-US"/>
              <a:t>Slide </a:t>
            </a:r>
            <a:fld id="{C1789BC7-C074-42CC-ADF8-5107DF6BD1C1}" type="slidenum">
              <a:rPr lang="en-US" smtClean="0"/>
              <a:pPr>
                <a:defRPr/>
              </a:pPr>
              <a:t>32</a:t>
            </a:fld>
            <a:endParaRPr lang="en-US"/>
          </a:p>
        </p:txBody>
      </p:sp>
      <p:sp>
        <p:nvSpPr>
          <p:cNvPr id="6" name="Footer Placeholder 5"/>
          <p:cNvSpPr>
            <a:spLocks noGrp="1"/>
          </p:cNvSpPr>
          <p:nvPr>
            <p:ph type="ftr" sz="quarter" idx="3"/>
          </p:nvPr>
        </p:nvSpPr>
        <p:spPr/>
        <p:txBody>
          <a:bodyPr/>
          <a:lstStyle/>
          <a:p>
            <a:pPr>
              <a:defRPr/>
            </a:pPr>
            <a:r>
              <a:rPr lang="en-US" altLang="ko-KR"/>
              <a:t>Wook Bong Lee, Samsung</a:t>
            </a:r>
            <a:endParaRPr lang="en-US" altLang="ko-KR" dirty="0"/>
          </a:p>
        </p:txBody>
      </p:sp>
    </p:spTree>
    <p:extLst>
      <p:ext uri="{BB962C8B-B14F-4D97-AF65-F5344CB8AC3E}">
        <p14:creationId xmlns:p14="http://schemas.microsoft.com/office/powerpoint/2010/main" val="164252957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dirty="0"/>
              <a:t>SP #8 </a:t>
            </a:r>
            <a:r>
              <a:rPr lang="en-US" altLang="ko-KR" dirty="0"/>
              <a:t>(</a:t>
            </a:r>
            <a:r>
              <a:rPr lang="en-US" u="sng" dirty="0">
                <a:hlinkClick r:id="rId2"/>
              </a:rPr>
              <a:t>1890r0</a:t>
            </a:r>
            <a:r>
              <a:rPr lang="en-US" altLang="ko-KR" dirty="0"/>
              <a:t>)</a:t>
            </a:r>
            <a:endParaRPr lang="ko-KR" altLang="en-US" dirty="0"/>
          </a:p>
        </p:txBody>
      </p:sp>
      <p:sp>
        <p:nvSpPr>
          <p:cNvPr id="3" name="내용 개체 틀 2"/>
          <p:cNvSpPr>
            <a:spLocks noGrp="1"/>
          </p:cNvSpPr>
          <p:nvPr>
            <p:ph idx="1"/>
          </p:nvPr>
        </p:nvSpPr>
        <p:spPr/>
        <p:txBody>
          <a:bodyPr/>
          <a:lstStyle/>
          <a:p>
            <a:r>
              <a:rPr lang="en-US" altLang="ko-KR" sz="2000" dirty="0"/>
              <a:t>Do you agree that preamble puncturing can be considered in order to design phase rotation applied to the legacy preamble part of 320/160+160 MHz </a:t>
            </a:r>
            <a:r>
              <a:rPr lang="en-GB" altLang="ko-KR" sz="2000" dirty="0"/>
              <a:t>EHT PPDU</a:t>
            </a:r>
            <a:r>
              <a:rPr lang="en-US" altLang="ko-KR" sz="2000" dirty="0"/>
              <a:t>?</a:t>
            </a:r>
          </a:p>
          <a:p>
            <a:r>
              <a:rPr lang="en-US" altLang="ko-KR" sz="2000" dirty="0"/>
              <a:t>Note: not intended for inclusion in SFD</a:t>
            </a:r>
          </a:p>
          <a:p>
            <a:endParaRPr lang="en-US" altLang="ko-KR" sz="2000" dirty="0"/>
          </a:p>
          <a:p>
            <a:r>
              <a:rPr lang="en-US" altLang="ko-KR" sz="2000" dirty="0">
                <a:highlight>
                  <a:srgbClr val="FFFF00"/>
                </a:highlight>
              </a:rPr>
              <a:t>Y/N/A: 9/0/31</a:t>
            </a:r>
          </a:p>
          <a:p>
            <a:endParaRPr lang="ko-KR" altLang="en-US" sz="2000" dirty="0"/>
          </a:p>
        </p:txBody>
      </p:sp>
      <p:sp>
        <p:nvSpPr>
          <p:cNvPr id="4" name="바닥글 개체 틀 3"/>
          <p:cNvSpPr>
            <a:spLocks noGrp="1"/>
          </p:cNvSpPr>
          <p:nvPr>
            <p:ph type="ftr" sz="quarter" idx="11"/>
          </p:nvPr>
        </p:nvSpPr>
        <p:spPr bwMode="auto">
          <a:xfrm>
            <a:off x="6329363" y="6475413"/>
            <a:ext cx="221456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latinLnBrk="0" hangingPunct="0">
              <a:spcBef>
                <a:spcPct val="0"/>
              </a:spcBef>
              <a:spcAft>
                <a:spcPct val="0"/>
              </a:spcAft>
              <a:defRPr kumimoji="0"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a:t>Eunsung Park,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33</a:t>
            </a:fld>
            <a:endParaRPr lang="en-US" altLang="ko-KR"/>
          </a:p>
        </p:txBody>
      </p:sp>
      <p:sp>
        <p:nvSpPr>
          <p:cNvPr id="6" name="날짜 개체 틀 5"/>
          <p:cNvSpPr>
            <a:spLocks noGrp="1"/>
          </p:cNvSpPr>
          <p:nvPr>
            <p:ph type="dt" sz="half" idx="2"/>
          </p:nvPr>
        </p:nvSpPr>
        <p:spPr/>
        <p:txBody>
          <a:bodyPr/>
          <a:lstStyle/>
          <a:p>
            <a:pPr>
              <a:defRPr/>
            </a:pPr>
            <a:r>
              <a:rPr lang="en-US"/>
              <a:t>November 2019</a:t>
            </a:r>
            <a:endParaRPr lang="en-US" dirty="0"/>
          </a:p>
        </p:txBody>
      </p:sp>
    </p:spTree>
    <p:extLst>
      <p:ext uri="{BB962C8B-B14F-4D97-AF65-F5344CB8AC3E}">
        <p14:creationId xmlns:p14="http://schemas.microsoft.com/office/powerpoint/2010/main" val="245372053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dirty="0"/>
              <a:t>SP #9 </a:t>
            </a:r>
            <a:r>
              <a:rPr lang="en-US" altLang="ko-KR" dirty="0"/>
              <a:t>(</a:t>
            </a:r>
            <a:r>
              <a:rPr lang="en-US" u="sng" dirty="0">
                <a:hlinkClick r:id="rId2"/>
              </a:rPr>
              <a:t>1890r0</a:t>
            </a:r>
            <a:r>
              <a:rPr lang="en-US" altLang="ko-KR" dirty="0"/>
              <a:t>)</a:t>
            </a:r>
            <a:endParaRPr lang="ko-KR" altLang="en-US" dirty="0"/>
          </a:p>
        </p:txBody>
      </p:sp>
      <p:sp>
        <p:nvSpPr>
          <p:cNvPr id="3" name="내용 개체 틀 2"/>
          <p:cNvSpPr>
            <a:spLocks noGrp="1"/>
          </p:cNvSpPr>
          <p:nvPr>
            <p:ph idx="1"/>
          </p:nvPr>
        </p:nvSpPr>
        <p:spPr/>
        <p:txBody>
          <a:bodyPr/>
          <a:lstStyle/>
          <a:p>
            <a:r>
              <a:rPr lang="en-US" altLang="ko-KR" sz="2000" dirty="0"/>
              <a:t>Which option do you prefer for the phase rotation </a:t>
            </a:r>
            <a:r>
              <a:rPr lang="en-GB" altLang="ko-KR" sz="2000" dirty="0"/>
              <a:t>applied to the legacy preamble part of </a:t>
            </a:r>
            <a:r>
              <a:rPr lang="en-US" altLang="ko-KR" sz="2000" dirty="0"/>
              <a:t>320/160+160 MHz </a:t>
            </a:r>
            <a:r>
              <a:rPr lang="en-GB" altLang="ko-KR" sz="2000" dirty="0"/>
              <a:t>EHT PPDU </a:t>
            </a:r>
          </a:p>
          <a:p>
            <a:pPr lvl="1"/>
            <a:r>
              <a:rPr lang="en-GB" altLang="ko-KR" sz="1800" dirty="0"/>
              <a:t>Option 1: Unified phase rotation regardless of whether the preamble puncturing is applied or not</a:t>
            </a:r>
          </a:p>
          <a:p>
            <a:pPr lvl="1"/>
            <a:r>
              <a:rPr lang="en-GB" altLang="ko-KR" sz="1800" dirty="0"/>
              <a:t>Option 2: Different phase rotation according to whether the preamble puncturing is applied or not</a:t>
            </a:r>
            <a:endParaRPr lang="en-US" altLang="ko-KR" sz="1800" dirty="0"/>
          </a:p>
          <a:p>
            <a:pPr lvl="1"/>
            <a:r>
              <a:rPr lang="en-US" altLang="ko-KR" sz="1600" dirty="0"/>
              <a:t>Note: not intended to include in SFD</a:t>
            </a:r>
          </a:p>
          <a:p>
            <a:pPr lvl="1"/>
            <a:endParaRPr lang="en-US" altLang="ko-KR" sz="1600" dirty="0"/>
          </a:p>
          <a:p>
            <a:r>
              <a:rPr lang="en-US" altLang="ko-KR" sz="2000" dirty="0">
                <a:highlight>
                  <a:srgbClr val="FFFF00"/>
                </a:highlight>
              </a:rPr>
              <a:t>Option 1/Option 2/A: 11/13/22</a:t>
            </a:r>
          </a:p>
        </p:txBody>
      </p:sp>
      <p:sp>
        <p:nvSpPr>
          <p:cNvPr id="4" name="바닥글 개체 틀 3"/>
          <p:cNvSpPr>
            <a:spLocks noGrp="1"/>
          </p:cNvSpPr>
          <p:nvPr>
            <p:ph type="ftr" sz="quarter" idx="11"/>
          </p:nvPr>
        </p:nvSpPr>
        <p:spPr bwMode="auto">
          <a:xfrm>
            <a:off x="6329363" y="6475413"/>
            <a:ext cx="221456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latinLnBrk="0" hangingPunct="0">
              <a:spcBef>
                <a:spcPct val="0"/>
              </a:spcBef>
              <a:spcAft>
                <a:spcPct val="0"/>
              </a:spcAft>
              <a:defRPr kumimoji="0"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a:t>Eunsung Park,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34</a:t>
            </a:fld>
            <a:endParaRPr lang="en-US" altLang="ko-KR"/>
          </a:p>
        </p:txBody>
      </p:sp>
      <p:sp>
        <p:nvSpPr>
          <p:cNvPr id="6" name="날짜 개체 틀 5"/>
          <p:cNvSpPr>
            <a:spLocks noGrp="1"/>
          </p:cNvSpPr>
          <p:nvPr>
            <p:ph type="dt" sz="half" idx="2"/>
          </p:nvPr>
        </p:nvSpPr>
        <p:spPr/>
        <p:txBody>
          <a:bodyPr/>
          <a:lstStyle/>
          <a:p>
            <a:pPr>
              <a:defRPr/>
            </a:pPr>
            <a:r>
              <a:rPr lang="en-US"/>
              <a:t>November 2019</a:t>
            </a:r>
            <a:endParaRPr lang="en-US" dirty="0"/>
          </a:p>
        </p:txBody>
      </p:sp>
    </p:spTree>
    <p:extLst>
      <p:ext uri="{BB962C8B-B14F-4D97-AF65-F5344CB8AC3E}">
        <p14:creationId xmlns:p14="http://schemas.microsoft.com/office/powerpoint/2010/main" val="333634136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dirty="0"/>
              <a:t>SP #10 </a:t>
            </a:r>
            <a:r>
              <a:rPr lang="en-US" altLang="ko-KR" dirty="0"/>
              <a:t>(</a:t>
            </a:r>
            <a:r>
              <a:rPr lang="en-US" u="sng" dirty="0">
                <a:hlinkClick r:id="rId2"/>
              </a:rPr>
              <a:t>1890r0</a:t>
            </a:r>
            <a:r>
              <a:rPr lang="en-US" altLang="ko-KR" dirty="0"/>
              <a:t>)</a:t>
            </a:r>
            <a:endParaRPr lang="ko-KR" altLang="en-US" dirty="0"/>
          </a:p>
        </p:txBody>
      </p:sp>
      <p:sp>
        <p:nvSpPr>
          <p:cNvPr id="3" name="내용 개체 틀 2"/>
          <p:cNvSpPr>
            <a:spLocks noGrp="1"/>
          </p:cNvSpPr>
          <p:nvPr>
            <p:ph idx="1"/>
          </p:nvPr>
        </p:nvSpPr>
        <p:spPr/>
        <p:txBody>
          <a:bodyPr/>
          <a:lstStyle/>
          <a:p>
            <a:r>
              <a:rPr lang="en-US" altLang="ko-KR" sz="2000" dirty="0"/>
              <a:t>Which option do you prefer for the phase rotation </a:t>
            </a:r>
            <a:r>
              <a:rPr lang="en-GB" altLang="ko-KR" sz="2000" dirty="0"/>
              <a:t>applied to the legacy preamble part of </a:t>
            </a:r>
            <a:r>
              <a:rPr lang="en-US" altLang="ko-KR" sz="2000" dirty="0"/>
              <a:t>320/160+160 MHz </a:t>
            </a:r>
            <a:r>
              <a:rPr lang="en-GB" altLang="ko-KR" sz="2000" dirty="0"/>
              <a:t>EHT PPDU </a:t>
            </a:r>
          </a:p>
          <a:p>
            <a:pPr lvl="1"/>
            <a:r>
              <a:rPr lang="en-US" altLang="ko-KR" sz="1800" dirty="0"/>
              <a:t>Option 1: repeat 11ax 80MHz phase rotation</a:t>
            </a:r>
          </a:p>
          <a:p>
            <a:pPr lvl="1"/>
            <a:r>
              <a:rPr lang="en-US" altLang="ko-KR" sz="1800" dirty="0"/>
              <a:t>Option 2: repeat 11ax 80MHz phase rotation and apply additional coefficients to 80MHz segments</a:t>
            </a:r>
          </a:p>
          <a:p>
            <a:pPr lvl="1"/>
            <a:r>
              <a:rPr lang="en-US" altLang="ko-KR" sz="1800" dirty="0"/>
              <a:t>Option 3: repeat new 80MHz phase rotation [1 1 -1 -1]</a:t>
            </a:r>
          </a:p>
          <a:p>
            <a:pPr lvl="1"/>
            <a:r>
              <a:rPr lang="en-US" altLang="ko-KR" sz="1800" dirty="0"/>
              <a:t>Option 4: repeat new 80MHz phase rotation [1 1 -1 -1] and apply additional coefficients to 80MHz segments</a:t>
            </a:r>
          </a:p>
          <a:p>
            <a:endParaRPr lang="en-US" altLang="ko-KR" sz="2000" dirty="0"/>
          </a:p>
          <a:p>
            <a:r>
              <a:rPr lang="en-US" altLang="ko-KR" sz="2000" dirty="0"/>
              <a:t>Option 1/Option 2/Option 3/Option 4/A: ////</a:t>
            </a:r>
          </a:p>
          <a:p>
            <a:endParaRPr lang="en-US" altLang="ko-KR" sz="2000" dirty="0"/>
          </a:p>
          <a:p>
            <a:r>
              <a:rPr lang="en-US" altLang="ko-KR" sz="2000" dirty="0">
                <a:highlight>
                  <a:srgbClr val="FFFF00"/>
                </a:highlight>
              </a:rPr>
              <a:t>Deferred</a:t>
            </a:r>
            <a:endParaRPr lang="ko-KR" altLang="en-US" sz="2000" dirty="0">
              <a:highlight>
                <a:srgbClr val="FFFF00"/>
              </a:highlight>
            </a:endParaRPr>
          </a:p>
        </p:txBody>
      </p:sp>
      <p:sp>
        <p:nvSpPr>
          <p:cNvPr id="4" name="바닥글 개체 틀 3"/>
          <p:cNvSpPr>
            <a:spLocks noGrp="1"/>
          </p:cNvSpPr>
          <p:nvPr>
            <p:ph type="ftr" sz="quarter" idx="11"/>
          </p:nvPr>
        </p:nvSpPr>
        <p:spPr bwMode="auto">
          <a:xfrm>
            <a:off x="6329363" y="6475413"/>
            <a:ext cx="221456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latinLnBrk="0" hangingPunct="0">
              <a:spcBef>
                <a:spcPct val="0"/>
              </a:spcBef>
              <a:spcAft>
                <a:spcPct val="0"/>
              </a:spcAft>
              <a:defRPr kumimoji="0"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a:t>Eunsung Park,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35</a:t>
            </a:fld>
            <a:endParaRPr lang="en-US" altLang="ko-KR"/>
          </a:p>
        </p:txBody>
      </p:sp>
      <p:sp>
        <p:nvSpPr>
          <p:cNvPr id="6" name="날짜 개체 틀 5"/>
          <p:cNvSpPr>
            <a:spLocks noGrp="1"/>
          </p:cNvSpPr>
          <p:nvPr>
            <p:ph type="dt" sz="half" idx="2"/>
          </p:nvPr>
        </p:nvSpPr>
        <p:spPr/>
        <p:txBody>
          <a:bodyPr/>
          <a:lstStyle/>
          <a:p>
            <a:pPr>
              <a:defRPr/>
            </a:pPr>
            <a:r>
              <a:rPr lang="en-US"/>
              <a:t>November 2019</a:t>
            </a:r>
            <a:endParaRPr lang="en-US" dirty="0"/>
          </a:p>
        </p:txBody>
      </p:sp>
    </p:spTree>
    <p:extLst>
      <p:ext uri="{BB962C8B-B14F-4D97-AF65-F5344CB8AC3E}">
        <p14:creationId xmlns:p14="http://schemas.microsoft.com/office/powerpoint/2010/main" val="283613280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dirty="0"/>
              <a:t>SP #11 </a:t>
            </a:r>
            <a:r>
              <a:rPr lang="en-US" altLang="ko-KR" dirty="0"/>
              <a:t>(</a:t>
            </a:r>
            <a:r>
              <a:rPr lang="en-US" u="sng" dirty="0">
                <a:hlinkClick r:id="rId2"/>
              </a:rPr>
              <a:t>1890r0</a:t>
            </a:r>
            <a:r>
              <a:rPr lang="en-US" altLang="ko-KR" dirty="0"/>
              <a:t>)</a:t>
            </a:r>
            <a:endParaRPr lang="ko-KR" altLang="en-US" dirty="0"/>
          </a:p>
        </p:txBody>
      </p:sp>
      <p:sp>
        <p:nvSpPr>
          <p:cNvPr id="3" name="내용 개체 틀 2"/>
          <p:cNvSpPr>
            <a:spLocks noGrp="1"/>
          </p:cNvSpPr>
          <p:nvPr>
            <p:ph idx="1"/>
          </p:nvPr>
        </p:nvSpPr>
        <p:spPr/>
        <p:txBody>
          <a:bodyPr/>
          <a:lstStyle/>
          <a:p>
            <a:r>
              <a:rPr lang="en-US" altLang="ko-KR" sz="2000" dirty="0"/>
              <a:t>Do you agree to add the following text to the </a:t>
            </a:r>
            <a:r>
              <a:rPr lang="en-US" altLang="ko-KR" sz="2000" dirty="0" err="1"/>
              <a:t>TGbe</a:t>
            </a:r>
            <a:r>
              <a:rPr lang="en-US" altLang="ko-KR" sz="2000" dirty="0"/>
              <a:t> SFD?</a:t>
            </a:r>
          </a:p>
          <a:p>
            <a:pPr lvl="1"/>
            <a:r>
              <a:rPr lang="en-GB" altLang="ko-KR" sz="1800" dirty="0"/>
              <a:t>[1 1 -1 -1 j </a:t>
            </a:r>
            <a:r>
              <a:rPr lang="en-GB" altLang="ko-KR" sz="1800" dirty="0" err="1"/>
              <a:t>j</a:t>
            </a:r>
            <a:r>
              <a:rPr lang="en-GB" altLang="ko-KR" sz="1800" dirty="0"/>
              <a:t> -j -j -j -j </a:t>
            </a:r>
            <a:r>
              <a:rPr lang="en-GB" altLang="ko-KR" sz="1800" dirty="0" err="1"/>
              <a:t>j</a:t>
            </a:r>
            <a:r>
              <a:rPr lang="en-GB" altLang="ko-KR" sz="1800" dirty="0"/>
              <a:t> </a:t>
            </a:r>
            <a:r>
              <a:rPr lang="en-GB" altLang="ko-KR" sz="1800" dirty="0" err="1"/>
              <a:t>j</a:t>
            </a:r>
            <a:r>
              <a:rPr lang="en-GB" altLang="ko-KR" sz="1800" dirty="0"/>
              <a:t> -1 -1 1 1] is used for the phase rotation applied to the legacy preamble part of </a:t>
            </a:r>
            <a:r>
              <a:rPr lang="en-US" altLang="ko-KR" sz="1800" dirty="0"/>
              <a:t>320/160+160 MHz </a:t>
            </a:r>
            <a:r>
              <a:rPr lang="en-GB" altLang="ko-KR" sz="1800" dirty="0"/>
              <a:t>EHT PPDU</a:t>
            </a:r>
          </a:p>
          <a:p>
            <a:pPr lvl="2"/>
            <a:r>
              <a:rPr lang="en-US" altLang="ko-KR" sz="1600" dirty="0"/>
              <a:t>Application to the other fields is TBD</a:t>
            </a:r>
          </a:p>
          <a:p>
            <a:endParaRPr lang="en-US" altLang="ko-KR" sz="2000" dirty="0"/>
          </a:p>
          <a:p>
            <a:r>
              <a:rPr lang="en-US" altLang="ko-KR" sz="2000" dirty="0"/>
              <a:t>Y/N/A : //</a:t>
            </a:r>
          </a:p>
          <a:p>
            <a:endParaRPr lang="en-US" altLang="ko-KR" sz="2000" dirty="0"/>
          </a:p>
          <a:p>
            <a:r>
              <a:rPr lang="en-US" altLang="ko-KR" sz="2000" dirty="0">
                <a:highlight>
                  <a:srgbClr val="FFFF00"/>
                </a:highlight>
              </a:rPr>
              <a:t>Deferred</a:t>
            </a:r>
            <a:endParaRPr lang="ko-KR" altLang="en-US" sz="2000" dirty="0">
              <a:highlight>
                <a:srgbClr val="FFFF00"/>
              </a:highlight>
            </a:endParaRPr>
          </a:p>
        </p:txBody>
      </p:sp>
      <p:sp>
        <p:nvSpPr>
          <p:cNvPr id="4" name="바닥글 개체 틀 3"/>
          <p:cNvSpPr>
            <a:spLocks noGrp="1"/>
          </p:cNvSpPr>
          <p:nvPr>
            <p:ph type="ftr" sz="quarter" idx="11"/>
          </p:nvPr>
        </p:nvSpPr>
        <p:spPr bwMode="auto">
          <a:xfrm>
            <a:off x="6329363" y="6475413"/>
            <a:ext cx="221456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latinLnBrk="0" hangingPunct="0">
              <a:spcBef>
                <a:spcPct val="0"/>
              </a:spcBef>
              <a:spcAft>
                <a:spcPct val="0"/>
              </a:spcAft>
              <a:defRPr kumimoji="0"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a:t>Eunsung Park,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36</a:t>
            </a:fld>
            <a:endParaRPr lang="en-US" altLang="ko-KR"/>
          </a:p>
        </p:txBody>
      </p:sp>
      <p:sp>
        <p:nvSpPr>
          <p:cNvPr id="6" name="날짜 개체 틀 5"/>
          <p:cNvSpPr>
            <a:spLocks noGrp="1"/>
          </p:cNvSpPr>
          <p:nvPr>
            <p:ph type="dt" sz="half" idx="2"/>
          </p:nvPr>
        </p:nvSpPr>
        <p:spPr/>
        <p:txBody>
          <a:bodyPr/>
          <a:lstStyle/>
          <a:p>
            <a:pPr>
              <a:defRPr/>
            </a:pPr>
            <a:r>
              <a:rPr lang="en-US"/>
              <a:t>November 2019</a:t>
            </a:r>
            <a:endParaRPr lang="en-US" dirty="0"/>
          </a:p>
        </p:txBody>
      </p:sp>
    </p:spTree>
    <p:extLst>
      <p:ext uri="{BB962C8B-B14F-4D97-AF65-F5344CB8AC3E}">
        <p14:creationId xmlns:p14="http://schemas.microsoft.com/office/powerpoint/2010/main" val="182835024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dirty="0"/>
              <a:t>SP #12 </a:t>
            </a:r>
            <a:r>
              <a:rPr lang="en-US" altLang="ko-KR" dirty="0"/>
              <a:t>(</a:t>
            </a:r>
            <a:r>
              <a:rPr lang="en-US" u="sng" dirty="0">
                <a:hlinkClick r:id="rId2"/>
              </a:rPr>
              <a:t>1890r0</a:t>
            </a:r>
            <a:r>
              <a:rPr lang="en-US" altLang="ko-KR" dirty="0"/>
              <a:t>)</a:t>
            </a:r>
            <a:endParaRPr lang="ko-KR" altLang="en-US" dirty="0"/>
          </a:p>
        </p:txBody>
      </p:sp>
      <p:sp>
        <p:nvSpPr>
          <p:cNvPr id="3" name="내용 개체 틀 2"/>
          <p:cNvSpPr>
            <a:spLocks noGrp="1"/>
          </p:cNvSpPr>
          <p:nvPr>
            <p:ph idx="1"/>
          </p:nvPr>
        </p:nvSpPr>
        <p:spPr/>
        <p:txBody>
          <a:bodyPr/>
          <a:lstStyle/>
          <a:p>
            <a:r>
              <a:rPr lang="en-US" altLang="ko-KR" sz="2000" dirty="0"/>
              <a:t>Do you agree to add the following text to the </a:t>
            </a:r>
            <a:r>
              <a:rPr lang="en-US" altLang="ko-KR" sz="2000" dirty="0" err="1"/>
              <a:t>TGbe</a:t>
            </a:r>
            <a:r>
              <a:rPr lang="en-US" altLang="ko-KR" sz="2000" dirty="0"/>
              <a:t> SFD?</a:t>
            </a:r>
          </a:p>
          <a:p>
            <a:pPr lvl="1"/>
            <a:r>
              <a:rPr lang="en-GB" altLang="ko-KR" sz="1800" dirty="0"/>
              <a:t>[1 -1 -1 -1 j -j -j -j 1 -1 -1 -1 j -j -j -j] is used for the phase rotation applied to the legacy preamble part of </a:t>
            </a:r>
            <a:r>
              <a:rPr lang="en-US" altLang="ko-KR" sz="1800" dirty="0"/>
              <a:t>320/160+160 MHz </a:t>
            </a:r>
            <a:r>
              <a:rPr lang="en-GB" altLang="ko-KR" sz="1800" dirty="0"/>
              <a:t>EHT PPDU</a:t>
            </a:r>
          </a:p>
          <a:p>
            <a:pPr lvl="2"/>
            <a:r>
              <a:rPr lang="en-US" altLang="ko-KR" sz="1600" dirty="0"/>
              <a:t>Application to the other fields is TBD</a:t>
            </a:r>
          </a:p>
          <a:p>
            <a:endParaRPr lang="en-US" altLang="ko-KR" sz="2000" dirty="0"/>
          </a:p>
          <a:p>
            <a:r>
              <a:rPr lang="en-US" altLang="ko-KR" sz="2000" dirty="0"/>
              <a:t>Y/N/A : //</a:t>
            </a:r>
          </a:p>
          <a:p>
            <a:endParaRPr lang="en-US" altLang="ko-KR" sz="2000" dirty="0"/>
          </a:p>
          <a:p>
            <a:r>
              <a:rPr lang="en-US" altLang="ko-KR" sz="2000" dirty="0">
                <a:highlight>
                  <a:srgbClr val="FFFF00"/>
                </a:highlight>
              </a:rPr>
              <a:t>Deferred</a:t>
            </a:r>
            <a:endParaRPr lang="ko-KR" altLang="en-US" sz="2000" dirty="0">
              <a:highlight>
                <a:srgbClr val="FFFF00"/>
              </a:highlight>
            </a:endParaRPr>
          </a:p>
        </p:txBody>
      </p:sp>
      <p:sp>
        <p:nvSpPr>
          <p:cNvPr id="4" name="바닥글 개체 틀 3"/>
          <p:cNvSpPr>
            <a:spLocks noGrp="1"/>
          </p:cNvSpPr>
          <p:nvPr>
            <p:ph type="ftr" sz="quarter" idx="11"/>
          </p:nvPr>
        </p:nvSpPr>
        <p:spPr bwMode="auto">
          <a:xfrm>
            <a:off x="6329363" y="6475413"/>
            <a:ext cx="221456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latinLnBrk="0" hangingPunct="0">
              <a:spcBef>
                <a:spcPct val="0"/>
              </a:spcBef>
              <a:spcAft>
                <a:spcPct val="0"/>
              </a:spcAft>
              <a:defRPr kumimoji="0"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a:t>Eunsung Park,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37</a:t>
            </a:fld>
            <a:endParaRPr lang="en-US" altLang="ko-KR"/>
          </a:p>
        </p:txBody>
      </p:sp>
      <p:sp>
        <p:nvSpPr>
          <p:cNvPr id="6" name="날짜 개체 틀 5"/>
          <p:cNvSpPr>
            <a:spLocks noGrp="1"/>
          </p:cNvSpPr>
          <p:nvPr>
            <p:ph type="dt" sz="half" idx="2"/>
          </p:nvPr>
        </p:nvSpPr>
        <p:spPr/>
        <p:txBody>
          <a:bodyPr/>
          <a:lstStyle/>
          <a:p>
            <a:pPr>
              <a:defRPr/>
            </a:pPr>
            <a:r>
              <a:rPr lang="en-US"/>
              <a:t>November 2019</a:t>
            </a:r>
            <a:endParaRPr lang="en-US" dirty="0"/>
          </a:p>
        </p:txBody>
      </p:sp>
    </p:spTree>
    <p:extLst>
      <p:ext uri="{BB962C8B-B14F-4D97-AF65-F5344CB8AC3E}">
        <p14:creationId xmlns:p14="http://schemas.microsoft.com/office/powerpoint/2010/main" val="247068042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dirty="0"/>
              <a:t>SP #13 </a:t>
            </a:r>
            <a:r>
              <a:rPr lang="en-US" altLang="ko-KR" dirty="0"/>
              <a:t>(</a:t>
            </a:r>
            <a:r>
              <a:rPr lang="en-US" u="sng" dirty="0">
                <a:hlinkClick r:id="rId2"/>
              </a:rPr>
              <a:t>1890r0</a:t>
            </a:r>
            <a:r>
              <a:rPr lang="en-US" altLang="ko-KR" dirty="0"/>
              <a:t>)</a:t>
            </a:r>
            <a:endParaRPr lang="ko-KR" altLang="en-US" dirty="0"/>
          </a:p>
        </p:txBody>
      </p:sp>
      <p:sp>
        <p:nvSpPr>
          <p:cNvPr id="3" name="내용 개체 틀 2"/>
          <p:cNvSpPr>
            <a:spLocks noGrp="1"/>
          </p:cNvSpPr>
          <p:nvPr>
            <p:ph idx="1"/>
          </p:nvPr>
        </p:nvSpPr>
        <p:spPr/>
        <p:txBody>
          <a:bodyPr/>
          <a:lstStyle/>
          <a:p>
            <a:r>
              <a:rPr lang="en-US" altLang="ko-KR" sz="2000" dirty="0"/>
              <a:t>Do you agree to add the following text to the </a:t>
            </a:r>
            <a:r>
              <a:rPr lang="en-US" altLang="ko-KR" sz="2000" dirty="0" err="1"/>
              <a:t>TGbe</a:t>
            </a:r>
            <a:r>
              <a:rPr lang="en-US" altLang="ko-KR" sz="2000" dirty="0"/>
              <a:t> SFD?</a:t>
            </a:r>
          </a:p>
          <a:p>
            <a:pPr lvl="1"/>
            <a:r>
              <a:rPr lang="en-GB" altLang="ko-KR" sz="1800" dirty="0"/>
              <a:t>[1 -1 -1 -1 j -j -j -j </a:t>
            </a:r>
            <a:r>
              <a:rPr lang="en-GB" altLang="ko-KR" sz="1800" dirty="0" err="1"/>
              <a:t>j</a:t>
            </a:r>
            <a:r>
              <a:rPr lang="en-GB" altLang="ko-KR" sz="1800" dirty="0"/>
              <a:t> -j -j -j 1 -1 -1 -1] is used for the phase rotation applied to the legacy preamble part of </a:t>
            </a:r>
            <a:r>
              <a:rPr lang="en-US" altLang="ko-KR" sz="1800" dirty="0"/>
              <a:t>320/160+160 MHz </a:t>
            </a:r>
            <a:r>
              <a:rPr lang="en-GB" altLang="ko-KR" sz="1800" dirty="0"/>
              <a:t>EHT PPDU</a:t>
            </a:r>
          </a:p>
          <a:p>
            <a:pPr lvl="2"/>
            <a:r>
              <a:rPr lang="en-US" altLang="ko-KR" sz="1600" dirty="0"/>
              <a:t>Application to the other fields is TBD</a:t>
            </a:r>
          </a:p>
          <a:p>
            <a:endParaRPr lang="en-US" altLang="ko-KR" sz="2000" dirty="0"/>
          </a:p>
          <a:p>
            <a:r>
              <a:rPr lang="en-US" altLang="ko-KR" sz="2000" dirty="0"/>
              <a:t>Y/N/A : //</a:t>
            </a:r>
          </a:p>
          <a:p>
            <a:endParaRPr lang="en-US" altLang="ko-KR" sz="2000" dirty="0"/>
          </a:p>
          <a:p>
            <a:r>
              <a:rPr lang="en-US" altLang="ko-KR" sz="2000" dirty="0">
                <a:highlight>
                  <a:srgbClr val="FFFF00"/>
                </a:highlight>
              </a:rPr>
              <a:t>Deferred</a:t>
            </a:r>
            <a:endParaRPr lang="ko-KR" altLang="en-US" sz="2000" dirty="0">
              <a:highlight>
                <a:srgbClr val="FFFF00"/>
              </a:highlight>
            </a:endParaRPr>
          </a:p>
        </p:txBody>
      </p:sp>
      <p:sp>
        <p:nvSpPr>
          <p:cNvPr id="4" name="바닥글 개체 틀 3"/>
          <p:cNvSpPr>
            <a:spLocks noGrp="1"/>
          </p:cNvSpPr>
          <p:nvPr>
            <p:ph type="ftr" sz="quarter" idx="11"/>
          </p:nvPr>
        </p:nvSpPr>
        <p:spPr bwMode="auto">
          <a:xfrm>
            <a:off x="6329363" y="6475413"/>
            <a:ext cx="221456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latinLnBrk="0" hangingPunct="0">
              <a:spcBef>
                <a:spcPct val="0"/>
              </a:spcBef>
              <a:spcAft>
                <a:spcPct val="0"/>
              </a:spcAft>
              <a:defRPr kumimoji="0"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a:t>Eunsung Park,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38</a:t>
            </a:fld>
            <a:endParaRPr lang="en-US" altLang="ko-KR"/>
          </a:p>
        </p:txBody>
      </p:sp>
      <p:sp>
        <p:nvSpPr>
          <p:cNvPr id="6" name="날짜 개체 틀 5"/>
          <p:cNvSpPr>
            <a:spLocks noGrp="1"/>
          </p:cNvSpPr>
          <p:nvPr>
            <p:ph type="dt" sz="half" idx="2"/>
          </p:nvPr>
        </p:nvSpPr>
        <p:spPr/>
        <p:txBody>
          <a:bodyPr/>
          <a:lstStyle/>
          <a:p>
            <a:pPr>
              <a:defRPr/>
            </a:pPr>
            <a:r>
              <a:rPr lang="en-US"/>
              <a:t>November 2019</a:t>
            </a:r>
            <a:endParaRPr lang="en-US" dirty="0"/>
          </a:p>
        </p:txBody>
      </p:sp>
    </p:spTree>
    <p:extLst>
      <p:ext uri="{BB962C8B-B14F-4D97-AF65-F5344CB8AC3E}">
        <p14:creationId xmlns:p14="http://schemas.microsoft.com/office/powerpoint/2010/main" val="353221106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 #14 (</a:t>
            </a:r>
            <a:r>
              <a:rPr lang="en-US" u="sng" dirty="0">
                <a:hlinkClick r:id="rId2"/>
              </a:rPr>
              <a:t>1907r1</a:t>
            </a:r>
            <a:r>
              <a:rPr lang="en-US" dirty="0"/>
              <a:t>)</a:t>
            </a:r>
          </a:p>
        </p:txBody>
      </p:sp>
      <p:sp>
        <p:nvSpPr>
          <p:cNvPr id="3" name="Content Placeholder 2"/>
          <p:cNvSpPr>
            <a:spLocks noGrp="1"/>
          </p:cNvSpPr>
          <p:nvPr>
            <p:ph idx="1"/>
          </p:nvPr>
        </p:nvSpPr>
        <p:spPr>
          <a:xfrm>
            <a:off x="685800" y="1600200"/>
            <a:ext cx="7772400" cy="1752600"/>
          </a:xfrm>
        </p:spPr>
        <p:txBody>
          <a:bodyPr/>
          <a:lstStyle/>
          <a:p>
            <a:r>
              <a:rPr lang="en-US" dirty="0"/>
              <a:t>Do you agree that small-size RUs can only combine with small-size RUs and large-size RUs can only combine with large-size RUs? </a:t>
            </a:r>
          </a:p>
          <a:p>
            <a:pPr lvl="1"/>
            <a:r>
              <a:rPr lang="en-US" dirty="0"/>
              <a:t>RUs with equal to or more than 242 tones are called as large-size RUs</a:t>
            </a:r>
          </a:p>
          <a:p>
            <a:pPr lvl="1"/>
            <a:r>
              <a:rPr lang="en-US" dirty="0"/>
              <a:t>RUs  with less than 242 tones as small-size RUs</a:t>
            </a:r>
          </a:p>
          <a:p>
            <a:pPr lvl="2"/>
            <a:endParaRPr lang="en-US" dirty="0"/>
          </a:p>
          <a:p>
            <a:r>
              <a:rPr lang="en-US" dirty="0"/>
              <a:t>Y/N/A</a:t>
            </a:r>
          </a:p>
          <a:p>
            <a:r>
              <a:rPr lang="en-US" dirty="0">
                <a:highlight>
                  <a:srgbClr val="FFFF00"/>
                </a:highlight>
              </a:rPr>
              <a:t>Deferred</a:t>
            </a:r>
          </a:p>
          <a:p>
            <a:pPr marL="457200" lvl="1" indent="0">
              <a:buNone/>
            </a:pPr>
            <a:endParaRPr lang="en-US" dirty="0"/>
          </a:p>
          <a:p>
            <a:pPr marL="457200" lvl="1" indent="0">
              <a:buNone/>
            </a:pPr>
            <a:endParaRPr lang="en-US" dirty="0"/>
          </a:p>
          <a:p>
            <a:pPr lvl="1"/>
            <a:endParaRPr lang="en-US" dirty="0"/>
          </a:p>
        </p:txBody>
      </p:sp>
      <p:sp>
        <p:nvSpPr>
          <p:cNvPr id="4" name="Footer Placeholder 3"/>
          <p:cNvSpPr>
            <a:spLocks noGrp="1"/>
          </p:cNvSpPr>
          <p:nvPr>
            <p:ph type="ftr" sz="quarter" idx="11"/>
          </p:nvPr>
        </p:nvSpPr>
        <p:spPr bwMode="auto">
          <a:xfrm>
            <a:off x="6884816" y="6475413"/>
            <a:ext cx="165910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ltLang="ko-KR"/>
              <a:t>Jianhan Liu, Mediatek Inc.</a:t>
            </a:r>
            <a:endParaRPr lang="en-US" altLang="ko-KR" dirty="0"/>
          </a:p>
        </p:txBody>
      </p:sp>
      <p:sp>
        <p:nvSpPr>
          <p:cNvPr id="5" name="Slide Number Placeholder 4"/>
          <p:cNvSpPr>
            <a:spLocks noGrp="1"/>
          </p:cNvSpPr>
          <p:nvPr>
            <p:ph type="sldNum" sz="quarter" idx="12"/>
          </p:nvPr>
        </p:nvSpPr>
        <p:spPr/>
        <p:txBody>
          <a:bodyPr/>
          <a:lstStyle/>
          <a:p>
            <a:pPr>
              <a:defRPr/>
            </a:pPr>
            <a:r>
              <a:rPr lang="en-US"/>
              <a:t>Slide </a:t>
            </a:r>
            <a:fld id="{C1789BC7-C074-42CC-ADF8-5107DF6BD1C1}" type="slidenum">
              <a:rPr lang="en-US" smtClean="0"/>
              <a:pPr>
                <a:defRPr/>
              </a:pPr>
              <a:t>39</a:t>
            </a:fld>
            <a:endParaRPr lang="en-US"/>
          </a:p>
        </p:txBody>
      </p:sp>
      <p:sp>
        <p:nvSpPr>
          <p:cNvPr id="7" name="Date Placeholder 3"/>
          <p:cNvSpPr>
            <a:spLocks noGrp="1"/>
          </p:cNvSpPr>
          <p:nvPr>
            <p:ph type="dt" sz="half" idx="2"/>
          </p:nvPr>
        </p:nvSpPr>
        <p:spPr>
          <a:xfrm>
            <a:off x="696913" y="332601"/>
            <a:ext cx="1541128" cy="276999"/>
          </a:xfrm>
        </p:spPr>
        <p:txBody>
          <a:bodyPr/>
          <a:lstStyle/>
          <a:p>
            <a:pPr>
              <a:defRPr/>
            </a:pPr>
            <a:r>
              <a:rPr lang="en-US" dirty="0"/>
              <a:t>November 2019</a:t>
            </a:r>
          </a:p>
        </p:txBody>
      </p:sp>
    </p:spTree>
    <p:extLst>
      <p:ext uri="{BB962C8B-B14F-4D97-AF65-F5344CB8AC3E}">
        <p14:creationId xmlns:p14="http://schemas.microsoft.com/office/powerpoint/2010/main" val="12486799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p:txBody>
          <a:bodyPr/>
          <a:lstStyle/>
          <a:p>
            <a:pPr marL="457200" indent="-457200"/>
            <a:r>
              <a:rPr lang="en-US" altLang="en-US" dirty="0">
                <a:hlinkClick r:id="rId2"/>
              </a:rPr>
              <a:t>https://imat.ieee.org/my-site/home</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Sigurd Schelstraete (Quantenna/ON)</a:t>
            </a:r>
          </a:p>
        </p:txBody>
      </p:sp>
      <p:sp>
        <p:nvSpPr>
          <p:cNvPr id="8" name="Date Placeholder 3">
            <a:extLst>
              <a:ext uri="{FF2B5EF4-FFF2-40B4-BE49-F238E27FC236}">
                <a16:creationId xmlns:a16="http://schemas.microsoft.com/office/drawing/2014/main" id="{B9729627-ADAE-4024-BD86-16598384D9AB}"/>
              </a:ext>
            </a:extLst>
          </p:cNvPr>
          <p:cNvSpPr>
            <a:spLocks noGrp="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January 2020</a:t>
            </a:r>
            <a:endParaRPr lang="en-GB" dirty="0"/>
          </a:p>
        </p:txBody>
      </p:sp>
    </p:spTree>
    <p:extLst>
      <p:ext uri="{BB962C8B-B14F-4D97-AF65-F5344CB8AC3E}">
        <p14:creationId xmlns:p14="http://schemas.microsoft.com/office/powerpoint/2010/main" val="393010576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 #15 (</a:t>
            </a:r>
            <a:r>
              <a:rPr lang="en-US" u="sng" dirty="0">
                <a:hlinkClick r:id="rId2"/>
              </a:rPr>
              <a:t>1907r1</a:t>
            </a:r>
            <a:r>
              <a:rPr lang="en-US" dirty="0"/>
              <a:t>)</a:t>
            </a:r>
          </a:p>
        </p:txBody>
      </p:sp>
      <p:sp>
        <p:nvSpPr>
          <p:cNvPr id="3" name="Content Placeholder 2"/>
          <p:cNvSpPr>
            <a:spLocks noGrp="1"/>
          </p:cNvSpPr>
          <p:nvPr>
            <p:ph idx="1"/>
          </p:nvPr>
        </p:nvSpPr>
        <p:spPr/>
        <p:txBody>
          <a:bodyPr/>
          <a:lstStyle/>
          <a:p>
            <a:r>
              <a:rPr lang="en-US" dirty="0"/>
              <a:t>Do you agree that combination of small-size RUs shall not cross 20MHz channel boundary?</a:t>
            </a:r>
          </a:p>
          <a:p>
            <a:endParaRPr lang="en-US" dirty="0"/>
          </a:p>
          <a:p>
            <a:r>
              <a:rPr lang="en-US" dirty="0">
                <a:highlight>
                  <a:srgbClr val="FFFF00"/>
                </a:highlight>
              </a:rPr>
              <a:t>Y/N/A: 34/1/22</a:t>
            </a:r>
          </a:p>
        </p:txBody>
      </p:sp>
      <p:sp>
        <p:nvSpPr>
          <p:cNvPr id="4" name="Footer Placeholder 3"/>
          <p:cNvSpPr>
            <a:spLocks noGrp="1"/>
          </p:cNvSpPr>
          <p:nvPr>
            <p:ph type="ftr" sz="quarter" idx="11"/>
          </p:nvPr>
        </p:nvSpPr>
        <p:spPr bwMode="auto">
          <a:xfrm>
            <a:off x="6884816" y="6475413"/>
            <a:ext cx="165910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ltLang="ko-KR"/>
              <a:t>Jianhan Liu, Mediatek Inc.</a:t>
            </a:r>
            <a:endParaRPr lang="en-US" altLang="ko-KR" dirty="0"/>
          </a:p>
        </p:txBody>
      </p:sp>
      <p:sp>
        <p:nvSpPr>
          <p:cNvPr id="5" name="Slide Number Placeholder 4"/>
          <p:cNvSpPr>
            <a:spLocks noGrp="1"/>
          </p:cNvSpPr>
          <p:nvPr>
            <p:ph type="sldNum" sz="quarter" idx="12"/>
          </p:nvPr>
        </p:nvSpPr>
        <p:spPr/>
        <p:txBody>
          <a:bodyPr/>
          <a:lstStyle/>
          <a:p>
            <a:pPr>
              <a:defRPr/>
            </a:pPr>
            <a:r>
              <a:rPr lang="en-US"/>
              <a:t>Slide </a:t>
            </a:r>
            <a:fld id="{C1789BC7-C074-42CC-ADF8-5107DF6BD1C1}" type="slidenum">
              <a:rPr lang="en-US" smtClean="0"/>
              <a:pPr>
                <a:defRPr/>
              </a:pPr>
              <a:t>40</a:t>
            </a:fld>
            <a:endParaRPr lang="en-US"/>
          </a:p>
        </p:txBody>
      </p:sp>
      <p:sp>
        <p:nvSpPr>
          <p:cNvPr id="7" name="Date Placeholder 3"/>
          <p:cNvSpPr>
            <a:spLocks noGrp="1"/>
          </p:cNvSpPr>
          <p:nvPr>
            <p:ph type="dt" sz="half" idx="2"/>
          </p:nvPr>
        </p:nvSpPr>
        <p:spPr>
          <a:xfrm>
            <a:off x="696913" y="332601"/>
            <a:ext cx="1541128" cy="276999"/>
          </a:xfrm>
        </p:spPr>
        <p:txBody>
          <a:bodyPr/>
          <a:lstStyle/>
          <a:p>
            <a:pPr>
              <a:defRPr/>
            </a:pPr>
            <a:r>
              <a:rPr lang="en-US" dirty="0"/>
              <a:t>November 2019</a:t>
            </a:r>
          </a:p>
        </p:txBody>
      </p:sp>
    </p:spTree>
    <p:extLst>
      <p:ext uri="{BB962C8B-B14F-4D97-AF65-F5344CB8AC3E}">
        <p14:creationId xmlns:p14="http://schemas.microsoft.com/office/powerpoint/2010/main" val="281503289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 #16 (</a:t>
            </a:r>
            <a:r>
              <a:rPr lang="en-US" u="sng" dirty="0">
                <a:hlinkClick r:id="rId2"/>
              </a:rPr>
              <a:t>1907r1</a:t>
            </a:r>
            <a:r>
              <a:rPr lang="en-US" dirty="0"/>
              <a:t>)</a:t>
            </a:r>
          </a:p>
        </p:txBody>
      </p:sp>
      <p:sp>
        <p:nvSpPr>
          <p:cNvPr id="3" name="Content Placeholder 2"/>
          <p:cNvSpPr>
            <a:spLocks noGrp="1"/>
          </p:cNvSpPr>
          <p:nvPr>
            <p:ph idx="1"/>
          </p:nvPr>
        </p:nvSpPr>
        <p:spPr/>
        <p:txBody>
          <a:bodyPr/>
          <a:lstStyle/>
          <a:p>
            <a:r>
              <a:rPr lang="en-US" dirty="0"/>
              <a:t>Do you agree that only allowed small-RU combinations are RU126+RU26 and RU52+RU26?</a:t>
            </a:r>
          </a:p>
          <a:p>
            <a:endParaRPr lang="en-US" dirty="0"/>
          </a:p>
          <a:p>
            <a:r>
              <a:rPr lang="en-US" dirty="0">
                <a:highlight>
                  <a:srgbClr val="FFFF00"/>
                </a:highlight>
              </a:rPr>
              <a:t>Deferred</a:t>
            </a:r>
          </a:p>
        </p:txBody>
      </p:sp>
      <p:sp>
        <p:nvSpPr>
          <p:cNvPr id="4" name="Footer Placeholder 3"/>
          <p:cNvSpPr>
            <a:spLocks noGrp="1"/>
          </p:cNvSpPr>
          <p:nvPr>
            <p:ph type="ftr" sz="quarter" idx="11"/>
          </p:nvPr>
        </p:nvSpPr>
        <p:spPr bwMode="auto">
          <a:xfrm>
            <a:off x="6884816" y="6475413"/>
            <a:ext cx="165910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ltLang="ko-KR"/>
              <a:t>Jianhan Liu, Mediatek Inc.</a:t>
            </a:r>
            <a:endParaRPr lang="en-US" altLang="ko-KR" dirty="0"/>
          </a:p>
        </p:txBody>
      </p:sp>
      <p:sp>
        <p:nvSpPr>
          <p:cNvPr id="5" name="Slide Number Placeholder 4"/>
          <p:cNvSpPr>
            <a:spLocks noGrp="1"/>
          </p:cNvSpPr>
          <p:nvPr>
            <p:ph type="sldNum" sz="quarter" idx="12"/>
          </p:nvPr>
        </p:nvSpPr>
        <p:spPr/>
        <p:txBody>
          <a:bodyPr/>
          <a:lstStyle/>
          <a:p>
            <a:pPr>
              <a:defRPr/>
            </a:pPr>
            <a:r>
              <a:rPr lang="en-US"/>
              <a:t>Slide </a:t>
            </a:r>
            <a:fld id="{C1789BC7-C074-42CC-ADF8-5107DF6BD1C1}" type="slidenum">
              <a:rPr lang="en-US" smtClean="0"/>
              <a:pPr>
                <a:defRPr/>
              </a:pPr>
              <a:t>41</a:t>
            </a:fld>
            <a:endParaRPr lang="en-US"/>
          </a:p>
        </p:txBody>
      </p:sp>
      <p:sp>
        <p:nvSpPr>
          <p:cNvPr id="7" name="Date Placeholder 3"/>
          <p:cNvSpPr>
            <a:spLocks noGrp="1"/>
          </p:cNvSpPr>
          <p:nvPr>
            <p:ph type="dt" sz="half" idx="2"/>
          </p:nvPr>
        </p:nvSpPr>
        <p:spPr>
          <a:xfrm>
            <a:off x="696913" y="332601"/>
            <a:ext cx="1541128" cy="276999"/>
          </a:xfrm>
        </p:spPr>
        <p:txBody>
          <a:bodyPr/>
          <a:lstStyle/>
          <a:p>
            <a:pPr>
              <a:defRPr/>
            </a:pPr>
            <a:r>
              <a:rPr lang="en-US" dirty="0"/>
              <a:t>November 2019</a:t>
            </a:r>
          </a:p>
        </p:txBody>
      </p:sp>
    </p:spTree>
    <p:extLst>
      <p:ext uri="{BB962C8B-B14F-4D97-AF65-F5344CB8AC3E}">
        <p14:creationId xmlns:p14="http://schemas.microsoft.com/office/powerpoint/2010/main" val="267402829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 #17 (</a:t>
            </a:r>
            <a:r>
              <a:rPr lang="en-US" u="sng" dirty="0">
                <a:hlinkClick r:id="rId2"/>
              </a:rPr>
              <a:t>1907r1</a:t>
            </a:r>
            <a:r>
              <a:rPr lang="en-US" dirty="0"/>
              <a:t>)</a:t>
            </a:r>
          </a:p>
        </p:txBody>
      </p:sp>
      <p:sp>
        <p:nvSpPr>
          <p:cNvPr id="3" name="Content Placeholder 2"/>
          <p:cNvSpPr>
            <a:spLocks noGrp="1"/>
          </p:cNvSpPr>
          <p:nvPr>
            <p:ph idx="1"/>
          </p:nvPr>
        </p:nvSpPr>
        <p:spPr/>
        <p:txBody>
          <a:bodyPr/>
          <a:lstStyle/>
          <a:p>
            <a:pPr marL="342900" lvl="2" indent="-342900"/>
            <a:r>
              <a:rPr lang="en-US" dirty="0"/>
              <a:t>Do you agree that for 20 and 40 MHz PPDU, within 20MHz boundary, any contiguous RU26 and RU106 can be combined?</a:t>
            </a:r>
          </a:p>
          <a:p>
            <a:pPr marL="342900" lvl="2" indent="-342900"/>
            <a:endParaRPr lang="en-US" dirty="0"/>
          </a:p>
          <a:p>
            <a:pPr marL="342900" lvl="2" indent="-342900"/>
            <a:r>
              <a:rPr lang="en-US" dirty="0">
                <a:highlight>
                  <a:srgbClr val="FFFF00"/>
                </a:highlight>
              </a:rPr>
              <a:t>Deferred</a:t>
            </a:r>
          </a:p>
          <a:p>
            <a:pPr marL="0" lvl="2" indent="0">
              <a:buNone/>
            </a:pPr>
            <a:endParaRPr lang="en-US" dirty="0"/>
          </a:p>
          <a:p>
            <a:endParaRPr lang="en-US" dirty="0"/>
          </a:p>
        </p:txBody>
      </p:sp>
      <p:sp>
        <p:nvSpPr>
          <p:cNvPr id="4" name="Footer Placeholder 3"/>
          <p:cNvSpPr>
            <a:spLocks noGrp="1"/>
          </p:cNvSpPr>
          <p:nvPr>
            <p:ph type="ftr" sz="quarter" idx="11"/>
          </p:nvPr>
        </p:nvSpPr>
        <p:spPr bwMode="auto">
          <a:xfrm>
            <a:off x="6884816" y="6475413"/>
            <a:ext cx="165910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ltLang="ko-KR"/>
              <a:t>Jianhan Liu, Mediatek Inc.</a:t>
            </a:r>
            <a:endParaRPr lang="en-US" altLang="ko-KR" dirty="0"/>
          </a:p>
        </p:txBody>
      </p:sp>
      <p:sp>
        <p:nvSpPr>
          <p:cNvPr id="5" name="Slide Number Placeholder 4"/>
          <p:cNvSpPr>
            <a:spLocks noGrp="1"/>
          </p:cNvSpPr>
          <p:nvPr>
            <p:ph type="sldNum" sz="quarter" idx="12"/>
          </p:nvPr>
        </p:nvSpPr>
        <p:spPr/>
        <p:txBody>
          <a:bodyPr/>
          <a:lstStyle/>
          <a:p>
            <a:pPr>
              <a:defRPr/>
            </a:pPr>
            <a:r>
              <a:rPr lang="en-US"/>
              <a:t>Slide </a:t>
            </a:r>
            <a:fld id="{C1789BC7-C074-42CC-ADF8-5107DF6BD1C1}" type="slidenum">
              <a:rPr lang="en-US" smtClean="0"/>
              <a:pPr>
                <a:defRPr/>
              </a:pPr>
              <a:t>42</a:t>
            </a:fld>
            <a:endParaRPr lang="en-US"/>
          </a:p>
        </p:txBody>
      </p:sp>
      <p:sp>
        <p:nvSpPr>
          <p:cNvPr id="7" name="Date Placeholder 3"/>
          <p:cNvSpPr>
            <a:spLocks noGrp="1"/>
          </p:cNvSpPr>
          <p:nvPr>
            <p:ph type="dt" sz="half" idx="2"/>
          </p:nvPr>
        </p:nvSpPr>
        <p:spPr>
          <a:xfrm>
            <a:off x="696913" y="332601"/>
            <a:ext cx="1541128" cy="276999"/>
          </a:xfrm>
        </p:spPr>
        <p:txBody>
          <a:bodyPr/>
          <a:lstStyle/>
          <a:p>
            <a:pPr>
              <a:defRPr/>
            </a:pPr>
            <a:r>
              <a:rPr lang="en-US" dirty="0"/>
              <a:t>November 2019</a:t>
            </a:r>
          </a:p>
        </p:txBody>
      </p:sp>
    </p:spTree>
    <p:extLst>
      <p:ext uri="{BB962C8B-B14F-4D97-AF65-F5344CB8AC3E}">
        <p14:creationId xmlns:p14="http://schemas.microsoft.com/office/powerpoint/2010/main" val="192499212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 #18 (</a:t>
            </a:r>
            <a:r>
              <a:rPr lang="en-US" u="sng" dirty="0">
                <a:hlinkClick r:id="rId2"/>
              </a:rPr>
              <a:t>1907r1</a:t>
            </a:r>
            <a:r>
              <a:rPr lang="en-US" dirty="0"/>
              <a:t>)</a:t>
            </a:r>
          </a:p>
        </p:txBody>
      </p:sp>
      <p:sp>
        <p:nvSpPr>
          <p:cNvPr id="3" name="Content Placeholder 2"/>
          <p:cNvSpPr>
            <a:spLocks noGrp="1"/>
          </p:cNvSpPr>
          <p:nvPr>
            <p:ph idx="1"/>
          </p:nvPr>
        </p:nvSpPr>
        <p:spPr/>
        <p:txBody>
          <a:bodyPr/>
          <a:lstStyle/>
          <a:p>
            <a:pPr marL="342900" lvl="2" indent="-342900"/>
            <a:r>
              <a:rPr lang="en-US" dirty="0"/>
              <a:t>Do you agree that for 80MHz BW, only the orange colored RU combinations are allowed?</a:t>
            </a:r>
          </a:p>
          <a:p>
            <a:pPr marL="342900" lvl="2" indent="-342900"/>
            <a:endParaRPr lang="en-US" dirty="0"/>
          </a:p>
          <a:p>
            <a:pPr marL="342900" lvl="2" indent="-342900"/>
            <a:r>
              <a:rPr lang="en-US" dirty="0">
                <a:highlight>
                  <a:srgbClr val="FFFF00"/>
                </a:highlight>
              </a:rPr>
              <a:t>Deferred</a:t>
            </a:r>
          </a:p>
          <a:p>
            <a:endParaRPr lang="en-US" dirty="0"/>
          </a:p>
        </p:txBody>
      </p:sp>
      <p:sp>
        <p:nvSpPr>
          <p:cNvPr id="4" name="Footer Placeholder 3"/>
          <p:cNvSpPr>
            <a:spLocks noGrp="1"/>
          </p:cNvSpPr>
          <p:nvPr>
            <p:ph type="ftr" sz="quarter" idx="11"/>
          </p:nvPr>
        </p:nvSpPr>
        <p:spPr bwMode="auto">
          <a:xfrm>
            <a:off x="6884816" y="6475413"/>
            <a:ext cx="165910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ltLang="ko-KR"/>
              <a:t>Jianhan Liu, Mediatek Inc.</a:t>
            </a:r>
            <a:endParaRPr lang="en-US" altLang="ko-KR" dirty="0"/>
          </a:p>
        </p:txBody>
      </p:sp>
      <p:sp>
        <p:nvSpPr>
          <p:cNvPr id="5" name="Slide Number Placeholder 4"/>
          <p:cNvSpPr>
            <a:spLocks noGrp="1"/>
          </p:cNvSpPr>
          <p:nvPr>
            <p:ph type="sldNum" sz="quarter" idx="12"/>
          </p:nvPr>
        </p:nvSpPr>
        <p:spPr/>
        <p:txBody>
          <a:bodyPr/>
          <a:lstStyle/>
          <a:p>
            <a:pPr>
              <a:defRPr/>
            </a:pPr>
            <a:r>
              <a:rPr lang="en-US"/>
              <a:t>Slide </a:t>
            </a:r>
            <a:fld id="{C1789BC7-C074-42CC-ADF8-5107DF6BD1C1}" type="slidenum">
              <a:rPr lang="en-US" smtClean="0"/>
              <a:pPr>
                <a:defRPr/>
              </a:pPr>
              <a:t>43</a:t>
            </a:fld>
            <a:endParaRPr lang="en-US"/>
          </a:p>
        </p:txBody>
      </p:sp>
      <p:pic>
        <p:nvPicPr>
          <p:cNvPr id="7" name="Picture 6"/>
          <p:cNvPicPr>
            <a:picLocks noChangeAspect="1"/>
          </p:cNvPicPr>
          <p:nvPr/>
        </p:nvPicPr>
        <p:blipFill>
          <a:blip r:embed="rId3" cstate="print"/>
          <a:stretch>
            <a:fillRect/>
          </a:stretch>
        </p:blipFill>
        <p:spPr>
          <a:xfrm>
            <a:off x="533400" y="3733800"/>
            <a:ext cx="7857006" cy="1488331"/>
          </a:xfrm>
          <a:prstGeom prst="rect">
            <a:avLst/>
          </a:prstGeom>
        </p:spPr>
      </p:pic>
      <p:sp>
        <p:nvSpPr>
          <p:cNvPr id="8" name="Date Placeholder 3"/>
          <p:cNvSpPr>
            <a:spLocks noGrp="1"/>
          </p:cNvSpPr>
          <p:nvPr>
            <p:ph type="dt" sz="half" idx="2"/>
          </p:nvPr>
        </p:nvSpPr>
        <p:spPr>
          <a:xfrm>
            <a:off x="696913" y="332601"/>
            <a:ext cx="1541128" cy="276999"/>
          </a:xfrm>
        </p:spPr>
        <p:txBody>
          <a:bodyPr/>
          <a:lstStyle/>
          <a:p>
            <a:pPr>
              <a:defRPr/>
            </a:pPr>
            <a:r>
              <a:rPr lang="en-US" dirty="0"/>
              <a:t>November 2019</a:t>
            </a:r>
          </a:p>
        </p:txBody>
      </p:sp>
    </p:spTree>
    <p:extLst>
      <p:ext uri="{BB962C8B-B14F-4D97-AF65-F5344CB8AC3E}">
        <p14:creationId xmlns:p14="http://schemas.microsoft.com/office/powerpoint/2010/main" val="14708195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 #19 (</a:t>
            </a:r>
            <a:r>
              <a:rPr lang="en-US" u="sng" dirty="0">
                <a:hlinkClick r:id="rId2"/>
              </a:rPr>
              <a:t>1907r1</a:t>
            </a:r>
            <a:r>
              <a:rPr lang="en-US" dirty="0"/>
              <a:t>)</a:t>
            </a:r>
          </a:p>
        </p:txBody>
      </p:sp>
      <p:sp>
        <p:nvSpPr>
          <p:cNvPr id="3" name="Content Placeholder 2"/>
          <p:cNvSpPr>
            <a:spLocks noGrp="1"/>
          </p:cNvSpPr>
          <p:nvPr>
            <p:ph idx="1"/>
          </p:nvPr>
        </p:nvSpPr>
        <p:spPr/>
        <p:txBody>
          <a:bodyPr/>
          <a:lstStyle/>
          <a:p>
            <a:pPr marL="342900" lvl="2" indent="-342900"/>
            <a:r>
              <a:rPr lang="en-US" dirty="0"/>
              <a:t>Do you agree that for 20 and 40 MHz PPDU, the blue colored combination of RU52 and RU26 are allowed?</a:t>
            </a:r>
          </a:p>
          <a:p>
            <a:pPr marL="342900" lvl="2" indent="-342900"/>
            <a:endParaRPr lang="en-US" dirty="0"/>
          </a:p>
          <a:p>
            <a:pPr marL="342900" lvl="2" indent="-342900"/>
            <a:endParaRPr lang="en-US" dirty="0"/>
          </a:p>
          <a:p>
            <a:pPr marL="342900" lvl="2" indent="-342900"/>
            <a:endParaRPr lang="en-US" dirty="0"/>
          </a:p>
          <a:p>
            <a:pPr marL="342900" lvl="2" indent="-342900"/>
            <a:endParaRPr lang="en-US" dirty="0"/>
          </a:p>
          <a:p>
            <a:pPr marL="342900" lvl="2" indent="-342900"/>
            <a:endParaRPr lang="en-US" dirty="0"/>
          </a:p>
          <a:p>
            <a:pPr marL="342900" lvl="2" indent="-342900"/>
            <a:endParaRPr lang="en-US" dirty="0"/>
          </a:p>
          <a:p>
            <a:pPr marL="342900" lvl="2" indent="-342900"/>
            <a:r>
              <a:rPr lang="en-US" dirty="0">
                <a:highlight>
                  <a:srgbClr val="FFFF00"/>
                </a:highlight>
              </a:rPr>
              <a:t>Deferred</a:t>
            </a:r>
          </a:p>
          <a:p>
            <a:endParaRPr lang="en-US" dirty="0"/>
          </a:p>
        </p:txBody>
      </p:sp>
      <p:sp>
        <p:nvSpPr>
          <p:cNvPr id="4" name="Footer Placeholder 3"/>
          <p:cNvSpPr>
            <a:spLocks noGrp="1"/>
          </p:cNvSpPr>
          <p:nvPr>
            <p:ph type="ftr" sz="quarter" idx="11"/>
          </p:nvPr>
        </p:nvSpPr>
        <p:spPr bwMode="auto">
          <a:xfrm>
            <a:off x="6884816" y="6475413"/>
            <a:ext cx="165910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ltLang="ko-KR"/>
              <a:t>Jianhan Liu, Mediatek Inc.</a:t>
            </a:r>
            <a:endParaRPr lang="en-US" altLang="ko-KR" dirty="0"/>
          </a:p>
        </p:txBody>
      </p:sp>
      <p:sp>
        <p:nvSpPr>
          <p:cNvPr id="5" name="Slide Number Placeholder 4"/>
          <p:cNvSpPr>
            <a:spLocks noGrp="1"/>
          </p:cNvSpPr>
          <p:nvPr>
            <p:ph type="sldNum" sz="quarter" idx="12"/>
          </p:nvPr>
        </p:nvSpPr>
        <p:spPr/>
        <p:txBody>
          <a:bodyPr/>
          <a:lstStyle/>
          <a:p>
            <a:pPr>
              <a:defRPr/>
            </a:pPr>
            <a:r>
              <a:rPr lang="en-US"/>
              <a:t>Slide </a:t>
            </a:r>
            <a:fld id="{C1789BC7-C074-42CC-ADF8-5107DF6BD1C1}" type="slidenum">
              <a:rPr lang="en-US" smtClean="0"/>
              <a:pPr>
                <a:defRPr/>
              </a:pPr>
              <a:t>44</a:t>
            </a:fld>
            <a:endParaRPr lang="en-US"/>
          </a:p>
        </p:txBody>
      </p:sp>
      <p:pic>
        <p:nvPicPr>
          <p:cNvPr id="7" name="Picture 6"/>
          <p:cNvPicPr>
            <a:picLocks noChangeAspect="1"/>
          </p:cNvPicPr>
          <p:nvPr/>
        </p:nvPicPr>
        <p:blipFill>
          <a:blip r:embed="rId3" cstate="print"/>
          <a:stretch>
            <a:fillRect/>
          </a:stretch>
        </p:blipFill>
        <p:spPr>
          <a:xfrm>
            <a:off x="1219200" y="2743200"/>
            <a:ext cx="7042244" cy="1697184"/>
          </a:xfrm>
          <a:prstGeom prst="rect">
            <a:avLst/>
          </a:prstGeom>
        </p:spPr>
      </p:pic>
      <p:sp>
        <p:nvSpPr>
          <p:cNvPr id="8" name="Date Placeholder 3"/>
          <p:cNvSpPr>
            <a:spLocks noGrp="1"/>
          </p:cNvSpPr>
          <p:nvPr>
            <p:ph type="dt" sz="half" idx="2"/>
          </p:nvPr>
        </p:nvSpPr>
        <p:spPr>
          <a:xfrm>
            <a:off x="696913" y="332601"/>
            <a:ext cx="1541128" cy="276999"/>
          </a:xfrm>
        </p:spPr>
        <p:txBody>
          <a:bodyPr/>
          <a:lstStyle/>
          <a:p>
            <a:pPr>
              <a:defRPr/>
            </a:pPr>
            <a:r>
              <a:rPr lang="en-US" dirty="0"/>
              <a:t>November 2019</a:t>
            </a:r>
          </a:p>
        </p:txBody>
      </p:sp>
    </p:spTree>
    <p:extLst>
      <p:ext uri="{BB962C8B-B14F-4D97-AF65-F5344CB8AC3E}">
        <p14:creationId xmlns:p14="http://schemas.microsoft.com/office/powerpoint/2010/main" val="57338646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 #20 (</a:t>
            </a:r>
            <a:r>
              <a:rPr lang="en-US" u="sng" dirty="0">
                <a:hlinkClick r:id="rId2"/>
              </a:rPr>
              <a:t>1907r1</a:t>
            </a:r>
            <a:r>
              <a:rPr lang="en-US" dirty="0"/>
              <a:t>)</a:t>
            </a:r>
          </a:p>
        </p:txBody>
      </p:sp>
      <p:sp>
        <p:nvSpPr>
          <p:cNvPr id="3" name="Content Placeholder 2"/>
          <p:cNvSpPr>
            <a:spLocks noGrp="1"/>
          </p:cNvSpPr>
          <p:nvPr>
            <p:ph idx="1"/>
          </p:nvPr>
        </p:nvSpPr>
        <p:spPr>
          <a:xfrm>
            <a:off x="685800" y="1600200"/>
            <a:ext cx="7772400" cy="1371600"/>
          </a:xfrm>
        </p:spPr>
        <p:txBody>
          <a:bodyPr/>
          <a:lstStyle/>
          <a:p>
            <a:r>
              <a:rPr lang="en-US" dirty="0"/>
              <a:t>Do you agree that  for 80MHz PPDU, the blue colored combination of RU52 and RU26 are allowed?</a:t>
            </a:r>
          </a:p>
          <a:p>
            <a:endParaRPr lang="en-US" dirty="0"/>
          </a:p>
          <a:p>
            <a:endParaRPr lang="en-US" dirty="0"/>
          </a:p>
          <a:p>
            <a:endParaRPr lang="en-US" dirty="0"/>
          </a:p>
          <a:p>
            <a:endParaRPr lang="en-US" dirty="0"/>
          </a:p>
          <a:p>
            <a:endParaRPr lang="en-US" dirty="0"/>
          </a:p>
          <a:p>
            <a:endParaRPr lang="en-US" dirty="0"/>
          </a:p>
          <a:p>
            <a:r>
              <a:rPr lang="en-US" dirty="0">
                <a:highlight>
                  <a:srgbClr val="FFFF00"/>
                </a:highlight>
              </a:rPr>
              <a:t>Deferred</a:t>
            </a:r>
          </a:p>
        </p:txBody>
      </p:sp>
      <p:sp>
        <p:nvSpPr>
          <p:cNvPr id="4" name="Footer Placeholder 3"/>
          <p:cNvSpPr>
            <a:spLocks noGrp="1"/>
          </p:cNvSpPr>
          <p:nvPr>
            <p:ph type="ftr" sz="quarter" idx="11"/>
          </p:nvPr>
        </p:nvSpPr>
        <p:spPr bwMode="auto">
          <a:xfrm>
            <a:off x="6884816" y="6475413"/>
            <a:ext cx="165910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ltLang="ko-KR"/>
              <a:t>Jianhan Liu, Mediatek Inc.</a:t>
            </a:r>
            <a:endParaRPr lang="en-US" altLang="ko-KR" dirty="0"/>
          </a:p>
        </p:txBody>
      </p:sp>
      <p:sp>
        <p:nvSpPr>
          <p:cNvPr id="5" name="Slide Number Placeholder 4"/>
          <p:cNvSpPr>
            <a:spLocks noGrp="1"/>
          </p:cNvSpPr>
          <p:nvPr>
            <p:ph type="sldNum" sz="quarter" idx="12"/>
          </p:nvPr>
        </p:nvSpPr>
        <p:spPr/>
        <p:txBody>
          <a:bodyPr/>
          <a:lstStyle/>
          <a:p>
            <a:pPr>
              <a:defRPr/>
            </a:pPr>
            <a:r>
              <a:rPr lang="en-US"/>
              <a:t>Slide </a:t>
            </a:r>
            <a:fld id="{C1789BC7-C074-42CC-ADF8-5107DF6BD1C1}" type="slidenum">
              <a:rPr lang="en-US" smtClean="0"/>
              <a:pPr>
                <a:defRPr/>
              </a:pPr>
              <a:t>45</a:t>
            </a:fld>
            <a:endParaRPr lang="en-US"/>
          </a:p>
        </p:txBody>
      </p:sp>
      <p:pic>
        <p:nvPicPr>
          <p:cNvPr id="7" name="Picture 6"/>
          <p:cNvPicPr>
            <a:picLocks noChangeAspect="1"/>
          </p:cNvPicPr>
          <p:nvPr/>
        </p:nvPicPr>
        <p:blipFill>
          <a:blip r:embed="rId3" cstate="print"/>
          <a:stretch>
            <a:fillRect/>
          </a:stretch>
        </p:blipFill>
        <p:spPr>
          <a:xfrm>
            <a:off x="762000" y="2667000"/>
            <a:ext cx="7924800" cy="2225112"/>
          </a:xfrm>
          <a:prstGeom prst="rect">
            <a:avLst/>
          </a:prstGeom>
        </p:spPr>
      </p:pic>
      <p:sp>
        <p:nvSpPr>
          <p:cNvPr id="8" name="Date Placeholder 3"/>
          <p:cNvSpPr>
            <a:spLocks noGrp="1"/>
          </p:cNvSpPr>
          <p:nvPr>
            <p:ph type="dt" sz="half" idx="2"/>
          </p:nvPr>
        </p:nvSpPr>
        <p:spPr>
          <a:xfrm>
            <a:off x="696913" y="332601"/>
            <a:ext cx="1541128" cy="276999"/>
          </a:xfrm>
        </p:spPr>
        <p:txBody>
          <a:bodyPr/>
          <a:lstStyle/>
          <a:p>
            <a:pPr>
              <a:defRPr/>
            </a:pPr>
            <a:r>
              <a:rPr lang="en-US" dirty="0"/>
              <a:t>November 2019</a:t>
            </a:r>
          </a:p>
        </p:txBody>
      </p:sp>
    </p:spTree>
    <p:extLst>
      <p:ext uri="{BB962C8B-B14F-4D97-AF65-F5344CB8AC3E}">
        <p14:creationId xmlns:p14="http://schemas.microsoft.com/office/powerpoint/2010/main" val="18770604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 #21 (</a:t>
            </a:r>
            <a:r>
              <a:rPr lang="en-US" u="sng" dirty="0">
                <a:hlinkClick r:id="rId2"/>
              </a:rPr>
              <a:t>1907r1</a:t>
            </a:r>
            <a:r>
              <a:rPr lang="en-US" dirty="0"/>
              <a:t>)</a:t>
            </a:r>
          </a:p>
        </p:txBody>
      </p:sp>
      <p:sp>
        <p:nvSpPr>
          <p:cNvPr id="3" name="Content Placeholder 2"/>
          <p:cNvSpPr>
            <a:spLocks noGrp="1"/>
          </p:cNvSpPr>
          <p:nvPr>
            <p:ph idx="1"/>
          </p:nvPr>
        </p:nvSpPr>
        <p:spPr/>
        <p:txBody>
          <a:bodyPr/>
          <a:lstStyle/>
          <a:p>
            <a:r>
              <a:rPr lang="en-US" dirty="0"/>
              <a:t>Do you agree that for 80MHe PPDU, large-size RU combinations of RU242+RU484 (contiguous and non-contiguous) are allowed?</a:t>
            </a:r>
          </a:p>
          <a:p>
            <a:endParaRPr lang="en-US" dirty="0"/>
          </a:p>
          <a:p>
            <a:r>
              <a:rPr lang="en-US" dirty="0">
                <a:highlight>
                  <a:srgbClr val="FFFF00"/>
                </a:highlight>
              </a:rPr>
              <a:t>Deferred</a:t>
            </a:r>
            <a:r>
              <a:rPr lang="en-US" dirty="0"/>
              <a:t> </a:t>
            </a:r>
          </a:p>
        </p:txBody>
      </p:sp>
      <p:sp>
        <p:nvSpPr>
          <p:cNvPr id="4" name="Footer Placeholder 3"/>
          <p:cNvSpPr>
            <a:spLocks noGrp="1"/>
          </p:cNvSpPr>
          <p:nvPr>
            <p:ph type="ftr" sz="quarter" idx="11"/>
          </p:nvPr>
        </p:nvSpPr>
        <p:spPr bwMode="auto">
          <a:xfrm>
            <a:off x="6884816" y="6475413"/>
            <a:ext cx="165910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ltLang="ko-KR"/>
              <a:t>Jianhan Liu, Mediatek Inc.</a:t>
            </a:r>
            <a:endParaRPr lang="en-US" altLang="ko-KR" dirty="0"/>
          </a:p>
        </p:txBody>
      </p:sp>
      <p:sp>
        <p:nvSpPr>
          <p:cNvPr id="5" name="Slide Number Placeholder 4"/>
          <p:cNvSpPr>
            <a:spLocks noGrp="1"/>
          </p:cNvSpPr>
          <p:nvPr>
            <p:ph type="sldNum" sz="quarter" idx="12"/>
          </p:nvPr>
        </p:nvSpPr>
        <p:spPr/>
        <p:txBody>
          <a:bodyPr/>
          <a:lstStyle/>
          <a:p>
            <a:pPr>
              <a:defRPr/>
            </a:pPr>
            <a:r>
              <a:rPr lang="en-US"/>
              <a:t>Slide </a:t>
            </a:r>
            <a:fld id="{C1789BC7-C074-42CC-ADF8-5107DF6BD1C1}" type="slidenum">
              <a:rPr lang="en-US" smtClean="0"/>
              <a:pPr>
                <a:defRPr/>
              </a:pPr>
              <a:t>46</a:t>
            </a:fld>
            <a:endParaRPr lang="en-US"/>
          </a:p>
        </p:txBody>
      </p:sp>
      <p:sp>
        <p:nvSpPr>
          <p:cNvPr id="7" name="Date Placeholder 3"/>
          <p:cNvSpPr>
            <a:spLocks noGrp="1"/>
          </p:cNvSpPr>
          <p:nvPr>
            <p:ph type="dt" sz="half" idx="2"/>
          </p:nvPr>
        </p:nvSpPr>
        <p:spPr>
          <a:xfrm>
            <a:off x="696913" y="332601"/>
            <a:ext cx="1541128" cy="276999"/>
          </a:xfrm>
        </p:spPr>
        <p:txBody>
          <a:bodyPr/>
          <a:lstStyle/>
          <a:p>
            <a:pPr>
              <a:defRPr/>
            </a:pPr>
            <a:r>
              <a:rPr lang="en-US" dirty="0"/>
              <a:t>November 2019</a:t>
            </a:r>
          </a:p>
        </p:txBody>
      </p:sp>
    </p:spTree>
    <p:extLst>
      <p:ext uri="{BB962C8B-B14F-4D97-AF65-F5344CB8AC3E}">
        <p14:creationId xmlns:p14="http://schemas.microsoft.com/office/powerpoint/2010/main" val="370001296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 #22 (</a:t>
            </a:r>
            <a:r>
              <a:rPr lang="en-US" u="sng" dirty="0">
                <a:hlinkClick r:id="rId2"/>
              </a:rPr>
              <a:t>1907r1</a:t>
            </a:r>
            <a:r>
              <a:rPr lang="en-US" dirty="0"/>
              <a:t>)</a:t>
            </a:r>
          </a:p>
        </p:txBody>
      </p:sp>
      <p:sp>
        <p:nvSpPr>
          <p:cNvPr id="3" name="Content Placeholder 2"/>
          <p:cNvSpPr>
            <a:spLocks noGrp="1"/>
          </p:cNvSpPr>
          <p:nvPr>
            <p:ph idx="1"/>
          </p:nvPr>
        </p:nvSpPr>
        <p:spPr/>
        <p:txBody>
          <a:bodyPr/>
          <a:lstStyle/>
          <a:p>
            <a:r>
              <a:rPr lang="en-US" dirty="0"/>
              <a:t>Do you agree the following large-size RU combinations for 160MHz PPDU?</a:t>
            </a:r>
          </a:p>
          <a:p>
            <a:pPr lvl="1"/>
            <a:r>
              <a:rPr lang="en-US" dirty="0"/>
              <a:t>Within each 80MHz segment</a:t>
            </a:r>
          </a:p>
          <a:p>
            <a:pPr lvl="2"/>
            <a:r>
              <a:rPr lang="en-US" dirty="0"/>
              <a:t>RU combination RU242+RU484 (both contiguous and non-contiguous)</a:t>
            </a:r>
          </a:p>
          <a:p>
            <a:pPr lvl="1"/>
            <a:r>
              <a:rPr lang="en-US" dirty="0"/>
              <a:t>Crossing 80MHz</a:t>
            </a:r>
          </a:p>
          <a:p>
            <a:pPr lvl="2"/>
            <a:r>
              <a:rPr lang="en-US" dirty="0"/>
              <a:t>RU combinations of RU484+RU996</a:t>
            </a:r>
          </a:p>
          <a:p>
            <a:pPr lvl="2"/>
            <a:r>
              <a:rPr lang="en-US" dirty="0"/>
              <a:t>RU combinations of RU242+484+RU242+484</a:t>
            </a:r>
          </a:p>
          <a:p>
            <a:pPr lvl="2"/>
            <a:r>
              <a:rPr lang="en-US" dirty="0"/>
              <a:t>RU combinations of RU242+484+RU996</a:t>
            </a:r>
          </a:p>
          <a:p>
            <a:pPr lvl="2"/>
            <a:endParaRPr lang="en-US" dirty="0"/>
          </a:p>
          <a:p>
            <a:pPr marL="857250" lvl="2" indent="0">
              <a:buNone/>
            </a:pPr>
            <a:r>
              <a:rPr lang="en-US" dirty="0">
                <a:highlight>
                  <a:srgbClr val="FFFF00"/>
                </a:highlight>
              </a:rPr>
              <a:t>Deferred</a:t>
            </a:r>
          </a:p>
          <a:p>
            <a:pPr lvl="1"/>
            <a:endParaRPr lang="en-US" dirty="0"/>
          </a:p>
        </p:txBody>
      </p:sp>
      <p:sp>
        <p:nvSpPr>
          <p:cNvPr id="4" name="Footer Placeholder 3"/>
          <p:cNvSpPr>
            <a:spLocks noGrp="1"/>
          </p:cNvSpPr>
          <p:nvPr>
            <p:ph type="ftr" sz="quarter" idx="11"/>
          </p:nvPr>
        </p:nvSpPr>
        <p:spPr bwMode="auto">
          <a:xfrm>
            <a:off x="6884816" y="6475413"/>
            <a:ext cx="165910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ltLang="ko-KR"/>
              <a:t>Jianhan Liu, Mediatek Inc.</a:t>
            </a:r>
            <a:endParaRPr lang="en-US" altLang="ko-KR" dirty="0"/>
          </a:p>
        </p:txBody>
      </p:sp>
      <p:sp>
        <p:nvSpPr>
          <p:cNvPr id="5" name="Slide Number Placeholder 4"/>
          <p:cNvSpPr>
            <a:spLocks noGrp="1"/>
          </p:cNvSpPr>
          <p:nvPr>
            <p:ph type="sldNum" sz="quarter" idx="12"/>
          </p:nvPr>
        </p:nvSpPr>
        <p:spPr/>
        <p:txBody>
          <a:bodyPr/>
          <a:lstStyle/>
          <a:p>
            <a:pPr>
              <a:defRPr/>
            </a:pPr>
            <a:r>
              <a:rPr lang="en-US"/>
              <a:t>Slide </a:t>
            </a:r>
            <a:fld id="{C1789BC7-C074-42CC-ADF8-5107DF6BD1C1}" type="slidenum">
              <a:rPr lang="en-US" smtClean="0"/>
              <a:pPr>
                <a:defRPr/>
              </a:pPr>
              <a:t>47</a:t>
            </a:fld>
            <a:endParaRPr lang="en-US"/>
          </a:p>
        </p:txBody>
      </p:sp>
      <p:sp>
        <p:nvSpPr>
          <p:cNvPr id="7" name="Date Placeholder 3"/>
          <p:cNvSpPr>
            <a:spLocks noGrp="1"/>
          </p:cNvSpPr>
          <p:nvPr>
            <p:ph type="dt" sz="half" idx="2"/>
          </p:nvPr>
        </p:nvSpPr>
        <p:spPr>
          <a:xfrm>
            <a:off x="696913" y="332601"/>
            <a:ext cx="1541128" cy="276999"/>
          </a:xfrm>
        </p:spPr>
        <p:txBody>
          <a:bodyPr/>
          <a:lstStyle/>
          <a:p>
            <a:pPr>
              <a:defRPr/>
            </a:pPr>
            <a:r>
              <a:rPr lang="en-US" dirty="0"/>
              <a:t>November 2019</a:t>
            </a:r>
          </a:p>
        </p:txBody>
      </p:sp>
    </p:spTree>
    <p:extLst>
      <p:ext uri="{BB962C8B-B14F-4D97-AF65-F5344CB8AC3E}">
        <p14:creationId xmlns:p14="http://schemas.microsoft.com/office/powerpoint/2010/main" val="351367768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sz="2400" dirty="0"/>
              <a:t>SP #23 </a:t>
            </a:r>
            <a:r>
              <a:rPr lang="en-US" sz="2400" dirty="0">
                <a:latin typeface="Calibri" panose="020F0502020204030204" pitchFamily="34" charset="0"/>
                <a:cs typeface="Calibri" panose="020F0502020204030204" pitchFamily="34" charset="0"/>
              </a:rPr>
              <a:t>(</a:t>
            </a:r>
            <a:r>
              <a:rPr lang="en-US" sz="2400" u="sng" dirty="0">
                <a:hlinkClick r:id="rId2"/>
              </a:rPr>
              <a:t>1908r1</a:t>
            </a:r>
            <a:r>
              <a:rPr lang="en-US" sz="2400" u="sng" dirty="0"/>
              <a:t>)</a:t>
            </a:r>
            <a:endParaRPr lang="en-US" sz="2400" dirty="0"/>
          </a:p>
        </p:txBody>
      </p:sp>
      <p:sp>
        <p:nvSpPr>
          <p:cNvPr id="3" name="Content Placeholder 2"/>
          <p:cNvSpPr>
            <a:spLocks noGrp="1"/>
          </p:cNvSpPr>
          <p:nvPr>
            <p:ph idx="1"/>
          </p:nvPr>
        </p:nvSpPr>
        <p:spPr>
          <a:xfrm>
            <a:off x="381000" y="1752600"/>
            <a:ext cx="8458200" cy="4495800"/>
          </a:xfrm>
        </p:spPr>
        <p:txBody>
          <a:bodyPr/>
          <a:lstStyle/>
          <a:p>
            <a:r>
              <a:rPr lang="en-US" sz="1800" b="0" dirty="0"/>
              <a:t>Do you support the conditional mandatory (conditional on supporting puncturing) large RU combinations for 80MHz non-OFDMA as described below?</a:t>
            </a:r>
          </a:p>
          <a:p>
            <a:r>
              <a:rPr lang="en-US" sz="1800" b="0" dirty="0"/>
              <a:t>484+242 supports contiguous 60MHz and non-contiguous 60MHz</a:t>
            </a:r>
          </a:p>
          <a:p>
            <a:pPr lvl="1"/>
            <a:r>
              <a:rPr lang="en-US" sz="1600" dirty="0"/>
              <a:t>Puncturing one 20MHz anywhere in the 80MHz channel</a:t>
            </a:r>
            <a:endParaRPr lang="en-US" sz="1400" dirty="0"/>
          </a:p>
          <a:p>
            <a:r>
              <a:rPr lang="en-US" sz="1800" b="0" dirty="0"/>
              <a:t>For 242+242 we only propose to support the case where both 242 RUs are the outer ones in the 80MHz (a [1001] configuration)</a:t>
            </a:r>
          </a:p>
          <a:p>
            <a:r>
              <a:rPr lang="en-US" sz="1800" b="0" dirty="0"/>
              <a:t>NOTE: several tones at the edge may be punctured</a:t>
            </a:r>
          </a:p>
          <a:p>
            <a:endParaRPr lang="en-US" sz="1800" b="0" dirty="0"/>
          </a:p>
          <a:p>
            <a:endParaRPr lang="en-US" sz="1800" b="0" dirty="0"/>
          </a:p>
          <a:p>
            <a:endParaRPr lang="en-US" sz="1800" b="0" dirty="0"/>
          </a:p>
          <a:p>
            <a:endParaRPr lang="en-US" sz="1800" b="0" dirty="0"/>
          </a:p>
          <a:p>
            <a:endParaRPr lang="en-US" sz="1800" b="0" dirty="0"/>
          </a:p>
          <a:p>
            <a:endParaRPr lang="en-US" sz="1800" b="0" dirty="0"/>
          </a:p>
          <a:p>
            <a:r>
              <a:rPr lang="en-US" sz="1800" b="0" dirty="0">
                <a:highlight>
                  <a:srgbClr val="FFFF00"/>
                </a:highlight>
              </a:rPr>
              <a:t>Y/N/A: 18/16/19</a:t>
            </a:r>
          </a:p>
        </p:txBody>
      </p:sp>
      <p:sp>
        <p:nvSpPr>
          <p:cNvPr id="5" name="Footer Placeholder 4"/>
          <p:cNvSpPr>
            <a:spLocks noGrp="1"/>
          </p:cNvSpPr>
          <p:nvPr>
            <p:ph type="ftr" sz="quarter" idx="11"/>
          </p:nvPr>
        </p:nvSpPr>
        <p:spPr bwMode="auto">
          <a:xfrm>
            <a:off x="7139694" y="6475413"/>
            <a:ext cx="140423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a:t>Ron Porat (Broadcom)</a:t>
            </a:r>
            <a:endParaRPr lang="en-US" dirty="0"/>
          </a:p>
        </p:txBody>
      </p:sp>
      <p:sp>
        <p:nvSpPr>
          <p:cNvPr id="6" name="Slide Number Placeholder 5"/>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48</a:t>
            </a:fld>
            <a:endParaRPr lang="en-US"/>
          </a:p>
        </p:txBody>
      </p:sp>
      <p:sp>
        <p:nvSpPr>
          <p:cNvPr id="7" name="Date Placeholder 6"/>
          <p:cNvSpPr>
            <a:spLocks noGrp="1"/>
          </p:cNvSpPr>
          <p:nvPr>
            <p:ph type="dt" sz="half" idx="10"/>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January 2020</a:t>
            </a:r>
            <a:endParaRPr lang="en-US" dirty="0"/>
          </a:p>
        </p:txBody>
      </p:sp>
      <p:pic>
        <p:nvPicPr>
          <p:cNvPr id="4" name="Picture 3">
            <a:extLst>
              <a:ext uri="{FF2B5EF4-FFF2-40B4-BE49-F238E27FC236}">
                <a16:creationId xmlns:a16="http://schemas.microsoft.com/office/drawing/2014/main" id="{87E8D353-44A3-42FC-8667-363CE9EC43E3}"/>
              </a:ext>
            </a:extLst>
          </p:cNvPr>
          <p:cNvPicPr>
            <a:picLocks noChangeAspect="1"/>
          </p:cNvPicPr>
          <p:nvPr/>
        </p:nvPicPr>
        <p:blipFill>
          <a:blip r:embed="rId3"/>
          <a:stretch>
            <a:fillRect/>
          </a:stretch>
        </p:blipFill>
        <p:spPr>
          <a:xfrm>
            <a:off x="2590800" y="4176302"/>
            <a:ext cx="3627434" cy="1457070"/>
          </a:xfrm>
          <a:prstGeom prst="rect">
            <a:avLst/>
          </a:prstGeom>
        </p:spPr>
      </p:pic>
    </p:spTree>
    <p:extLst>
      <p:ext uri="{BB962C8B-B14F-4D97-AF65-F5344CB8AC3E}">
        <p14:creationId xmlns:p14="http://schemas.microsoft.com/office/powerpoint/2010/main" val="391831096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sz="2400" dirty="0"/>
              <a:t>SP #24 </a:t>
            </a:r>
            <a:r>
              <a:rPr lang="en-US" sz="2400" dirty="0">
                <a:latin typeface="Calibri" panose="020F0502020204030204" pitchFamily="34" charset="0"/>
                <a:cs typeface="Calibri" panose="020F0502020204030204" pitchFamily="34" charset="0"/>
              </a:rPr>
              <a:t>(</a:t>
            </a:r>
            <a:r>
              <a:rPr lang="en-US" sz="2400" u="sng" dirty="0">
                <a:hlinkClick r:id="rId2"/>
              </a:rPr>
              <a:t>1908r1</a:t>
            </a:r>
            <a:r>
              <a:rPr lang="en-US" sz="2400" u="sng" dirty="0"/>
              <a:t>)</a:t>
            </a:r>
            <a:endParaRPr lang="en-US" sz="2400" dirty="0"/>
          </a:p>
        </p:txBody>
      </p:sp>
      <p:sp>
        <p:nvSpPr>
          <p:cNvPr id="3" name="Content Placeholder 2"/>
          <p:cNvSpPr>
            <a:spLocks noGrp="1"/>
          </p:cNvSpPr>
          <p:nvPr>
            <p:ph idx="1"/>
          </p:nvPr>
        </p:nvSpPr>
        <p:spPr>
          <a:xfrm>
            <a:off x="381000" y="1752600"/>
            <a:ext cx="8458200" cy="4495800"/>
          </a:xfrm>
        </p:spPr>
        <p:txBody>
          <a:bodyPr/>
          <a:lstStyle/>
          <a:p>
            <a:r>
              <a:rPr lang="en-US" sz="1800" b="0" dirty="0"/>
              <a:t>Do you support the large RU combinations for 80MHz OFDMA as described below?</a:t>
            </a:r>
          </a:p>
          <a:p>
            <a:endParaRPr lang="en-US" sz="1800" b="0" dirty="0"/>
          </a:p>
          <a:p>
            <a:endParaRPr lang="en-US" sz="1800" b="0" dirty="0"/>
          </a:p>
          <a:p>
            <a:endParaRPr lang="en-US" sz="1800" b="0" dirty="0"/>
          </a:p>
          <a:p>
            <a:endParaRPr lang="en-US" sz="1800" b="0" dirty="0"/>
          </a:p>
          <a:p>
            <a:endParaRPr lang="en-US" sz="1800" b="0" dirty="0"/>
          </a:p>
          <a:p>
            <a:r>
              <a:rPr lang="en-US" sz="1800" b="0" dirty="0">
                <a:highlight>
                  <a:srgbClr val="FFFF00"/>
                </a:highlight>
              </a:rPr>
              <a:t>Y/N/A: 29/0/14</a:t>
            </a:r>
          </a:p>
          <a:p>
            <a:endParaRPr lang="en-US" sz="1800" b="0" dirty="0"/>
          </a:p>
        </p:txBody>
      </p:sp>
      <p:sp>
        <p:nvSpPr>
          <p:cNvPr id="5" name="Footer Placeholder 4"/>
          <p:cNvSpPr>
            <a:spLocks noGrp="1"/>
          </p:cNvSpPr>
          <p:nvPr>
            <p:ph type="ftr" sz="quarter" idx="11"/>
          </p:nvPr>
        </p:nvSpPr>
        <p:spPr bwMode="auto">
          <a:xfrm>
            <a:off x="7139694" y="6475413"/>
            <a:ext cx="140423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a:t>Ron Porat (Broadcom)</a:t>
            </a:r>
            <a:endParaRPr lang="en-US" dirty="0"/>
          </a:p>
        </p:txBody>
      </p:sp>
      <p:sp>
        <p:nvSpPr>
          <p:cNvPr id="6" name="Slide Number Placeholder 5"/>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49</a:t>
            </a:fld>
            <a:endParaRPr lang="en-US"/>
          </a:p>
        </p:txBody>
      </p:sp>
      <p:sp>
        <p:nvSpPr>
          <p:cNvPr id="7" name="Date Placeholder 6"/>
          <p:cNvSpPr>
            <a:spLocks noGrp="1"/>
          </p:cNvSpPr>
          <p:nvPr>
            <p:ph type="dt" sz="half" idx="10"/>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January 2020</a:t>
            </a:r>
            <a:endParaRPr lang="en-US" dirty="0"/>
          </a:p>
        </p:txBody>
      </p:sp>
      <p:pic>
        <p:nvPicPr>
          <p:cNvPr id="4" name="Picture 3">
            <a:extLst>
              <a:ext uri="{FF2B5EF4-FFF2-40B4-BE49-F238E27FC236}">
                <a16:creationId xmlns:a16="http://schemas.microsoft.com/office/drawing/2014/main" id="{73C8D163-907E-43A7-8E91-99ED8F654C8C}"/>
              </a:ext>
            </a:extLst>
          </p:cNvPr>
          <p:cNvPicPr>
            <a:picLocks noChangeAspect="1"/>
          </p:cNvPicPr>
          <p:nvPr/>
        </p:nvPicPr>
        <p:blipFill>
          <a:blip r:embed="rId3"/>
          <a:stretch>
            <a:fillRect/>
          </a:stretch>
        </p:blipFill>
        <p:spPr>
          <a:xfrm>
            <a:off x="2667000" y="2514600"/>
            <a:ext cx="3633531" cy="1085182"/>
          </a:xfrm>
          <a:prstGeom prst="rect">
            <a:avLst/>
          </a:prstGeom>
        </p:spPr>
      </p:pic>
    </p:spTree>
    <p:extLst>
      <p:ext uri="{BB962C8B-B14F-4D97-AF65-F5344CB8AC3E}">
        <p14:creationId xmlns:p14="http://schemas.microsoft.com/office/powerpoint/2010/main" val="40800597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5</a:t>
            </a:fld>
            <a:endParaRPr lang="en-US" altLang="en-US"/>
          </a:p>
        </p:txBody>
      </p:sp>
      <p:sp>
        <p:nvSpPr>
          <p:cNvPr id="7" name="标题 1"/>
          <p:cNvSpPr>
            <a:spLocks noGrp="1"/>
          </p:cNvSpPr>
          <p:nvPr>
            <p:ph type="title"/>
          </p:nvPr>
        </p:nvSpPr>
        <p:spPr>
          <a:xfrm>
            <a:off x="685800" y="685800"/>
            <a:ext cx="7772400" cy="1066800"/>
          </a:xfrm>
        </p:spPr>
        <p:txBody>
          <a:bodyPr/>
          <a:lstStyle/>
          <a:p>
            <a:r>
              <a:rPr lang="en-US" altLang="en-US"/>
              <a:t>Agenda items for PHY </a:t>
            </a:r>
            <a:r>
              <a:rPr lang="en-US" altLang="en-US" err="1"/>
              <a:t>Adhoc</a:t>
            </a:r>
            <a:endParaRPr lang="zh-CN" altLang="en-US"/>
          </a:p>
        </p:txBody>
      </p:sp>
      <p:sp>
        <p:nvSpPr>
          <p:cNvPr id="8" name="内容占位符 2"/>
          <p:cNvSpPr>
            <a:spLocks noGrp="1"/>
          </p:cNvSpPr>
          <p:nvPr>
            <p:ph idx="1"/>
          </p:nvPr>
        </p:nvSpPr>
        <p:spPr>
          <a:xfrm>
            <a:off x="685800" y="1981200"/>
            <a:ext cx="7772400" cy="4114800"/>
          </a:xfrm>
        </p:spPr>
        <p:txBody>
          <a:bodyPr/>
          <a:lstStyle/>
          <a:p>
            <a:pPr lvl="0">
              <a:defRPr/>
            </a:pPr>
            <a:r>
              <a:rPr lang="en-US" altLang="en-US" dirty="0"/>
              <a:t>Call meeting to order </a:t>
            </a:r>
          </a:p>
          <a:p>
            <a:pPr lvl="0">
              <a:defRPr/>
            </a:pPr>
            <a:r>
              <a:rPr lang="en-US" altLang="en-US" dirty="0"/>
              <a:t>Patent policy, etc. (Call for Potentially Essential Patents)</a:t>
            </a:r>
          </a:p>
          <a:p>
            <a:pPr lvl="0">
              <a:defRPr/>
            </a:pPr>
            <a:r>
              <a:rPr lang="en-US" altLang="en-US" dirty="0"/>
              <a:t>Review ad hoc rules </a:t>
            </a:r>
          </a:p>
          <a:p>
            <a:pPr lvl="0">
              <a:defRPr/>
            </a:pPr>
            <a:r>
              <a:rPr lang="en-CA" altLang="en-US" dirty="0"/>
              <a:t>PHY technical presentations for this week, and related straw polls</a:t>
            </a:r>
          </a:p>
          <a:p>
            <a:pPr lvl="0">
              <a:defRPr/>
            </a:pPr>
            <a:r>
              <a:rPr lang="en-CA" altLang="en-US" dirty="0"/>
              <a:t>Adjourn</a:t>
            </a:r>
          </a:p>
          <a:p>
            <a:pPr marL="0" lvl="0" indent="0">
              <a:buNone/>
              <a:defRPr/>
            </a:pPr>
            <a:endParaRPr lang="en-CA" altLang="en-US" dirty="0"/>
          </a:p>
        </p:txBody>
      </p:sp>
      <p:sp>
        <p:nvSpPr>
          <p:cNvPr id="11" name="日期占位符 3">
            <a:extLst>
              <a:ext uri="{FF2B5EF4-FFF2-40B4-BE49-F238E27FC236}">
                <a16:creationId xmlns:a16="http://schemas.microsoft.com/office/drawing/2014/main" id="{3A39242B-7800-A045-A1B8-2BBD99E6804A}"/>
              </a:ext>
            </a:extLst>
          </p:cNvPr>
          <p:cNvSpPr>
            <a:spLocks noGrp="1"/>
          </p:cNvSpPr>
          <p:nvPr>
            <p:ph type="dt" sz="half" idx="2"/>
          </p:nvPr>
        </p:nvSpPr>
        <p:spPr>
          <a:xfrm>
            <a:off x="696913" y="332601"/>
            <a:ext cx="1340110" cy="276999"/>
          </a:xfrm>
        </p:spPr>
        <p:txBody>
          <a:bodyPr/>
          <a:lstStyle/>
          <a:p>
            <a:pPr>
              <a:defRPr/>
            </a:pPr>
            <a:r>
              <a:rPr lang="en-US" dirty="0"/>
              <a:t>January 2020</a:t>
            </a:r>
          </a:p>
        </p:txBody>
      </p:sp>
      <p:sp>
        <p:nvSpPr>
          <p:cNvPr id="9" name="页脚占位符 5">
            <a:extLst>
              <a:ext uri="{FF2B5EF4-FFF2-40B4-BE49-F238E27FC236}">
                <a16:creationId xmlns:a16="http://schemas.microsoft.com/office/drawing/2014/main" id="{D76FF384-AFD0-F440-BCC4-0951ADAEDB52}"/>
              </a:ext>
            </a:extLst>
          </p:cNvPr>
          <p:cNvSpPr>
            <a:spLocks noGrp="1"/>
          </p:cNvSpPr>
          <p:nvPr>
            <p:ph type="ftr" sz="quarter" idx="3"/>
          </p:nvPr>
        </p:nvSpPr>
        <p:spPr>
          <a:xfrm>
            <a:off x="6274072" y="6475413"/>
            <a:ext cx="2269853" cy="184666"/>
          </a:xfrm>
        </p:spPr>
        <p:txBody>
          <a:bodyPr/>
          <a:lstStyle/>
          <a:p>
            <a:pPr>
              <a:defRPr/>
            </a:pPr>
            <a:r>
              <a:rPr lang="en-US" dirty="0"/>
              <a:t>Sigurd Schelstraete (Quantenna/ON)</a:t>
            </a:r>
          </a:p>
        </p:txBody>
      </p:sp>
    </p:spTree>
    <p:extLst>
      <p:ext uri="{BB962C8B-B14F-4D97-AF65-F5344CB8AC3E}">
        <p14:creationId xmlns:p14="http://schemas.microsoft.com/office/powerpoint/2010/main" val="75951163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sz="2400" dirty="0"/>
              <a:t>SP #25 </a:t>
            </a:r>
            <a:r>
              <a:rPr lang="en-US" sz="2400" dirty="0">
                <a:latin typeface="Calibri" panose="020F0502020204030204" pitchFamily="34" charset="0"/>
                <a:cs typeface="Calibri" panose="020F0502020204030204" pitchFamily="34" charset="0"/>
              </a:rPr>
              <a:t>(</a:t>
            </a:r>
            <a:r>
              <a:rPr lang="en-US" sz="2400" u="sng" dirty="0">
                <a:hlinkClick r:id="rId2"/>
              </a:rPr>
              <a:t>1908r1</a:t>
            </a:r>
            <a:r>
              <a:rPr lang="en-US" sz="2400" u="sng" dirty="0"/>
              <a:t>)</a:t>
            </a:r>
            <a:endParaRPr lang="en-US" sz="2400" dirty="0"/>
          </a:p>
        </p:txBody>
      </p:sp>
      <p:sp>
        <p:nvSpPr>
          <p:cNvPr id="3" name="Content Placeholder 2"/>
          <p:cNvSpPr>
            <a:spLocks noGrp="1"/>
          </p:cNvSpPr>
          <p:nvPr>
            <p:ph idx="1"/>
          </p:nvPr>
        </p:nvSpPr>
        <p:spPr>
          <a:xfrm>
            <a:off x="381000" y="1752600"/>
            <a:ext cx="8458200" cy="4495800"/>
          </a:xfrm>
        </p:spPr>
        <p:txBody>
          <a:bodyPr/>
          <a:lstStyle/>
          <a:p>
            <a:r>
              <a:rPr lang="en-US" sz="1800" b="0" dirty="0"/>
              <a:t>Do you support the conditional mandatory large RU combinations for 160MHz non-OFDMA as described as described below?</a:t>
            </a:r>
          </a:p>
          <a:p>
            <a:endParaRPr lang="en-US" sz="1800" b="0" dirty="0"/>
          </a:p>
          <a:p>
            <a:endParaRPr lang="en-US" sz="1800" b="0" dirty="0"/>
          </a:p>
          <a:p>
            <a:endParaRPr lang="en-US" sz="1800" b="0" dirty="0"/>
          </a:p>
          <a:p>
            <a:endParaRPr lang="en-US" sz="1800" b="0" dirty="0"/>
          </a:p>
          <a:p>
            <a:endParaRPr lang="en-US" sz="1800" b="0" dirty="0"/>
          </a:p>
          <a:p>
            <a:endParaRPr lang="en-US" sz="1800" b="0" dirty="0"/>
          </a:p>
          <a:p>
            <a:endParaRPr lang="en-US" sz="1800" b="0" dirty="0"/>
          </a:p>
          <a:p>
            <a:endParaRPr lang="en-US" sz="1800" b="0" dirty="0"/>
          </a:p>
          <a:p>
            <a:r>
              <a:rPr lang="en-US" sz="1800" b="0" dirty="0"/>
              <a:t>Y/N/A:</a:t>
            </a:r>
          </a:p>
          <a:p>
            <a:r>
              <a:rPr lang="en-US" sz="1800" b="0" dirty="0">
                <a:highlight>
                  <a:srgbClr val="FFFF00"/>
                </a:highlight>
              </a:rPr>
              <a:t>Deferred</a:t>
            </a:r>
            <a:r>
              <a:rPr lang="en-US" sz="1800" b="0" dirty="0"/>
              <a:t> </a:t>
            </a:r>
          </a:p>
          <a:p>
            <a:pPr marL="0" indent="0">
              <a:buNone/>
            </a:pPr>
            <a:endParaRPr lang="en-US" sz="1800" b="0" dirty="0"/>
          </a:p>
        </p:txBody>
      </p:sp>
      <p:sp>
        <p:nvSpPr>
          <p:cNvPr id="5" name="Footer Placeholder 4"/>
          <p:cNvSpPr>
            <a:spLocks noGrp="1"/>
          </p:cNvSpPr>
          <p:nvPr>
            <p:ph type="ftr" sz="quarter" idx="11"/>
          </p:nvPr>
        </p:nvSpPr>
        <p:spPr bwMode="auto">
          <a:xfrm>
            <a:off x="7139694" y="6475413"/>
            <a:ext cx="140423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a:t>Ron Porat (Broadcom)</a:t>
            </a:r>
            <a:endParaRPr lang="en-US" dirty="0"/>
          </a:p>
        </p:txBody>
      </p:sp>
      <p:sp>
        <p:nvSpPr>
          <p:cNvPr id="6" name="Slide Number Placeholder 5"/>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50</a:t>
            </a:fld>
            <a:endParaRPr lang="en-US"/>
          </a:p>
        </p:txBody>
      </p:sp>
      <p:sp>
        <p:nvSpPr>
          <p:cNvPr id="7" name="Date Placeholder 6"/>
          <p:cNvSpPr>
            <a:spLocks noGrp="1"/>
          </p:cNvSpPr>
          <p:nvPr>
            <p:ph type="dt" sz="half" idx="10"/>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January 2020</a:t>
            </a:r>
            <a:endParaRPr lang="en-US" dirty="0"/>
          </a:p>
        </p:txBody>
      </p:sp>
      <p:pic>
        <p:nvPicPr>
          <p:cNvPr id="4" name="Picture 3">
            <a:extLst>
              <a:ext uri="{FF2B5EF4-FFF2-40B4-BE49-F238E27FC236}">
                <a16:creationId xmlns:a16="http://schemas.microsoft.com/office/drawing/2014/main" id="{C31929F4-F23D-46CF-8932-4D85182E7DE6}"/>
              </a:ext>
            </a:extLst>
          </p:cNvPr>
          <p:cNvPicPr>
            <a:picLocks noChangeAspect="1"/>
          </p:cNvPicPr>
          <p:nvPr/>
        </p:nvPicPr>
        <p:blipFill>
          <a:blip r:embed="rId3"/>
          <a:stretch>
            <a:fillRect/>
          </a:stretch>
        </p:blipFill>
        <p:spPr>
          <a:xfrm>
            <a:off x="2209800" y="2819400"/>
            <a:ext cx="4462659" cy="2011854"/>
          </a:xfrm>
          <a:prstGeom prst="rect">
            <a:avLst/>
          </a:prstGeom>
        </p:spPr>
      </p:pic>
    </p:spTree>
    <p:extLst>
      <p:ext uri="{BB962C8B-B14F-4D97-AF65-F5344CB8AC3E}">
        <p14:creationId xmlns:p14="http://schemas.microsoft.com/office/powerpoint/2010/main" val="228448148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sz="2400" dirty="0"/>
              <a:t>SP #26 </a:t>
            </a:r>
            <a:r>
              <a:rPr lang="en-US" sz="2400" dirty="0">
                <a:latin typeface="Calibri" panose="020F0502020204030204" pitchFamily="34" charset="0"/>
                <a:cs typeface="Calibri" panose="020F0502020204030204" pitchFamily="34" charset="0"/>
              </a:rPr>
              <a:t>(</a:t>
            </a:r>
            <a:r>
              <a:rPr lang="en-US" sz="2400" u="sng" dirty="0">
                <a:hlinkClick r:id="rId2"/>
              </a:rPr>
              <a:t>1908r1</a:t>
            </a:r>
            <a:r>
              <a:rPr lang="en-US" sz="2400" u="sng" dirty="0"/>
              <a:t>)</a:t>
            </a:r>
            <a:endParaRPr lang="en-US" sz="2400" dirty="0"/>
          </a:p>
        </p:txBody>
      </p:sp>
      <p:sp>
        <p:nvSpPr>
          <p:cNvPr id="3" name="Content Placeholder 2"/>
          <p:cNvSpPr>
            <a:spLocks noGrp="1"/>
          </p:cNvSpPr>
          <p:nvPr>
            <p:ph idx="1"/>
          </p:nvPr>
        </p:nvSpPr>
        <p:spPr>
          <a:xfrm>
            <a:off x="381000" y="1752600"/>
            <a:ext cx="8458200" cy="4495800"/>
          </a:xfrm>
        </p:spPr>
        <p:txBody>
          <a:bodyPr/>
          <a:lstStyle/>
          <a:p>
            <a:r>
              <a:rPr lang="en-US" sz="1800" b="0" dirty="0"/>
              <a:t>Do you support the large RU combinations for 160MHz OFDMA as described below?</a:t>
            </a:r>
          </a:p>
          <a:p>
            <a:r>
              <a:rPr lang="en-US" sz="1800" b="0" dirty="0"/>
              <a:t>() means within 80 MHz</a:t>
            </a:r>
          </a:p>
          <a:p>
            <a:endParaRPr lang="en-US" sz="1800" b="0" dirty="0"/>
          </a:p>
          <a:p>
            <a:endParaRPr lang="en-US" sz="1800" b="0" dirty="0"/>
          </a:p>
          <a:p>
            <a:endParaRPr lang="en-US" sz="1800" b="0" dirty="0"/>
          </a:p>
          <a:p>
            <a:endParaRPr lang="en-US" sz="1800" b="0" dirty="0"/>
          </a:p>
          <a:p>
            <a:endParaRPr lang="en-US" sz="1800" b="0" dirty="0"/>
          </a:p>
          <a:p>
            <a:endParaRPr lang="en-US" sz="1800" b="0" dirty="0"/>
          </a:p>
          <a:p>
            <a:endParaRPr lang="en-US" sz="1800" b="0" dirty="0"/>
          </a:p>
          <a:p>
            <a:endParaRPr lang="en-US" sz="1800" b="0" dirty="0"/>
          </a:p>
          <a:p>
            <a:r>
              <a:rPr lang="en-US" sz="1800" b="0" dirty="0"/>
              <a:t>Y/N/A: </a:t>
            </a:r>
          </a:p>
          <a:p>
            <a:r>
              <a:rPr lang="en-US" sz="1800" b="0" dirty="0">
                <a:highlight>
                  <a:srgbClr val="FFFF00"/>
                </a:highlight>
              </a:rPr>
              <a:t>Deferred</a:t>
            </a:r>
          </a:p>
          <a:p>
            <a:pPr marL="0" indent="0">
              <a:buNone/>
            </a:pPr>
            <a:endParaRPr lang="en-US" sz="1800" b="0" dirty="0"/>
          </a:p>
        </p:txBody>
      </p:sp>
      <p:sp>
        <p:nvSpPr>
          <p:cNvPr id="5" name="Footer Placeholder 4"/>
          <p:cNvSpPr>
            <a:spLocks noGrp="1"/>
          </p:cNvSpPr>
          <p:nvPr>
            <p:ph type="ftr" sz="quarter" idx="11"/>
          </p:nvPr>
        </p:nvSpPr>
        <p:spPr bwMode="auto">
          <a:xfrm>
            <a:off x="7139694" y="6475413"/>
            <a:ext cx="140423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a:t>Ron Porat (Broadcom)</a:t>
            </a:r>
            <a:endParaRPr lang="en-US" dirty="0"/>
          </a:p>
        </p:txBody>
      </p:sp>
      <p:sp>
        <p:nvSpPr>
          <p:cNvPr id="6" name="Slide Number Placeholder 5"/>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51</a:t>
            </a:fld>
            <a:endParaRPr lang="en-US"/>
          </a:p>
        </p:txBody>
      </p:sp>
      <p:sp>
        <p:nvSpPr>
          <p:cNvPr id="7" name="Date Placeholder 6"/>
          <p:cNvSpPr>
            <a:spLocks noGrp="1"/>
          </p:cNvSpPr>
          <p:nvPr>
            <p:ph type="dt" sz="half" idx="10"/>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January 2020</a:t>
            </a:r>
            <a:endParaRPr lang="en-US" dirty="0"/>
          </a:p>
        </p:txBody>
      </p:sp>
      <p:pic>
        <p:nvPicPr>
          <p:cNvPr id="4" name="Picture 3">
            <a:extLst>
              <a:ext uri="{FF2B5EF4-FFF2-40B4-BE49-F238E27FC236}">
                <a16:creationId xmlns:a16="http://schemas.microsoft.com/office/drawing/2014/main" id="{7AA9E04C-7032-4D57-9973-7B6861A3492A}"/>
              </a:ext>
            </a:extLst>
          </p:cNvPr>
          <p:cNvPicPr>
            <a:picLocks noChangeAspect="1"/>
          </p:cNvPicPr>
          <p:nvPr/>
        </p:nvPicPr>
        <p:blipFill>
          <a:blip r:embed="rId3"/>
          <a:stretch>
            <a:fillRect/>
          </a:stretch>
        </p:blipFill>
        <p:spPr>
          <a:xfrm>
            <a:off x="2721703" y="2712658"/>
            <a:ext cx="3700593" cy="1432684"/>
          </a:xfrm>
          <a:prstGeom prst="rect">
            <a:avLst/>
          </a:prstGeom>
        </p:spPr>
      </p:pic>
    </p:spTree>
    <p:extLst>
      <p:ext uri="{BB962C8B-B14F-4D97-AF65-F5344CB8AC3E}">
        <p14:creationId xmlns:p14="http://schemas.microsoft.com/office/powerpoint/2010/main" val="385451200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sz="2400" dirty="0"/>
              <a:t>SP #27 </a:t>
            </a:r>
            <a:r>
              <a:rPr lang="en-US" sz="2400" dirty="0">
                <a:latin typeface="Calibri" panose="020F0502020204030204" pitchFamily="34" charset="0"/>
                <a:cs typeface="Calibri" panose="020F0502020204030204" pitchFamily="34" charset="0"/>
              </a:rPr>
              <a:t>(</a:t>
            </a:r>
            <a:r>
              <a:rPr lang="en-US" sz="2400" u="sng" dirty="0">
                <a:hlinkClick r:id="rId2"/>
              </a:rPr>
              <a:t>1908r1</a:t>
            </a:r>
            <a:r>
              <a:rPr lang="en-US" sz="2400" u="sng" dirty="0"/>
              <a:t>)</a:t>
            </a:r>
            <a:endParaRPr lang="en-US" sz="2400" dirty="0"/>
          </a:p>
        </p:txBody>
      </p:sp>
      <p:sp>
        <p:nvSpPr>
          <p:cNvPr id="3" name="Content Placeholder 2"/>
          <p:cNvSpPr>
            <a:spLocks noGrp="1"/>
          </p:cNvSpPr>
          <p:nvPr>
            <p:ph idx="1"/>
          </p:nvPr>
        </p:nvSpPr>
        <p:spPr>
          <a:xfrm>
            <a:off x="381000" y="1752600"/>
            <a:ext cx="8458200" cy="4495800"/>
          </a:xfrm>
        </p:spPr>
        <p:txBody>
          <a:bodyPr/>
          <a:lstStyle/>
          <a:p>
            <a:r>
              <a:rPr lang="en-US" sz="1800" b="0" dirty="0"/>
              <a:t>Do you support the small RU combinations of 26+52 and 26+106?</a:t>
            </a:r>
          </a:p>
          <a:p>
            <a:endParaRPr lang="en-US" sz="1800" b="0" dirty="0"/>
          </a:p>
          <a:p>
            <a:endParaRPr lang="en-US" sz="1800" b="0" dirty="0"/>
          </a:p>
          <a:p>
            <a:endParaRPr lang="en-US" sz="1800" b="0" dirty="0"/>
          </a:p>
          <a:p>
            <a:endParaRPr lang="en-US" sz="1800" b="0" dirty="0"/>
          </a:p>
          <a:p>
            <a:endParaRPr lang="en-US" sz="1800" b="0" dirty="0"/>
          </a:p>
          <a:p>
            <a:endParaRPr lang="en-US" sz="1800" b="0" dirty="0"/>
          </a:p>
          <a:p>
            <a:r>
              <a:rPr lang="en-US" sz="1800" b="0" dirty="0"/>
              <a:t>Y/N/A: </a:t>
            </a:r>
          </a:p>
          <a:p>
            <a:r>
              <a:rPr lang="en-US" sz="1800" b="0" dirty="0">
                <a:highlight>
                  <a:srgbClr val="FFFF00"/>
                </a:highlight>
              </a:rPr>
              <a:t>Deferred</a:t>
            </a:r>
          </a:p>
          <a:p>
            <a:pPr marL="0" indent="0">
              <a:buNone/>
            </a:pPr>
            <a:endParaRPr lang="en-US" sz="1800" b="0" dirty="0"/>
          </a:p>
        </p:txBody>
      </p:sp>
      <p:sp>
        <p:nvSpPr>
          <p:cNvPr id="5" name="Footer Placeholder 4"/>
          <p:cNvSpPr>
            <a:spLocks noGrp="1"/>
          </p:cNvSpPr>
          <p:nvPr>
            <p:ph type="ftr" sz="quarter" idx="11"/>
          </p:nvPr>
        </p:nvSpPr>
        <p:spPr bwMode="auto">
          <a:xfrm>
            <a:off x="7139694" y="6475413"/>
            <a:ext cx="140423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a:t>Ron Porat (Broadcom)</a:t>
            </a:r>
            <a:endParaRPr lang="en-US" dirty="0"/>
          </a:p>
        </p:txBody>
      </p:sp>
      <p:sp>
        <p:nvSpPr>
          <p:cNvPr id="6" name="Slide Number Placeholder 5"/>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52</a:t>
            </a:fld>
            <a:endParaRPr lang="en-US"/>
          </a:p>
        </p:txBody>
      </p:sp>
      <p:sp>
        <p:nvSpPr>
          <p:cNvPr id="7" name="Date Placeholder 6"/>
          <p:cNvSpPr>
            <a:spLocks noGrp="1"/>
          </p:cNvSpPr>
          <p:nvPr>
            <p:ph type="dt" sz="half" idx="10"/>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January 2020</a:t>
            </a:r>
            <a:endParaRPr lang="en-US" dirty="0"/>
          </a:p>
        </p:txBody>
      </p:sp>
    </p:spTree>
    <p:extLst>
      <p:ext uri="{BB962C8B-B14F-4D97-AF65-F5344CB8AC3E}">
        <p14:creationId xmlns:p14="http://schemas.microsoft.com/office/powerpoint/2010/main" val="162688136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a:t>SP #28 </a:t>
            </a:r>
            <a:r>
              <a:rPr lang="en-US" altLang="zh-CN" dirty="0"/>
              <a:t>(1914r2)</a:t>
            </a:r>
            <a:endParaRPr lang="en-US" dirty="0"/>
          </a:p>
        </p:txBody>
      </p:sp>
      <p:graphicFrame>
        <p:nvGraphicFramePr>
          <p:cNvPr id="7" name="内容占位符 6"/>
          <p:cNvGraphicFramePr>
            <a:graphicFrameLocks noGrp="1"/>
          </p:cNvGraphicFramePr>
          <p:nvPr>
            <p:ph idx="1"/>
            <p:extLst>
              <p:ext uri="{D42A27DB-BD31-4B8C-83A1-F6EECF244321}">
                <p14:modId xmlns:p14="http://schemas.microsoft.com/office/powerpoint/2010/main" val="1795387534"/>
              </p:ext>
            </p:extLst>
          </p:nvPr>
        </p:nvGraphicFramePr>
        <p:xfrm>
          <a:off x="1447800" y="3837916"/>
          <a:ext cx="6553200" cy="2534970"/>
        </p:xfrm>
        <a:graphic>
          <a:graphicData uri="http://schemas.openxmlformats.org/drawingml/2006/table">
            <a:tbl>
              <a:tblPr firstRow="1" bandRow="1">
                <a:tableStyleId>{5C22544A-7EE6-4342-B048-85BDC9FD1C3A}</a:tableStyleId>
              </a:tblPr>
              <a:tblGrid>
                <a:gridCol w="1339605">
                  <a:extLst>
                    <a:ext uri="{9D8B030D-6E8A-4147-A177-3AD203B41FA5}">
                      <a16:colId xmlns:a16="http://schemas.microsoft.com/office/drawing/2014/main" val="20000"/>
                    </a:ext>
                  </a:extLst>
                </a:gridCol>
                <a:gridCol w="5213595">
                  <a:extLst>
                    <a:ext uri="{9D8B030D-6E8A-4147-A177-3AD203B41FA5}">
                      <a16:colId xmlns:a16="http://schemas.microsoft.com/office/drawing/2014/main" val="20001"/>
                    </a:ext>
                  </a:extLst>
                </a:gridCol>
              </a:tblGrid>
              <a:tr h="414045">
                <a:tc>
                  <a:txBody>
                    <a:bodyPr/>
                    <a:lstStyle/>
                    <a:p>
                      <a:endParaRPr lang="en-US" dirty="0"/>
                    </a:p>
                  </a:txBody>
                  <a:tcPr/>
                </a:tc>
                <a:tc>
                  <a:txBody>
                    <a:bodyPr/>
                    <a:lstStyle/>
                    <a:p>
                      <a:r>
                        <a:rPr lang="en-US" dirty="0"/>
                        <a:t>Method</a:t>
                      </a:r>
                    </a:p>
                  </a:txBody>
                  <a:tcPr/>
                </a:tc>
                <a:extLst>
                  <a:ext uri="{0D108BD9-81ED-4DB2-BD59-A6C34878D82A}">
                    <a16:rowId xmlns:a16="http://schemas.microsoft.com/office/drawing/2014/main" val="10000"/>
                  </a:ext>
                </a:extLst>
              </a:tr>
              <a:tr h="652755">
                <a:tc>
                  <a:txBody>
                    <a:bodyPr/>
                    <a:lstStyle/>
                    <a:p>
                      <a:r>
                        <a:rPr lang="en-US" dirty="0"/>
                        <a:t>Opt1</a:t>
                      </a:r>
                    </a:p>
                  </a:txBody>
                  <a:tcPr/>
                </a:tc>
                <a:tc>
                  <a:txBody>
                    <a:bodyPr/>
                    <a:lstStyle/>
                    <a:p>
                      <a:r>
                        <a:rPr lang="en-US" dirty="0"/>
                        <a:t>act as transmit the data to two different users, each RU is encoded, interleaved separately</a:t>
                      </a:r>
                    </a:p>
                  </a:txBody>
                  <a:tcPr/>
                </a:tc>
                <a:extLst>
                  <a:ext uri="{0D108BD9-81ED-4DB2-BD59-A6C34878D82A}">
                    <a16:rowId xmlns:a16="http://schemas.microsoft.com/office/drawing/2014/main" val="10001"/>
                  </a:ext>
                </a:extLst>
              </a:tr>
              <a:tr h="414045">
                <a:tc>
                  <a:txBody>
                    <a:bodyPr/>
                    <a:lstStyle/>
                    <a:p>
                      <a:r>
                        <a:rPr lang="en-US" dirty="0"/>
                        <a:t>Opt2</a:t>
                      </a:r>
                    </a:p>
                  </a:txBody>
                  <a:tcPr/>
                </a:tc>
                <a:tc>
                  <a:txBody>
                    <a:bodyPr/>
                    <a:lstStyle/>
                    <a:p>
                      <a:r>
                        <a:rPr lang="en-US" dirty="0"/>
                        <a:t>The bits</a:t>
                      </a:r>
                      <a:r>
                        <a:rPr lang="en-US" baseline="0" dirty="0"/>
                        <a:t> are encoded together, and parse to different RUs, separate </a:t>
                      </a:r>
                      <a:r>
                        <a:rPr lang="en-US" baseline="0" dirty="0" err="1"/>
                        <a:t>interleaver</a:t>
                      </a:r>
                      <a:r>
                        <a:rPr lang="en-US" baseline="0" dirty="0"/>
                        <a:t>/tone mapper </a:t>
                      </a:r>
                      <a:endParaRPr lang="en-US" dirty="0"/>
                    </a:p>
                  </a:txBody>
                  <a:tcPr/>
                </a:tc>
                <a:extLst>
                  <a:ext uri="{0D108BD9-81ED-4DB2-BD59-A6C34878D82A}">
                    <a16:rowId xmlns:a16="http://schemas.microsoft.com/office/drawing/2014/main" val="10002"/>
                  </a:ext>
                </a:extLst>
              </a:tr>
              <a:tr h="414045">
                <a:tc>
                  <a:txBody>
                    <a:bodyPr/>
                    <a:lstStyle/>
                    <a:p>
                      <a:r>
                        <a:rPr lang="en-US" dirty="0"/>
                        <a:t>Opt3</a:t>
                      </a:r>
                    </a:p>
                  </a:txBody>
                  <a:tcPr/>
                </a:tc>
                <a:tc>
                  <a:txBody>
                    <a:bodyPr/>
                    <a:lstStyle/>
                    <a:p>
                      <a:r>
                        <a:rPr lang="en-US" dirty="0"/>
                        <a:t>Opt1/Opt2+interleaver</a:t>
                      </a:r>
                      <a:r>
                        <a:rPr lang="en-US" baseline="0" dirty="0"/>
                        <a:t> across RUs</a:t>
                      </a:r>
                      <a:endParaRPr lang="en-US" dirty="0"/>
                    </a:p>
                  </a:txBody>
                  <a:tcPr/>
                </a:tc>
                <a:extLst>
                  <a:ext uri="{0D108BD9-81ED-4DB2-BD59-A6C34878D82A}">
                    <a16:rowId xmlns:a16="http://schemas.microsoft.com/office/drawing/2014/main" val="10003"/>
                  </a:ext>
                </a:extLst>
              </a:tr>
              <a:tr h="414045">
                <a:tc>
                  <a:txBody>
                    <a:bodyPr/>
                    <a:lstStyle/>
                    <a:p>
                      <a:r>
                        <a:rPr lang="en-US" dirty="0"/>
                        <a:t>Opt4</a:t>
                      </a:r>
                    </a:p>
                  </a:txBody>
                  <a:tcPr/>
                </a:tc>
                <a:tc>
                  <a:txBody>
                    <a:bodyPr/>
                    <a:lstStyle/>
                    <a:p>
                      <a:r>
                        <a:rPr lang="en-US" dirty="0"/>
                        <a:t>Act</a:t>
                      </a:r>
                      <a:r>
                        <a:rPr lang="en-US" baseline="0" dirty="0"/>
                        <a:t> as one big continuous RU</a:t>
                      </a:r>
                      <a:endParaRPr lang="en-US" dirty="0"/>
                    </a:p>
                  </a:txBody>
                  <a:tcPr/>
                </a:tc>
                <a:extLst>
                  <a:ext uri="{0D108BD9-81ED-4DB2-BD59-A6C34878D82A}">
                    <a16:rowId xmlns:a16="http://schemas.microsoft.com/office/drawing/2014/main" val="10004"/>
                  </a:ext>
                </a:extLst>
              </a:tr>
            </a:tbl>
          </a:graphicData>
        </a:graphic>
      </p:graphicFrame>
      <p:sp>
        <p:nvSpPr>
          <p:cNvPr id="4" name="日期占位符 3"/>
          <p:cNvSpPr>
            <a:spLocks noGrp="1"/>
          </p:cNvSpPr>
          <p:nvPr>
            <p:ph type="dt" sz="half" idx="10"/>
          </p:nvPr>
        </p:nvSpPr>
        <p:spPr bwMode="auto">
          <a:xfrm>
            <a:off x="696913" y="332601"/>
            <a:ext cx="93615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ltLang="zh-CN"/>
              <a:t>Sep</a:t>
            </a:r>
            <a:r>
              <a:rPr lang="en-US"/>
              <a:t>, 2019</a:t>
            </a:r>
            <a:endParaRPr lang="en-US" dirty="0"/>
          </a:p>
        </p:txBody>
      </p:sp>
      <p:sp>
        <p:nvSpPr>
          <p:cNvPr id="5" name="灯片编号占位符 4"/>
          <p:cNvSpPr>
            <a:spLocks noGrp="1"/>
          </p:cNvSpPr>
          <p:nvPr>
            <p:ph type="sldNum" sz="quarter" idx="12"/>
          </p:nvPr>
        </p:nvSpPr>
        <p:spPr/>
        <p:txBody>
          <a:bodyPr/>
          <a:lstStyle/>
          <a:p>
            <a:pPr>
              <a:defRPr/>
            </a:pPr>
            <a:r>
              <a:rPr lang="en-US"/>
              <a:t>Slide </a:t>
            </a:r>
            <a:fld id="{C1789BC7-C074-42CC-ADF8-5107DF6BD1C1}" type="slidenum">
              <a:rPr lang="en-US" smtClean="0"/>
              <a:pPr>
                <a:defRPr/>
              </a:pPr>
              <a:t>53</a:t>
            </a:fld>
            <a:endParaRPr lang="en-US"/>
          </a:p>
        </p:txBody>
      </p:sp>
      <p:sp>
        <p:nvSpPr>
          <p:cNvPr id="6" name="页脚占位符 5"/>
          <p:cNvSpPr>
            <a:spLocks noGrp="1"/>
          </p:cNvSpPr>
          <p:nvPr>
            <p:ph type="ftr" sz="quarter" idx="3"/>
          </p:nvPr>
        </p:nvSpPr>
        <p:spPr/>
        <p:txBody>
          <a:bodyPr/>
          <a:lstStyle/>
          <a:p>
            <a:pPr>
              <a:defRPr/>
            </a:pPr>
            <a:r>
              <a:rPr lang="en-US" altLang="ko-KR"/>
              <a:t>Ross Jian Yu, Huawei et al</a:t>
            </a:r>
            <a:endParaRPr lang="en-US" altLang="ko-KR" dirty="0"/>
          </a:p>
        </p:txBody>
      </p:sp>
      <p:sp>
        <p:nvSpPr>
          <p:cNvPr id="9" name="内容占位符 2"/>
          <p:cNvSpPr txBox="1">
            <a:spLocks/>
          </p:cNvSpPr>
          <p:nvPr/>
        </p:nvSpPr>
        <p:spPr bwMode="auto">
          <a:xfrm>
            <a:off x="989013" y="1644546"/>
            <a:ext cx="7772400" cy="218089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000" b="0" i="0" baseline="0">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baseline="0">
                <a:solidFill>
                  <a:schemeClr val="tx1"/>
                </a:solidFill>
                <a:latin typeface="+mn-lt"/>
              </a:defRPr>
            </a:lvl2pPr>
            <a:lvl3pPr marL="1085850" indent="-228600" algn="l" rtl="0" eaLnBrk="0" fontAlgn="base" hangingPunct="0">
              <a:spcBef>
                <a:spcPct val="20000"/>
              </a:spcBef>
              <a:spcAft>
                <a:spcPct val="0"/>
              </a:spcAft>
              <a:buChar char="•"/>
              <a:defRPr sz="1600" baseline="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sz="1800" kern="0" dirty="0"/>
              <a:t>Which option do you prefer?</a:t>
            </a:r>
          </a:p>
          <a:p>
            <a:pPr lvl="1"/>
            <a:r>
              <a:rPr lang="en-US" sz="1600" kern="0" dirty="0"/>
              <a:t>Opt2: </a:t>
            </a:r>
          </a:p>
          <a:p>
            <a:pPr lvl="1"/>
            <a:r>
              <a:rPr lang="en-US" sz="1600" kern="0" dirty="0"/>
              <a:t>Opt4: </a:t>
            </a:r>
          </a:p>
          <a:p>
            <a:pPr lvl="1"/>
            <a:r>
              <a:rPr lang="en-US" sz="1600" kern="0" dirty="0"/>
              <a:t>Need more discussion: </a:t>
            </a:r>
          </a:p>
          <a:p>
            <a:pPr lvl="1"/>
            <a:endParaRPr lang="en-US" sz="1600" kern="0" dirty="0"/>
          </a:p>
          <a:p>
            <a:pPr marL="57150" indent="0">
              <a:buNone/>
            </a:pPr>
            <a:r>
              <a:rPr lang="en-US" sz="1800" kern="0" dirty="0">
                <a:highlight>
                  <a:srgbClr val="FFFF00"/>
                </a:highlight>
              </a:rPr>
              <a:t>Deferred</a:t>
            </a:r>
          </a:p>
        </p:txBody>
      </p:sp>
    </p:spTree>
    <p:extLst>
      <p:ext uri="{BB962C8B-B14F-4D97-AF65-F5344CB8AC3E}">
        <p14:creationId xmlns:p14="http://schemas.microsoft.com/office/powerpoint/2010/main" val="363937513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 #29 (1980r1)</a:t>
            </a:r>
          </a:p>
        </p:txBody>
      </p:sp>
      <p:sp>
        <p:nvSpPr>
          <p:cNvPr id="3" name="Content Placeholder 2"/>
          <p:cNvSpPr>
            <a:spLocks noGrp="1"/>
          </p:cNvSpPr>
          <p:nvPr>
            <p:ph idx="1"/>
          </p:nvPr>
        </p:nvSpPr>
        <p:spPr/>
        <p:txBody>
          <a:bodyPr/>
          <a:lstStyle/>
          <a:p>
            <a:pPr marL="0">
              <a:spcBef>
                <a:spcPts val="0"/>
              </a:spcBef>
            </a:pPr>
            <a:r>
              <a:rPr lang="en-US" dirty="0"/>
              <a:t>Do you support to include 1x EHT-LTF and 2x EHT-LTF in 802.11be?</a:t>
            </a:r>
          </a:p>
          <a:p>
            <a:pPr marL="0">
              <a:spcBef>
                <a:spcPts val="0"/>
              </a:spcBef>
            </a:pPr>
            <a:endParaRPr lang="en-US" dirty="0"/>
          </a:p>
          <a:p>
            <a:pPr marL="0">
              <a:spcBef>
                <a:spcPts val="0"/>
              </a:spcBef>
            </a:pPr>
            <a:r>
              <a:rPr lang="en-US" dirty="0">
                <a:highlight>
                  <a:srgbClr val="FFFF00"/>
                </a:highlight>
              </a:rPr>
              <a:t>Y/N/A: 47/0/2</a:t>
            </a:r>
          </a:p>
          <a:p>
            <a:pPr marL="0">
              <a:spcBef>
                <a:spcPts val="0"/>
              </a:spcBef>
            </a:pPr>
            <a:endParaRPr lang="en-US" dirty="0"/>
          </a:p>
          <a:p>
            <a:pPr marL="0">
              <a:spcBef>
                <a:spcPts val="0"/>
              </a:spcBef>
            </a:pPr>
            <a:endParaRPr lang="en-US" dirty="0"/>
          </a:p>
          <a:p>
            <a:pPr lvl="1"/>
            <a:endParaRPr lang="en-US" dirty="0"/>
          </a:p>
          <a:p>
            <a:endParaRPr lang="en-US" dirty="0"/>
          </a:p>
        </p:txBody>
      </p:sp>
      <p:sp>
        <p:nvSpPr>
          <p:cNvPr id="4" name="Date Placeholder 3"/>
          <p:cNvSpPr>
            <a:spLocks noGrp="1"/>
          </p:cNvSpPr>
          <p:nvPr>
            <p:ph type="dt" sz="half" idx="4294967295"/>
          </p:nvPr>
        </p:nvSpPr>
        <p:spPr>
          <a:xfrm>
            <a:off x="696913" y="332601"/>
            <a:ext cx="1541128" cy="276999"/>
          </a:xfrm>
          <a:prstGeom prst="rect">
            <a:avLst/>
          </a:prstGeom>
        </p:spPr>
        <p:txBody>
          <a:bodyPr/>
          <a:lstStyle/>
          <a:p>
            <a:pPr>
              <a:defRPr/>
            </a:pPr>
            <a:r>
              <a:rPr lang="en-US" dirty="0"/>
              <a:t>2020</a:t>
            </a:r>
          </a:p>
        </p:txBody>
      </p:sp>
      <p:sp>
        <p:nvSpPr>
          <p:cNvPr id="5" name="Slide Number Placeholder 4"/>
          <p:cNvSpPr>
            <a:spLocks noGrp="1"/>
          </p:cNvSpPr>
          <p:nvPr>
            <p:ph type="sldNum" sz="quarter" idx="12"/>
          </p:nvPr>
        </p:nvSpPr>
        <p:spPr/>
        <p:txBody>
          <a:bodyPr/>
          <a:lstStyle/>
          <a:p>
            <a:pPr>
              <a:defRPr/>
            </a:pPr>
            <a:r>
              <a:rPr lang="en-US"/>
              <a:t>Slide </a:t>
            </a:r>
            <a:fld id="{C1789BC7-C074-42CC-ADF8-5107DF6BD1C1}" type="slidenum">
              <a:rPr lang="en-US" smtClean="0"/>
              <a:pPr>
                <a:defRPr/>
              </a:pPr>
              <a:t>54</a:t>
            </a:fld>
            <a:endParaRPr lang="en-US"/>
          </a:p>
        </p:txBody>
      </p:sp>
    </p:spTree>
    <p:extLst>
      <p:ext uri="{BB962C8B-B14F-4D97-AF65-F5344CB8AC3E}">
        <p14:creationId xmlns:p14="http://schemas.microsoft.com/office/powerpoint/2010/main" val="368603249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 #30 (1980r1)</a:t>
            </a:r>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marL="0">
                  <a:spcBef>
                    <a:spcPts val="0"/>
                  </a:spcBef>
                </a:pPr>
                <a:r>
                  <a:rPr lang="en-US" dirty="0"/>
                  <a:t>Do you support to have new P </a:t>
                </a:r>
                <a:r>
                  <a:rPr lang="en-US" altLang="zh-CN" dirty="0"/>
                  <a:t>matrices of dimensions </a:t>
                </a:r>
                <a14:m>
                  <m:oMath xmlns:m="http://schemas.openxmlformats.org/officeDocument/2006/math">
                    <m:r>
                      <a:rPr lang="en-US" altLang="zh-CN">
                        <a:latin typeface="Cambria Math" panose="02040503050406030204" pitchFamily="18" charset="0"/>
                      </a:rPr>
                      <m:t>10×10,  12×12,  14×14 </m:t>
                    </m:r>
                    <m:r>
                      <a:rPr lang="en-US" altLang="zh-CN">
                        <a:latin typeface="Cambria Math" panose="02040503050406030204" pitchFamily="18" charset="0"/>
                      </a:rPr>
                      <m:t>𝑎𝑛𝑑</m:t>
                    </m:r>
                    <m:r>
                      <a:rPr lang="en-US" altLang="zh-CN">
                        <a:latin typeface="Cambria Math" panose="02040503050406030204" pitchFamily="18" charset="0"/>
                      </a:rPr>
                      <m:t> 16×16</m:t>
                    </m:r>
                  </m:oMath>
                </a14:m>
                <a:r>
                  <a:rPr lang="en-US" dirty="0"/>
                  <a:t> for the number of space-time streams larger than 8 in EHT?</a:t>
                </a:r>
              </a:p>
              <a:p>
                <a:pPr marL="800100" lvl="1" indent="-342900">
                  <a:buFont typeface="Arial" panose="020B0604020202020204" pitchFamily="34" charset="0"/>
                  <a:buChar char="•"/>
                </a:pPr>
                <a:r>
                  <a:rPr lang="en-US" b="0" dirty="0"/>
                  <a:t>The definition of</a:t>
                </a:r>
                <a:r>
                  <a:rPr lang="en-US" dirty="0"/>
                  <a:t> </a:t>
                </a:r>
                <a14:m>
                  <m:oMath xmlns:m="http://schemas.openxmlformats.org/officeDocument/2006/math">
                    <m:sSub>
                      <m:sSubPr>
                        <m:ctrlPr>
                          <a:rPr lang="sv-SE" b="0" i="1">
                            <a:latin typeface="Cambria Math" panose="02040503050406030204" pitchFamily="18" charset="0"/>
                          </a:rPr>
                        </m:ctrlPr>
                      </m:sSubPr>
                      <m:e>
                        <m:r>
                          <a:rPr lang="sv-SE" b="0" i="1">
                            <a:latin typeface="Cambria Math" panose="02040503050406030204" pitchFamily="18" charset="0"/>
                          </a:rPr>
                          <m:t>𝑃</m:t>
                        </m:r>
                      </m:e>
                      <m:sub>
                        <m:r>
                          <a:rPr lang="en-US" b="0" i="1">
                            <a:latin typeface="Cambria Math" panose="02040503050406030204" pitchFamily="18" charset="0"/>
                          </a:rPr>
                          <m:t>10</m:t>
                        </m:r>
                        <m:r>
                          <a:rPr lang="en-US" b="0" i="1">
                            <a:latin typeface="Cambria Math" panose="02040503050406030204" pitchFamily="18" charset="0"/>
                            <a:ea typeface="Cambria Math" panose="02040503050406030204" pitchFamily="18" charset="0"/>
                          </a:rPr>
                          <m:t>×10</m:t>
                        </m:r>
                      </m:sub>
                    </m:sSub>
                    <m:r>
                      <a:rPr lang="sv-SE" b="0" i="1">
                        <a:latin typeface="Cambria Math" panose="02040503050406030204" pitchFamily="18" charset="0"/>
                      </a:rPr>
                      <m:t>,</m:t>
                    </m:r>
                    <m:sSub>
                      <m:sSubPr>
                        <m:ctrlPr>
                          <a:rPr lang="sv-SE" b="0" i="1">
                            <a:latin typeface="Cambria Math" panose="02040503050406030204" pitchFamily="18" charset="0"/>
                          </a:rPr>
                        </m:ctrlPr>
                      </m:sSubPr>
                      <m:e>
                        <m:r>
                          <a:rPr lang="sv-SE" b="0" i="1">
                            <a:latin typeface="Cambria Math" panose="02040503050406030204" pitchFamily="18" charset="0"/>
                          </a:rPr>
                          <m:t>𝑃</m:t>
                        </m:r>
                      </m:e>
                      <m:sub>
                        <m:r>
                          <a:rPr lang="en-US" b="0" i="1">
                            <a:latin typeface="Cambria Math" panose="02040503050406030204" pitchFamily="18" charset="0"/>
                          </a:rPr>
                          <m:t>12</m:t>
                        </m:r>
                        <m:r>
                          <a:rPr lang="en-US" b="0" i="1">
                            <a:latin typeface="Cambria Math" panose="02040503050406030204" pitchFamily="18" charset="0"/>
                            <a:ea typeface="Cambria Math" panose="02040503050406030204" pitchFamily="18" charset="0"/>
                          </a:rPr>
                          <m:t>×12</m:t>
                        </m:r>
                      </m:sub>
                    </m:sSub>
                    <m:r>
                      <a:rPr lang="sv-SE" b="0" i="1">
                        <a:latin typeface="Cambria Math" panose="02040503050406030204" pitchFamily="18" charset="0"/>
                      </a:rPr>
                      <m:t>,</m:t>
                    </m:r>
                    <m:sSub>
                      <m:sSubPr>
                        <m:ctrlPr>
                          <a:rPr lang="sv-SE" b="0" i="1">
                            <a:latin typeface="Cambria Math" panose="02040503050406030204" pitchFamily="18" charset="0"/>
                          </a:rPr>
                        </m:ctrlPr>
                      </m:sSubPr>
                      <m:e>
                        <m:r>
                          <a:rPr lang="sv-SE" b="0" i="1">
                            <a:latin typeface="Cambria Math" panose="02040503050406030204" pitchFamily="18" charset="0"/>
                          </a:rPr>
                          <m:t>𝑃</m:t>
                        </m:r>
                      </m:e>
                      <m:sub>
                        <m:r>
                          <a:rPr lang="en-US" b="0" i="1">
                            <a:latin typeface="Cambria Math" panose="02040503050406030204" pitchFamily="18" charset="0"/>
                          </a:rPr>
                          <m:t>14</m:t>
                        </m:r>
                        <m:r>
                          <a:rPr lang="en-US" b="0" i="1">
                            <a:latin typeface="Cambria Math" panose="02040503050406030204" pitchFamily="18" charset="0"/>
                            <a:ea typeface="Cambria Math" panose="02040503050406030204" pitchFamily="18" charset="0"/>
                          </a:rPr>
                          <m:t>×14</m:t>
                        </m:r>
                      </m:sub>
                    </m:sSub>
                    <m:r>
                      <a:rPr lang="sv-SE" b="0" i="1">
                        <a:latin typeface="Cambria Math" panose="02040503050406030204" pitchFamily="18" charset="0"/>
                      </a:rPr>
                      <m:t>,</m:t>
                    </m:r>
                    <m:sSub>
                      <m:sSubPr>
                        <m:ctrlPr>
                          <a:rPr lang="sv-SE" b="0" i="1">
                            <a:latin typeface="Cambria Math" panose="02040503050406030204" pitchFamily="18" charset="0"/>
                          </a:rPr>
                        </m:ctrlPr>
                      </m:sSubPr>
                      <m:e>
                        <m:r>
                          <a:rPr lang="sv-SE" b="0" i="1">
                            <a:latin typeface="Cambria Math" panose="02040503050406030204" pitchFamily="18" charset="0"/>
                          </a:rPr>
                          <m:t>𝑃</m:t>
                        </m:r>
                      </m:e>
                      <m:sub>
                        <m:r>
                          <a:rPr lang="en-US" b="0" i="1">
                            <a:latin typeface="Cambria Math" panose="02040503050406030204" pitchFamily="18" charset="0"/>
                          </a:rPr>
                          <m:t>16</m:t>
                        </m:r>
                        <m:r>
                          <a:rPr lang="en-US" b="0" i="1">
                            <a:latin typeface="Cambria Math" panose="02040503050406030204" pitchFamily="18" charset="0"/>
                            <a:ea typeface="Cambria Math" panose="02040503050406030204" pitchFamily="18" charset="0"/>
                          </a:rPr>
                          <m:t>×16</m:t>
                        </m:r>
                      </m:sub>
                    </m:sSub>
                  </m:oMath>
                </a14:m>
                <a:r>
                  <a:rPr lang="en-US" b="0" dirty="0"/>
                  <a:t> is TBD</a:t>
                </a:r>
              </a:p>
              <a:p>
                <a:pPr marL="800100" lvl="1" indent="-342900">
                  <a:buFont typeface="Arial" panose="020B0604020202020204" pitchFamily="34" charset="0"/>
                  <a:buChar char="•"/>
                </a:pPr>
                <a:endParaRPr lang="en-US" dirty="0"/>
              </a:p>
              <a:p>
                <a:pPr marL="400050">
                  <a:buFont typeface="Arial" panose="020B0604020202020204" pitchFamily="34" charset="0"/>
                  <a:buChar char="•"/>
                </a:pPr>
                <a:r>
                  <a:rPr lang="en-US" b="0" dirty="0"/>
                  <a:t>Y/N/A:</a:t>
                </a:r>
              </a:p>
              <a:p>
                <a:pPr marL="400050">
                  <a:buFont typeface="Arial" panose="020B0604020202020204" pitchFamily="34" charset="0"/>
                  <a:buChar char="•"/>
                </a:pPr>
                <a:r>
                  <a:rPr lang="en-US" b="0" dirty="0">
                    <a:highlight>
                      <a:srgbClr val="FFFF00"/>
                    </a:highlight>
                  </a:rPr>
                  <a:t>Deferred</a:t>
                </a:r>
                <a:r>
                  <a:rPr lang="en-US" b="0" dirty="0"/>
                  <a:t> </a:t>
                </a:r>
              </a:p>
              <a:p>
                <a:pPr lvl="1"/>
                <a:endParaRPr lang="en-US" dirty="0"/>
              </a:p>
              <a:p>
                <a:endParaRPr lang="en-US"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1255" t="-1185" r="-2039"/>
                </a:stretch>
              </a:blipFill>
            </p:spPr>
            <p:txBody>
              <a:bodyPr/>
              <a:lstStyle/>
              <a:p>
                <a:r>
                  <a:rPr lang="en-US">
                    <a:noFill/>
                  </a:rPr>
                  <a:t> </a:t>
                </a:r>
              </a:p>
            </p:txBody>
          </p:sp>
        </mc:Fallback>
      </mc:AlternateContent>
      <p:sp>
        <p:nvSpPr>
          <p:cNvPr id="4" name="Date Placeholder 3"/>
          <p:cNvSpPr>
            <a:spLocks noGrp="1"/>
          </p:cNvSpPr>
          <p:nvPr>
            <p:ph type="dt" sz="half" idx="4294967295"/>
          </p:nvPr>
        </p:nvSpPr>
        <p:spPr>
          <a:xfrm>
            <a:off x="696913" y="332601"/>
            <a:ext cx="1541128" cy="276999"/>
          </a:xfrm>
          <a:prstGeom prst="rect">
            <a:avLst/>
          </a:prstGeom>
        </p:spPr>
        <p:txBody>
          <a:bodyPr/>
          <a:lstStyle/>
          <a:p>
            <a:pPr>
              <a:defRPr/>
            </a:pPr>
            <a:r>
              <a:rPr lang="en-US" dirty="0"/>
              <a:t>2020</a:t>
            </a:r>
          </a:p>
        </p:txBody>
      </p:sp>
      <p:sp>
        <p:nvSpPr>
          <p:cNvPr id="5" name="Slide Number Placeholder 4"/>
          <p:cNvSpPr>
            <a:spLocks noGrp="1"/>
          </p:cNvSpPr>
          <p:nvPr>
            <p:ph type="sldNum" sz="quarter" idx="12"/>
          </p:nvPr>
        </p:nvSpPr>
        <p:spPr/>
        <p:txBody>
          <a:bodyPr/>
          <a:lstStyle/>
          <a:p>
            <a:pPr>
              <a:defRPr/>
            </a:pPr>
            <a:r>
              <a:rPr lang="en-US"/>
              <a:t>Slide </a:t>
            </a:r>
            <a:fld id="{C1789BC7-C074-42CC-ADF8-5107DF6BD1C1}" type="slidenum">
              <a:rPr lang="en-US" smtClean="0"/>
              <a:pPr>
                <a:defRPr/>
              </a:pPr>
              <a:t>55</a:t>
            </a:fld>
            <a:endParaRPr lang="en-US"/>
          </a:p>
        </p:txBody>
      </p:sp>
    </p:spTree>
    <p:extLst>
      <p:ext uri="{BB962C8B-B14F-4D97-AF65-F5344CB8AC3E}">
        <p14:creationId xmlns:p14="http://schemas.microsoft.com/office/powerpoint/2010/main" val="334216013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dirty="0"/>
              <a:t>SP #31 </a:t>
            </a:r>
            <a:r>
              <a:rPr lang="en-US" altLang="ko-KR" dirty="0">
                <a:solidFill>
                  <a:schemeClr val="tx1"/>
                </a:solidFill>
              </a:rPr>
              <a:t>(1925r1)</a:t>
            </a:r>
            <a:endParaRPr lang="ko-KR" altLang="en-US" dirty="0">
              <a:solidFill>
                <a:schemeClr val="tx1"/>
              </a:solidFill>
            </a:endParaRPr>
          </a:p>
        </p:txBody>
      </p:sp>
      <p:sp>
        <p:nvSpPr>
          <p:cNvPr id="3" name="내용 개체 틀 2"/>
          <p:cNvSpPr>
            <a:spLocks noGrp="1"/>
          </p:cNvSpPr>
          <p:nvPr>
            <p:ph idx="1"/>
          </p:nvPr>
        </p:nvSpPr>
        <p:spPr/>
        <p:txBody>
          <a:bodyPr/>
          <a:lstStyle/>
          <a:p>
            <a:r>
              <a:rPr lang="en-US" altLang="ko-KR" dirty="0"/>
              <a:t>Do you agree to add the following text into SFD?</a:t>
            </a:r>
          </a:p>
          <a:p>
            <a:pPr lvl="1"/>
            <a:r>
              <a:rPr lang="en-US" altLang="ko-KR" dirty="0"/>
              <a:t>EHT-LTF should be designed to support 16 spatial streams.</a:t>
            </a:r>
          </a:p>
          <a:p>
            <a:pPr lvl="1"/>
            <a:endParaRPr lang="en-US" altLang="ko-KR" dirty="0"/>
          </a:p>
          <a:p>
            <a:r>
              <a:rPr lang="en-US" altLang="ko-KR" dirty="0">
                <a:highlight>
                  <a:srgbClr val="FFFF00"/>
                </a:highlight>
              </a:rPr>
              <a:t>Y/N/A: 58/0/2</a:t>
            </a:r>
          </a:p>
          <a:p>
            <a:pPr lvl="2"/>
            <a:endParaRPr lang="en-US" altLang="ko-KR" dirty="0"/>
          </a:p>
        </p:txBody>
      </p:sp>
      <p:sp>
        <p:nvSpPr>
          <p:cNvPr id="4" name="바닥글 개체 틀 3"/>
          <p:cNvSpPr>
            <a:spLocks noGrp="1"/>
          </p:cNvSpPr>
          <p:nvPr>
            <p:ph type="ftr" sz="quarter" idx="11"/>
          </p:nvPr>
        </p:nvSpPr>
        <p:spPr bwMode="auto">
          <a:xfrm>
            <a:off x="6795048" y="6475413"/>
            <a:ext cx="174887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latinLnBrk="0" hangingPunct="0">
              <a:spcBef>
                <a:spcPct val="0"/>
              </a:spcBef>
              <a:spcAft>
                <a:spcPct val="0"/>
              </a:spcAft>
              <a:defRPr kumimoji="0"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a:t>Jinmin Kim,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56</a:t>
            </a:fld>
            <a:endParaRPr lang="en-US" altLang="ko-KR"/>
          </a:p>
        </p:txBody>
      </p:sp>
      <p:sp>
        <p:nvSpPr>
          <p:cNvPr id="7" name="날짜 개체 틀 5"/>
          <p:cNvSpPr>
            <a:spLocks noGrp="1"/>
          </p:cNvSpPr>
          <p:nvPr>
            <p:ph type="dt" sz="half" idx="2"/>
          </p:nvPr>
        </p:nvSpPr>
        <p:spPr>
          <a:xfrm>
            <a:off x="696913" y="332601"/>
            <a:ext cx="878446" cy="276999"/>
          </a:xfrm>
        </p:spPr>
        <p:txBody>
          <a:bodyPr/>
          <a:lstStyle/>
          <a:p>
            <a:pPr>
              <a:defRPr/>
            </a:pPr>
            <a:r>
              <a:rPr lang="en-US" altLang="ko-KR" dirty="0"/>
              <a:t>Jan 2020</a:t>
            </a:r>
            <a:endParaRPr lang="en-US" dirty="0"/>
          </a:p>
        </p:txBody>
      </p:sp>
    </p:spTree>
    <p:extLst>
      <p:ext uri="{BB962C8B-B14F-4D97-AF65-F5344CB8AC3E}">
        <p14:creationId xmlns:p14="http://schemas.microsoft.com/office/powerpoint/2010/main" val="329235451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dirty="0"/>
              <a:t>SP #32 </a:t>
            </a:r>
            <a:r>
              <a:rPr lang="en-US" altLang="ko-KR" dirty="0">
                <a:solidFill>
                  <a:schemeClr val="tx1"/>
                </a:solidFill>
              </a:rPr>
              <a:t>(1925r1)</a:t>
            </a:r>
            <a:endParaRPr lang="ko-KR" altLang="en-US" dirty="0">
              <a:solidFill>
                <a:schemeClr val="tx1"/>
              </a:solidFill>
            </a:endParaRPr>
          </a:p>
        </p:txBody>
      </p:sp>
      <p:sp>
        <p:nvSpPr>
          <p:cNvPr id="3" name="내용 개체 틀 2"/>
          <p:cNvSpPr>
            <a:spLocks noGrp="1"/>
          </p:cNvSpPr>
          <p:nvPr>
            <p:ph idx="1"/>
          </p:nvPr>
        </p:nvSpPr>
        <p:spPr/>
        <p:txBody>
          <a:bodyPr/>
          <a:lstStyle/>
          <a:p>
            <a:r>
              <a:rPr lang="en-US" altLang="ko-KR" dirty="0"/>
              <a:t>Which option do you prefer for 11be 240/320MHz EHT-LTF design by minimizing PAPR?</a:t>
            </a:r>
          </a:p>
          <a:p>
            <a:pPr lvl="1"/>
            <a:r>
              <a:rPr lang="en-US" altLang="ko-KR" dirty="0"/>
              <a:t>Opt1: Restrict preamble puncturing cases by practical puncturing patterns (The detail on puncturing patterns is TBD)</a:t>
            </a:r>
          </a:p>
          <a:p>
            <a:pPr lvl="1"/>
            <a:r>
              <a:rPr lang="en-US" altLang="ko-KR" dirty="0"/>
              <a:t>Opt2: Consider defining whole new sequences</a:t>
            </a:r>
          </a:p>
          <a:p>
            <a:pPr lvl="1"/>
            <a:endParaRPr lang="en-US" altLang="ko-KR" dirty="0"/>
          </a:p>
          <a:p>
            <a:pPr marL="57150" indent="0">
              <a:buNone/>
            </a:pPr>
            <a:r>
              <a:rPr lang="en-US" altLang="ko-KR" dirty="0">
                <a:highlight>
                  <a:srgbClr val="FFFF00"/>
                </a:highlight>
              </a:rPr>
              <a:t>Opt1/Opt2/A: 6/4/38 </a:t>
            </a:r>
          </a:p>
          <a:p>
            <a:pPr marL="57150" indent="0">
              <a:buNone/>
            </a:pPr>
            <a:endParaRPr lang="en-US" altLang="ko-KR" dirty="0"/>
          </a:p>
          <a:p>
            <a:pPr marL="57150" indent="0">
              <a:buNone/>
            </a:pPr>
            <a:r>
              <a:rPr lang="en-US" altLang="ko-KR" dirty="0"/>
              <a:t>Note: not intended for SFD</a:t>
            </a:r>
          </a:p>
        </p:txBody>
      </p:sp>
      <p:sp>
        <p:nvSpPr>
          <p:cNvPr id="4" name="바닥글 개체 틀 3"/>
          <p:cNvSpPr>
            <a:spLocks noGrp="1"/>
          </p:cNvSpPr>
          <p:nvPr>
            <p:ph type="ftr" sz="quarter" idx="11"/>
          </p:nvPr>
        </p:nvSpPr>
        <p:spPr bwMode="auto">
          <a:xfrm>
            <a:off x="6795048" y="6475413"/>
            <a:ext cx="174887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latinLnBrk="0" hangingPunct="0">
              <a:spcBef>
                <a:spcPct val="0"/>
              </a:spcBef>
              <a:spcAft>
                <a:spcPct val="0"/>
              </a:spcAft>
              <a:defRPr kumimoji="0"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a:t>Jinmin Kim,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57</a:t>
            </a:fld>
            <a:endParaRPr lang="en-US" altLang="ko-KR"/>
          </a:p>
        </p:txBody>
      </p:sp>
      <p:sp>
        <p:nvSpPr>
          <p:cNvPr id="7" name="날짜 개체 틀 5"/>
          <p:cNvSpPr>
            <a:spLocks noGrp="1"/>
          </p:cNvSpPr>
          <p:nvPr>
            <p:ph type="dt" sz="half" idx="2"/>
          </p:nvPr>
        </p:nvSpPr>
        <p:spPr>
          <a:xfrm>
            <a:off x="696913" y="332601"/>
            <a:ext cx="878446" cy="276999"/>
          </a:xfrm>
        </p:spPr>
        <p:txBody>
          <a:bodyPr/>
          <a:lstStyle/>
          <a:p>
            <a:pPr>
              <a:defRPr/>
            </a:pPr>
            <a:r>
              <a:rPr lang="en-US" altLang="ko-KR" dirty="0"/>
              <a:t>Jan 2020</a:t>
            </a:r>
            <a:endParaRPr lang="en-US" dirty="0"/>
          </a:p>
        </p:txBody>
      </p:sp>
    </p:spTree>
    <p:extLst>
      <p:ext uri="{BB962C8B-B14F-4D97-AF65-F5344CB8AC3E}">
        <p14:creationId xmlns:p14="http://schemas.microsoft.com/office/powerpoint/2010/main" val="139921329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2"/>
          </p:nvPr>
        </p:nvSpPr>
        <p:spPr/>
        <p:txBody>
          <a:bodyPr/>
          <a:lstStyle/>
          <a:p>
            <a:r>
              <a:rPr lang="en-US" dirty="0"/>
              <a:t>Slide </a:t>
            </a:r>
            <a:fld id="{303B08C7-0CD1-8846-8502-BF7BB64F440C}" type="slidenum">
              <a:rPr lang="en-US" smtClean="0"/>
              <a:pPr/>
              <a:t>58</a:t>
            </a:fld>
            <a:endParaRPr lang="en-US" dirty="0"/>
          </a:p>
        </p:txBody>
      </p:sp>
      <p:sp>
        <p:nvSpPr>
          <p:cNvPr id="4" name="标题 3"/>
          <p:cNvSpPr>
            <a:spLocks noGrp="1"/>
          </p:cNvSpPr>
          <p:nvPr>
            <p:ph type="title"/>
          </p:nvPr>
        </p:nvSpPr>
        <p:spPr/>
        <p:txBody>
          <a:bodyPr/>
          <a:lstStyle/>
          <a:p>
            <a:r>
              <a:rPr lang="en-US" dirty="0"/>
              <a:t>SP #33 (0029)</a:t>
            </a:r>
          </a:p>
        </p:txBody>
      </p:sp>
      <p:sp>
        <p:nvSpPr>
          <p:cNvPr id="7" name="内容占位符 1"/>
          <p:cNvSpPr>
            <a:spLocks noGrp="1"/>
          </p:cNvSpPr>
          <p:nvPr>
            <p:ph idx="1"/>
          </p:nvPr>
        </p:nvSpPr>
        <p:spPr>
          <a:xfrm>
            <a:off x="685800" y="1981200"/>
            <a:ext cx="8153400" cy="4114800"/>
          </a:xfrm>
        </p:spPr>
        <p:txBody>
          <a:bodyPr/>
          <a:lstStyle/>
          <a:p>
            <a:pPr algn="just"/>
            <a:r>
              <a:rPr lang="en-US" altLang="zh-CN" dirty="0"/>
              <a:t>Do you agree to have RU Allocation subfield in the Common field of the EHT-SIG field of an EHT PPDU sent to multiple users?</a:t>
            </a:r>
          </a:p>
          <a:p>
            <a:pPr lvl="1" indent="-342900" algn="just">
              <a:spcBef>
                <a:spcPts val="0"/>
              </a:spcBef>
              <a:buSzPct val="100000"/>
              <a:buFont typeface="Arial" panose="020B0604020202020204" pitchFamily="34" charset="0"/>
              <a:buChar char="–"/>
            </a:pPr>
            <a:r>
              <a:rPr lang="en-US" altLang="zh-CN" sz="1800" dirty="0">
                <a:solidFill>
                  <a:schemeClr val="dk1"/>
                </a:solidFill>
                <a:ea typeface="Times New Roman"/>
                <a:cs typeface="Times New Roman"/>
              </a:rPr>
              <a:t>Compressed modes are TBD</a:t>
            </a:r>
          </a:p>
          <a:p>
            <a:pPr lvl="1" indent="-342900" algn="just">
              <a:spcBef>
                <a:spcPts val="0"/>
              </a:spcBef>
              <a:buSzPct val="100000"/>
              <a:buFont typeface="Arial" panose="020B0604020202020204" pitchFamily="34" charset="0"/>
              <a:buChar char="–"/>
            </a:pPr>
            <a:r>
              <a:rPr lang="en-US" altLang="zh-CN" sz="1800" dirty="0">
                <a:solidFill>
                  <a:schemeClr val="dk1"/>
                </a:solidFill>
                <a:ea typeface="Times New Roman"/>
                <a:cs typeface="Times New Roman"/>
              </a:rPr>
              <a:t>Contents of RU allocation subfield are TBD</a:t>
            </a:r>
          </a:p>
          <a:p>
            <a:pPr marL="0" indent="0">
              <a:buNone/>
            </a:pPr>
            <a:endParaRPr lang="en-US" dirty="0"/>
          </a:p>
          <a:p>
            <a:pPr lvl="1"/>
            <a:r>
              <a:rPr lang="en-US" altLang="zh-CN" dirty="0">
                <a:highlight>
                  <a:srgbClr val="FFFF00"/>
                </a:highlight>
              </a:rPr>
              <a:t>Y/N/A: 33/0/4</a:t>
            </a:r>
          </a:p>
          <a:p>
            <a:pPr marL="0" indent="0">
              <a:buNone/>
            </a:pPr>
            <a:endParaRPr lang="en-US" dirty="0"/>
          </a:p>
        </p:txBody>
      </p:sp>
    </p:spTree>
    <p:extLst>
      <p:ext uri="{BB962C8B-B14F-4D97-AF65-F5344CB8AC3E}">
        <p14:creationId xmlns:p14="http://schemas.microsoft.com/office/powerpoint/2010/main" val="213490912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2"/>
          </p:nvPr>
        </p:nvSpPr>
        <p:spPr/>
        <p:txBody>
          <a:bodyPr/>
          <a:lstStyle/>
          <a:p>
            <a:r>
              <a:rPr lang="en-US" dirty="0"/>
              <a:t>Slide </a:t>
            </a:r>
            <a:fld id="{303B08C7-0CD1-8846-8502-BF7BB64F440C}" type="slidenum">
              <a:rPr lang="en-US" smtClean="0"/>
              <a:pPr/>
              <a:t>59</a:t>
            </a:fld>
            <a:endParaRPr lang="en-US" dirty="0"/>
          </a:p>
        </p:txBody>
      </p:sp>
      <p:sp>
        <p:nvSpPr>
          <p:cNvPr id="4" name="标题 3"/>
          <p:cNvSpPr>
            <a:spLocks noGrp="1"/>
          </p:cNvSpPr>
          <p:nvPr>
            <p:ph type="title"/>
          </p:nvPr>
        </p:nvSpPr>
        <p:spPr/>
        <p:txBody>
          <a:bodyPr/>
          <a:lstStyle/>
          <a:p>
            <a:r>
              <a:rPr lang="en-US" dirty="0"/>
              <a:t>SP #34 (0029)</a:t>
            </a:r>
          </a:p>
        </p:txBody>
      </p:sp>
      <p:sp>
        <p:nvSpPr>
          <p:cNvPr id="7" name="内容占位符 1"/>
          <p:cNvSpPr>
            <a:spLocks noGrp="1"/>
          </p:cNvSpPr>
          <p:nvPr>
            <p:ph idx="1"/>
          </p:nvPr>
        </p:nvSpPr>
        <p:spPr>
          <a:xfrm>
            <a:off x="685800" y="1981200"/>
            <a:ext cx="8153400" cy="4114800"/>
          </a:xfrm>
        </p:spPr>
        <p:txBody>
          <a:bodyPr/>
          <a:lstStyle/>
          <a:p>
            <a:pPr algn="just"/>
            <a:r>
              <a:rPr lang="en-US" altLang="zh-CN" dirty="0"/>
              <a:t>Do you agree to have at least one compressed mode in which RU Allocation subfield doesn’t exist in the Common field of the EHT-SIG field of an EHT PPDU sent to multiple users?</a:t>
            </a:r>
          </a:p>
          <a:p>
            <a:pPr lvl="1" indent="-342900" algn="just">
              <a:spcBef>
                <a:spcPts val="0"/>
              </a:spcBef>
              <a:buSzPct val="100000"/>
              <a:buFont typeface="Arial" panose="020B0604020202020204" pitchFamily="34" charset="0"/>
              <a:buChar char="–"/>
            </a:pPr>
            <a:r>
              <a:rPr lang="en-US" altLang="zh-CN" sz="1800" dirty="0">
                <a:solidFill>
                  <a:schemeClr val="dk1"/>
                </a:solidFill>
                <a:ea typeface="Times New Roman"/>
                <a:cs typeface="Times New Roman"/>
              </a:rPr>
              <a:t>Signaling method is TBD</a:t>
            </a:r>
          </a:p>
          <a:p>
            <a:pPr marL="0" indent="0">
              <a:buNone/>
            </a:pPr>
            <a:endParaRPr lang="en-US" dirty="0"/>
          </a:p>
          <a:p>
            <a:pPr lvl="1"/>
            <a:r>
              <a:rPr lang="en-US" altLang="zh-CN" dirty="0">
                <a:highlight>
                  <a:srgbClr val="FFFF00"/>
                </a:highlight>
              </a:rPr>
              <a:t>Y/N/A: 18/6/14</a:t>
            </a:r>
          </a:p>
          <a:p>
            <a:pPr marL="0" indent="0">
              <a:buNone/>
            </a:pPr>
            <a:endParaRPr lang="en-US" dirty="0"/>
          </a:p>
        </p:txBody>
      </p:sp>
    </p:spTree>
    <p:extLst>
      <p:ext uri="{BB962C8B-B14F-4D97-AF65-F5344CB8AC3E}">
        <p14:creationId xmlns:p14="http://schemas.microsoft.com/office/powerpoint/2010/main" val="39467662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r>
              <a:rPr lang="en-US" altLang="en-US"/>
              <a:t>Slide </a:t>
            </a:r>
            <a:fld id="{4D0A5DF6-E439-491E-A6FD-BEBF69AE36C3}" type="slidenum">
              <a:rPr lang="en-US" altLang="en-US" smtClean="0"/>
              <a:pPr/>
              <a:t>6</a:t>
            </a:fld>
            <a:endParaRPr lang="en-US" altLang="en-US"/>
          </a:p>
        </p:txBody>
      </p:sp>
      <p:sp>
        <p:nvSpPr>
          <p:cNvPr id="6" name="标题 1"/>
          <p:cNvSpPr>
            <a:spLocks noGrp="1"/>
          </p:cNvSpPr>
          <p:nvPr>
            <p:ph type="title"/>
          </p:nvPr>
        </p:nvSpPr>
        <p:spPr>
          <a:xfrm>
            <a:off x="685800" y="685800"/>
            <a:ext cx="7772400" cy="1066800"/>
          </a:xfrm>
        </p:spPr>
        <p:txBody>
          <a:bodyPr/>
          <a:lstStyle/>
          <a:p>
            <a:r>
              <a:rPr lang="en-US" altLang="en-US"/>
              <a:t>Patent Policy and Other Guidelines</a:t>
            </a:r>
            <a:endParaRPr lang="zh-CN" altLang="en-US"/>
          </a:p>
        </p:txBody>
      </p:sp>
      <p:sp>
        <p:nvSpPr>
          <p:cNvPr id="7" name="内容占位符 2"/>
          <p:cNvSpPr txBox="1">
            <a:spLocks/>
          </p:cNvSpPr>
          <p:nvPr/>
        </p:nvSpPr>
        <p:spPr>
          <a:xfrm>
            <a:off x="685800" y="1981200"/>
            <a:ext cx="77724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zh-CN" kern="0"/>
              <a:t>Following 5 slides</a:t>
            </a:r>
            <a:endParaRPr lang="zh-CN" altLang="en-US" kern="0"/>
          </a:p>
        </p:txBody>
      </p:sp>
      <p:sp>
        <p:nvSpPr>
          <p:cNvPr id="8" name="日期占位符 3">
            <a:extLst>
              <a:ext uri="{FF2B5EF4-FFF2-40B4-BE49-F238E27FC236}">
                <a16:creationId xmlns:a16="http://schemas.microsoft.com/office/drawing/2014/main" id="{9ACFC79A-C865-5F4A-9985-73CCB90D820F}"/>
              </a:ext>
            </a:extLst>
          </p:cNvPr>
          <p:cNvSpPr>
            <a:spLocks noGrp="1"/>
          </p:cNvSpPr>
          <p:nvPr>
            <p:ph type="dt" sz="half" idx="2"/>
          </p:nvPr>
        </p:nvSpPr>
        <p:spPr>
          <a:xfrm>
            <a:off x="696913" y="332601"/>
            <a:ext cx="1340110" cy="276999"/>
          </a:xfrm>
        </p:spPr>
        <p:txBody>
          <a:bodyPr/>
          <a:lstStyle/>
          <a:p>
            <a:pPr>
              <a:defRPr/>
            </a:pPr>
            <a:r>
              <a:rPr lang="en-US" dirty="0"/>
              <a:t>January 2020</a:t>
            </a:r>
          </a:p>
        </p:txBody>
      </p:sp>
      <p:sp>
        <p:nvSpPr>
          <p:cNvPr id="9" name="页脚占位符 5">
            <a:extLst>
              <a:ext uri="{FF2B5EF4-FFF2-40B4-BE49-F238E27FC236}">
                <a16:creationId xmlns:a16="http://schemas.microsoft.com/office/drawing/2014/main" id="{875CA850-1BB8-CE47-AFCC-EB0D6CE5AEF7}"/>
              </a:ext>
            </a:extLst>
          </p:cNvPr>
          <p:cNvSpPr>
            <a:spLocks noGrp="1"/>
          </p:cNvSpPr>
          <p:nvPr>
            <p:ph type="ftr" sz="quarter" idx="3"/>
          </p:nvPr>
        </p:nvSpPr>
        <p:spPr>
          <a:xfrm>
            <a:off x="6274072" y="6475413"/>
            <a:ext cx="2269853" cy="184666"/>
          </a:xfrm>
        </p:spPr>
        <p:txBody>
          <a:bodyPr/>
          <a:lstStyle/>
          <a:p>
            <a:pPr>
              <a:defRPr/>
            </a:pPr>
            <a:r>
              <a:rPr lang="en-US" dirty="0"/>
              <a:t>Sigurd Schelstraete (Quantenna/ON)</a:t>
            </a:r>
          </a:p>
        </p:txBody>
      </p:sp>
    </p:spTree>
    <p:extLst>
      <p:ext uri="{BB962C8B-B14F-4D97-AF65-F5344CB8AC3E}">
        <p14:creationId xmlns:p14="http://schemas.microsoft.com/office/powerpoint/2010/main" val="211301706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2"/>
          </p:nvPr>
        </p:nvSpPr>
        <p:spPr/>
        <p:txBody>
          <a:bodyPr/>
          <a:lstStyle/>
          <a:p>
            <a:r>
              <a:rPr lang="en-US" dirty="0"/>
              <a:t>Slide </a:t>
            </a:r>
            <a:fld id="{303B08C7-0CD1-8846-8502-BF7BB64F440C}" type="slidenum">
              <a:rPr lang="en-US" smtClean="0"/>
              <a:pPr/>
              <a:t>60</a:t>
            </a:fld>
            <a:endParaRPr lang="en-US" dirty="0"/>
          </a:p>
        </p:txBody>
      </p:sp>
      <p:sp>
        <p:nvSpPr>
          <p:cNvPr id="4" name="标题 3"/>
          <p:cNvSpPr>
            <a:spLocks noGrp="1"/>
          </p:cNvSpPr>
          <p:nvPr>
            <p:ph type="title"/>
          </p:nvPr>
        </p:nvSpPr>
        <p:spPr/>
        <p:txBody>
          <a:bodyPr/>
          <a:lstStyle/>
          <a:p>
            <a:r>
              <a:rPr lang="en-US" dirty="0"/>
              <a:t>SP #35 (0029)</a:t>
            </a:r>
          </a:p>
        </p:txBody>
      </p:sp>
      <p:sp>
        <p:nvSpPr>
          <p:cNvPr id="7" name="内容占位符 1"/>
          <p:cNvSpPr>
            <a:spLocks noGrp="1"/>
          </p:cNvSpPr>
          <p:nvPr>
            <p:ph idx="1"/>
          </p:nvPr>
        </p:nvSpPr>
        <p:spPr>
          <a:xfrm>
            <a:off x="685800" y="1981200"/>
            <a:ext cx="8153400" cy="4114800"/>
          </a:xfrm>
        </p:spPr>
        <p:txBody>
          <a:bodyPr/>
          <a:lstStyle/>
          <a:p>
            <a:pPr algn="just"/>
            <a:r>
              <a:rPr lang="en-US" altLang="zh-CN" dirty="0"/>
              <a:t>Do you agree to have more than one content channel in the EHT-SIG field of an EHT PPDU sent to multiple users?</a:t>
            </a:r>
          </a:p>
          <a:p>
            <a:pPr lvl="1" algn="just"/>
            <a:r>
              <a:rPr lang="en-US" altLang="zh-CN" dirty="0"/>
              <a:t>Content channel </a:t>
            </a:r>
            <a:r>
              <a:rPr lang="en-US" altLang="zh-CN" dirty="0" err="1"/>
              <a:t>conceptis</a:t>
            </a:r>
            <a:r>
              <a:rPr lang="en-US" altLang="zh-CN" dirty="0"/>
              <a:t> defined in 11ax</a:t>
            </a:r>
          </a:p>
          <a:p>
            <a:pPr marL="0" indent="0" algn="just">
              <a:buNone/>
            </a:pPr>
            <a:endParaRPr lang="en-US" altLang="zh-CN" dirty="0"/>
          </a:p>
          <a:p>
            <a:pPr marL="0" indent="0" algn="just">
              <a:buNone/>
            </a:pPr>
            <a:endParaRPr lang="en-US" altLang="zh-CN" dirty="0"/>
          </a:p>
          <a:p>
            <a:pPr lvl="1"/>
            <a:r>
              <a:rPr lang="en-US" altLang="zh-CN" dirty="0"/>
              <a:t>Y/N/A: </a:t>
            </a:r>
          </a:p>
          <a:p>
            <a:pPr marL="0" indent="0" algn="just">
              <a:buNone/>
            </a:pPr>
            <a:r>
              <a:rPr lang="en-US" dirty="0">
                <a:highlight>
                  <a:srgbClr val="FFFF00"/>
                </a:highlight>
              </a:rPr>
              <a:t>Deferred</a:t>
            </a:r>
          </a:p>
          <a:p>
            <a:pPr marL="0" indent="0">
              <a:buNone/>
            </a:pPr>
            <a:endParaRPr lang="en-US" dirty="0"/>
          </a:p>
        </p:txBody>
      </p:sp>
    </p:spTree>
    <p:extLst>
      <p:ext uri="{BB962C8B-B14F-4D97-AF65-F5344CB8AC3E}">
        <p14:creationId xmlns:p14="http://schemas.microsoft.com/office/powerpoint/2010/main" val="252021709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2"/>
          </p:nvPr>
        </p:nvSpPr>
        <p:spPr/>
        <p:txBody>
          <a:bodyPr/>
          <a:lstStyle/>
          <a:p>
            <a:r>
              <a:rPr lang="en-US" dirty="0"/>
              <a:t>Slide </a:t>
            </a:r>
            <a:fld id="{303B08C7-0CD1-8846-8502-BF7BB64F440C}" type="slidenum">
              <a:rPr lang="en-US" smtClean="0"/>
              <a:pPr/>
              <a:t>61</a:t>
            </a:fld>
            <a:endParaRPr lang="en-US" dirty="0"/>
          </a:p>
        </p:txBody>
      </p:sp>
      <p:sp>
        <p:nvSpPr>
          <p:cNvPr id="4" name="标题 3"/>
          <p:cNvSpPr>
            <a:spLocks noGrp="1"/>
          </p:cNvSpPr>
          <p:nvPr>
            <p:ph type="title"/>
          </p:nvPr>
        </p:nvSpPr>
        <p:spPr/>
        <p:txBody>
          <a:bodyPr/>
          <a:lstStyle/>
          <a:p>
            <a:r>
              <a:rPr lang="en-US" dirty="0"/>
              <a:t>SP #36 (0029)</a:t>
            </a:r>
          </a:p>
        </p:txBody>
      </p:sp>
      <p:sp>
        <p:nvSpPr>
          <p:cNvPr id="7" name="内容占位符 1"/>
          <p:cNvSpPr>
            <a:spLocks noGrp="1"/>
          </p:cNvSpPr>
          <p:nvPr>
            <p:ph idx="1"/>
          </p:nvPr>
        </p:nvSpPr>
        <p:spPr>
          <a:xfrm>
            <a:off x="685800" y="1981200"/>
            <a:ext cx="8153400" cy="4114800"/>
          </a:xfrm>
        </p:spPr>
        <p:txBody>
          <a:bodyPr/>
          <a:lstStyle/>
          <a:p>
            <a:r>
              <a:rPr lang="en-US" altLang="zh-CN" dirty="0"/>
              <a:t>Do you agree to have more than one content channel in the EHT-SIG of an EHT PPDU sent to one user?</a:t>
            </a:r>
            <a:endParaRPr lang="en-US" dirty="0"/>
          </a:p>
          <a:p>
            <a:pPr marL="0" indent="0">
              <a:buNone/>
            </a:pPr>
            <a:endParaRPr lang="en-US" dirty="0"/>
          </a:p>
          <a:p>
            <a:pPr marL="0" indent="0">
              <a:buNone/>
            </a:pPr>
            <a:endParaRPr lang="en-US" dirty="0"/>
          </a:p>
          <a:p>
            <a:pPr lvl="1"/>
            <a:r>
              <a:rPr lang="en-US" altLang="zh-CN" dirty="0"/>
              <a:t>Y</a:t>
            </a:r>
          </a:p>
          <a:p>
            <a:pPr lvl="1"/>
            <a:r>
              <a:rPr lang="en-US" altLang="zh-CN" dirty="0"/>
              <a:t>N</a:t>
            </a:r>
          </a:p>
          <a:p>
            <a:pPr lvl="1"/>
            <a:r>
              <a:rPr lang="en-US" altLang="zh-CN" dirty="0"/>
              <a:t>A</a:t>
            </a:r>
          </a:p>
          <a:p>
            <a:pPr lvl="1"/>
            <a:endParaRPr lang="en-US" altLang="zh-CN" dirty="0"/>
          </a:p>
          <a:p>
            <a:pPr lvl="1"/>
            <a:r>
              <a:rPr lang="en-US" altLang="zh-CN" dirty="0">
                <a:highlight>
                  <a:srgbClr val="FFFF00"/>
                </a:highlight>
              </a:rPr>
              <a:t>Deferred</a:t>
            </a:r>
          </a:p>
          <a:p>
            <a:pPr marL="0" indent="0">
              <a:buNone/>
            </a:pPr>
            <a:endParaRPr lang="en-US" dirty="0"/>
          </a:p>
        </p:txBody>
      </p:sp>
    </p:spTree>
    <p:extLst>
      <p:ext uri="{BB962C8B-B14F-4D97-AF65-F5344CB8AC3E}">
        <p14:creationId xmlns:p14="http://schemas.microsoft.com/office/powerpoint/2010/main" val="407155714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85800" y="1600200"/>
            <a:ext cx="7404296" cy="4114800"/>
          </a:xfrm>
        </p:spPr>
        <p:txBody>
          <a:bodyPr/>
          <a:lstStyle/>
          <a:p>
            <a:r>
              <a:rPr lang="en-US" dirty="0"/>
              <a:t>Do you agree to have the following subfields in U-SIG and/or EHT-SIG of an EHT PPDU sent to single user?</a:t>
            </a:r>
          </a:p>
          <a:p>
            <a:pPr lvl="1"/>
            <a:r>
              <a:rPr lang="en-US" dirty="0"/>
              <a:t>MCS</a:t>
            </a:r>
          </a:p>
          <a:p>
            <a:pPr lvl="1"/>
            <a:r>
              <a:rPr lang="en-US" dirty="0"/>
              <a:t>Bandwidth</a:t>
            </a:r>
          </a:p>
          <a:p>
            <a:pPr lvl="1"/>
            <a:r>
              <a:rPr lang="en-US" dirty="0"/>
              <a:t>NSTS</a:t>
            </a:r>
          </a:p>
          <a:p>
            <a:pPr lvl="1"/>
            <a:r>
              <a:rPr lang="en-US" dirty="0"/>
              <a:t>GI+EHT-LTF Size</a:t>
            </a:r>
          </a:p>
          <a:p>
            <a:pPr lvl="1"/>
            <a:r>
              <a:rPr lang="en-US" dirty="0"/>
              <a:t>Coding</a:t>
            </a:r>
          </a:p>
          <a:p>
            <a:pPr lvl="1"/>
            <a:r>
              <a:rPr lang="en-US" dirty="0"/>
              <a:t>LDPC Extra Symbol Segment</a:t>
            </a:r>
          </a:p>
          <a:p>
            <a:pPr lvl="1"/>
            <a:r>
              <a:rPr lang="en-US" dirty="0"/>
              <a:t>Pre-FEC Padding Factor</a:t>
            </a:r>
          </a:p>
          <a:p>
            <a:pPr lvl="1"/>
            <a:r>
              <a:rPr lang="en-US" dirty="0"/>
              <a:t>PE </a:t>
            </a:r>
            <a:r>
              <a:rPr lang="en-US" dirty="0" err="1"/>
              <a:t>Disambiguity</a:t>
            </a:r>
            <a:endParaRPr lang="en-US" dirty="0"/>
          </a:p>
          <a:p>
            <a:pPr lvl="1"/>
            <a:endParaRPr lang="en-US" dirty="0"/>
          </a:p>
          <a:p>
            <a:r>
              <a:rPr lang="en-US" dirty="0">
                <a:highlight>
                  <a:srgbClr val="FFFF00"/>
                </a:highlight>
              </a:rPr>
              <a:t>Deferred</a:t>
            </a:r>
            <a:br>
              <a:rPr lang="en-US" dirty="0"/>
            </a:br>
            <a:endParaRPr lang="en-US" dirty="0"/>
          </a:p>
        </p:txBody>
      </p:sp>
      <p:sp>
        <p:nvSpPr>
          <p:cNvPr id="3" name="灯片编号占位符 2"/>
          <p:cNvSpPr>
            <a:spLocks noGrp="1"/>
          </p:cNvSpPr>
          <p:nvPr>
            <p:ph type="sldNum" sz="quarter" idx="12"/>
          </p:nvPr>
        </p:nvSpPr>
        <p:spPr/>
        <p:txBody>
          <a:bodyPr/>
          <a:lstStyle/>
          <a:p>
            <a:r>
              <a:rPr lang="en-US"/>
              <a:t>Slide </a:t>
            </a:r>
            <a:fld id="{303B08C7-0CD1-8846-8502-BF7BB64F440C}" type="slidenum">
              <a:rPr lang="en-US" smtClean="0"/>
              <a:pPr/>
              <a:t>62</a:t>
            </a:fld>
            <a:endParaRPr lang="en-US"/>
          </a:p>
        </p:txBody>
      </p:sp>
      <p:sp>
        <p:nvSpPr>
          <p:cNvPr id="4" name="标题 3"/>
          <p:cNvSpPr>
            <a:spLocks noGrp="1"/>
          </p:cNvSpPr>
          <p:nvPr>
            <p:ph type="title"/>
          </p:nvPr>
        </p:nvSpPr>
        <p:spPr/>
        <p:txBody>
          <a:bodyPr/>
          <a:lstStyle/>
          <a:p>
            <a:r>
              <a:rPr lang="en-US" dirty="0"/>
              <a:t>SP #37 (0029)</a:t>
            </a:r>
          </a:p>
        </p:txBody>
      </p:sp>
    </p:spTree>
    <p:extLst>
      <p:ext uri="{BB962C8B-B14F-4D97-AF65-F5344CB8AC3E}">
        <p14:creationId xmlns:p14="http://schemas.microsoft.com/office/powerpoint/2010/main" val="121278752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85800" y="1606378"/>
            <a:ext cx="7404296" cy="4114800"/>
          </a:xfrm>
        </p:spPr>
        <p:txBody>
          <a:bodyPr/>
          <a:lstStyle/>
          <a:p>
            <a:r>
              <a:rPr lang="en-US" dirty="0"/>
              <a:t>Do you agree to have the following subfields in EHT-SIG of an EHT PPDU sent to single user?</a:t>
            </a:r>
          </a:p>
          <a:p>
            <a:pPr lvl="1"/>
            <a:r>
              <a:rPr lang="en-US" dirty="0"/>
              <a:t>Preamble puncture signaling, exact contents TBD</a:t>
            </a:r>
          </a:p>
          <a:p>
            <a:pPr lvl="1"/>
            <a:endParaRPr lang="en-US" dirty="0"/>
          </a:p>
          <a:p>
            <a:r>
              <a:rPr lang="en-US" dirty="0">
                <a:highlight>
                  <a:srgbClr val="FFFF00"/>
                </a:highlight>
              </a:rPr>
              <a:t>Deferred</a:t>
            </a:r>
          </a:p>
        </p:txBody>
      </p:sp>
      <p:sp>
        <p:nvSpPr>
          <p:cNvPr id="3" name="灯片编号占位符 2"/>
          <p:cNvSpPr>
            <a:spLocks noGrp="1"/>
          </p:cNvSpPr>
          <p:nvPr>
            <p:ph type="sldNum" sz="quarter" idx="12"/>
          </p:nvPr>
        </p:nvSpPr>
        <p:spPr/>
        <p:txBody>
          <a:bodyPr/>
          <a:lstStyle/>
          <a:p>
            <a:r>
              <a:rPr lang="en-US"/>
              <a:t>Slide </a:t>
            </a:r>
            <a:fld id="{303B08C7-0CD1-8846-8502-BF7BB64F440C}" type="slidenum">
              <a:rPr lang="en-US" smtClean="0"/>
              <a:pPr/>
              <a:t>63</a:t>
            </a:fld>
            <a:endParaRPr lang="en-US"/>
          </a:p>
        </p:txBody>
      </p:sp>
      <p:sp>
        <p:nvSpPr>
          <p:cNvPr id="4" name="标题 3"/>
          <p:cNvSpPr>
            <a:spLocks noGrp="1"/>
          </p:cNvSpPr>
          <p:nvPr>
            <p:ph type="title"/>
          </p:nvPr>
        </p:nvSpPr>
        <p:spPr/>
        <p:txBody>
          <a:bodyPr/>
          <a:lstStyle/>
          <a:p>
            <a:r>
              <a:rPr lang="en-US" dirty="0"/>
              <a:t>SP #38 (0029)</a:t>
            </a:r>
          </a:p>
        </p:txBody>
      </p:sp>
    </p:spTree>
    <p:extLst>
      <p:ext uri="{BB962C8B-B14F-4D97-AF65-F5344CB8AC3E}">
        <p14:creationId xmlns:p14="http://schemas.microsoft.com/office/powerpoint/2010/main" val="337991524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85800" y="1606378"/>
            <a:ext cx="7404296" cy="4114800"/>
          </a:xfrm>
        </p:spPr>
        <p:txBody>
          <a:bodyPr/>
          <a:lstStyle/>
          <a:p>
            <a:r>
              <a:rPr lang="en-US" dirty="0"/>
              <a:t>Do you agree to have the following subfields in U-SIG of an EHT PPDU sent to multiple user?</a:t>
            </a:r>
          </a:p>
          <a:p>
            <a:pPr lvl="1"/>
            <a:r>
              <a:rPr lang="en-US" dirty="0"/>
              <a:t>EHT-SIG MCS</a:t>
            </a:r>
          </a:p>
          <a:p>
            <a:pPr lvl="1"/>
            <a:r>
              <a:rPr lang="en-US" dirty="0"/>
              <a:t>Number of EHT-SIG Symbols</a:t>
            </a:r>
          </a:p>
          <a:p>
            <a:pPr lvl="1"/>
            <a:endParaRPr lang="en-US" dirty="0"/>
          </a:p>
          <a:p>
            <a:r>
              <a:rPr lang="en-US" dirty="0">
                <a:highlight>
                  <a:srgbClr val="FFFF00"/>
                </a:highlight>
              </a:rPr>
              <a:t>Y/N/A: 34/0/7</a:t>
            </a:r>
          </a:p>
          <a:p>
            <a:endParaRPr lang="en-US" dirty="0"/>
          </a:p>
          <a:p>
            <a:pPr lvl="1"/>
            <a:endParaRPr lang="en-US" dirty="0"/>
          </a:p>
        </p:txBody>
      </p:sp>
      <p:sp>
        <p:nvSpPr>
          <p:cNvPr id="3" name="灯片编号占位符 2"/>
          <p:cNvSpPr>
            <a:spLocks noGrp="1"/>
          </p:cNvSpPr>
          <p:nvPr>
            <p:ph type="sldNum" sz="quarter" idx="12"/>
          </p:nvPr>
        </p:nvSpPr>
        <p:spPr/>
        <p:txBody>
          <a:bodyPr/>
          <a:lstStyle/>
          <a:p>
            <a:r>
              <a:rPr lang="en-US"/>
              <a:t>Slide </a:t>
            </a:r>
            <a:fld id="{303B08C7-0CD1-8846-8502-BF7BB64F440C}" type="slidenum">
              <a:rPr lang="en-US" smtClean="0"/>
              <a:pPr/>
              <a:t>64</a:t>
            </a:fld>
            <a:endParaRPr lang="en-US"/>
          </a:p>
        </p:txBody>
      </p:sp>
      <p:sp>
        <p:nvSpPr>
          <p:cNvPr id="4" name="标题 3"/>
          <p:cNvSpPr>
            <a:spLocks noGrp="1"/>
          </p:cNvSpPr>
          <p:nvPr>
            <p:ph type="title"/>
          </p:nvPr>
        </p:nvSpPr>
        <p:spPr/>
        <p:txBody>
          <a:bodyPr/>
          <a:lstStyle/>
          <a:p>
            <a:r>
              <a:rPr lang="en-US" dirty="0"/>
              <a:t>SP #39 (0029)</a:t>
            </a:r>
          </a:p>
        </p:txBody>
      </p:sp>
    </p:spTree>
    <p:extLst>
      <p:ext uri="{BB962C8B-B14F-4D97-AF65-F5344CB8AC3E}">
        <p14:creationId xmlns:p14="http://schemas.microsoft.com/office/powerpoint/2010/main" val="148489663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85800" y="1606378"/>
            <a:ext cx="7404296" cy="4114800"/>
          </a:xfrm>
        </p:spPr>
        <p:txBody>
          <a:bodyPr/>
          <a:lstStyle/>
          <a:p>
            <a:r>
              <a:rPr lang="en-US" dirty="0"/>
              <a:t>Do you agree to have the following subfields in </a:t>
            </a:r>
            <a:r>
              <a:rPr lang="en-US" altLang="zh-CN" dirty="0"/>
              <a:t>EHT-</a:t>
            </a:r>
            <a:r>
              <a:rPr lang="en-US" dirty="0"/>
              <a:t>SIG an EHT PPDU sent to multiple user?</a:t>
            </a:r>
          </a:p>
          <a:p>
            <a:pPr lvl="1"/>
            <a:r>
              <a:rPr lang="en-US" dirty="0"/>
              <a:t>LDPC Extra Symbol Segment</a:t>
            </a:r>
          </a:p>
          <a:p>
            <a:pPr lvl="1"/>
            <a:r>
              <a:rPr lang="en-US" dirty="0"/>
              <a:t>Pre-FEC Padding Factor</a:t>
            </a:r>
          </a:p>
          <a:p>
            <a:pPr lvl="1"/>
            <a:r>
              <a:rPr lang="en-US" dirty="0"/>
              <a:t>PE </a:t>
            </a:r>
            <a:r>
              <a:rPr lang="en-US" dirty="0" err="1"/>
              <a:t>Disambiguity</a:t>
            </a:r>
            <a:endParaRPr lang="en-US" dirty="0"/>
          </a:p>
          <a:p>
            <a:pPr lvl="1"/>
            <a:r>
              <a:rPr lang="en-US" dirty="0"/>
              <a:t>GI+EHT-LTF Size</a:t>
            </a:r>
          </a:p>
          <a:p>
            <a:pPr lvl="1"/>
            <a:endParaRPr lang="en-US" dirty="0"/>
          </a:p>
          <a:p>
            <a:pPr lvl="1"/>
            <a:endParaRPr lang="en-US" dirty="0"/>
          </a:p>
          <a:p>
            <a:r>
              <a:rPr lang="en-US" dirty="0">
                <a:highlight>
                  <a:srgbClr val="FFFF00"/>
                </a:highlight>
              </a:rPr>
              <a:t>Deferred</a:t>
            </a:r>
          </a:p>
        </p:txBody>
      </p:sp>
      <p:sp>
        <p:nvSpPr>
          <p:cNvPr id="3" name="灯片编号占位符 2"/>
          <p:cNvSpPr>
            <a:spLocks noGrp="1"/>
          </p:cNvSpPr>
          <p:nvPr>
            <p:ph type="sldNum" sz="quarter" idx="12"/>
          </p:nvPr>
        </p:nvSpPr>
        <p:spPr/>
        <p:txBody>
          <a:bodyPr/>
          <a:lstStyle/>
          <a:p>
            <a:r>
              <a:rPr lang="en-US"/>
              <a:t>Slide </a:t>
            </a:r>
            <a:fld id="{303B08C7-0CD1-8846-8502-BF7BB64F440C}" type="slidenum">
              <a:rPr lang="en-US" smtClean="0"/>
              <a:pPr/>
              <a:t>65</a:t>
            </a:fld>
            <a:endParaRPr lang="en-US"/>
          </a:p>
        </p:txBody>
      </p:sp>
      <p:sp>
        <p:nvSpPr>
          <p:cNvPr id="4" name="标题 3"/>
          <p:cNvSpPr>
            <a:spLocks noGrp="1"/>
          </p:cNvSpPr>
          <p:nvPr>
            <p:ph type="title"/>
          </p:nvPr>
        </p:nvSpPr>
        <p:spPr/>
        <p:txBody>
          <a:bodyPr/>
          <a:lstStyle/>
          <a:p>
            <a:r>
              <a:rPr lang="en-US" dirty="0"/>
              <a:t>SP #40 (0029)</a:t>
            </a:r>
          </a:p>
        </p:txBody>
      </p:sp>
    </p:spTree>
    <p:extLst>
      <p:ext uri="{BB962C8B-B14F-4D97-AF65-F5344CB8AC3E}">
        <p14:creationId xmlns:p14="http://schemas.microsoft.com/office/powerpoint/2010/main" val="205810016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D0EE0A-AC48-4203-AC69-F7184AC1CC93}"/>
              </a:ext>
            </a:extLst>
          </p:cNvPr>
          <p:cNvSpPr>
            <a:spLocks noGrp="1"/>
          </p:cNvSpPr>
          <p:nvPr>
            <p:ph type="title"/>
          </p:nvPr>
        </p:nvSpPr>
        <p:spPr/>
        <p:txBody>
          <a:bodyPr/>
          <a:lstStyle/>
          <a:p>
            <a:r>
              <a:rPr lang="en-US" dirty="0"/>
              <a:t>Str SP #41 (0049r1)</a:t>
            </a:r>
          </a:p>
        </p:txBody>
      </p:sp>
      <p:sp>
        <p:nvSpPr>
          <p:cNvPr id="3" name="Content Placeholder 2">
            <a:extLst>
              <a:ext uri="{FF2B5EF4-FFF2-40B4-BE49-F238E27FC236}">
                <a16:creationId xmlns:a16="http://schemas.microsoft.com/office/drawing/2014/main" id="{EA804578-4572-46C3-AF4A-A061F3D9D0A9}"/>
              </a:ext>
            </a:extLst>
          </p:cNvPr>
          <p:cNvSpPr>
            <a:spLocks noGrp="1"/>
          </p:cNvSpPr>
          <p:nvPr>
            <p:ph idx="1"/>
          </p:nvPr>
        </p:nvSpPr>
        <p:spPr/>
        <p:txBody>
          <a:bodyPr/>
          <a:lstStyle/>
          <a:p>
            <a:r>
              <a:rPr lang="en-US" dirty="0"/>
              <a:t>Do you agree U-SIG will contain bandwidth information, carried as a version independent field?</a:t>
            </a:r>
          </a:p>
          <a:p>
            <a:pPr lvl="1"/>
            <a:r>
              <a:rPr lang="en-US" dirty="0"/>
              <a:t>This information may also convey some puncturing information</a:t>
            </a:r>
          </a:p>
          <a:p>
            <a:pPr lvl="1"/>
            <a:r>
              <a:rPr lang="en-US" dirty="0"/>
              <a:t>Number of bits is TBD</a:t>
            </a:r>
          </a:p>
          <a:p>
            <a:pPr lvl="1"/>
            <a:endParaRPr lang="en-US" dirty="0"/>
          </a:p>
          <a:p>
            <a:r>
              <a:rPr lang="en-US" dirty="0">
                <a:highlight>
                  <a:srgbClr val="FFFF00"/>
                </a:highlight>
              </a:rPr>
              <a:t>Y/N/A: 39/0/8</a:t>
            </a:r>
          </a:p>
          <a:p>
            <a:endParaRPr lang="en-US" dirty="0"/>
          </a:p>
        </p:txBody>
      </p:sp>
      <p:sp>
        <p:nvSpPr>
          <p:cNvPr id="4" name="Date Placeholder 3">
            <a:extLst>
              <a:ext uri="{FF2B5EF4-FFF2-40B4-BE49-F238E27FC236}">
                <a16:creationId xmlns:a16="http://schemas.microsoft.com/office/drawing/2014/main" id="{CCBEA3CD-5A38-456B-B56A-BED3AACA544F}"/>
              </a:ext>
            </a:extLst>
          </p:cNvPr>
          <p:cNvSpPr>
            <a:spLocks noGrp="1"/>
          </p:cNvSpPr>
          <p:nvPr>
            <p:ph type="dt" sz="half" idx="10"/>
          </p:nvPr>
        </p:nvSpPr>
        <p:spPr bwMode="auto">
          <a:xfrm>
            <a:off x="696913" y="332601"/>
            <a:ext cx="99386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en-US"/>
              <a:t>January 2020</a:t>
            </a:r>
            <a:endParaRPr lang="en-GB" altLang="en-US"/>
          </a:p>
        </p:txBody>
      </p:sp>
      <p:sp>
        <p:nvSpPr>
          <p:cNvPr id="5" name="Footer Placeholder 4">
            <a:extLst>
              <a:ext uri="{FF2B5EF4-FFF2-40B4-BE49-F238E27FC236}">
                <a16:creationId xmlns:a16="http://schemas.microsoft.com/office/drawing/2014/main" id="{435D1C82-54E9-40E5-BFCD-4C366285B04E}"/>
              </a:ext>
            </a:extLst>
          </p:cNvPr>
          <p:cNvSpPr>
            <a:spLocks noGrp="1"/>
          </p:cNvSpPr>
          <p:nvPr>
            <p:ph type="ftr" sz="quarter" idx="11"/>
          </p:nvPr>
        </p:nvSpPr>
        <p:spPr bwMode="auto">
          <a:xfrm>
            <a:off x="6478588" y="6475413"/>
            <a:ext cx="20653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GB"/>
              <a:t>Sameer Vermani (Qualcomm)</a:t>
            </a:r>
          </a:p>
        </p:txBody>
      </p:sp>
      <p:sp>
        <p:nvSpPr>
          <p:cNvPr id="6" name="Slide Number Placeholder 5">
            <a:extLst>
              <a:ext uri="{FF2B5EF4-FFF2-40B4-BE49-F238E27FC236}">
                <a16:creationId xmlns:a16="http://schemas.microsoft.com/office/drawing/2014/main" id="{86DE950A-F4EF-4411-BDDB-9FC26B500769}"/>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66</a:t>
            </a:fld>
            <a:endParaRPr lang="en-GB" altLang="en-US"/>
          </a:p>
        </p:txBody>
      </p:sp>
    </p:spTree>
    <p:extLst>
      <p:ext uri="{BB962C8B-B14F-4D97-AF65-F5344CB8AC3E}">
        <p14:creationId xmlns:p14="http://schemas.microsoft.com/office/powerpoint/2010/main" val="328739885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506443-FCC8-4F81-B482-41D54C402F3C}"/>
              </a:ext>
            </a:extLst>
          </p:cNvPr>
          <p:cNvSpPr>
            <a:spLocks noGrp="1"/>
          </p:cNvSpPr>
          <p:nvPr>
            <p:ph type="title"/>
          </p:nvPr>
        </p:nvSpPr>
        <p:spPr/>
        <p:txBody>
          <a:bodyPr/>
          <a:lstStyle/>
          <a:p>
            <a:r>
              <a:rPr lang="en-US" dirty="0"/>
              <a:t>SP #42 (0049r1)</a:t>
            </a:r>
          </a:p>
        </p:txBody>
      </p:sp>
      <p:sp>
        <p:nvSpPr>
          <p:cNvPr id="3" name="Content Placeholder 2">
            <a:extLst>
              <a:ext uri="{FF2B5EF4-FFF2-40B4-BE49-F238E27FC236}">
                <a16:creationId xmlns:a16="http://schemas.microsoft.com/office/drawing/2014/main" id="{563EF1DD-7BB4-402A-A432-6DDAAED7B6F1}"/>
              </a:ext>
            </a:extLst>
          </p:cNvPr>
          <p:cNvSpPr>
            <a:spLocks noGrp="1"/>
          </p:cNvSpPr>
          <p:nvPr>
            <p:ph idx="1"/>
          </p:nvPr>
        </p:nvSpPr>
        <p:spPr/>
        <p:txBody>
          <a:bodyPr/>
          <a:lstStyle/>
          <a:p>
            <a:r>
              <a:rPr lang="en-US" dirty="0"/>
              <a:t>Do you agree to add “PPDU type” as a version dependent field in U-SIG?</a:t>
            </a:r>
          </a:p>
          <a:p>
            <a:pPr lvl="1"/>
            <a:r>
              <a:rPr lang="en-US" dirty="0"/>
              <a:t>Number of bits is TBD</a:t>
            </a:r>
          </a:p>
          <a:p>
            <a:pPr lvl="1"/>
            <a:endParaRPr lang="en-US" dirty="0"/>
          </a:p>
          <a:p>
            <a:r>
              <a:rPr lang="en-US" dirty="0">
                <a:highlight>
                  <a:srgbClr val="FFFF00"/>
                </a:highlight>
              </a:rPr>
              <a:t>Y/N/A: 46/0/0</a:t>
            </a:r>
          </a:p>
          <a:p>
            <a:pPr marL="457200" lvl="1" indent="0">
              <a:buNone/>
            </a:pPr>
            <a:endParaRPr lang="en-US" dirty="0"/>
          </a:p>
        </p:txBody>
      </p:sp>
      <p:sp>
        <p:nvSpPr>
          <p:cNvPr id="4" name="Date Placeholder 3">
            <a:extLst>
              <a:ext uri="{FF2B5EF4-FFF2-40B4-BE49-F238E27FC236}">
                <a16:creationId xmlns:a16="http://schemas.microsoft.com/office/drawing/2014/main" id="{75C02387-2A69-4722-83F7-5E59840F62F3}"/>
              </a:ext>
            </a:extLst>
          </p:cNvPr>
          <p:cNvSpPr>
            <a:spLocks noGrp="1"/>
          </p:cNvSpPr>
          <p:nvPr>
            <p:ph type="dt" sz="half" idx="10"/>
          </p:nvPr>
        </p:nvSpPr>
        <p:spPr bwMode="auto">
          <a:xfrm>
            <a:off x="696913" y="332601"/>
            <a:ext cx="99386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en-US"/>
              <a:t>January 2020</a:t>
            </a:r>
            <a:endParaRPr lang="en-GB" altLang="en-US"/>
          </a:p>
        </p:txBody>
      </p:sp>
      <p:sp>
        <p:nvSpPr>
          <p:cNvPr id="5" name="Footer Placeholder 4">
            <a:extLst>
              <a:ext uri="{FF2B5EF4-FFF2-40B4-BE49-F238E27FC236}">
                <a16:creationId xmlns:a16="http://schemas.microsoft.com/office/drawing/2014/main" id="{44F6EEE6-66C5-4D43-904C-298E7184AD9D}"/>
              </a:ext>
            </a:extLst>
          </p:cNvPr>
          <p:cNvSpPr>
            <a:spLocks noGrp="1"/>
          </p:cNvSpPr>
          <p:nvPr>
            <p:ph type="ftr" sz="quarter" idx="11"/>
          </p:nvPr>
        </p:nvSpPr>
        <p:spPr bwMode="auto">
          <a:xfrm>
            <a:off x="6478588" y="6475413"/>
            <a:ext cx="20653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GB"/>
              <a:t>Sameer Vermani (Qualcomm)</a:t>
            </a:r>
          </a:p>
        </p:txBody>
      </p:sp>
      <p:sp>
        <p:nvSpPr>
          <p:cNvPr id="6" name="Slide Number Placeholder 5">
            <a:extLst>
              <a:ext uri="{FF2B5EF4-FFF2-40B4-BE49-F238E27FC236}">
                <a16:creationId xmlns:a16="http://schemas.microsoft.com/office/drawing/2014/main" id="{6CF5E453-1BA2-4ACD-BA33-2CDAEC391951}"/>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67</a:t>
            </a:fld>
            <a:endParaRPr lang="en-GB" altLang="en-US"/>
          </a:p>
        </p:txBody>
      </p:sp>
    </p:spTree>
    <p:extLst>
      <p:ext uri="{BB962C8B-B14F-4D97-AF65-F5344CB8AC3E}">
        <p14:creationId xmlns:p14="http://schemas.microsoft.com/office/powerpoint/2010/main" val="290271067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0FDE99-4914-4CFD-B5C0-E88E36EE2873}"/>
              </a:ext>
            </a:extLst>
          </p:cNvPr>
          <p:cNvSpPr>
            <a:spLocks noGrp="1"/>
          </p:cNvSpPr>
          <p:nvPr>
            <p:ph type="title"/>
          </p:nvPr>
        </p:nvSpPr>
        <p:spPr/>
        <p:txBody>
          <a:bodyPr/>
          <a:lstStyle/>
          <a:p>
            <a:r>
              <a:rPr lang="en-US" dirty="0"/>
              <a:t>SP #43 (0049r1)</a:t>
            </a:r>
          </a:p>
        </p:txBody>
      </p:sp>
      <p:sp>
        <p:nvSpPr>
          <p:cNvPr id="3" name="Content Placeholder 2">
            <a:extLst>
              <a:ext uri="{FF2B5EF4-FFF2-40B4-BE49-F238E27FC236}">
                <a16:creationId xmlns:a16="http://schemas.microsoft.com/office/drawing/2014/main" id="{2EA6E67E-0ED3-476E-8F0D-B4000B0AA490}"/>
              </a:ext>
            </a:extLst>
          </p:cNvPr>
          <p:cNvSpPr>
            <a:spLocks noGrp="1"/>
          </p:cNvSpPr>
          <p:nvPr>
            <p:ph idx="1"/>
          </p:nvPr>
        </p:nvSpPr>
        <p:spPr/>
        <p:txBody>
          <a:bodyPr/>
          <a:lstStyle/>
          <a:p>
            <a:r>
              <a:rPr lang="en-US" dirty="0"/>
              <a:t>Do you agree that in EHT, SU and MU PPDU formats will be merged into a single PPDU type ?</a:t>
            </a:r>
          </a:p>
          <a:p>
            <a:endParaRPr lang="en-US" dirty="0"/>
          </a:p>
          <a:p>
            <a:endParaRPr lang="en-US" dirty="0"/>
          </a:p>
          <a:p>
            <a:r>
              <a:rPr lang="en-US" dirty="0"/>
              <a:t>Y/N/A: </a:t>
            </a:r>
          </a:p>
          <a:p>
            <a:r>
              <a:rPr lang="en-US" dirty="0">
                <a:highlight>
                  <a:srgbClr val="FFFF00"/>
                </a:highlight>
              </a:rPr>
              <a:t>Deferred</a:t>
            </a:r>
          </a:p>
          <a:p>
            <a:endParaRPr lang="en-US" dirty="0"/>
          </a:p>
        </p:txBody>
      </p:sp>
      <p:sp>
        <p:nvSpPr>
          <p:cNvPr id="4" name="Date Placeholder 3">
            <a:extLst>
              <a:ext uri="{FF2B5EF4-FFF2-40B4-BE49-F238E27FC236}">
                <a16:creationId xmlns:a16="http://schemas.microsoft.com/office/drawing/2014/main" id="{AA893BC0-A856-4680-AD86-8EE898BC9A20}"/>
              </a:ext>
            </a:extLst>
          </p:cNvPr>
          <p:cNvSpPr>
            <a:spLocks noGrp="1"/>
          </p:cNvSpPr>
          <p:nvPr>
            <p:ph type="dt" sz="half" idx="10"/>
          </p:nvPr>
        </p:nvSpPr>
        <p:spPr bwMode="auto">
          <a:xfrm>
            <a:off x="696913" y="332601"/>
            <a:ext cx="99386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en-US"/>
              <a:t>January 2020</a:t>
            </a:r>
            <a:endParaRPr lang="en-GB" altLang="en-US"/>
          </a:p>
        </p:txBody>
      </p:sp>
      <p:sp>
        <p:nvSpPr>
          <p:cNvPr id="5" name="Footer Placeholder 4">
            <a:extLst>
              <a:ext uri="{FF2B5EF4-FFF2-40B4-BE49-F238E27FC236}">
                <a16:creationId xmlns:a16="http://schemas.microsoft.com/office/drawing/2014/main" id="{514DBDF1-55DD-4ED5-A7D9-EFB5E3734721}"/>
              </a:ext>
            </a:extLst>
          </p:cNvPr>
          <p:cNvSpPr>
            <a:spLocks noGrp="1"/>
          </p:cNvSpPr>
          <p:nvPr>
            <p:ph type="ftr" sz="quarter" idx="11"/>
          </p:nvPr>
        </p:nvSpPr>
        <p:spPr bwMode="auto">
          <a:xfrm>
            <a:off x="6478588" y="6475413"/>
            <a:ext cx="20653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GB"/>
              <a:t>Sameer Vermani (Qualcomm)</a:t>
            </a:r>
          </a:p>
        </p:txBody>
      </p:sp>
      <p:sp>
        <p:nvSpPr>
          <p:cNvPr id="6" name="Slide Number Placeholder 5">
            <a:extLst>
              <a:ext uri="{FF2B5EF4-FFF2-40B4-BE49-F238E27FC236}">
                <a16:creationId xmlns:a16="http://schemas.microsoft.com/office/drawing/2014/main" id="{DE9062F3-1A0D-43B3-A339-43B5E57F5E76}"/>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68</a:t>
            </a:fld>
            <a:endParaRPr lang="en-GB" altLang="en-US"/>
          </a:p>
        </p:txBody>
      </p:sp>
    </p:spTree>
    <p:extLst>
      <p:ext uri="{BB962C8B-B14F-4D97-AF65-F5344CB8AC3E}">
        <p14:creationId xmlns:p14="http://schemas.microsoft.com/office/powerpoint/2010/main" val="251691673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3CA6EB-E7C3-44BF-8ECE-6A37D178BB8C}"/>
              </a:ext>
            </a:extLst>
          </p:cNvPr>
          <p:cNvSpPr>
            <a:spLocks noGrp="1"/>
          </p:cNvSpPr>
          <p:nvPr>
            <p:ph type="title"/>
          </p:nvPr>
        </p:nvSpPr>
        <p:spPr/>
        <p:txBody>
          <a:bodyPr/>
          <a:lstStyle/>
          <a:p>
            <a:r>
              <a:rPr lang="en-US" dirty="0"/>
              <a:t>SP #44 (0087)</a:t>
            </a:r>
          </a:p>
        </p:txBody>
      </p:sp>
      <p:sp>
        <p:nvSpPr>
          <p:cNvPr id="3" name="Content Placeholder 2">
            <a:extLst>
              <a:ext uri="{FF2B5EF4-FFF2-40B4-BE49-F238E27FC236}">
                <a16:creationId xmlns:a16="http://schemas.microsoft.com/office/drawing/2014/main" id="{9C0ECD97-4893-4E2B-822C-69E2D75D0C54}"/>
              </a:ext>
            </a:extLst>
          </p:cNvPr>
          <p:cNvSpPr>
            <a:spLocks noGrp="1"/>
          </p:cNvSpPr>
          <p:nvPr>
            <p:ph idx="1"/>
          </p:nvPr>
        </p:nvSpPr>
        <p:spPr>
          <a:xfrm>
            <a:off x="685800" y="1758031"/>
            <a:ext cx="8077200" cy="3551234"/>
          </a:xfrm>
        </p:spPr>
        <p:txBody>
          <a:bodyPr/>
          <a:lstStyle/>
          <a:p>
            <a:r>
              <a:rPr lang="en-US" dirty="0"/>
              <a:t>Do you agree that U-SIG version-dependent bits include PPDU format bits for EHT?</a:t>
            </a:r>
          </a:p>
          <a:p>
            <a:pPr marL="914400" indent="-457200">
              <a:buFont typeface="Arial" panose="020B0604020202020204" pitchFamily="34" charset="0"/>
              <a:buChar char="•"/>
            </a:pPr>
            <a:r>
              <a:rPr lang="en-US" dirty="0"/>
              <a:t>Number of bits TBD</a:t>
            </a:r>
          </a:p>
          <a:p>
            <a:pPr marL="914400" indent="-457200">
              <a:buFont typeface="Arial" panose="020B0604020202020204" pitchFamily="34" charset="0"/>
              <a:buChar char="•"/>
            </a:pPr>
            <a:endParaRPr lang="en-US" dirty="0"/>
          </a:p>
          <a:p>
            <a:pPr marL="914400" indent="-457200">
              <a:buFont typeface="Arial" panose="020B0604020202020204" pitchFamily="34" charset="0"/>
              <a:buChar char="•"/>
            </a:pPr>
            <a:r>
              <a:rPr lang="en-US" dirty="0">
                <a:highlight>
                  <a:srgbClr val="FFFF00"/>
                </a:highlight>
              </a:rPr>
              <a:t>Withdrawn – covered by earlier SP</a:t>
            </a:r>
          </a:p>
          <a:p>
            <a:pPr marL="914400" indent="-457200">
              <a:buFont typeface="Arial" panose="020B0604020202020204" pitchFamily="34" charset="0"/>
              <a:buChar char="•"/>
            </a:pPr>
            <a:endParaRPr lang="en-US" dirty="0"/>
          </a:p>
          <a:p>
            <a:pPr marL="914400" indent="-457200">
              <a:buFont typeface="Arial" panose="020B0604020202020204" pitchFamily="34" charset="0"/>
              <a:buChar char="•"/>
            </a:pPr>
            <a:endParaRPr lang="en-US" dirty="0"/>
          </a:p>
          <a:p>
            <a:pPr>
              <a:buFont typeface="Arial" panose="020B0604020202020204" pitchFamily="34" charset="0"/>
              <a:buChar char="•"/>
            </a:pPr>
            <a:endParaRPr lang="en-US" dirty="0"/>
          </a:p>
          <a:p>
            <a:pPr lvl="2">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FFED2B79-AF0E-49CA-9450-4808C65E8BD6}"/>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BC465A8A-1BA3-4B0D-82D5-292CC2E2807F}"/>
              </a:ext>
            </a:extLst>
          </p:cNvPr>
          <p:cNvSpPr>
            <a:spLocks noGrp="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fr-FR"/>
              <a:t>Rui Cao and etc., NXP</a:t>
            </a:r>
            <a:endParaRPr lang="en-GB" dirty="0"/>
          </a:p>
        </p:txBody>
      </p:sp>
      <p:sp>
        <p:nvSpPr>
          <p:cNvPr id="6" name="Date Placeholder 5">
            <a:extLst>
              <a:ext uri="{FF2B5EF4-FFF2-40B4-BE49-F238E27FC236}">
                <a16:creationId xmlns:a16="http://schemas.microsoft.com/office/drawing/2014/main" id="{59E37137-8DBD-4945-8493-8F6054EABD92}"/>
              </a:ext>
            </a:extLst>
          </p:cNvPr>
          <p:cNvSpPr>
            <a:spLocks noGrp="1"/>
          </p:cNvSpPr>
          <p:nvPr>
            <p:ph type="dt" idx="2"/>
          </p:nvPr>
        </p:nvSpPr>
        <p:spPr/>
        <p:txBody>
          <a:bodyPr/>
          <a:lstStyle/>
          <a:p>
            <a:r>
              <a:rPr lang="en-US"/>
              <a:t>January 2020</a:t>
            </a:r>
            <a:endParaRPr lang="en-GB" dirty="0"/>
          </a:p>
        </p:txBody>
      </p:sp>
    </p:spTree>
    <p:extLst>
      <p:ext uri="{BB962C8B-B14F-4D97-AF65-F5344CB8AC3E}">
        <p14:creationId xmlns:p14="http://schemas.microsoft.com/office/powerpoint/2010/main" val="18117728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7</a:t>
            </a:fld>
            <a:endParaRPr lang="en-US" altLang="en-US"/>
          </a:p>
        </p:txBody>
      </p:sp>
      <p:sp>
        <p:nvSpPr>
          <p:cNvPr id="7" name="标题 1"/>
          <p:cNvSpPr>
            <a:spLocks noGrp="1"/>
          </p:cNvSpPr>
          <p:nvPr>
            <p:ph type="title"/>
          </p:nvPr>
        </p:nvSpPr>
        <p:spPr>
          <a:xfrm>
            <a:off x="685800" y="685800"/>
            <a:ext cx="7772400" cy="1066800"/>
          </a:xfrm>
        </p:spPr>
        <p:txBody>
          <a:bodyPr/>
          <a:lstStyle/>
          <a:p>
            <a:r>
              <a:rPr lang="en-US" altLang="en-US" sz="2800" u="sng">
                <a:solidFill>
                  <a:schemeClr val="accent2"/>
                </a:solidFill>
              </a:rPr>
              <a:t>Participants, Patents, and Duty to Inform</a:t>
            </a:r>
            <a:endParaRPr lang="zh-CN" altLang="en-US" sz="2800"/>
          </a:p>
        </p:txBody>
      </p:sp>
      <p:sp>
        <p:nvSpPr>
          <p:cNvPr id="8" name="内容占位符 2"/>
          <p:cNvSpPr>
            <a:spLocks noGrp="1"/>
          </p:cNvSpPr>
          <p:nvPr>
            <p:ph idx="1"/>
          </p:nvPr>
        </p:nvSpPr>
        <p:spPr>
          <a:xfrm>
            <a:off x="685800" y="1676400"/>
            <a:ext cx="7772400" cy="4724400"/>
          </a:xfrm>
        </p:spPr>
        <p:txBody>
          <a:bodyPr>
            <a:normAutofit fontScale="92500"/>
          </a:bodyPr>
          <a:lstStyle/>
          <a:p>
            <a:pPr algn="ctr">
              <a:buNone/>
            </a:pPr>
            <a:r>
              <a:rPr lang="en-US" altLang="en-US" sz="1600" dirty="0">
                <a:solidFill>
                  <a:schemeClr val="accent2"/>
                </a:solidFill>
              </a:rPr>
              <a:t>All participants in this meeting have certain obligations under the IEEE-SA Patent Policy. </a:t>
            </a:r>
          </a:p>
          <a:p>
            <a:pPr lvl="1">
              <a:buFont typeface="Arial"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subclause 6.2</a:t>
            </a:r>
            <a:r>
              <a:rPr lang="en-US" altLang="en-US" sz="1600" b="1" dirty="0">
                <a:solidFill>
                  <a:srgbClr val="003399"/>
                </a:solidFill>
              </a:rPr>
              <a:t>]:</a:t>
            </a:r>
          </a:p>
          <a:p>
            <a:pPr lvl="2">
              <a:buFont typeface="Arial"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a:solidFill>
                  <a:srgbClr val="003399"/>
                </a:solidFill>
              </a:rPr>
              <a:t>Early identification of holders of potential Essential Patent Claims is strongly encouraged</a:t>
            </a:r>
          </a:p>
          <a:p>
            <a:pPr lvl="1">
              <a:buFont typeface="Arial" pitchFamily="34" charset="0"/>
              <a:buChar char="•"/>
            </a:pPr>
            <a:r>
              <a:rPr lang="en-US" altLang="en-US" sz="1600" b="1" dirty="0">
                <a:solidFill>
                  <a:srgbClr val="003399"/>
                </a:solidFill>
              </a:rPr>
              <a:t>No duty to perform a patent search</a:t>
            </a:r>
            <a:endParaRPr lang="en-US" altLang="en-US" sz="1600" dirty="0"/>
          </a:p>
          <a:p>
            <a:pPr>
              <a:lnSpc>
                <a:spcPct val="80000"/>
              </a:lnSpc>
              <a:spcAft>
                <a:spcPct val="30000"/>
              </a:spcAft>
              <a:buFontTx/>
              <a:buNone/>
            </a:pPr>
            <a:endParaRPr lang="en-US" altLang="en-US" sz="1200" dirty="0"/>
          </a:p>
        </p:txBody>
      </p:sp>
      <p:sp>
        <p:nvSpPr>
          <p:cNvPr id="9"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a:t>Slide #1</a:t>
            </a:r>
            <a:endParaRPr lang="en-US" altLang="en-US" sz="2400"/>
          </a:p>
        </p:txBody>
      </p:sp>
      <p:sp>
        <p:nvSpPr>
          <p:cNvPr id="12" name="日期占位符 3">
            <a:extLst>
              <a:ext uri="{FF2B5EF4-FFF2-40B4-BE49-F238E27FC236}">
                <a16:creationId xmlns:a16="http://schemas.microsoft.com/office/drawing/2014/main" id="{F6601485-FBFA-B54E-BD7E-563B8F4CA337}"/>
              </a:ext>
            </a:extLst>
          </p:cNvPr>
          <p:cNvSpPr>
            <a:spLocks noGrp="1"/>
          </p:cNvSpPr>
          <p:nvPr>
            <p:ph type="dt" sz="half" idx="2"/>
          </p:nvPr>
        </p:nvSpPr>
        <p:spPr>
          <a:xfrm>
            <a:off x="696913" y="332601"/>
            <a:ext cx="1340110" cy="276999"/>
          </a:xfrm>
        </p:spPr>
        <p:txBody>
          <a:bodyPr/>
          <a:lstStyle/>
          <a:p>
            <a:pPr>
              <a:defRPr/>
            </a:pPr>
            <a:r>
              <a:rPr lang="en-US" dirty="0"/>
              <a:t>January 2020</a:t>
            </a:r>
          </a:p>
        </p:txBody>
      </p:sp>
      <p:sp>
        <p:nvSpPr>
          <p:cNvPr id="10" name="页脚占位符 5">
            <a:extLst>
              <a:ext uri="{FF2B5EF4-FFF2-40B4-BE49-F238E27FC236}">
                <a16:creationId xmlns:a16="http://schemas.microsoft.com/office/drawing/2014/main" id="{A3E960C2-F484-EB4E-B110-A97E60B0C99D}"/>
              </a:ext>
            </a:extLst>
          </p:cNvPr>
          <p:cNvSpPr>
            <a:spLocks noGrp="1"/>
          </p:cNvSpPr>
          <p:nvPr>
            <p:ph type="ftr" sz="quarter" idx="3"/>
          </p:nvPr>
        </p:nvSpPr>
        <p:spPr>
          <a:xfrm>
            <a:off x="6274072" y="6475413"/>
            <a:ext cx="2269853" cy="184666"/>
          </a:xfrm>
        </p:spPr>
        <p:txBody>
          <a:bodyPr/>
          <a:lstStyle/>
          <a:p>
            <a:pPr>
              <a:defRPr/>
            </a:pPr>
            <a:r>
              <a:rPr lang="en-US" dirty="0"/>
              <a:t>Sigurd Schelstraete (Quantenna/ON)</a:t>
            </a:r>
          </a:p>
        </p:txBody>
      </p:sp>
    </p:spTree>
    <p:extLst>
      <p:ext uri="{BB962C8B-B14F-4D97-AF65-F5344CB8AC3E}">
        <p14:creationId xmlns:p14="http://schemas.microsoft.com/office/powerpoint/2010/main" val="735480148"/>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3CA6EB-E7C3-44BF-8ECE-6A37D178BB8C}"/>
              </a:ext>
            </a:extLst>
          </p:cNvPr>
          <p:cNvSpPr>
            <a:spLocks noGrp="1"/>
          </p:cNvSpPr>
          <p:nvPr>
            <p:ph type="title"/>
          </p:nvPr>
        </p:nvSpPr>
        <p:spPr/>
        <p:txBody>
          <a:bodyPr/>
          <a:lstStyle/>
          <a:p>
            <a:r>
              <a:rPr lang="en-US" dirty="0"/>
              <a:t>SP #45 (0087)</a:t>
            </a:r>
          </a:p>
        </p:txBody>
      </p:sp>
      <p:sp>
        <p:nvSpPr>
          <p:cNvPr id="3" name="Content Placeholder 2">
            <a:extLst>
              <a:ext uri="{FF2B5EF4-FFF2-40B4-BE49-F238E27FC236}">
                <a16:creationId xmlns:a16="http://schemas.microsoft.com/office/drawing/2014/main" id="{9C0ECD97-4893-4E2B-822C-69E2D75D0C54}"/>
              </a:ext>
            </a:extLst>
          </p:cNvPr>
          <p:cNvSpPr>
            <a:spLocks noGrp="1"/>
          </p:cNvSpPr>
          <p:nvPr>
            <p:ph idx="1"/>
          </p:nvPr>
        </p:nvSpPr>
        <p:spPr>
          <a:xfrm>
            <a:off x="914400" y="1758031"/>
            <a:ext cx="7848600" cy="3551234"/>
          </a:xfrm>
        </p:spPr>
        <p:txBody>
          <a:bodyPr/>
          <a:lstStyle/>
          <a:p>
            <a:r>
              <a:rPr lang="en-US" dirty="0"/>
              <a:t>Do you agree that EHT defines single PPDU format for EHT SU and EHT MU?</a:t>
            </a:r>
          </a:p>
          <a:p>
            <a:endParaRPr lang="en-US" dirty="0"/>
          </a:p>
          <a:p>
            <a:r>
              <a:rPr lang="en-US" dirty="0">
                <a:highlight>
                  <a:srgbClr val="FFFF00"/>
                </a:highlight>
              </a:rPr>
              <a:t>Deferred</a:t>
            </a:r>
          </a:p>
          <a:p>
            <a:pPr lvl="2">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FFED2B79-AF0E-49CA-9450-4808C65E8BD6}"/>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BC465A8A-1BA3-4B0D-82D5-292CC2E2807F}"/>
              </a:ext>
            </a:extLst>
          </p:cNvPr>
          <p:cNvSpPr>
            <a:spLocks noGrp="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fr-FR"/>
              <a:t>Rui Cao and etc., NXP</a:t>
            </a:r>
            <a:endParaRPr lang="en-GB" dirty="0"/>
          </a:p>
        </p:txBody>
      </p:sp>
      <p:sp>
        <p:nvSpPr>
          <p:cNvPr id="6" name="Date Placeholder 5">
            <a:extLst>
              <a:ext uri="{FF2B5EF4-FFF2-40B4-BE49-F238E27FC236}">
                <a16:creationId xmlns:a16="http://schemas.microsoft.com/office/drawing/2014/main" id="{59E37137-8DBD-4945-8493-8F6054EABD92}"/>
              </a:ext>
            </a:extLst>
          </p:cNvPr>
          <p:cNvSpPr>
            <a:spLocks noGrp="1"/>
          </p:cNvSpPr>
          <p:nvPr>
            <p:ph type="dt" idx="2"/>
          </p:nvPr>
        </p:nvSpPr>
        <p:spPr/>
        <p:txBody>
          <a:bodyPr/>
          <a:lstStyle/>
          <a:p>
            <a:r>
              <a:rPr lang="en-US"/>
              <a:t>January 2020</a:t>
            </a:r>
            <a:endParaRPr lang="en-GB" dirty="0"/>
          </a:p>
        </p:txBody>
      </p:sp>
    </p:spTree>
    <p:extLst>
      <p:ext uri="{BB962C8B-B14F-4D97-AF65-F5344CB8AC3E}">
        <p14:creationId xmlns:p14="http://schemas.microsoft.com/office/powerpoint/2010/main" val="84933748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 #46 (00117)</a:t>
            </a:r>
          </a:p>
        </p:txBody>
      </p:sp>
      <p:sp>
        <p:nvSpPr>
          <p:cNvPr id="3" name="Content Placeholder 2"/>
          <p:cNvSpPr>
            <a:spLocks noGrp="1"/>
          </p:cNvSpPr>
          <p:nvPr>
            <p:ph idx="1"/>
          </p:nvPr>
        </p:nvSpPr>
        <p:spPr/>
        <p:txBody>
          <a:bodyPr/>
          <a:lstStyle/>
          <a:p>
            <a:pPr lvl="1"/>
            <a:endParaRPr lang="en-US" dirty="0"/>
          </a:p>
          <a:p>
            <a:endParaRPr lang="en-US" dirty="0"/>
          </a:p>
        </p:txBody>
      </p:sp>
      <p:sp>
        <p:nvSpPr>
          <p:cNvPr id="4" name="Date Placeholder 3"/>
          <p:cNvSpPr>
            <a:spLocks noGrp="1"/>
          </p:cNvSpPr>
          <p:nvPr>
            <p:ph type="dt" sz="half" idx="4294967295"/>
          </p:nvPr>
        </p:nvSpPr>
        <p:spPr>
          <a:xfrm>
            <a:off x="696913" y="332601"/>
            <a:ext cx="1541128" cy="276999"/>
          </a:xfrm>
          <a:prstGeom prst="rect">
            <a:avLst/>
          </a:prstGeom>
        </p:spPr>
        <p:txBody>
          <a:bodyPr/>
          <a:lstStyle/>
          <a:p>
            <a:pPr>
              <a:defRPr/>
            </a:pPr>
            <a:r>
              <a:rPr lang="en-US" dirty="0"/>
              <a:t>2020-01</a:t>
            </a:r>
          </a:p>
        </p:txBody>
      </p:sp>
      <p:sp>
        <p:nvSpPr>
          <p:cNvPr id="5" name="Slide Number Placeholder 4"/>
          <p:cNvSpPr>
            <a:spLocks noGrp="1"/>
          </p:cNvSpPr>
          <p:nvPr>
            <p:ph type="sldNum" sz="quarter" idx="12"/>
          </p:nvPr>
        </p:nvSpPr>
        <p:spPr/>
        <p:txBody>
          <a:bodyPr/>
          <a:lstStyle/>
          <a:p>
            <a:pPr>
              <a:defRPr/>
            </a:pPr>
            <a:r>
              <a:rPr lang="en-US"/>
              <a:t>Slide </a:t>
            </a:r>
            <a:fld id="{C1789BC7-C074-42CC-ADF8-5107DF6BD1C1}" type="slidenum">
              <a:rPr lang="en-US" smtClean="0"/>
              <a:pPr>
                <a:defRPr/>
              </a:pPr>
              <a:t>71</a:t>
            </a:fld>
            <a:endParaRPr lang="en-US"/>
          </a:p>
        </p:txBody>
      </p:sp>
      <p:sp>
        <p:nvSpPr>
          <p:cNvPr id="6" name="矩形 5"/>
          <p:cNvSpPr/>
          <p:nvPr/>
        </p:nvSpPr>
        <p:spPr>
          <a:xfrm>
            <a:off x="696913" y="1827213"/>
            <a:ext cx="7696200" cy="2308324"/>
          </a:xfrm>
          <a:prstGeom prst="rect">
            <a:avLst/>
          </a:prstGeom>
        </p:spPr>
        <p:txBody>
          <a:bodyPr wrap="square">
            <a:spAutoFit/>
          </a:bodyPr>
          <a:lstStyle/>
          <a:p>
            <a:r>
              <a:rPr lang="en-US" altLang="ko-KR" sz="2400" b="1" dirty="0">
                <a:solidFill>
                  <a:schemeClr val="tx1"/>
                </a:solidFill>
              </a:rPr>
              <a:t>Do you agree to add the following text into SFD?</a:t>
            </a:r>
          </a:p>
          <a:p>
            <a:r>
              <a:rPr lang="en-US" sz="2400" dirty="0">
                <a:solidFill>
                  <a:schemeClr val="tx1"/>
                </a:solidFill>
              </a:rPr>
              <a:t>-EHT-LTF sequences are the same as HE-LTF sequences in 20/40/80/160/80+80MHz PPDU</a:t>
            </a:r>
          </a:p>
          <a:p>
            <a:endParaRPr lang="en-US" altLang="ko-KR" sz="2400" dirty="0"/>
          </a:p>
          <a:p>
            <a:r>
              <a:rPr lang="en-US" altLang="ko-KR" sz="2400" dirty="0">
                <a:solidFill>
                  <a:schemeClr val="tx1"/>
                </a:solidFill>
              </a:rPr>
              <a:t>Y/N/A: </a:t>
            </a:r>
          </a:p>
          <a:p>
            <a:r>
              <a:rPr lang="en-US" altLang="ko-KR" sz="2400" dirty="0">
                <a:highlight>
                  <a:srgbClr val="FFFF00"/>
                </a:highlight>
              </a:rPr>
              <a:t>Deferred</a:t>
            </a:r>
            <a:endParaRPr lang="en-US" altLang="ko-KR" sz="2400" dirty="0">
              <a:solidFill>
                <a:schemeClr val="tx1"/>
              </a:solidFill>
              <a:highlight>
                <a:srgbClr val="FFFF00"/>
              </a:highlight>
            </a:endParaRPr>
          </a:p>
        </p:txBody>
      </p:sp>
    </p:spTree>
    <p:extLst>
      <p:ext uri="{BB962C8B-B14F-4D97-AF65-F5344CB8AC3E}">
        <p14:creationId xmlns:p14="http://schemas.microsoft.com/office/powerpoint/2010/main" val="138698772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 #47 (00117)</a:t>
            </a:r>
          </a:p>
        </p:txBody>
      </p:sp>
      <p:sp>
        <p:nvSpPr>
          <p:cNvPr id="4" name="Date Placeholder 3"/>
          <p:cNvSpPr>
            <a:spLocks noGrp="1"/>
          </p:cNvSpPr>
          <p:nvPr>
            <p:ph type="dt" sz="half" idx="4294967295"/>
          </p:nvPr>
        </p:nvSpPr>
        <p:spPr>
          <a:xfrm>
            <a:off x="696913" y="332601"/>
            <a:ext cx="1541128" cy="276999"/>
          </a:xfrm>
          <a:prstGeom prst="rect">
            <a:avLst/>
          </a:prstGeom>
        </p:spPr>
        <p:txBody>
          <a:bodyPr/>
          <a:lstStyle/>
          <a:p>
            <a:pPr>
              <a:defRPr/>
            </a:pPr>
            <a:r>
              <a:rPr lang="en-US" dirty="0"/>
              <a:t>2020-01</a:t>
            </a:r>
          </a:p>
        </p:txBody>
      </p:sp>
      <p:sp>
        <p:nvSpPr>
          <p:cNvPr id="5" name="Slide Number Placeholder 4"/>
          <p:cNvSpPr>
            <a:spLocks noGrp="1"/>
          </p:cNvSpPr>
          <p:nvPr>
            <p:ph type="sldNum" sz="quarter" idx="12"/>
          </p:nvPr>
        </p:nvSpPr>
        <p:spPr/>
        <p:txBody>
          <a:bodyPr/>
          <a:lstStyle/>
          <a:p>
            <a:pPr>
              <a:defRPr/>
            </a:pPr>
            <a:r>
              <a:rPr lang="en-US"/>
              <a:t>Slide </a:t>
            </a:r>
            <a:fld id="{C1789BC7-C074-42CC-ADF8-5107DF6BD1C1}" type="slidenum">
              <a:rPr lang="en-US" smtClean="0"/>
              <a:pPr>
                <a:defRPr/>
              </a:pPr>
              <a:t>72</a:t>
            </a:fld>
            <a:endParaRPr lang="en-US"/>
          </a:p>
        </p:txBody>
      </p:sp>
      <p:sp>
        <p:nvSpPr>
          <p:cNvPr id="6" name="矩形 5"/>
          <p:cNvSpPr/>
          <p:nvPr/>
        </p:nvSpPr>
        <p:spPr>
          <a:xfrm>
            <a:off x="696913" y="1827213"/>
            <a:ext cx="7696200" cy="1569660"/>
          </a:xfrm>
          <a:prstGeom prst="rect">
            <a:avLst/>
          </a:prstGeom>
        </p:spPr>
        <p:txBody>
          <a:bodyPr wrap="square">
            <a:spAutoFit/>
          </a:bodyPr>
          <a:lstStyle/>
          <a:p>
            <a:r>
              <a:rPr lang="en-US" sz="2400" dirty="0">
                <a:solidFill>
                  <a:schemeClr val="tx1"/>
                </a:solidFill>
              </a:rPr>
              <a:t>Do you agree to have 4x EHT-LTF for </a:t>
            </a:r>
            <a:r>
              <a:rPr lang="en-US" sz="2400" dirty="0"/>
              <a:t>320</a:t>
            </a:r>
            <a:r>
              <a:rPr lang="en-US" sz="2400" dirty="0">
                <a:solidFill>
                  <a:schemeClr val="tx1"/>
                </a:solidFill>
              </a:rPr>
              <a:t>MHz/160+160MHz/240 MHz/160+80MHz?</a:t>
            </a:r>
          </a:p>
          <a:p>
            <a:endParaRPr lang="en-US" sz="2400" dirty="0"/>
          </a:p>
          <a:p>
            <a:r>
              <a:rPr lang="en-US" sz="2400" dirty="0">
                <a:solidFill>
                  <a:schemeClr val="tx1"/>
                </a:solidFill>
                <a:highlight>
                  <a:srgbClr val="FFFF00"/>
                </a:highlight>
              </a:rPr>
              <a:t>Y/N/A: 30/0/18</a:t>
            </a:r>
          </a:p>
        </p:txBody>
      </p:sp>
    </p:spTree>
    <p:extLst>
      <p:ext uri="{BB962C8B-B14F-4D97-AF65-F5344CB8AC3E}">
        <p14:creationId xmlns:p14="http://schemas.microsoft.com/office/powerpoint/2010/main" val="348327020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dirty="0"/>
              <a:t>SP #48 </a:t>
            </a:r>
            <a:r>
              <a:rPr lang="en-US" altLang="ko-KR" dirty="0"/>
              <a:t>(2161)</a:t>
            </a:r>
            <a:endParaRPr lang="ko-KR" altLang="en-US" dirty="0"/>
          </a:p>
        </p:txBody>
      </p:sp>
      <p:sp>
        <p:nvSpPr>
          <p:cNvPr id="3" name="내용 개체 틀 2"/>
          <p:cNvSpPr>
            <a:spLocks noGrp="1"/>
          </p:cNvSpPr>
          <p:nvPr>
            <p:ph idx="1"/>
          </p:nvPr>
        </p:nvSpPr>
        <p:spPr/>
        <p:txBody>
          <a:bodyPr/>
          <a:lstStyle/>
          <a:p>
            <a:r>
              <a:rPr lang="en-US" altLang="ko-KR" dirty="0"/>
              <a:t>Do you support that small-size multiple RUs can be combined and assigned to a single STA as a new RU type?</a:t>
            </a:r>
          </a:p>
          <a:p>
            <a:pPr lvl="1"/>
            <a:r>
              <a:rPr lang="en-US" altLang="ko-KR" dirty="0"/>
              <a:t>Small-size RUs: RU26, RU52, RU106</a:t>
            </a:r>
          </a:p>
          <a:p>
            <a:pPr lvl="1"/>
            <a:endParaRPr lang="en-US" altLang="ko-KR" dirty="0"/>
          </a:p>
          <a:p>
            <a:r>
              <a:rPr lang="en-US" altLang="ko-KR" dirty="0">
                <a:highlight>
                  <a:srgbClr val="FFFF00"/>
                </a:highlight>
              </a:rPr>
              <a:t>Deferred</a:t>
            </a:r>
          </a:p>
          <a:p>
            <a:pPr lvl="1"/>
            <a:endParaRPr lang="ko-KR" altLang="en-US" dirty="0"/>
          </a:p>
        </p:txBody>
      </p:sp>
      <p:sp>
        <p:nvSpPr>
          <p:cNvPr id="4" name="날짜 개체 틀 3"/>
          <p:cNvSpPr>
            <a:spLocks noGrp="1"/>
          </p:cNvSpPr>
          <p:nvPr>
            <p:ph type="dt" sz="half" idx="10"/>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ltLang="ko-KR"/>
              <a:t>January 2020</a:t>
            </a:r>
            <a:endParaRPr lang="en-US" dirty="0"/>
          </a:p>
        </p:txBody>
      </p:sp>
      <p:sp>
        <p:nvSpPr>
          <p:cNvPr id="5" name="슬라이드 번호 개체 틀 4"/>
          <p:cNvSpPr>
            <a:spLocks noGrp="1"/>
          </p:cNvSpPr>
          <p:nvPr>
            <p:ph type="sldNum" sz="quarter" idx="12"/>
          </p:nvPr>
        </p:nvSpPr>
        <p:spPr/>
        <p:txBody>
          <a:bodyPr/>
          <a:lstStyle/>
          <a:p>
            <a:pPr>
              <a:defRPr/>
            </a:pPr>
            <a:r>
              <a:rPr lang="en-US"/>
              <a:t>Slide </a:t>
            </a:r>
            <a:fld id="{C1789BC7-C074-42CC-ADF8-5107DF6BD1C1}" type="slidenum">
              <a:rPr lang="en-US" smtClean="0"/>
              <a:pPr>
                <a:defRPr/>
              </a:pPr>
              <a:t>73</a:t>
            </a:fld>
            <a:endParaRPr lang="en-US"/>
          </a:p>
        </p:txBody>
      </p:sp>
      <p:sp>
        <p:nvSpPr>
          <p:cNvPr id="6" name="바닥글 개체 틀 5"/>
          <p:cNvSpPr>
            <a:spLocks noGrp="1"/>
          </p:cNvSpPr>
          <p:nvPr>
            <p:ph type="ftr" sz="quarter" idx="3"/>
          </p:nvPr>
        </p:nvSpPr>
        <p:spPr/>
        <p:txBody>
          <a:bodyPr/>
          <a:lstStyle/>
          <a:p>
            <a:pPr>
              <a:defRPr/>
            </a:pPr>
            <a:r>
              <a:rPr lang="en-US" altLang="ko-KR"/>
              <a:t>Myeongjin Kim, Samsung</a:t>
            </a:r>
            <a:endParaRPr lang="en-US" altLang="ko-KR" dirty="0"/>
          </a:p>
        </p:txBody>
      </p:sp>
    </p:spTree>
    <p:extLst>
      <p:ext uri="{BB962C8B-B14F-4D97-AF65-F5344CB8AC3E}">
        <p14:creationId xmlns:p14="http://schemas.microsoft.com/office/powerpoint/2010/main" val="192301767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dirty="0"/>
              <a:t>SP #49 </a:t>
            </a:r>
            <a:r>
              <a:rPr lang="en-US" altLang="ko-KR" dirty="0"/>
              <a:t>(2161)</a:t>
            </a:r>
            <a:endParaRPr lang="ko-KR" altLang="en-US" dirty="0"/>
          </a:p>
        </p:txBody>
      </p:sp>
      <p:sp>
        <p:nvSpPr>
          <p:cNvPr id="3" name="내용 개체 틀 2"/>
          <p:cNvSpPr>
            <a:spLocks noGrp="1"/>
          </p:cNvSpPr>
          <p:nvPr>
            <p:ph idx="1"/>
          </p:nvPr>
        </p:nvSpPr>
        <p:spPr>
          <a:xfrm>
            <a:off x="685800" y="1447800"/>
            <a:ext cx="7848600" cy="4648200"/>
          </a:xfrm>
        </p:spPr>
        <p:txBody>
          <a:bodyPr/>
          <a:lstStyle/>
          <a:p>
            <a:r>
              <a:rPr lang="en-US" altLang="ko-KR" dirty="0"/>
              <a:t>Do you support that large-size multiple RUs can be combined and assigned to a single STA by allowing RU/RUs to be punctured?</a:t>
            </a:r>
          </a:p>
          <a:p>
            <a:pPr lvl="1"/>
            <a:r>
              <a:rPr lang="en-US" altLang="ko-KR" dirty="0"/>
              <a:t>Large-size RUs: RU242, RU484, RU996</a:t>
            </a:r>
          </a:p>
          <a:p>
            <a:pPr lvl="1"/>
            <a:endParaRPr lang="en-US" altLang="ko-KR" dirty="0"/>
          </a:p>
          <a:p>
            <a:r>
              <a:rPr lang="en-US" altLang="ko-KR" dirty="0">
                <a:highlight>
                  <a:srgbClr val="FFFF00"/>
                </a:highlight>
              </a:rPr>
              <a:t>Deferred</a:t>
            </a:r>
            <a:endParaRPr lang="ko-KR" altLang="en-US" dirty="0">
              <a:highlight>
                <a:srgbClr val="FFFF00"/>
              </a:highlight>
            </a:endParaRPr>
          </a:p>
          <a:p>
            <a:pPr marL="0" indent="0">
              <a:buNone/>
            </a:pPr>
            <a:endParaRPr lang="en-US" altLang="ko-KR" dirty="0"/>
          </a:p>
          <a:p>
            <a:pPr lvl="1"/>
            <a:endParaRPr lang="en-US" altLang="ko-KR" dirty="0"/>
          </a:p>
          <a:p>
            <a:pPr lvl="1"/>
            <a:endParaRPr lang="ko-KR" altLang="en-US" dirty="0"/>
          </a:p>
        </p:txBody>
      </p:sp>
      <p:sp>
        <p:nvSpPr>
          <p:cNvPr id="4" name="날짜 개체 틀 3"/>
          <p:cNvSpPr>
            <a:spLocks noGrp="1"/>
          </p:cNvSpPr>
          <p:nvPr>
            <p:ph type="dt" sz="half" idx="10"/>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ltLang="ko-KR"/>
              <a:t>January 2020</a:t>
            </a:r>
            <a:endParaRPr lang="en-US" dirty="0"/>
          </a:p>
        </p:txBody>
      </p:sp>
      <p:sp>
        <p:nvSpPr>
          <p:cNvPr id="5" name="슬라이드 번호 개체 틀 4"/>
          <p:cNvSpPr>
            <a:spLocks noGrp="1"/>
          </p:cNvSpPr>
          <p:nvPr>
            <p:ph type="sldNum" sz="quarter" idx="12"/>
          </p:nvPr>
        </p:nvSpPr>
        <p:spPr/>
        <p:txBody>
          <a:bodyPr/>
          <a:lstStyle/>
          <a:p>
            <a:pPr>
              <a:defRPr/>
            </a:pPr>
            <a:r>
              <a:rPr lang="en-US"/>
              <a:t>Slide </a:t>
            </a:r>
            <a:fld id="{C1789BC7-C074-42CC-ADF8-5107DF6BD1C1}" type="slidenum">
              <a:rPr lang="en-US" smtClean="0"/>
              <a:pPr>
                <a:defRPr/>
              </a:pPr>
              <a:t>74</a:t>
            </a:fld>
            <a:endParaRPr lang="en-US"/>
          </a:p>
        </p:txBody>
      </p:sp>
      <p:sp>
        <p:nvSpPr>
          <p:cNvPr id="6" name="바닥글 개체 틀 5"/>
          <p:cNvSpPr>
            <a:spLocks noGrp="1"/>
          </p:cNvSpPr>
          <p:nvPr>
            <p:ph type="ftr" sz="quarter" idx="3"/>
          </p:nvPr>
        </p:nvSpPr>
        <p:spPr/>
        <p:txBody>
          <a:bodyPr/>
          <a:lstStyle/>
          <a:p>
            <a:pPr>
              <a:defRPr/>
            </a:pPr>
            <a:r>
              <a:rPr lang="en-US" altLang="ko-KR"/>
              <a:t>Myeongjin Kim, Samsung</a:t>
            </a:r>
            <a:endParaRPr lang="en-US" altLang="ko-KR" dirty="0"/>
          </a:p>
        </p:txBody>
      </p:sp>
    </p:spTree>
    <p:extLst>
      <p:ext uri="{BB962C8B-B14F-4D97-AF65-F5344CB8AC3E}">
        <p14:creationId xmlns:p14="http://schemas.microsoft.com/office/powerpoint/2010/main" val="413178203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dirty="0"/>
              <a:t>SP #50 </a:t>
            </a:r>
            <a:r>
              <a:rPr lang="en-US" altLang="ko-KR" dirty="0"/>
              <a:t>(0022)</a:t>
            </a:r>
            <a:endParaRPr lang="ko-KR" altLang="en-US" dirty="0"/>
          </a:p>
        </p:txBody>
      </p:sp>
      <p:sp>
        <p:nvSpPr>
          <p:cNvPr id="3" name="내용 개체 틀 2"/>
          <p:cNvSpPr>
            <a:spLocks noGrp="1"/>
          </p:cNvSpPr>
          <p:nvPr>
            <p:ph idx="1"/>
          </p:nvPr>
        </p:nvSpPr>
        <p:spPr/>
        <p:txBody>
          <a:bodyPr/>
          <a:lstStyle/>
          <a:p>
            <a:r>
              <a:rPr lang="en-US" altLang="ko-KR" sz="2000" dirty="0"/>
              <a:t>Do you agree to add the following text to the </a:t>
            </a:r>
            <a:r>
              <a:rPr lang="en-US" altLang="ko-KR" sz="2000" dirty="0" err="1"/>
              <a:t>TGbe</a:t>
            </a:r>
            <a:r>
              <a:rPr lang="en-US" altLang="ko-KR" sz="2000" dirty="0"/>
              <a:t> SFD?</a:t>
            </a:r>
          </a:p>
          <a:p>
            <a:pPr lvl="1"/>
            <a:r>
              <a:rPr lang="en-US" altLang="ko-KR" sz="1800" dirty="0"/>
              <a:t>For the PPDU transmitted</a:t>
            </a:r>
            <a:r>
              <a:rPr lang="ko-KR" altLang="en-US" sz="1800" dirty="0"/>
              <a:t> </a:t>
            </a:r>
            <a:r>
              <a:rPr lang="en-US" altLang="ko-KR" sz="1800" dirty="0"/>
              <a:t>to SU, the preamble puncturing pattern field having TBD bits is contained in EHT-SIG</a:t>
            </a:r>
            <a:endParaRPr lang="ko-KR" altLang="ko-KR" sz="1600" dirty="0"/>
          </a:p>
          <a:p>
            <a:pPr lvl="2"/>
            <a:r>
              <a:rPr lang="en-US" altLang="ko-KR" sz="1600" dirty="0"/>
              <a:t>Detailed descriptions are TBD</a:t>
            </a:r>
          </a:p>
          <a:p>
            <a:pPr lvl="2"/>
            <a:r>
              <a:rPr lang="en-US" altLang="ko-KR" sz="1600" dirty="0"/>
              <a:t>Note: The field name can be changed</a:t>
            </a:r>
          </a:p>
          <a:p>
            <a:endParaRPr lang="en-US" altLang="ko-KR" sz="2000" dirty="0"/>
          </a:p>
          <a:p>
            <a:r>
              <a:rPr lang="en-US" altLang="ko-KR" sz="2000" dirty="0"/>
              <a:t>Y/N/A: //</a:t>
            </a:r>
          </a:p>
          <a:p>
            <a:r>
              <a:rPr lang="en-US" altLang="ko-KR" sz="2000" dirty="0">
                <a:highlight>
                  <a:srgbClr val="FFFF00"/>
                </a:highlight>
              </a:rPr>
              <a:t>Deferred</a:t>
            </a:r>
            <a:endParaRPr lang="ko-KR" altLang="en-US" sz="2000" dirty="0">
              <a:highlight>
                <a:srgbClr val="FFFF00"/>
              </a:highlight>
            </a:endParaRPr>
          </a:p>
          <a:p>
            <a:pPr marL="0" indent="0">
              <a:buNone/>
            </a:pPr>
            <a:endParaRPr lang="ko-KR" altLang="en-US" sz="2000" dirty="0"/>
          </a:p>
        </p:txBody>
      </p:sp>
      <p:sp>
        <p:nvSpPr>
          <p:cNvPr id="4" name="바닥글 개체 틀 3"/>
          <p:cNvSpPr>
            <a:spLocks noGrp="1"/>
          </p:cNvSpPr>
          <p:nvPr>
            <p:ph type="ftr" sz="quarter" idx="11"/>
          </p:nvPr>
        </p:nvSpPr>
        <p:spPr bwMode="auto">
          <a:xfrm>
            <a:off x="6329363" y="6475413"/>
            <a:ext cx="221456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latinLnBrk="0" hangingPunct="0">
              <a:spcBef>
                <a:spcPct val="0"/>
              </a:spcBef>
              <a:spcAft>
                <a:spcPct val="0"/>
              </a:spcAft>
              <a:defRPr kumimoji="0"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a:t>Eunsung Park,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75</a:t>
            </a:fld>
            <a:endParaRPr lang="en-US" altLang="ko-KR"/>
          </a:p>
        </p:txBody>
      </p:sp>
      <p:sp>
        <p:nvSpPr>
          <p:cNvPr id="6" name="날짜 개체 틀 5"/>
          <p:cNvSpPr>
            <a:spLocks noGrp="1"/>
          </p:cNvSpPr>
          <p:nvPr>
            <p:ph type="dt" sz="half" idx="2"/>
          </p:nvPr>
        </p:nvSpPr>
        <p:spPr/>
        <p:txBody>
          <a:bodyPr/>
          <a:lstStyle/>
          <a:p>
            <a:pPr>
              <a:defRPr/>
            </a:pPr>
            <a:r>
              <a:rPr lang="en-US"/>
              <a:t>January 2020</a:t>
            </a:r>
            <a:endParaRPr lang="en-US" dirty="0"/>
          </a:p>
        </p:txBody>
      </p:sp>
    </p:spTree>
    <p:extLst>
      <p:ext uri="{BB962C8B-B14F-4D97-AF65-F5344CB8AC3E}">
        <p14:creationId xmlns:p14="http://schemas.microsoft.com/office/powerpoint/2010/main" val="266286909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dirty="0"/>
              <a:t>SP #51 </a:t>
            </a:r>
            <a:r>
              <a:rPr lang="en-US" altLang="ko-KR" dirty="0"/>
              <a:t>(0022)</a:t>
            </a:r>
            <a:endParaRPr lang="ko-KR" altLang="en-US" dirty="0"/>
          </a:p>
        </p:txBody>
      </p:sp>
      <p:sp>
        <p:nvSpPr>
          <p:cNvPr id="3" name="내용 개체 틀 2"/>
          <p:cNvSpPr>
            <a:spLocks noGrp="1"/>
          </p:cNvSpPr>
          <p:nvPr>
            <p:ph idx="1"/>
          </p:nvPr>
        </p:nvSpPr>
        <p:spPr/>
        <p:txBody>
          <a:bodyPr/>
          <a:lstStyle/>
          <a:p>
            <a:r>
              <a:rPr lang="en-US" altLang="ko-KR" sz="2000" dirty="0"/>
              <a:t>Do you agree to add the following text to the </a:t>
            </a:r>
            <a:r>
              <a:rPr lang="en-US" altLang="ko-KR" sz="2000" dirty="0" err="1"/>
              <a:t>TGbe</a:t>
            </a:r>
            <a:r>
              <a:rPr lang="en-US" altLang="ko-KR" sz="2000" dirty="0"/>
              <a:t> SFD?</a:t>
            </a:r>
          </a:p>
          <a:p>
            <a:pPr lvl="1"/>
            <a:r>
              <a:rPr lang="en-US" altLang="ko-KR" sz="1800" dirty="0"/>
              <a:t>For the PPDU transmitted</a:t>
            </a:r>
            <a:r>
              <a:rPr lang="ko-KR" altLang="en-US" sz="1800" dirty="0"/>
              <a:t> </a:t>
            </a:r>
            <a:r>
              <a:rPr lang="en-US" altLang="ko-KR" sz="1800" dirty="0"/>
              <a:t>to MU, the User field having TBD bits is contained in the user specific field of EHT-SIG</a:t>
            </a:r>
          </a:p>
          <a:p>
            <a:pPr lvl="2"/>
            <a:r>
              <a:rPr lang="en-US" altLang="ko-KR" sz="1600" dirty="0"/>
              <a:t>The User field indicates user information assigned to each RU similar to that used in HE MU PPDU</a:t>
            </a:r>
          </a:p>
          <a:p>
            <a:pPr lvl="2"/>
            <a:r>
              <a:rPr lang="en-US" altLang="ko-KR" sz="1600" dirty="0"/>
              <a:t>Detailed descriptions are TBD</a:t>
            </a:r>
          </a:p>
          <a:p>
            <a:endParaRPr lang="en-US" altLang="ko-KR" sz="2000" dirty="0"/>
          </a:p>
          <a:p>
            <a:r>
              <a:rPr lang="en-US" altLang="ko-KR" sz="2000" dirty="0"/>
              <a:t>Y/N/A: //</a:t>
            </a:r>
          </a:p>
          <a:p>
            <a:r>
              <a:rPr lang="en-US" altLang="ko-KR" sz="2000" dirty="0">
                <a:highlight>
                  <a:srgbClr val="FFFF00"/>
                </a:highlight>
              </a:rPr>
              <a:t>Deferred</a:t>
            </a:r>
            <a:endParaRPr lang="ko-KR" altLang="en-US" sz="2000" dirty="0">
              <a:highlight>
                <a:srgbClr val="FFFF00"/>
              </a:highlight>
            </a:endParaRPr>
          </a:p>
        </p:txBody>
      </p:sp>
      <p:sp>
        <p:nvSpPr>
          <p:cNvPr id="4" name="바닥글 개체 틀 3"/>
          <p:cNvSpPr>
            <a:spLocks noGrp="1"/>
          </p:cNvSpPr>
          <p:nvPr>
            <p:ph type="ftr" sz="quarter" idx="11"/>
          </p:nvPr>
        </p:nvSpPr>
        <p:spPr bwMode="auto">
          <a:xfrm>
            <a:off x="6329363" y="6475413"/>
            <a:ext cx="221456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latinLnBrk="0" hangingPunct="0">
              <a:spcBef>
                <a:spcPct val="0"/>
              </a:spcBef>
              <a:spcAft>
                <a:spcPct val="0"/>
              </a:spcAft>
              <a:defRPr kumimoji="0"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a:t>Eunsung Park, LG Electronics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76</a:t>
            </a:fld>
            <a:endParaRPr lang="en-US" altLang="ko-KR"/>
          </a:p>
        </p:txBody>
      </p:sp>
      <p:sp>
        <p:nvSpPr>
          <p:cNvPr id="6" name="날짜 개체 틀 5"/>
          <p:cNvSpPr>
            <a:spLocks noGrp="1"/>
          </p:cNvSpPr>
          <p:nvPr>
            <p:ph type="dt" sz="half" idx="2"/>
          </p:nvPr>
        </p:nvSpPr>
        <p:spPr/>
        <p:txBody>
          <a:bodyPr/>
          <a:lstStyle/>
          <a:p>
            <a:pPr>
              <a:defRPr/>
            </a:pPr>
            <a:r>
              <a:rPr lang="en-US"/>
              <a:t>January 2020</a:t>
            </a:r>
            <a:endParaRPr lang="en-US" dirty="0"/>
          </a:p>
        </p:txBody>
      </p:sp>
    </p:spTree>
    <p:extLst>
      <p:ext uri="{BB962C8B-B14F-4D97-AF65-F5344CB8AC3E}">
        <p14:creationId xmlns:p14="http://schemas.microsoft.com/office/powerpoint/2010/main" val="25263099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8</a:t>
            </a:fld>
            <a:endParaRPr lang="en-US" altLang="en-US"/>
          </a:p>
        </p:txBody>
      </p:sp>
      <p:sp>
        <p:nvSpPr>
          <p:cNvPr id="7" name="标题 1"/>
          <p:cNvSpPr>
            <a:spLocks noGrp="1"/>
          </p:cNvSpPr>
          <p:nvPr>
            <p:ph type="title"/>
          </p:nvPr>
        </p:nvSpPr>
        <p:spPr>
          <a:xfrm>
            <a:off x="685800" y="685800"/>
            <a:ext cx="7772400" cy="1066800"/>
          </a:xfrm>
        </p:spPr>
        <p:txBody>
          <a:bodyPr/>
          <a:lstStyle/>
          <a:p>
            <a:r>
              <a:rPr lang="en-GB" altLang="en-US" sz="2800" u="sng">
                <a:solidFill>
                  <a:schemeClr val="accent2"/>
                </a:solidFill>
              </a:rPr>
              <a:t>Patent Related Links</a:t>
            </a:r>
            <a:endParaRPr lang="zh-CN" altLang="en-US" sz="2800"/>
          </a:p>
        </p:txBody>
      </p:sp>
      <p:sp>
        <p:nvSpPr>
          <p:cNvPr id="8" name="内容占位符 2"/>
          <p:cNvSpPr>
            <a:spLocks noGrp="1"/>
          </p:cNvSpPr>
          <p:nvPr>
            <p:ph idx="1"/>
          </p:nvPr>
        </p:nvSpPr>
        <p:spPr>
          <a:xfrm>
            <a:off x="533400" y="1676400"/>
            <a:ext cx="8229600" cy="3200400"/>
          </a:xfrm>
        </p:spPr>
        <p:txBody>
          <a:bodyPr>
            <a:normAutofit fontScale="92500" lnSpcReduction="10000"/>
          </a:bodyPr>
          <a:lstStyle/>
          <a:p>
            <a:pPr lvl="1">
              <a:lnSpc>
                <a:spcPct val="90000"/>
              </a:lnSpc>
              <a:buNone/>
            </a:pPr>
            <a:r>
              <a:rPr lang="en-US" altLang="en-US" sz="2400">
                <a:solidFill>
                  <a:srgbClr val="262699"/>
                </a:solidFill>
                <a:cs typeface="Times New Roman" pitchFamily="18" charset="0"/>
              </a:rPr>
              <a:t>All participants should be familiar with their obligations under the IEEE-SA Policies &amp; Procedures for standards development.</a:t>
            </a:r>
          </a:p>
          <a:p>
            <a:pPr lvl="1">
              <a:lnSpc>
                <a:spcPct val="90000"/>
              </a:lnSpc>
              <a:buNone/>
            </a:pPr>
            <a:r>
              <a:rPr lang="en-US" altLang="en-US" sz="2400">
                <a:solidFill>
                  <a:srgbClr val="262699"/>
                </a:solidFill>
                <a:cs typeface="Times New Roman" pitchFamily="18" charset="0"/>
              </a:rPr>
              <a:t>Patent Policy is stated in these sources:</a:t>
            </a:r>
          </a:p>
          <a:p>
            <a:pPr lvl="1">
              <a:lnSpc>
                <a:spcPct val="90000"/>
              </a:lnSpc>
              <a:buNone/>
            </a:pPr>
            <a:r>
              <a:rPr lang="en-GB" altLang="en-US" sz="2400">
                <a:solidFill>
                  <a:srgbClr val="262699"/>
                </a:solidFill>
              </a:rPr>
              <a:t>		IEEE-SA Standards Boards Bylaws</a:t>
            </a:r>
          </a:p>
          <a:p>
            <a:pPr lvl="1">
              <a:lnSpc>
                <a:spcPct val="90000"/>
              </a:lnSpc>
              <a:buNone/>
            </a:pPr>
            <a:r>
              <a:rPr lang="en-US" altLang="en-US" sz="2100">
                <a:solidFill>
                  <a:srgbClr val="262699"/>
                </a:solidFill>
              </a:rPr>
              <a:t>		</a:t>
            </a:r>
            <a:r>
              <a:rPr lang="en-US" altLang="en-US" sz="2100" i="1">
                <a:solidFill>
                  <a:srgbClr val="262699"/>
                </a:solidFill>
              </a:rPr>
              <a:t>http://standards.ieee.org/develop/policies/bylaws/sect6-7.html#6</a:t>
            </a:r>
          </a:p>
          <a:p>
            <a:pPr lvl="1">
              <a:lnSpc>
                <a:spcPct val="90000"/>
              </a:lnSpc>
              <a:buNone/>
            </a:pPr>
            <a:r>
              <a:rPr lang="en-GB" altLang="en-US" sz="2400">
                <a:solidFill>
                  <a:srgbClr val="262699"/>
                </a:solidFill>
              </a:rPr>
              <a:t>		IEEE-SA Standards Board Operations Manual</a:t>
            </a:r>
          </a:p>
          <a:p>
            <a:pPr lvl="1">
              <a:lnSpc>
                <a:spcPct val="90000"/>
              </a:lnSpc>
              <a:buNone/>
            </a:pPr>
            <a:r>
              <a:rPr lang="en-US" altLang="en-US" sz="2400">
                <a:solidFill>
                  <a:srgbClr val="262699"/>
                </a:solidFill>
              </a:rPr>
              <a:t>		</a:t>
            </a:r>
            <a:r>
              <a:rPr lang="en-US" altLang="en-US" sz="2100" i="1">
                <a:solidFill>
                  <a:srgbClr val="262699"/>
                </a:solidFill>
              </a:rPr>
              <a:t>http://standards.ieee.org/develop/policies/opman/sect6.html#6.3</a:t>
            </a:r>
            <a:endParaRPr lang="en-US" altLang="en-US" sz="2400">
              <a:solidFill>
                <a:srgbClr val="262699"/>
              </a:solidFill>
            </a:endParaRPr>
          </a:p>
          <a:p>
            <a:pPr lvl="1">
              <a:lnSpc>
                <a:spcPct val="90000"/>
              </a:lnSpc>
              <a:buNone/>
            </a:pPr>
            <a:r>
              <a:rPr lang="en-US" altLang="en-US" sz="2400">
                <a:solidFill>
                  <a:srgbClr val="262699"/>
                </a:solidFill>
                <a:cs typeface="Times New Roman" pitchFamily="18" charset="0"/>
              </a:rPr>
              <a:t>Material about the patent policy is available at</a:t>
            </a:r>
            <a:r>
              <a:rPr lang="en-US" altLang="en-US" sz="2400">
                <a:solidFill>
                  <a:srgbClr val="262699"/>
                </a:solidFill>
              </a:rPr>
              <a:t> </a:t>
            </a:r>
          </a:p>
          <a:p>
            <a:pPr lvl="1">
              <a:lnSpc>
                <a:spcPct val="90000"/>
              </a:lnSpc>
              <a:buNone/>
            </a:pPr>
            <a:r>
              <a:rPr lang="en-US" altLang="en-US" sz="2400">
                <a:solidFill>
                  <a:srgbClr val="262699"/>
                </a:solidFill>
              </a:rPr>
              <a:t>		</a:t>
            </a:r>
            <a:r>
              <a:rPr lang="en-US" altLang="en-US" sz="2100" i="1">
                <a:solidFill>
                  <a:srgbClr val="262699"/>
                </a:solidFill>
              </a:rPr>
              <a:t>http://standards.ieee.org/about/sasb/patcom/materials.html</a:t>
            </a:r>
            <a:endParaRPr lang="en-US" altLang="en-US" sz="1200"/>
          </a:p>
        </p:txBody>
      </p:sp>
      <p:sp>
        <p:nvSpPr>
          <p:cNvPr id="9" name="Text Box 5"/>
          <p:cNvSpPr txBox="1">
            <a:spLocks noChangeArrowheads="1"/>
          </p:cNvSpPr>
          <p:nvPr/>
        </p:nvSpPr>
        <p:spPr bwMode="auto">
          <a:xfrm>
            <a:off x="0" y="6172200"/>
            <a:ext cx="960519" cy="369332"/>
          </a:xfrm>
          <a:prstGeom prst="rect">
            <a:avLst/>
          </a:prstGeom>
          <a:noFill/>
          <a:ln w="9525">
            <a:noFill/>
            <a:miter lim="800000"/>
            <a:headEnd/>
            <a:tailEnd/>
          </a:ln>
        </p:spPr>
        <p:txBody>
          <a:bodyPr wrap="none">
            <a:spAutoFit/>
          </a:bodyPr>
          <a:lstStyle/>
          <a:p>
            <a:r>
              <a:rPr lang="en-US" altLang="en-US" sz="1800" b="1" u="sng"/>
              <a:t>Slide #2</a:t>
            </a:r>
            <a:endParaRPr lang="en-US" altLang="en-US" sz="2400"/>
          </a:p>
        </p:txBody>
      </p:sp>
      <p:sp>
        <p:nvSpPr>
          <p:cNvPr id="10" name="Rectangle 9"/>
          <p:cNvSpPr>
            <a:spLocks noChangeArrowheads="1"/>
          </p:cNvSpPr>
          <p:nvPr/>
        </p:nvSpPr>
        <p:spPr bwMode="auto">
          <a:xfrm>
            <a:off x="990600" y="4800600"/>
            <a:ext cx="7239000" cy="979487"/>
          </a:xfrm>
          <a:prstGeom prst="rect">
            <a:avLst/>
          </a:prstGeom>
          <a:noFill/>
          <a:ln w="9525">
            <a:noFill/>
            <a:miter lim="800000"/>
            <a:headEnd/>
            <a:tailEnd/>
          </a:ln>
        </p:spPr>
        <p:txBody>
          <a:bodyPr>
            <a:spAutoFit/>
          </a:bodyPr>
          <a:lstStyle/>
          <a:p>
            <a:r>
              <a:rPr lang="en-US" altLang="en-US" b="1">
                <a:solidFill>
                  <a:srgbClr val="000099"/>
                </a:solidFill>
                <a:latin typeface="Arial"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pPr>
            <a:endParaRPr lang="en-US" altLang="en-US" b="1">
              <a:solidFill>
                <a:srgbClr val="000099"/>
              </a:solidFill>
              <a:latin typeface="Arial" pitchFamily="34" charset="0"/>
            </a:endParaRPr>
          </a:p>
          <a:p>
            <a:pPr algn="ctr">
              <a:lnSpc>
                <a:spcPct val="80000"/>
              </a:lnSpc>
              <a:spcBef>
                <a:spcPct val="20000"/>
              </a:spcBef>
              <a:buClr>
                <a:srgbClr val="CC3300"/>
              </a:buClr>
              <a:buSzPct val="50000"/>
            </a:pPr>
            <a:r>
              <a:rPr lang="en-US" altLang="en-US" b="1">
                <a:solidFill>
                  <a:srgbClr val="000099"/>
                </a:solidFill>
                <a:latin typeface="Arial" pitchFamily="34" charset="0"/>
              </a:rPr>
              <a:t>This slide set is available at https://development.standards.ieee.org/myproject/Public/mytools/mob/slideset.ppt</a:t>
            </a:r>
          </a:p>
        </p:txBody>
      </p:sp>
      <p:sp>
        <p:nvSpPr>
          <p:cNvPr id="13" name="日期占位符 3">
            <a:extLst>
              <a:ext uri="{FF2B5EF4-FFF2-40B4-BE49-F238E27FC236}">
                <a16:creationId xmlns:a16="http://schemas.microsoft.com/office/drawing/2014/main" id="{5A289D9D-7C82-0349-AE83-29394C28ADBB}"/>
              </a:ext>
            </a:extLst>
          </p:cNvPr>
          <p:cNvSpPr>
            <a:spLocks noGrp="1"/>
          </p:cNvSpPr>
          <p:nvPr>
            <p:ph type="dt" sz="half" idx="2"/>
          </p:nvPr>
        </p:nvSpPr>
        <p:spPr>
          <a:xfrm>
            <a:off x="696913" y="332601"/>
            <a:ext cx="1340110" cy="276999"/>
          </a:xfrm>
        </p:spPr>
        <p:txBody>
          <a:bodyPr/>
          <a:lstStyle/>
          <a:p>
            <a:pPr>
              <a:defRPr/>
            </a:pPr>
            <a:r>
              <a:rPr lang="en-US" dirty="0"/>
              <a:t>January 2020</a:t>
            </a:r>
          </a:p>
        </p:txBody>
      </p:sp>
      <p:sp>
        <p:nvSpPr>
          <p:cNvPr id="11" name="页脚占位符 5">
            <a:extLst>
              <a:ext uri="{FF2B5EF4-FFF2-40B4-BE49-F238E27FC236}">
                <a16:creationId xmlns:a16="http://schemas.microsoft.com/office/drawing/2014/main" id="{0330BD9A-FC93-A540-8F39-08289FE341E0}"/>
              </a:ext>
            </a:extLst>
          </p:cNvPr>
          <p:cNvSpPr>
            <a:spLocks noGrp="1"/>
          </p:cNvSpPr>
          <p:nvPr>
            <p:ph type="ftr" sz="quarter" idx="3"/>
          </p:nvPr>
        </p:nvSpPr>
        <p:spPr>
          <a:xfrm>
            <a:off x="6274072" y="6475413"/>
            <a:ext cx="2269853" cy="184666"/>
          </a:xfrm>
        </p:spPr>
        <p:txBody>
          <a:bodyPr/>
          <a:lstStyle/>
          <a:p>
            <a:pPr>
              <a:defRPr/>
            </a:pPr>
            <a:r>
              <a:rPr lang="en-US" dirty="0"/>
              <a:t>Sigurd Schelstraete (Quantenna/ON)</a:t>
            </a:r>
          </a:p>
        </p:txBody>
      </p:sp>
    </p:spTree>
    <p:extLst>
      <p:ext uri="{BB962C8B-B14F-4D97-AF65-F5344CB8AC3E}">
        <p14:creationId xmlns:p14="http://schemas.microsoft.com/office/powerpoint/2010/main" val="15140660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a:t>Slide </a:t>
            </a:r>
            <a:fld id="{8B9CC4A4-AD29-475B-8067-76907FC008B3}" type="slidenum">
              <a:rPr lang="en-US" altLang="en-US" smtClean="0"/>
              <a:pPr/>
              <a:t>9</a:t>
            </a:fld>
            <a:endParaRPr lang="en-US" altLang="en-US"/>
          </a:p>
        </p:txBody>
      </p:sp>
      <p:sp>
        <p:nvSpPr>
          <p:cNvPr id="7" name="标题 1"/>
          <p:cNvSpPr>
            <a:spLocks noGrp="1"/>
          </p:cNvSpPr>
          <p:nvPr>
            <p:ph type="title"/>
          </p:nvPr>
        </p:nvSpPr>
        <p:spPr>
          <a:xfrm>
            <a:off x="685800" y="685800"/>
            <a:ext cx="7772400" cy="1066800"/>
          </a:xfrm>
        </p:spPr>
        <p:txBody>
          <a:bodyPr/>
          <a:lstStyle/>
          <a:p>
            <a:r>
              <a:rPr lang="en-US" altLang="zh-CN">
                <a:solidFill>
                  <a:schemeClr val="accent2">
                    <a:lumMod val="75000"/>
                  </a:schemeClr>
                </a:solidFill>
              </a:rPr>
              <a:t>Call for Potentially Essential Patents</a:t>
            </a:r>
            <a:endParaRPr lang="zh-CN" altLang="en-US"/>
          </a:p>
        </p:txBody>
      </p:sp>
      <p:sp>
        <p:nvSpPr>
          <p:cNvPr id="8" name="内容占位符 2"/>
          <p:cNvSpPr>
            <a:spLocks noGrp="1"/>
          </p:cNvSpPr>
          <p:nvPr>
            <p:ph idx="1"/>
          </p:nvPr>
        </p:nvSpPr>
        <p:spPr>
          <a:xfrm>
            <a:off x="685800" y="1981200"/>
            <a:ext cx="7772400" cy="4114800"/>
          </a:xfrm>
        </p:spPr>
        <p:txBody>
          <a:bodyPr/>
          <a:lstStyle/>
          <a:p>
            <a:pPr>
              <a:buFont typeface="Arial" pitchFamily="34" charset="0"/>
              <a:buChar char="•"/>
              <a:defRPr/>
            </a:pPr>
            <a:r>
              <a:rPr lang="en-US" altLang="en-US" sz="2800">
                <a:solidFill>
                  <a:schemeClr val="accent2">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defRPr/>
            </a:pPr>
            <a:r>
              <a:rPr lang="en-US" altLang="en-US">
                <a:solidFill>
                  <a:schemeClr val="accent2">
                    <a:lumMod val="75000"/>
                  </a:schemeClr>
                </a:solidFill>
              </a:rPr>
              <a:t>Either speak up now or</a:t>
            </a:r>
          </a:p>
          <a:p>
            <a:pPr lvl="1">
              <a:buFont typeface="Arial" pitchFamily="34" charset="0"/>
              <a:buChar char="•"/>
              <a:defRPr/>
            </a:pPr>
            <a:r>
              <a:rPr lang="en-US" altLang="en-US">
                <a:solidFill>
                  <a:schemeClr val="accent2">
                    <a:lumMod val="75000"/>
                  </a:schemeClr>
                </a:solidFill>
              </a:rPr>
              <a:t>Provide the chair of this group with the identity of the holder(s) of any and all such claims as soon as possible or</a:t>
            </a:r>
          </a:p>
          <a:p>
            <a:pPr lvl="1">
              <a:buFont typeface="Arial" pitchFamily="34" charset="0"/>
              <a:buChar char="•"/>
              <a:defRPr/>
            </a:pPr>
            <a:r>
              <a:rPr lang="en-US" altLang="en-US">
                <a:solidFill>
                  <a:schemeClr val="accent2">
                    <a:lumMod val="75000"/>
                  </a:schemeClr>
                </a:solidFill>
              </a:rPr>
              <a:t>Cause an LOA to be submitted</a:t>
            </a:r>
          </a:p>
        </p:txBody>
      </p:sp>
      <p:sp>
        <p:nvSpPr>
          <p:cNvPr id="9"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a:t>Slide #3</a:t>
            </a:r>
          </a:p>
        </p:txBody>
      </p:sp>
      <p:sp>
        <p:nvSpPr>
          <p:cNvPr id="12" name="日期占位符 3">
            <a:extLst>
              <a:ext uri="{FF2B5EF4-FFF2-40B4-BE49-F238E27FC236}">
                <a16:creationId xmlns:a16="http://schemas.microsoft.com/office/drawing/2014/main" id="{B6601B6C-5A60-4545-8365-AD1260764A2E}"/>
              </a:ext>
            </a:extLst>
          </p:cNvPr>
          <p:cNvSpPr>
            <a:spLocks noGrp="1"/>
          </p:cNvSpPr>
          <p:nvPr>
            <p:ph type="dt" sz="half" idx="2"/>
          </p:nvPr>
        </p:nvSpPr>
        <p:spPr>
          <a:xfrm>
            <a:off x="696913" y="332601"/>
            <a:ext cx="1340110" cy="276999"/>
          </a:xfrm>
        </p:spPr>
        <p:txBody>
          <a:bodyPr/>
          <a:lstStyle/>
          <a:p>
            <a:pPr>
              <a:defRPr/>
            </a:pPr>
            <a:r>
              <a:rPr lang="en-US" dirty="0"/>
              <a:t>January 2020</a:t>
            </a:r>
          </a:p>
        </p:txBody>
      </p:sp>
      <p:sp>
        <p:nvSpPr>
          <p:cNvPr id="10" name="页脚占位符 5">
            <a:extLst>
              <a:ext uri="{FF2B5EF4-FFF2-40B4-BE49-F238E27FC236}">
                <a16:creationId xmlns:a16="http://schemas.microsoft.com/office/drawing/2014/main" id="{CBD24339-D2F3-9345-935B-DD890825965B}"/>
              </a:ext>
            </a:extLst>
          </p:cNvPr>
          <p:cNvSpPr>
            <a:spLocks noGrp="1"/>
          </p:cNvSpPr>
          <p:nvPr>
            <p:ph type="ftr" sz="quarter" idx="3"/>
          </p:nvPr>
        </p:nvSpPr>
        <p:spPr>
          <a:xfrm>
            <a:off x="6274072" y="6475413"/>
            <a:ext cx="2269853" cy="184666"/>
          </a:xfrm>
        </p:spPr>
        <p:txBody>
          <a:bodyPr/>
          <a:lstStyle/>
          <a:p>
            <a:pPr>
              <a:defRPr/>
            </a:pPr>
            <a:r>
              <a:rPr lang="en-US" dirty="0"/>
              <a:t>Sigurd Schelstraete (Quantenna/ON)</a:t>
            </a:r>
          </a:p>
        </p:txBody>
      </p:sp>
    </p:spTree>
    <p:extLst>
      <p:ext uri="{BB962C8B-B14F-4D97-AF65-F5344CB8AC3E}">
        <p14:creationId xmlns:p14="http://schemas.microsoft.com/office/powerpoint/2010/main" val="306130041"/>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64645</TotalTime>
  <Words>4666</Words>
  <Application>Microsoft Office PowerPoint</Application>
  <PresentationFormat>On-screen Show (4:3)</PresentationFormat>
  <Paragraphs>1073</Paragraphs>
  <Slides>76</Slides>
  <Notes>1</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76</vt:i4>
      </vt:variant>
    </vt:vector>
  </HeadingPairs>
  <TitlesOfParts>
    <vt:vector size="85" baseType="lpstr">
      <vt:lpstr>Arial</vt:lpstr>
      <vt:lpstr>Arial Black</vt:lpstr>
      <vt:lpstr>Calibri</vt:lpstr>
      <vt:lpstr>Cambria Math</vt:lpstr>
      <vt:lpstr>Monotype Sorts</vt:lpstr>
      <vt:lpstr>Times New Roman</vt:lpstr>
      <vt:lpstr>Wingdings</vt:lpstr>
      <vt:lpstr>802-11-Submission</vt:lpstr>
      <vt:lpstr>Document</vt:lpstr>
      <vt:lpstr>PowerPoint Presentation</vt:lpstr>
      <vt:lpstr>IEEE 802.11 TGbe Meeting Extremely High Throughput (EHT) WLAN PHY Ad Hoc</vt:lpstr>
      <vt:lpstr>Meeting Protocol</vt:lpstr>
      <vt:lpstr>Attendance</vt:lpstr>
      <vt:lpstr>Agenda items for PHY Adhoc</vt:lpstr>
      <vt:lpstr>Patent Policy and Other Guidelines</vt:lpstr>
      <vt:lpstr>Participants, Patents, and Duty to Inform</vt:lpstr>
      <vt:lpstr>Patent Related Links</vt:lpstr>
      <vt:lpstr>Call for Potentially Essential Patents</vt:lpstr>
      <vt:lpstr>Other Guidelines for IEEE WG Meetings</vt:lpstr>
      <vt:lpstr>Participation in IEEE 802 Meetings</vt:lpstr>
      <vt:lpstr>PowerPoint Presentation</vt:lpstr>
      <vt:lpstr>PowerPoint Presentation</vt:lpstr>
      <vt:lpstr>Straw Polls Submission’s List</vt:lpstr>
      <vt:lpstr>Back-Logged Submissions</vt:lpstr>
      <vt:lpstr>Submission’s List-1</vt:lpstr>
      <vt:lpstr>Submission’s List-2</vt:lpstr>
      <vt:lpstr>Order of PHY Topics</vt:lpstr>
      <vt:lpstr>PHY ad-hoc Agenda for Monday PM2</vt:lpstr>
      <vt:lpstr>PHY ad-hoc Agenda for Tuesday PM1</vt:lpstr>
      <vt:lpstr>PHY ad-hoc Agenda for Tuesday EVE</vt:lpstr>
      <vt:lpstr>PHY ad-hoc Agenda for Wednesday AM1</vt:lpstr>
      <vt:lpstr>PHY ad-hoc Agenda for Wednesday PM2</vt:lpstr>
      <vt:lpstr>PHY ad-hoc Agenda for Thursday AM1</vt:lpstr>
      <vt:lpstr>PHY ad-hoc Agenda Remaining submissions</vt:lpstr>
      <vt:lpstr>SP #1 (1868r2)</vt:lpstr>
      <vt:lpstr>SP #2 (1868r2)</vt:lpstr>
      <vt:lpstr>SP #3 (1869r0)</vt:lpstr>
      <vt:lpstr>SP #4 (1869r0)</vt:lpstr>
      <vt:lpstr>SP #5 (1869r0)</vt:lpstr>
      <vt:lpstr>SP #6 (1877r0)</vt:lpstr>
      <vt:lpstr>SP #7 (1877r0)</vt:lpstr>
      <vt:lpstr>SP #8 (1890r0)</vt:lpstr>
      <vt:lpstr>SP #9 (1890r0)</vt:lpstr>
      <vt:lpstr>SP #10 (1890r0)</vt:lpstr>
      <vt:lpstr>SP #11 (1890r0)</vt:lpstr>
      <vt:lpstr>SP #12 (1890r0)</vt:lpstr>
      <vt:lpstr>SP #13 (1890r0)</vt:lpstr>
      <vt:lpstr>SP #14 (1907r1)</vt:lpstr>
      <vt:lpstr>SP #15 (1907r1)</vt:lpstr>
      <vt:lpstr>SP #16 (1907r1)</vt:lpstr>
      <vt:lpstr>SP #17 (1907r1)</vt:lpstr>
      <vt:lpstr>SP #18 (1907r1)</vt:lpstr>
      <vt:lpstr>SP #19 (1907r1)</vt:lpstr>
      <vt:lpstr>SP #20 (1907r1)</vt:lpstr>
      <vt:lpstr>SP #21 (1907r1)</vt:lpstr>
      <vt:lpstr>SP #22 (1907r1)</vt:lpstr>
      <vt:lpstr>SP #23 (1908r1)</vt:lpstr>
      <vt:lpstr>SP #24 (1908r1)</vt:lpstr>
      <vt:lpstr>SP #25 (1908r1)</vt:lpstr>
      <vt:lpstr>SP #26 (1908r1)</vt:lpstr>
      <vt:lpstr>SP #27 (1908r1)</vt:lpstr>
      <vt:lpstr>SP #28 (1914r2)</vt:lpstr>
      <vt:lpstr>SP #29 (1980r1)</vt:lpstr>
      <vt:lpstr>SP #30 (1980r1)</vt:lpstr>
      <vt:lpstr>SP #31 (1925r1)</vt:lpstr>
      <vt:lpstr>SP #32 (1925r1)</vt:lpstr>
      <vt:lpstr>SP #33 (0029)</vt:lpstr>
      <vt:lpstr>SP #34 (0029)</vt:lpstr>
      <vt:lpstr>SP #35 (0029)</vt:lpstr>
      <vt:lpstr>SP #36 (0029)</vt:lpstr>
      <vt:lpstr>SP #37 (0029)</vt:lpstr>
      <vt:lpstr>SP #38 (0029)</vt:lpstr>
      <vt:lpstr>SP #39 (0029)</vt:lpstr>
      <vt:lpstr>SP #40 (0029)</vt:lpstr>
      <vt:lpstr>Str SP #41 (0049r1)</vt:lpstr>
      <vt:lpstr>SP #42 (0049r1)</vt:lpstr>
      <vt:lpstr>SP #43 (0049r1)</vt:lpstr>
      <vt:lpstr>SP #44 (0087)</vt:lpstr>
      <vt:lpstr>SP #45 (0087)</vt:lpstr>
      <vt:lpstr>SP #46 (00117)</vt:lpstr>
      <vt:lpstr>SP #47 (00117)</vt:lpstr>
      <vt:lpstr>SP #48 (2161)</vt:lpstr>
      <vt:lpstr>SP #49 (2161)</vt:lpstr>
      <vt:lpstr>SP #50 (0022)</vt:lpstr>
      <vt:lpstr>SP #51 (0022)</vt:lpstr>
    </vt:vector>
  </TitlesOfParts>
  <Company>Cisco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Sigurd Schelstraete</cp:lastModifiedBy>
  <cp:revision>3257</cp:revision>
  <cp:lastPrinted>1998-02-10T13:28:06Z</cp:lastPrinted>
  <dcterms:created xsi:type="dcterms:W3CDTF">2007-04-17T18:10:23Z</dcterms:created>
  <dcterms:modified xsi:type="dcterms:W3CDTF">2020-01-15T19:28:20Z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